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2" r:id="rId3"/>
    <p:sldId id="323" r:id="rId4"/>
    <p:sldId id="283" r:id="rId5"/>
    <p:sldId id="278" r:id="rId6"/>
    <p:sldId id="284" r:id="rId7"/>
    <p:sldId id="321" r:id="rId8"/>
    <p:sldId id="261" r:id="rId9"/>
    <p:sldId id="262" r:id="rId10"/>
    <p:sldId id="285" r:id="rId11"/>
    <p:sldId id="288" r:id="rId12"/>
    <p:sldId id="290" r:id="rId13"/>
    <p:sldId id="293" r:id="rId14"/>
    <p:sldId id="292" r:id="rId15"/>
    <p:sldId id="334" r:id="rId16"/>
    <p:sldId id="314" r:id="rId17"/>
    <p:sldId id="294" r:id="rId18"/>
    <p:sldId id="299" r:id="rId19"/>
    <p:sldId id="300" r:id="rId20"/>
    <p:sldId id="324" r:id="rId21"/>
    <p:sldId id="325" r:id="rId22"/>
    <p:sldId id="326" r:id="rId23"/>
    <p:sldId id="327" r:id="rId24"/>
    <p:sldId id="328" r:id="rId25"/>
    <p:sldId id="329" r:id="rId26"/>
    <p:sldId id="308" r:id="rId27"/>
    <p:sldId id="309" r:id="rId28"/>
    <p:sldId id="315" r:id="rId29"/>
    <p:sldId id="273" r:id="rId30"/>
    <p:sldId id="316" r:id="rId31"/>
    <p:sldId id="335" r:id="rId32"/>
    <p:sldId id="317" r:id="rId33"/>
    <p:sldId id="330" r:id="rId34"/>
    <p:sldId id="331" r:id="rId35"/>
    <p:sldId id="319" r:id="rId36"/>
    <p:sldId id="269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7518" autoAdjust="0"/>
  </p:normalViewPr>
  <p:slideViewPr>
    <p:cSldViewPr>
      <p:cViewPr varScale="1">
        <p:scale>
          <a:sx n="81" d="100"/>
          <a:sy n="81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75CDA-2D29-4B32-B275-BC683B1AC2D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176D8-F410-4245-9420-CCAE1AEA7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3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76D8-F410-4245-9420-CCAE1AEA78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7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76D8-F410-4245-9420-CCAE1AEA78E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76D8-F410-4245-9420-CCAE1AEA78E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5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0E00-9B2B-45EA-8806-911AC761C68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9890-8BFD-4FB0-BB50-F0998FC4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326779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Gabriola" pitchFamily="82" charset="0"/>
              </a:rPr>
              <a:t>Современные требования к обработке рук медицинского персонала</a:t>
            </a:r>
            <a:endParaRPr lang="ru-RU" sz="72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4784576" cy="15841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«СОКСП»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Закутилина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таршая медицинская сестра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коже находятся многочисленные микроорганизмы различного происхождения.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тщательно вымытая кожа содержит много бактерий, принадлежащих физиологической бактериальной флоре.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микрофлору: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Транзиторную;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Резидентную.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кожи рук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1784" y="846138"/>
            <a:ext cx="4684712" cy="5818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ТРАНЗИТОРНАЯ МИКРОФЛОРА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не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24 часов и может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удалена путем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 мытья рук и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бработки антисептиками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РЕЗИДЕНТНАЯ МИКРОФЛОРА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удаляется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уничтожается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мытья рук или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нтисептических процедур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504" y="1916832"/>
            <a:ext cx="42442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4038600" cy="403244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загрязненные участки кожи рук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853136"/>
          </a:xfrm>
        </p:spPr>
        <p:txBody>
          <a:bodyPr>
            <a:normAutofit fontScale="97500"/>
          </a:bodyPr>
          <a:lstStyle/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Подногтевое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Околоногтевые валики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Подушечки пальцев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СЛОЖНОПРОМЫВАЕМЫЕ</a:t>
            </a:r>
          </a:p>
          <a:p>
            <a:pPr marL="0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КОЖИ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Подногтевое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Межпальцевые промежутки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Выемка большого пальца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дезинфекции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032448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обработки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Обычное мытье рук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антисептика (гигиенический уровень)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антисептика (хирургический уровень)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402832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обработки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грязи и транзиторной микрофлоры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или уничтожение транзиторной микрофлоры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Удаление/уничтожение транзиторной микрофлоры и снижение численности резидентной флоры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организации места для дезинфекции рук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80" y="1280701"/>
            <a:ext cx="8630616" cy="26642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аковина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октевой смеситель для воды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астенные кронштейны для антибактериального мыла и кожного антисептика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284984"/>
            <a:ext cx="601215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организации места для дезинфекции рук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80920" cy="31237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Диспенсер для бумажных полотенец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Песочные часы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Педальное ведро для сбора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неопасных отходов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класса «А»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некачественной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антисептики рук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000" dirty="0" smtClean="0"/>
              <a:t>ОТСУТСТВИЕ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ДОСТАТОЧНЫХ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ЗНАНИЙ И НАВЫКОВ</a:t>
            </a:r>
          </a:p>
          <a:p>
            <a:pPr marL="0" indent="0">
              <a:buNone/>
            </a:pPr>
            <a:r>
              <a:rPr lang="ru-RU" sz="2000" dirty="0"/>
              <a:t>ПО ТЕХНИКЕ</a:t>
            </a:r>
          </a:p>
          <a:p>
            <a:pPr marL="0" indent="0">
              <a:buNone/>
            </a:pPr>
            <a:r>
              <a:rPr lang="ru-RU" sz="2000" dirty="0"/>
              <a:t>ОБРАБОТКИ </a:t>
            </a:r>
            <a:r>
              <a:rPr lang="ru-RU" sz="2000" dirty="0" smtClean="0"/>
              <a:t>РУК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6400" b="1" dirty="0" smtClean="0"/>
              <a:t>       отсутствие                   высокая рабочая          заблуждение, что                 отсутствие</a:t>
            </a:r>
          </a:p>
          <a:p>
            <a:pPr marL="0" indent="0">
              <a:buNone/>
            </a:pPr>
            <a:r>
              <a:rPr lang="ru-RU" sz="6400" b="1" dirty="0" smtClean="0"/>
              <a:t>     достаточных                     нагрузка и                     использование                необходимых</a:t>
            </a:r>
          </a:p>
          <a:p>
            <a:pPr marL="0" indent="0">
              <a:buNone/>
            </a:pPr>
            <a:r>
              <a:rPr lang="ru-RU" sz="6400" b="1" dirty="0" smtClean="0"/>
              <a:t>знаний и навыков         дефицит времени          перчаток заменяет       условий (дефицит</a:t>
            </a:r>
          </a:p>
          <a:p>
            <a:pPr marL="0" indent="0">
              <a:buNone/>
            </a:pPr>
            <a:r>
              <a:rPr lang="ru-RU" sz="6400" b="1" dirty="0" smtClean="0"/>
              <a:t>      по технике                   медицинского                  необходимость                  раковин,</a:t>
            </a:r>
          </a:p>
          <a:p>
            <a:pPr marL="0" indent="0">
              <a:buNone/>
            </a:pPr>
            <a:r>
              <a:rPr lang="ru-RU" sz="6400" b="1" dirty="0" smtClean="0"/>
              <a:t>  обработки рук                   персонала                       обработки рук                 неудобное</a:t>
            </a:r>
          </a:p>
          <a:p>
            <a:pPr marL="0" indent="0">
              <a:buNone/>
            </a:pPr>
            <a:r>
              <a:rPr lang="ru-RU" sz="6400" b="1" dirty="0" smtClean="0"/>
              <a:t>                                                                                                                                       расположение</a:t>
            </a:r>
          </a:p>
          <a:p>
            <a:pPr marL="0" indent="0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                                                                                                                                        дозаторов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6400" b="1" dirty="0" smtClean="0"/>
          </a:p>
          <a:p>
            <a:pPr marL="0" indent="0">
              <a:buNone/>
            </a:pPr>
            <a:r>
              <a:rPr lang="ru-RU" sz="2500" dirty="0" smtClean="0"/>
              <a:t>                              </a:t>
            </a:r>
            <a:endParaRPr lang="ru-RU" sz="1600" dirty="0" smtClean="0"/>
          </a:p>
          <a:p>
            <a:pPr marL="0" indent="0">
              <a:buNone/>
            </a:pPr>
            <a:r>
              <a:rPr lang="ru-RU" sz="4000" dirty="0" smtClean="0"/>
              <a:t>                                                </a:t>
            </a:r>
            <a:endParaRPr lang="ru-RU" sz="6400" b="1" dirty="0" smtClean="0"/>
          </a:p>
          <a:p>
            <a:pPr marL="0" indent="0" algn="ctr">
              <a:buNone/>
            </a:pPr>
            <a:r>
              <a:rPr lang="ru-RU" sz="8000" b="1" dirty="0" smtClean="0"/>
              <a:t>Мировая практика показывает, что</a:t>
            </a:r>
            <a:endParaRPr lang="ru-RU" sz="8000" b="1" dirty="0"/>
          </a:p>
          <a:p>
            <a:pPr marL="0" indent="0" algn="ctr">
              <a:buNone/>
            </a:pPr>
            <a:r>
              <a:rPr lang="ru-RU" sz="8000" b="1" dirty="0" smtClean="0"/>
              <a:t>качественная гигиена рук проводится лишь в</a:t>
            </a:r>
            <a:endParaRPr lang="ru-RU" sz="8000" b="1" dirty="0"/>
          </a:p>
          <a:p>
            <a:pPr marL="0" indent="0" algn="ctr">
              <a:buNone/>
            </a:pPr>
            <a:r>
              <a:rPr lang="ru-RU" sz="8000" b="1" dirty="0"/>
              <a:t>40 % </a:t>
            </a:r>
            <a:r>
              <a:rPr lang="ru-RU" sz="8000" b="1" dirty="0" smtClean="0"/>
              <a:t>случаев.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1882551" cy="1756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1728192" cy="17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00200"/>
            <a:ext cx="1944216" cy="676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276872"/>
            <a:ext cx="1944216" cy="576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2852936"/>
            <a:ext cx="1944216" cy="504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600200"/>
            <a:ext cx="1872210" cy="17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при проведении дезинфекции рук: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Снимите кольца, украшения, не пользуйтесь накладными ногтями и лаком для ногтей.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мойте руки в соответствии с методикой, уделяя особое внимание кончикам пальцев ладонной и тыльной стороны.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умеренно-комфортно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Ополаскивайте руки под струей воды так, чтобы вода стекала с кончиков пальцев к запястью.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смывайте остатки мыла.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Сушите руки одноразовыми бумажными полотенцами.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после работы увлажняющие и смягчающие лосьоны или крема.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Гигиеническая обработка рук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СПОСОБЫ</a:t>
            </a:r>
          </a:p>
          <a:p>
            <a:pPr marL="0" indent="0" algn="just">
              <a:buNone/>
            </a:pPr>
            <a:r>
              <a:rPr lang="ru-RU" b="1" dirty="0" smtClean="0"/>
              <a:t>- гигиеническое </a:t>
            </a:r>
            <a:r>
              <a:rPr lang="ru-RU" b="1" dirty="0"/>
              <a:t>мытье </a:t>
            </a:r>
            <a:r>
              <a:rPr lang="ru-RU" b="1" dirty="0" smtClean="0"/>
              <a:t>рук мылом </a:t>
            </a:r>
            <a:r>
              <a:rPr lang="ru-RU" b="1" dirty="0"/>
              <a:t>и водой для </a:t>
            </a:r>
            <a:r>
              <a:rPr lang="ru-RU" b="1" dirty="0" smtClean="0"/>
              <a:t>удаления загрязнений </a:t>
            </a:r>
            <a:r>
              <a:rPr lang="ru-RU" b="1" dirty="0"/>
              <a:t>и снижения</a:t>
            </a:r>
          </a:p>
          <a:p>
            <a:pPr marL="0" indent="0" algn="just">
              <a:buNone/>
            </a:pPr>
            <a:r>
              <a:rPr lang="ru-RU" b="1" dirty="0"/>
              <a:t>количества </a:t>
            </a:r>
            <a:r>
              <a:rPr lang="ru-RU" b="1" dirty="0" smtClean="0"/>
              <a:t>микроорганизмов</a:t>
            </a: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b="1" dirty="0"/>
              <a:t>обработка рук </a:t>
            </a:r>
            <a:r>
              <a:rPr lang="ru-RU" b="1" dirty="0" smtClean="0"/>
              <a:t>кожным антисептиком </a:t>
            </a:r>
            <a:r>
              <a:rPr lang="ru-RU" b="1" dirty="0"/>
              <a:t>для</a:t>
            </a:r>
          </a:p>
          <a:p>
            <a:pPr marL="0" indent="0">
              <a:buNone/>
            </a:pPr>
            <a:r>
              <a:rPr lang="ru-RU" b="1" dirty="0"/>
              <a:t>снижения </a:t>
            </a:r>
            <a:r>
              <a:rPr lang="ru-RU" b="1" dirty="0" smtClean="0"/>
              <a:t>количества микроорганизмов </a:t>
            </a:r>
            <a:r>
              <a:rPr lang="ru-RU" b="1" dirty="0"/>
              <a:t>до</a:t>
            </a:r>
          </a:p>
          <a:p>
            <a:pPr marL="0" indent="0">
              <a:buNone/>
            </a:pPr>
            <a:r>
              <a:rPr lang="ru-RU" b="1" dirty="0"/>
              <a:t>безопасного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5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рук хирургов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- мытье рук мылом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двух минут, 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высушивание стерильным полотенцем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(салфеткой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обработка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антисептиком кистей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рук, запястий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предплечий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Федеральные клинические рекомендации по выбору химических средств дезинфекции и стерилизации для использования в медицинских организациях, 2015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Федеральные клинические рекомендации, 2014 «Гигиена рук медицинского персонала»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Национальная концепция профилактики инфекций, связанных с оказанием медицинской помощи, 2011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Практические рекомендации, 2011 «Внедрение системы мер по совершенствованию гигиены рук в лечебном учреждении»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655" y="185221"/>
            <a:ext cx="4040188" cy="93838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СТАНДАРТ ОБРАБОТКИ РУК, EN-1500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86162"/>
            <a:ext cx="4040188" cy="5339182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Тереть одну ладонь о другую ладонь возвратно-поступательными движениями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5221"/>
            <a:ext cx="4041775" cy="11544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 ПО ТЕХНОЛОГИИ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«ГОРНОЕ ОЗЕРО»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>
              <a:latin typeface="TimesNewRomanPS-BoldMT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NewRomanPS-BoldMT"/>
            </a:endParaRPr>
          </a:p>
          <a:p>
            <a:pPr marL="0" indent="0" algn="ctr">
              <a:buNone/>
            </a:pPr>
            <a:endParaRPr lang="ru-RU" sz="1600" b="1" dirty="0" smtClean="0">
              <a:latin typeface="TimesNewRomanPS-BoldMT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Первоочередная обработка кончиков пальцев, которые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погружаются в кожный антисептик в центре ладони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противоположной руки и наоборот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00808"/>
            <a:ext cx="4040188" cy="338437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4" y="1700807"/>
            <a:ext cx="4018184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19" y="178049"/>
            <a:ext cx="4040188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СТАНДАРТ ОБРАБОТКИ РУК,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EN-1500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35112"/>
            <a:ext cx="4040188" cy="4918223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Правой ладонью растирать тыльную  поверхность левой кисти, поменять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10804"/>
            <a:ext cx="4041775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 ПО ТЕХНОЛОГИИ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«ГОРНОЕ ОЗЕРО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92662" y="1459056"/>
            <a:ext cx="4041775" cy="5282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Ладонью правой руки растирать антисептик по тыльной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левой кисти, меняя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5" y="1700808"/>
            <a:ext cx="4040188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700808"/>
            <a:ext cx="404177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872" y="592088"/>
            <a:ext cx="4040188" cy="10081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СТАНДАРТ ОБРАБОТКИ РУК, EN-1500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Соединить пальцы одной руки в межпальцевых промежутках другой, тереть внутренние поверхности пальцев движениями вверх и вниз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76672"/>
            <a:ext cx="4041775" cy="151216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 ПО ТЕХНОЛОГИИ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«ГОРНОЕ ОЗЕРО»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51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Соединить руки в "замочек" и пальцами одной руки движениями вверх и вниз тереть внутренние поверхности пальцев и межпальцевые промежутки другой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9" y="1572671"/>
            <a:ext cx="4040188" cy="31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4" y="1572671"/>
            <a:ext cx="4041775" cy="32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836" y="152636"/>
            <a:ext cx="4040188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СТАНДАРТ ОБРАБОТКИ РУК, EN-1500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35112"/>
            <a:ext cx="4040188" cy="50622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Соединить пальцы в «замок», тыльной стороной согнутых пальцев растирать ладонь другой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4" y="332656"/>
            <a:ext cx="4041775" cy="136815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 ПО ТЕХНОЛОГИИ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«ГОРНОЕ ОЗЕРО»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51411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Охватить основание большого пальца левой кисти между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и указательным пальцами правой кисти и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вращательными движениями обработать выемку большого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040188" cy="33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4" y="1600200"/>
            <a:ext cx="4041775" cy="3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19" y="196390"/>
            <a:ext cx="4040188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СТАНДАРТ ОБРАБОТКИ РУК, EN-1500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05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Охватить основание большого пальца левой кисти между большим и указательным пальцами правой кисти, вращательное трение. Повторить на запястье. Поменять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6390"/>
            <a:ext cx="4041775" cy="11235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 ПО ТЕХНОЛОГИИ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«ГОРНОЕ ОЗЕРО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997152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Тыльную поверхность фаланг согнутых пальцев растирать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ладонь противоположной руки, с последующей сменой рук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898776" cy="31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1600200"/>
            <a:ext cx="4187824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240" y="232048"/>
            <a:ext cx="4040188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 СТАНДАРТ ОБРАБОТКИ РУК, EN-1500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525658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Круговым движением тереть ладонь левой кисти кончиками пальцев правой руки, поменять руки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75830" y="88032"/>
            <a:ext cx="4041775" cy="162619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 ПО ТЕХНОЛОГИИ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«ГОРНОЕ ОЗЕРО»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Обработать ладонную поверхность одной руки о другую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возвратно-поступательными движениями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040188" cy="34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600200"/>
            <a:ext cx="4040187" cy="3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"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ГОРНОГО ОЗЕРА"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ПЕРВООЧЕРЕДНУЮ ОБРАБОТКУ НАИБОЛЕЕ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"ПРОБЛЕМНЫХ" УЧАСТКОВ КОЖИ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№2430741 –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ГИГИЕНИЧЕСКОЙ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АНТИСЕПТИЧЕСКОЙ ОБРАБОТКИ РУК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"ГОРНОЕ ОЗЕРО"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контаминации кожи рук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гигиенической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антисептики 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«Горного озера» достигла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приемлемого уровня,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количество непроработанных антисептиком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кожи рук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единичных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ограниченных преимущественно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тыльной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 кистей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28800"/>
            <a:ext cx="403860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4365104"/>
            <a:ext cx="403860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ПЕРВООЧЕРЕДНАЯ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ЗАГРЯЗНЕННЫХ 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ОБРАБАТЫВАЕМЫХ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НА КОЖЕ РУК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кожным антисептикам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Быстрое антимикробное действие (30 сек.- 2,5 мин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Высокая антимикробная активность. Наличие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микробоцидного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эффекта.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Присутствие веществ изменяющих окраску обработанных поверхностей.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Пролонгированность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эффекта, что особенно важно при длительных хирургических вмешательствах.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Невозможность формирования резистентности у микроорганизмов.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Безопасность для пациентов и персонала (отсутствие общетоксического,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органотропного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аллергического, онкогенного, тератогенного, мутагенного и раздражающего действия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Вид медицинской деятельности.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Умеренная цена.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4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 кожи рук кожным антисептиком: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без предварительного мытья рук водой и мылом в тех случаях, когда нет явных видимых загрязнений, в случае видимых загрязнений необходимо вымыть, тщательно  высушить, на сухие руки нанести антисептик(на сухой коже повышается их антимикробный эффект).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3"/>
            <a:ext cx="8712968" cy="57332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СанПиН 2.1.3.2630-10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Санитарно-эпидемиологи-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ческие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к организациям, осуществляющим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деятельность»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 4.2.2643-10 «Методы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исследований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испытаний дезинфекционных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для оценки их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безопасности»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МР №117/7609-03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обеззараживанию кожных 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покровов»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04864"/>
            <a:ext cx="3563888" cy="46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требованиям отвечают все кожные антисептики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состава и формы выпуска кожные антисептики должны обладать высокой антимикробной активностью с полным спектром антимикробного действия (бактерии, вирусы (в том числе возбудители парентеральных гепатитов и ВИЧ-инфекций), грибы рода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способностью подавлять наиболее адаптированные к внешним воздействиям микроорганизмы, отсутствием деструктирующего влияния на кожу, полной безопасностью для здоровья персонала и пациентов при рекомендуемых режимах обработки кожи, экологической безопасностью.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85010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обработка ру</a:t>
            </a:r>
            <a:r>
              <a:rPr lang="ru-RU" b="1" dirty="0"/>
              <a:t>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764703"/>
          <a:ext cx="8640960" cy="573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8782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Мытье мылом и водой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32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применения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Дозатор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Раковина, кран, дозатор, полотенце;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контаминация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34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транзиторных микроорганизмов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в 10 000 раз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100…1000 раз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1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воздействия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Гибель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Механическое удаление, смывание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28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воздействия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 секунд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мин.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1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Повреждение кожи рук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выражено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Повреждение и высушивание кожи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1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Антимикробный спектр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Широкий; не действует на споры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за счет смывания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0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2756"/>
            <a:ext cx="1944216" cy="45365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712" y="0"/>
            <a:ext cx="4896544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       должен быть обеспечен в достаточном количестве эффективными средствами для мытья и обеззараживания рук, а также средствами для ухода за кожей рук (кремы, лосьоны, бальзамы и др.) для снижения риска возникновения контактных дерматитов. При выборе кожных антисептиков, моющих средств и средств для ухода за кожей рук следует учитывать индивидуальную непереносимость.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8264" y="274638"/>
            <a:ext cx="2088232" cy="3226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501008"/>
            <a:ext cx="20882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перчаток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снижают риск профессионального инфицирования, контаминации рук медицинского персонала, заражения пациентов;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Стерильные перчатки используются: при больших и малых хирургических операциях, при выполнении манипуляций, связанных с проникновением в ткани, под кожу, слизистые оболочки, при введении стерильных инструментов в ткани или жидкости пациентов (кровь, ликвор), при введении лекарственных средств;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перчаток не является альтернативой мытью или антисептической обработкой;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перчатки не являются абсолютно непроницаемыми для микробов!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ДОЛЖНЫ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НАДЕТЫ: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452" y="1744959"/>
            <a:ext cx="4382580" cy="47525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асептической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процедурой, которая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условий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стерильности;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контактом 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иологическими жидкостями;</a:t>
            </a: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контакте с пациентом     (и с объектами внешней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его/ее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непосредственном окружении)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93610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 ДОЛЖНЫ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СНЯТЫ</a:t>
            </a:r>
            <a:r>
              <a:rPr lang="ru-RU" dirty="0"/>
              <a:t>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1772816"/>
            <a:ext cx="3888432" cy="4752527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подозрении на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овреждение перчаток;</a:t>
            </a:r>
          </a:p>
          <a:p>
            <a:pPr marL="0" indent="0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контакта с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иологическими жидкостями;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 контакт с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пациентом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объектами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среды.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5400" b="1" dirty="0" smtClean="0"/>
              <a:t>       </a:t>
            </a:r>
            <a:r>
              <a:rPr lang="ru-RU" sz="5400" b="1" i="1" dirty="0" smtClean="0"/>
              <a:t>Всё </a:t>
            </a:r>
            <a:r>
              <a:rPr lang="ru-RU" sz="5400" b="1" i="1" dirty="0"/>
              <a:t>в руках </a:t>
            </a:r>
            <a:r>
              <a:rPr lang="ru-RU" sz="5400" b="1" i="1" dirty="0" smtClean="0"/>
              <a:t>человека.</a:t>
            </a:r>
          </a:p>
          <a:p>
            <a:pPr marL="0" indent="0" algn="ctr">
              <a:buNone/>
            </a:pPr>
            <a:r>
              <a:rPr lang="ru-RU" sz="5400" b="1" i="1" dirty="0" smtClean="0"/>
              <a:t>  Поэтому их надо как             можно  чаще мыть.</a:t>
            </a:r>
          </a:p>
          <a:p>
            <a:pPr marL="0" indent="0" algn="r">
              <a:buNone/>
            </a:pPr>
            <a:endParaRPr lang="ru-RU" sz="4000" b="1" i="1" dirty="0"/>
          </a:p>
          <a:p>
            <a:pPr marL="0" indent="0">
              <a:buNone/>
            </a:pPr>
            <a:r>
              <a:rPr lang="ru-RU" b="1" dirty="0" smtClean="0"/>
              <a:t>                                              </a:t>
            </a:r>
            <a:r>
              <a:rPr lang="ru-RU" dirty="0" smtClean="0"/>
              <a:t>Станислав </a:t>
            </a:r>
            <a:r>
              <a:rPr lang="ru-RU" dirty="0"/>
              <a:t>Ежи </a:t>
            </a:r>
            <a:r>
              <a:rPr lang="ru-RU" dirty="0" err="1"/>
              <a:t>Лец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Gabriola" pitchFamily="82" charset="0"/>
              </a:rPr>
              <a:t>Спасибо за внимание</a:t>
            </a:r>
            <a:endParaRPr lang="ru-RU" sz="9600" b="1" dirty="0"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- руки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496944" cy="68987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обычных медицинских инструментов, руки не могут быть полностью лишены микробов и поэтому их дезинфекция постоянно необходима во время работы.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01008"/>
            <a:ext cx="55446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9221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вопроса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728700"/>
            <a:ext cx="5256584" cy="5688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1847 году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Игнац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Земмельвейс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одно из первых в истории эпидемиологии аналитическое исследование и доказал, что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 медицинского персонала является важнейшей процедурой, позволяющей предупредить возникновение внутрибольничных инфекций.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5"/>
            <a:ext cx="33598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76" y="27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вопроса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536504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 Листер в 1867 году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предложил проводить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рук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 карболовой кислоты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(фенола) для профилактики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ТРИУМФ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6" y="1600200"/>
            <a:ext cx="3177707" cy="4525963"/>
          </a:xfrm>
        </p:spPr>
      </p:pic>
    </p:spTree>
    <p:extLst>
      <p:ext uri="{BB962C8B-B14F-4D97-AF65-F5344CB8AC3E}">
        <p14:creationId xmlns:p14="http://schemas.microsoft.com/office/powerpoint/2010/main" val="20406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процедуры инфекционного контроля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1520" y="2276872"/>
            <a:ext cx="3816424" cy="384929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340768"/>
            <a:ext cx="4896544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стоматологические организации призывают всех профессионалов в области стоматологии придерживаться стандартных мер предосторожности, установленных региональными властями.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Деконтаминация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удаления или уничтожения микроорганизмов с целью обезвреживания и защиты.</a:t>
            </a:r>
          </a:p>
          <a:p>
            <a:pPr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деконтаминации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рук: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удалить продукты распада и микроорганизмы;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обеспечить инфекционную безопасность пациента;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обеспечить высокий уровень частоты и личной гигиены;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ненадолго задержать развитие микроорганизмов.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6696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Деконтаминация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себя: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Чистку: процесс удаления с поверхности объекта инородных тел;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езинфекцию;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терилизацию.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Гигиеническая обработка должна обеспечивать удаление или умерщвление транзиторной микрофлоры.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988</TotalTime>
  <Words>1567</Words>
  <Application>Microsoft Office PowerPoint</Application>
  <PresentationFormat>Экран (4:3)</PresentationFormat>
  <Paragraphs>427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Gabriola</vt:lpstr>
      <vt:lpstr>Times New Roman</vt:lpstr>
      <vt:lpstr>TimesNewRomanPS-BoldMT</vt:lpstr>
      <vt:lpstr>Тема Office</vt:lpstr>
      <vt:lpstr>Современные требования к обработке рук медицинского персонала</vt:lpstr>
      <vt:lpstr>Нормативные документы</vt:lpstr>
      <vt:lpstr>Нормативные документы</vt:lpstr>
      <vt:lpstr>Инструменты - руки  </vt:lpstr>
      <vt:lpstr>История вопроса</vt:lpstr>
      <vt:lpstr>История вопроса</vt:lpstr>
      <vt:lpstr>Универсальные процедуры инфекционного контроля</vt:lpstr>
      <vt:lpstr>Презентация PowerPoint</vt:lpstr>
      <vt:lpstr>Презентация PowerPoint</vt:lpstr>
      <vt:lpstr>Презентация PowerPoint</vt:lpstr>
      <vt:lpstr>Микрофлора кожи рук</vt:lpstr>
      <vt:lpstr>Наиболее загрязненные участки кожи рук</vt:lpstr>
      <vt:lpstr>Уровни дезинфекции рук</vt:lpstr>
      <vt:lpstr>Требование к организации места для дезинфекции рук</vt:lpstr>
      <vt:lpstr>Требование к организации места для дезинфекции рук</vt:lpstr>
      <vt:lpstr>Причины некачественной антисептики рук</vt:lpstr>
      <vt:lpstr>Общие рекомендации при проведении дезинфекции рук:</vt:lpstr>
      <vt:lpstr>Гигиеническая обработка рук</vt:lpstr>
      <vt:lpstr>Обработка рук хирургов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"ГОРНОГО ОЗЕРА" ПРЕДУСМАТРИВАЕТ ПЕРВООЧЕРЕДНУЮ ОБРАБОТКУ НАИБОЛЕЕ "ПРОБЛЕМНЫХ" УЧАСТКОВ КОЖИ</vt:lpstr>
      <vt:lpstr>ПРЕИМУЩЕСТВО</vt:lpstr>
      <vt:lpstr>Требования к кожным антисептикам</vt:lpstr>
      <vt:lpstr>Обеззараживание кожи рук кожным антисептиком:</vt:lpstr>
      <vt:lpstr>Этим требованиям отвечают все кожные антисептики</vt:lpstr>
      <vt:lpstr>Гигиеническая обработка рук</vt:lpstr>
      <vt:lpstr>Презентация PowerPoint</vt:lpstr>
      <vt:lpstr>Использование перчаток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Гигиенический способ мытья рук</dc:title>
  <dc:creator>Лидия</dc:creator>
  <cp:lastModifiedBy>Никифорова Г.Н.</cp:lastModifiedBy>
  <cp:revision>77</cp:revision>
  <cp:lastPrinted>2018-11-21T07:29:47Z</cp:lastPrinted>
  <dcterms:created xsi:type="dcterms:W3CDTF">2014-09-06T09:00:48Z</dcterms:created>
  <dcterms:modified xsi:type="dcterms:W3CDTF">2018-11-22T11:33:19Z</dcterms:modified>
</cp:coreProperties>
</file>