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6" r:id="rId2"/>
    <p:sldId id="28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78" r:id="rId12"/>
    <p:sldId id="279" r:id="rId13"/>
    <p:sldId id="272" r:id="rId14"/>
    <p:sldId id="273" r:id="rId15"/>
    <p:sldId id="274" r:id="rId16"/>
    <p:sldId id="275" r:id="rId17"/>
    <p:sldId id="270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1014" autoAdjust="0"/>
  </p:normalViewPr>
  <p:slideViewPr>
    <p:cSldViewPr>
      <p:cViewPr varScale="1">
        <p:scale>
          <a:sx n="83" d="100"/>
          <a:sy n="83" d="100"/>
        </p:scale>
        <p:origin x="-118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студенты</a:t>
                    </a:r>
                    <a:r>
                      <a:rPr lang="ru-RU" baseline="0" dirty="0" smtClean="0"/>
                      <a:t> и</a:t>
                    </a:r>
                    <a:r>
                      <a:rPr lang="ru-RU" dirty="0" smtClean="0"/>
                      <a:t> работающие 783чел.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пенсионеры4</a:t>
                    </a:r>
                    <a:r>
                      <a:rPr lang="en-US" smtClean="0"/>
                      <a:t>54</a:t>
                    </a:r>
                    <a:r>
                      <a:rPr lang="ru-RU" smtClean="0"/>
                      <a:t> чел.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группа риска 3</a:t>
                    </a:r>
                    <a:r>
                      <a:rPr lang="en-US" dirty="0" smtClean="0"/>
                      <a:t>29</a:t>
                    </a:r>
                    <a:r>
                      <a:rPr lang="ru-RU" dirty="0" smtClean="0"/>
                      <a:t>чел.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н/р.трудоспособного</a:t>
                    </a:r>
                    <a:r>
                      <a:rPr lang="ru-RU" baseline="0" smtClean="0"/>
                      <a:t> возраста </a:t>
                    </a:r>
                    <a:r>
                      <a:rPr lang="ru-RU" smtClean="0"/>
                      <a:t>2</a:t>
                    </a:r>
                    <a:r>
                      <a:rPr lang="en-US" smtClean="0"/>
                      <a:t>53</a:t>
                    </a:r>
                    <a:r>
                      <a:rPr lang="ru-RU" smtClean="0"/>
                      <a:t>чел.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численность населения участка 1819 чел.</c:v>
                </c:pt>
                <c:pt idx="1">
                  <c:v>пенсионеры         454 чел.</c:v>
                </c:pt>
                <c:pt idx="2">
                  <c:v>группа риска        329 чел.</c:v>
                </c:pt>
                <c:pt idx="3">
                  <c:v>неработающие, трудоспособного возраста 253 чел.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1819</c:v>
                </c:pt>
                <c:pt idx="1">
                  <c:v>854</c:v>
                </c:pt>
                <c:pt idx="2">
                  <c:v>629</c:v>
                </c:pt>
                <c:pt idx="3">
                  <c:v>553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60EA60-A660-40D2-872A-E817C78DF835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EDA62-5D12-4795-ADDC-B57452271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EDA62-5D12-4795-ADDC-B57452271D3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Работа по профилактике туберкулеза занимает огромное место в работе участковой</a:t>
            </a:r>
            <a:r>
              <a:rPr lang="ru-RU" baseline="0" dirty="0" smtClean="0"/>
              <a:t> медицинской сестры.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EDA62-5D12-4795-ADDC-B57452271D3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EDA62-5D12-4795-ADDC-B57452271D39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EDA62-5D12-4795-ADDC-B57452271D39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EDA62-5D12-4795-ADDC-B57452271D39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EDA62-5D12-4795-ADDC-B57452271D39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C97D938-CB3E-4D9E-86CB-0C881879BDFE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F8C4D96-1201-483B-9DD9-C16227A2F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7D938-CB3E-4D9E-86CB-0C881879BDFE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C4D96-1201-483B-9DD9-C16227A2F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C97D938-CB3E-4D9E-86CB-0C881879BDFE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8C4D96-1201-483B-9DD9-C16227A2F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7D938-CB3E-4D9E-86CB-0C881879BDFE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C4D96-1201-483B-9DD9-C16227A2F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C97D938-CB3E-4D9E-86CB-0C881879BDFE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F8C4D96-1201-483B-9DD9-C16227A2F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7D938-CB3E-4D9E-86CB-0C881879BDFE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C4D96-1201-483B-9DD9-C16227A2F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7D938-CB3E-4D9E-86CB-0C881879BDFE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C4D96-1201-483B-9DD9-C16227A2F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7D938-CB3E-4D9E-86CB-0C881879BDFE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C4D96-1201-483B-9DD9-C16227A2F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C97D938-CB3E-4D9E-86CB-0C881879BDFE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C4D96-1201-483B-9DD9-C16227A2F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7D938-CB3E-4D9E-86CB-0C881879BDFE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C4D96-1201-483B-9DD9-C16227A2F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7D938-CB3E-4D9E-86CB-0C881879BDFE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C4D96-1201-483B-9DD9-C16227A2F5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C97D938-CB3E-4D9E-86CB-0C881879BDFE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F8C4D96-1201-483B-9DD9-C16227A2F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videoplayback.mp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714357"/>
            <a:ext cx="7786742" cy="235745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7 мифов о туберкулезе. </a:t>
            </a:r>
            <a:br>
              <a:rPr lang="ru-RU" dirty="0" smtClean="0"/>
            </a:br>
            <a:r>
              <a:rPr lang="ru-RU" dirty="0" smtClean="0"/>
              <a:t>Роль участковой медицинской сестры в профилактике туберкулеза.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4286256"/>
            <a:ext cx="5114778" cy="1500198"/>
          </a:xfrm>
        </p:spPr>
        <p:txBody>
          <a:bodyPr>
            <a:normAutofit fontScale="92500" lnSpcReduction="20000"/>
          </a:bodyPr>
          <a:lstStyle/>
          <a:p>
            <a:r>
              <a:rPr lang="ru-RU" smtClean="0"/>
              <a:t>Подготовила: </a:t>
            </a:r>
          </a:p>
          <a:p>
            <a:r>
              <a:rPr lang="ru-RU" smtClean="0"/>
              <a:t>участковая медицинская сестра ТО№2 </a:t>
            </a:r>
          </a:p>
          <a:p>
            <a:r>
              <a:rPr lang="ru-RU" smtClean="0"/>
              <a:t>ГБУЗ СО «Новокуйбышевская Центральная Городская Больница» </a:t>
            </a:r>
          </a:p>
          <a:p>
            <a:r>
              <a:rPr lang="ru-RU" smtClean="0"/>
              <a:t>Курникова С.В.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slide-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2844" y="142852"/>
            <a:ext cx="8001056" cy="6572296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94448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Роль участковой медицинской сестры  в профилактике туберкулеза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7239000" cy="4786346"/>
          </a:xfrm>
        </p:spPr>
        <p:txBody>
          <a:bodyPr>
            <a:normAutofit fontScale="70000" lnSpcReduction="20000"/>
          </a:bodyPr>
          <a:lstStyle/>
          <a:p>
            <a:r>
              <a:rPr lang="ru-RU" sz="2800" dirty="0" smtClean="0"/>
              <a:t>В своей работе по профилактике туберкулеза руководствуюсь нормативными документами:</a:t>
            </a:r>
          </a:p>
          <a:p>
            <a:r>
              <a:rPr lang="ru-RU" sz="2800" b="1" dirty="0" smtClean="0"/>
              <a:t>Федеральный закон РФ № 77-фз </a:t>
            </a:r>
            <a:r>
              <a:rPr lang="ru-RU" sz="2800" dirty="0" smtClean="0"/>
              <a:t>от 18.06.2001г. «О предупреждении распространения туберкулеза в Российской федерации».</a:t>
            </a:r>
          </a:p>
          <a:p>
            <a:r>
              <a:rPr lang="ru-RU" sz="2800" dirty="0" smtClean="0"/>
              <a:t> </a:t>
            </a:r>
            <a:r>
              <a:rPr lang="ru-RU" sz="2800" b="1" dirty="0" smtClean="0"/>
              <a:t>Приказ МЗ РФ № 109 </a:t>
            </a:r>
            <a:r>
              <a:rPr lang="ru-RU" sz="2800" dirty="0" smtClean="0"/>
              <a:t>от 21.03.2003г. « О совершенствовании противотуберкулезных мероприятий в Российской Федерации» </a:t>
            </a:r>
          </a:p>
          <a:p>
            <a:r>
              <a:rPr lang="ru-RU" sz="2800" dirty="0" smtClean="0"/>
              <a:t> </a:t>
            </a:r>
            <a:r>
              <a:rPr lang="ru-RU" sz="2800" b="1" dirty="0" smtClean="0"/>
              <a:t>Приказ МЗ РФ №124н </a:t>
            </a:r>
            <a:r>
              <a:rPr lang="ru-RU" sz="2800" dirty="0" smtClean="0"/>
              <a:t>от 21.03 2017 г. "Об утверждении порядка и сроков проведения профилактических медицинских осмотров граждан в целях выявления туберкулеза».</a:t>
            </a:r>
          </a:p>
          <a:p>
            <a:r>
              <a:rPr lang="ru-RU" sz="2800" dirty="0" smtClean="0"/>
              <a:t>Взрослые проходят флюорографию или рентгенографию органов грудной клетки (легких).</a:t>
            </a:r>
          </a:p>
          <a:p>
            <a:r>
              <a:rPr lang="ru-RU" sz="2800" dirty="0" smtClean="0"/>
              <a:t>Нетранспортабельные и </a:t>
            </a:r>
            <a:r>
              <a:rPr lang="ru-RU" sz="2800" dirty="0" err="1" smtClean="0"/>
              <a:t>маломобильные</a:t>
            </a:r>
            <a:r>
              <a:rPr lang="ru-RU" sz="2800" dirty="0" smtClean="0"/>
              <a:t> - исследование мокроты на кислотоустойчивые микобактерии методом микроскопии трехкратно. 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751638"/>
          </a:xfrm>
        </p:spPr>
        <p:txBody>
          <a:bodyPr>
            <a:noAutofit/>
          </a:bodyPr>
          <a:lstStyle/>
          <a:p>
            <a:r>
              <a:rPr lang="ru-RU" sz="3200" dirty="0" smtClean="0"/>
              <a:t>Распределение численности населения терапевтического участка по социальным группам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071678"/>
          <a:ext cx="7239000" cy="4384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239000" cy="1214446"/>
          </a:xfrm>
        </p:spPr>
        <p:txBody>
          <a:bodyPr>
            <a:noAutofit/>
          </a:bodyPr>
          <a:lstStyle/>
          <a:p>
            <a:r>
              <a:rPr lang="ru-RU" sz="3200" dirty="0" smtClean="0"/>
              <a:t>Роль участковой медицинской сестры  в профилактике туберкулеза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7239000" cy="4786346"/>
          </a:xfrm>
        </p:spPr>
        <p:txBody>
          <a:bodyPr>
            <a:noAutofit/>
          </a:bodyPr>
          <a:lstStyle/>
          <a:p>
            <a:r>
              <a:rPr lang="ru-RU" dirty="0" smtClean="0"/>
              <a:t>1.Работа с пациентами из «</a:t>
            </a:r>
            <a:r>
              <a:rPr lang="ru-RU" b="1" dirty="0" smtClean="0"/>
              <a:t>группы риска</a:t>
            </a:r>
            <a:r>
              <a:rPr lang="ru-RU" dirty="0" smtClean="0"/>
              <a:t>»:</a:t>
            </a:r>
          </a:p>
          <a:p>
            <a:endParaRPr lang="ru-RU" dirty="0" smtClean="0"/>
          </a:p>
          <a:p>
            <a:r>
              <a:rPr lang="ru-RU" dirty="0" smtClean="0"/>
              <a:t>-сахарный диабет;</a:t>
            </a:r>
          </a:p>
          <a:p>
            <a:r>
              <a:rPr lang="ru-RU" dirty="0" smtClean="0"/>
              <a:t>-ВИЧ-инфекция;</a:t>
            </a:r>
          </a:p>
          <a:p>
            <a:r>
              <a:rPr lang="ru-RU" dirty="0" smtClean="0"/>
              <a:t>-ХНЗЛ;</a:t>
            </a:r>
          </a:p>
          <a:p>
            <a:r>
              <a:rPr lang="ru-RU" dirty="0" smtClean="0"/>
              <a:t>-ХНЗМС;</a:t>
            </a:r>
          </a:p>
          <a:p>
            <a:r>
              <a:rPr lang="ru-RU" dirty="0" smtClean="0"/>
              <a:t>-язвенная болезнь;</a:t>
            </a:r>
          </a:p>
          <a:p>
            <a:r>
              <a:rPr lang="ru-RU" dirty="0" smtClean="0"/>
              <a:t>-гормонозависимые;</a:t>
            </a:r>
          </a:p>
          <a:p>
            <a:r>
              <a:rPr lang="ru-RU" dirty="0" smtClean="0"/>
              <a:t>-нетранспортабельные и </a:t>
            </a:r>
            <a:r>
              <a:rPr lang="ru-RU" dirty="0" err="1" smtClean="0"/>
              <a:t>маломобильные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-пациенты, не прошедшие ФГ год и более.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251572"/>
          </a:xfrm>
        </p:spPr>
        <p:txBody>
          <a:bodyPr>
            <a:noAutofit/>
          </a:bodyPr>
          <a:lstStyle/>
          <a:p>
            <a:r>
              <a:rPr lang="ru-RU" sz="3200" dirty="0" smtClean="0"/>
              <a:t>Роль участковой медицинской сестры  в профилактике туберкулеза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7239000" cy="4741248"/>
          </a:xfrm>
        </p:spPr>
        <p:txBody>
          <a:bodyPr>
            <a:noAutofit/>
          </a:bodyPr>
          <a:lstStyle/>
          <a:p>
            <a:r>
              <a:rPr lang="ru-RU" dirty="0" smtClean="0"/>
              <a:t>2. Работа с «неорганизованными» пациентами: </a:t>
            </a:r>
          </a:p>
          <a:p>
            <a:r>
              <a:rPr lang="ru-RU" dirty="0" smtClean="0"/>
              <a:t>-неработающие трудоспособного возраста;</a:t>
            </a:r>
          </a:p>
          <a:p>
            <a:r>
              <a:rPr lang="ru-RU" dirty="0" smtClean="0"/>
              <a:t>-пенсионеры.</a:t>
            </a:r>
          </a:p>
          <a:p>
            <a:r>
              <a:rPr lang="ru-RU" dirty="0" smtClean="0"/>
              <a:t>На каждом терапевтическом участке ведется тетрадь с указанием паспортных данных пациентов и отметкой о предыдущей ФГ, в соответствии с которой пациент приглашается в поликлинику за месяц до окончания срока действия ФГ.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251572"/>
          </a:xfrm>
        </p:spPr>
        <p:txBody>
          <a:bodyPr>
            <a:noAutofit/>
          </a:bodyPr>
          <a:lstStyle/>
          <a:p>
            <a:r>
              <a:rPr lang="ru-RU" sz="3200" dirty="0" smtClean="0"/>
              <a:t>Роль участковой медицинской сестры  в профилактике туберкулеза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3. Работа с организациями, территориально расположенными на терапевтическом участке:</a:t>
            </a:r>
          </a:p>
          <a:p>
            <a:r>
              <a:rPr lang="ru-RU" dirty="0" smtClean="0"/>
              <a:t>-руководители организаций предоставляют сведения о прохождении ФГ сотрудниками в поликлинику для внесения в базу данных о пациенте.</a:t>
            </a:r>
          </a:p>
          <a:p>
            <a:r>
              <a:rPr lang="ru-RU" dirty="0" smtClean="0"/>
              <a:t>4. «</a:t>
            </a:r>
            <a:r>
              <a:rPr lang="ru-RU" dirty="0" err="1" smtClean="0"/>
              <a:t>Подворовые</a:t>
            </a:r>
            <a:r>
              <a:rPr lang="ru-RU" dirty="0" smtClean="0"/>
              <a:t>» обходы 2 раза в год:</a:t>
            </a:r>
          </a:p>
          <a:p>
            <a:r>
              <a:rPr lang="ru-RU" dirty="0" smtClean="0"/>
              <a:t> -для уточнения сведений о проживающих на участке (смена места жительства, съемная квартира, выявление асоциальных квартир).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251572"/>
          </a:xfrm>
        </p:spPr>
        <p:txBody>
          <a:bodyPr>
            <a:noAutofit/>
          </a:bodyPr>
          <a:lstStyle/>
          <a:p>
            <a:r>
              <a:rPr lang="ru-RU" sz="3200" dirty="0" smtClean="0"/>
              <a:t>Роль участковой медицинской сестры  в профилактике туберкулеза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7239000" cy="4741248"/>
          </a:xfrm>
        </p:spPr>
        <p:txBody>
          <a:bodyPr>
            <a:normAutofit lnSpcReduction="10000"/>
          </a:bodyPr>
          <a:lstStyle/>
          <a:p>
            <a:r>
              <a:rPr lang="ru-RU" sz="2200" dirty="0" smtClean="0"/>
              <a:t>5. Непосредственное участие в работе «медико-социальной» группы:</a:t>
            </a:r>
          </a:p>
          <a:p>
            <a:r>
              <a:rPr lang="ru-RU" sz="2200" dirty="0" smtClean="0"/>
              <a:t>-Выезд медицинского работника (участковой медсестры) с сотрудником полиции и социальным педагогом на участок для:</a:t>
            </a:r>
          </a:p>
          <a:p>
            <a:r>
              <a:rPr lang="ru-RU" sz="2200" dirty="0" smtClean="0"/>
              <a:t>-патронажа хронических больных и лиц с факторами риска развития различных заболеваний (алкоголизм, наркомания, туберкулез, ВИЧ-инфекция и др.);</a:t>
            </a:r>
          </a:p>
          <a:p>
            <a:r>
              <a:rPr lang="ru-RU" sz="2200" dirty="0" smtClean="0"/>
              <a:t>-патронажа </a:t>
            </a:r>
            <a:r>
              <a:rPr lang="ru-RU" sz="2200" dirty="0" err="1" smtClean="0"/>
              <a:t>маломобильных</a:t>
            </a:r>
            <a:r>
              <a:rPr lang="ru-RU" sz="2200" dirty="0" smtClean="0"/>
              <a:t> и одиноко проживающих граждан с хроническими заболеваниями, инвалидов и лиц без документов;</a:t>
            </a:r>
          </a:p>
          <a:p>
            <a:r>
              <a:rPr lang="ru-RU" sz="2200" dirty="0" smtClean="0"/>
              <a:t>-проведения профилактических бесед с уязвимыми группами населения и приглашения на ФГ.</a:t>
            </a:r>
            <a:endParaRPr lang="ru-RU" sz="2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230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Заболеваемость туберкулезом по г.о. </a:t>
            </a:r>
            <a:r>
              <a:rPr lang="ru-RU" dirty="0" err="1" smtClean="0"/>
              <a:t>новокуйбышевск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7239000" cy="4669810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В 2018 году за 9 месяцев в городе зарегистрировано </a:t>
            </a:r>
            <a:r>
              <a:rPr lang="ru-RU" sz="2000" b="1" dirty="0" smtClean="0"/>
              <a:t>23 случая заболевания туберкулезом</a:t>
            </a:r>
            <a:r>
              <a:rPr lang="ru-RU" sz="2000" dirty="0" smtClean="0"/>
              <a:t>, из них 19 человек больных туберкулезом </a:t>
            </a:r>
            <a:r>
              <a:rPr lang="ru-RU" sz="2000" b="1" dirty="0" smtClean="0"/>
              <a:t>легких</a:t>
            </a:r>
            <a:r>
              <a:rPr lang="ru-RU" sz="2000" dirty="0" smtClean="0"/>
              <a:t>. Появились случаи заболевания туберкулезом </a:t>
            </a:r>
            <a:r>
              <a:rPr lang="ru-RU" sz="2000" b="1" dirty="0" smtClean="0"/>
              <a:t>подростков (15-17 лет)</a:t>
            </a:r>
            <a:r>
              <a:rPr lang="ru-RU" sz="2000" dirty="0" smtClean="0"/>
              <a:t>, что в общем свидетельствует о неблагоприятной эпидемиологической обстановке в городе.</a:t>
            </a:r>
          </a:p>
          <a:p>
            <a:r>
              <a:rPr lang="ru-RU" sz="2000" dirty="0" smtClean="0"/>
              <a:t>Из заболевших-15 мужчин и 8 женщин, 16 человек- трудоспособного возраста.</a:t>
            </a:r>
          </a:p>
          <a:p>
            <a:r>
              <a:rPr lang="ru-RU" sz="2000" dirty="0" smtClean="0"/>
              <a:t>При прохождении </a:t>
            </a:r>
            <a:r>
              <a:rPr lang="ru-RU" sz="2000" dirty="0" err="1" smtClean="0"/>
              <a:t>профосмотров</a:t>
            </a:r>
            <a:r>
              <a:rPr lang="ru-RU" sz="2000" dirty="0" smtClean="0"/>
              <a:t> выявлено- 17 человек это 74% от выявленных.</a:t>
            </a:r>
          </a:p>
          <a:p>
            <a:r>
              <a:rPr lang="ru-RU" sz="2000" dirty="0" smtClean="0"/>
              <a:t>В 2018 году увеличился охват флюорографическим обследованием ВИЧ-инфицированных. Из их числа выявлено 9 человек.</a:t>
            </a:r>
          </a:p>
          <a:p>
            <a:r>
              <a:rPr lang="ru-RU" sz="2000" dirty="0" smtClean="0"/>
              <a:t>И в подтверждении мифа №1 (туберкулезом болеют бедные и малообеспеченные люди) статистика говорит, что из числа заболевших 1человек-главный инженер организации, 1 человек- инженер, 1- управляющий в организации, 1-старший кассир в банке.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174890" y="785794"/>
            <a:ext cx="7242048" cy="1214446"/>
          </a:xfrm>
        </p:spPr>
        <p:txBody>
          <a:bodyPr/>
          <a:lstStyle/>
          <a:p>
            <a:r>
              <a:rPr lang="ru-RU" dirty="0" smtClean="0"/>
              <a:t>Благодарим за внимание!</a:t>
            </a:r>
            <a:endParaRPr lang="ru-RU" dirty="0"/>
          </a:p>
        </p:txBody>
      </p:sp>
      <p:pic>
        <p:nvPicPr>
          <p:cNvPr id="3" name="Рисунок 2" descr="0024-024-Blagodarim-za-vniman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1439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657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Туберкулез- что это?</a:t>
            </a:r>
            <a:endParaRPr lang="ru-RU" dirty="0"/>
          </a:p>
        </p:txBody>
      </p:sp>
      <p:pic>
        <p:nvPicPr>
          <p:cNvPr id="4" name="videoplayback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1000108"/>
            <a:ext cx="8143900" cy="5857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МИФ   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043626" cy="4829196"/>
          </a:xfrm>
        </p:spPr>
        <p:txBody>
          <a:bodyPr>
            <a:normAutofit/>
          </a:bodyPr>
          <a:lstStyle/>
          <a:p>
            <a:r>
              <a:rPr lang="ru-RU" dirty="0" smtClean="0"/>
              <a:t>Туберкулезом болеют только бедные или малообеспеченные люди</a:t>
            </a:r>
            <a:endParaRPr lang="ru-RU" dirty="0"/>
          </a:p>
        </p:txBody>
      </p:sp>
      <p:pic>
        <p:nvPicPr>
          <p:cNvPr id="9" name="Содержимое 8" descr="poproshajka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429124" y="2643182"/>
            <a:ext cx="3127375" cy="2435858"/>
          </a:xfrm>
        </p:spPr>
      </p:pic>
      <p:pic>
        <p:nvPicPr>
          <p:cNvPr id="4" name="Рисунок 3" descr="15468-FX-8-0-0-4-9-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34" y="3571876"/>
            <a:ext cx="3714776" cy="262248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МИФ  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033898"/>
          </a:xfrm>
        </p:spPr>
        <p:txBody>
          <a:bodyPr/>
          <a:lstStyle/>
          <a:p>
            <a:r>
              <a:rPr lang="ru-RU" dirty="0" smtClean="0"/>
              <a:t>Туберкулезом можно заразиться только от больного человека, который выделяет палочку туберкулеза, при непосредственном контакте с ним</a:t>
            </a:r>
            <a:endParaRPr lang="ru-RU" dirty="0"/>
          </a:p>
        </p:txBody>
      </p:sp>
      <p:pic>
        <p:nvPicPr>
          <p:cNvPr id="4" name="Рисунок 3" descr="48029537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3357562"/>
            <a:ext cx="3143272" cy="320198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МИФ  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1533832"/>
          </a:xfrm>
        </p:spPr>
        <p:txBody>
          <a:bodyPr/>
          <a:lstStyle/>
          <a:p>
            <a:r>
              <a:rPr lang="ru-RU" dirty="0" smtClean="0"/>
              <a:t>Если в организм попала туберкулезная палочка, то человек обязательно заболеет туберкулезом.</a:t>
            </a:r>
            <a:endParaRPr lang="ru-RU" dirty="0"/>
          </a:p>
        </p:txBody>
      </p:sp>
      <p:pic>
        <p:nvPicPr>
          <p:cNvPr id="4" name="Рисунок 3" descr="ko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2857496"/>
            <a:ext cx="5286412" cy="378619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МИФ 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1962460"/>
          </a:xfrm>
        </p:spPr>
        <p:txBody>
          <a:bodyPr/>
          <a:lstStyle/>
          <a:p>
            <a:r>
              <a:rPr lang="ru-RU" dirty="0" smtClean="0"/>
              <a:t>Миф о том, что давно минули те времена, когда болезнь , называемая в прошлом чахоткой, была неизлечима, а сегодня туберкулез хорошо лечится.</a:t>
            </a:r>
            <a:endParaRPr lang="ru-RU" dirty="0"/>
          </a:p>
        </p:txBody>
      </p:sp>
      <p:pic>
        <p:nvPicPr>
          <p:cNvPr id="4" name="Рисунок 3" descr="Na-kapremont-novokuzneckogo-p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3357562"/>
            <a:ext cx="5143536" cy="321471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МИФ 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1176642"/>
          </a:xfrm>
        </p:spPr>
        <p:txBody>
          <a:bodyPr/>
          <a:lstStyle/>
          <a:p>
            <a:r>
              <a:rPr lang="ru-RU" dirty="0" smtClean="0"/>
              <a:t>Туберкулезом поражаются только легкие у человека.</a:t>
            </a:r>
            <a:endParaRPr lang="ru-RU" dirty="0"/>
          </a:p>
        </p:txBody>
      </p:sp>
      <p:pic>
        <p:nvPicPr>
          <p:cNvPr id="4" name="Рисунок 3" descr="tuberkulez-kozhi-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2714620"/>
            <a:ext cx="5643602" cy="364333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МИФ  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1462394"/>
          </a:xfrm>
        </p:spPr>
        <p:txBody>
          <a:bodyPr/>
          <a:lstStyle/>
          <a:p>
            <a:r>
              <a:rPr lang="ru-RU" dirty="0" smtClean="0"/>
              <a:t>Мне стыдно даже подумать, что у меня туберкулез, ведь я чувствую себя вполне нормально.</a:t>
            </a:r>
            <a:endParaRPr lang="ru-RU" dirty="0"/>
          </a:p>
        </p:txBody>
      </p:sp>
      <p:pic>
        <p:nvPicPr>
          <p:cNvPr id="4" name="Рисунок 3" descr="i7NECQNT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2928934"/>
            <a:ext cx="5000660" cy="378621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МИФ  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1891022"/>
          </a:xfrm>
        </p:spPr>
        <p:txBody>
          <a:bodyPr/>
          <a:lstStyle/>
          <a:p>
            <a:r>
              <a:rPr lang="ru-RU" dirty="0" err="1" smtClean="0"/>
              <a:t>Рентгенобследование</a:t>
            </a:r>
            <a:r>
              <a:rPr lang="ru-RU" dirty="0" smtClean="0"/>
              <a:t> вредно, его нужно проводить только в исключительных случаях, потому что это несет дополнительную лучевую нагрузку</a:t>
            </a:r>
            <a:endParaRPr lang="ru-RU" dirty="0"/>
          </a:p>
        </p:txBody>
      </p:sp>
      <p:pic>
        <p:nvPicPr>
          <p:cNvPr id="6" name="Рисунок 5" descr="_Lung_Cancer_Awareness_Forum_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3357562"/>
            <a:ext cx="3786214" cy="314327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778</TotalTime>
  <Words>658</Words>
  <Application>Microsoft Office PowerPoint</Application>
  <PresentationFormat>Экран (4:3)</PresentationFormat>
  <Paragraphs>74</Paragraphs>
  <Slides>18</Slides>
  <Notes>6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  7 мифов о туберкулезе.  Роль участковой медицинской сестры в профилактике туберкулеза.</vt:lpstr>
      <vt:lpstr>Туберкулез- что это?</vt:lpstr>
      <vt:lpstr>МИФ    1</vt:lpstr>
      <vt:lpstr>МИФ   2</vt:lpstr>
      <vt:lpstr>МИФ   3</vt:lpstr>
      <vt:lpstr>МИФ  4</vt:lpstr>
      <vt:lpstr>МИФ  5</vt:lpstr>
      <vt:lpstr>МИФ  6</vt:lpstr>
      <vt:lpstr>МИФ  7</vt:lpstr>
      <vt:lpstr>Слайд 10</vt:lpstr>
      <vt:lpstr>Роль участковой медицинской сестры  в профилактике туберкулеза</vt:lpstr>
      <vt:lpstr>Распределение численности населения терапевтического участка по социальным группам</vt:lpstr>
      <vt:lpstr>Роль участковой медицинской сестры  в профилактике туберкулеза</vt:lpstr>
      <vt:lpstr>Роль участковой медицинской сестры  в профилактике туберкулеза</vt:lpstr>
      <vt:lpstr>Роль участковой медицинской сестры  в профилактике туберкулеза</vt:lpstr>
      <vt:lpstr>Роль участковой медицинской сестры  в профилактике туберкулеза</vt:lpstr>
      <vt:lpstr>Заболеваемость туберкулезом по г.о. новокуйбышевск</vt:lpstr>
      <vt:lpstr>Благодарим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Туберкулез.  Профилактика.</dc:title>
  <dc:creator>ZAVTERAPEVT</dc:creator>
  <cp:lastModifiedBy>ZAVTERAPEVT</cp:lastModifiedBy>
  <cp:revision>82</cp:revision>
  <dcterms:created xsi:type="dcterms:W3CDTF">2017-04-10T04:41:30Z</dcterms:created>
  <dcterms:modified xsi:type="dcterms:W3CDTF">2018-10-29T15:48:16Z</dcterms:modified>
</cp:coreProperties>
</file>