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23233A3-8763-4038-95A4-70C67FC90AC1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81A1B29-FEE2-4FCE-95F7-1C14E4A8C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2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33A3-8763-4038-95A4-70C67FC90AC1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1B29-FEE2-4FCE-95F7-1C14E4A8C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7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33A3-8763-4038-95A4-70C67FC90AC1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1B29-FEE2-4FCE-95F7-1C14E4A8C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42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33A3-8763-4038-95A4-70C67FC90AC1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1B29-FEE2-4FCE-95F7-1C14E4A8CCE0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4568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33A3-8763-4038-95A4-70C67FC90AC1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1B29-FEE2-4FCE-95F7-1C14E4A8C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99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33A3-8763-4038-95A4-70C67FC90AC1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1B29-FEE2-4FCE-95F7-1C14E4A8C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46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33A3-8763-4038-95A4-70C67FC90AC1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1B29-FEE2-4FCE-95F7-1C14E4A8C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96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33A3-8763-4038-95A4-70C67FC90AC1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1B29-FEE2-4FCE-95F7-1C14E4A8C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35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33A3-8763-4038-95A4-70C67FC90AC1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1B29-FEE2-4FCE-95F7-1C14E4A8C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04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33A3-8763-4038-95A4-70C67FC90AC1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1B29-FEE2-4FCE-95F7-1C14E4A8C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9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33A3-8763-4038-95A4-70C67FC90AC1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1B29-FEE2-4FCE-95F7-1C14E4A8C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29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33A3-8763-4038-95A4-70C67FC90AC1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1B29-FEE2-4FCE-95F7-1C14E4A8C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47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33A3-8763-4038-95A4-70C67FC90AC1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1B29-FEE2-4FCE-95F7-1C14E4A8C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9962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33A3-8763-4038-95A4-70C67FC90AC1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1B29-FEE2-4FCE-95F7-1C14E4A8C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4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33A3-8763-4038-95A4-70C67FC90AC1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1B29-FEE2-4FCE-95F7-1C14E4A8C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69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33A3-8763-4038-95A4-70C67FC90AC1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1B29-FEE2-4FCE-95F7-1C14E4A8C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166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33A3-8763-4038-95A4-70C67FC90AC1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1B29-FEE2-4FCE-95F7-1C14E4A8C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24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233A3-8763-4038-95A4-70C67FC90AC1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A1B29-FEE2-4FCE-95F7-1C14E4A8C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999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  <p:sldLayoutId id="2147484280" r:id="rId13"/>
    <p:sldLayoutId id="2147484281" r:id="rId14"/>
    <p:sldLayoutId id="2147484282" r:id="rId15"/>
    <p:sldLayoutId id="2147484283" r:id="rId16"/>
    <p:sldLayoutId id="214748428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434340"/>
            <a:ext cx="9976486" cy="3075623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chemeClr val="bg1"/>
                </a:solidFill>
              </a:rPr>
              <a:t>«</a:t>
            </a:r>
            <a:r>
              <a:rPr lang="ru-RU" sz="3100" b="1" dirty="0">
                <a:solidFill>
                  <a:schemeClr val="bg1"/>
                </a:solidFill>
              </a:rPr>
              <a:t>Детско-родительские отношения и их влияние на развитие рискованных форм поведения (в том числе употребления ПАВ</a:t>
            </a:r>
            <a:r>
              <a:rPr lang="ru-RU" sz="3100" b="1" dirty="0" smtClean="0">
                <a:solidFill>
                  <a:schemeClr val="bg1"/>
                </a:solidFill>
              </a:rPr>
              <a:t>)»</a:t>
            </a:r>
            <a:br>
              <a:rPr lang="ru-RU" sz="3100" b="1" dirty="0" smtClean="0">
                <a:solidFill>
                  <a:schemeClr val="bg1"/>
                </a:solidFill>
              </a:rPr>
            </a:br>
            <a:endParaRPr lang="ru-RU" sz="3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96270" y="4182701"/>
            <a:ext cx="4575244" cy="2435383"/>
          </a:xfrm>
        </p:spPr>
        <p:txBody>
          <a:bodyPr>
            <a:normAutofit fontScale="25000" lnSpcReduction="20000"/>
          </a:bodyPr>
          <a:lstStyle/>
          <a:p>
            <a:r>
              <a:rPr lang="ru-RU" sz="5600" i="1" dirty="0" smtClean="0">
                <a:effectLst/>
              </a:rPr>
              <a:t>                    </a:t>
            </a:r>
            <a:r>
              <a:rPr lang="ru-RU" sz="5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Подготовила</a:t>
            </a:r>
            <a:r>
              <a:rPr lang="ru-RU" sz="5600" i="1" dirty="0">
                <a:solidFill>
                  <a:schemeClr val="tx2">
                    <a:lumMod val="75000"/>
                  </a:schemeClr>
                </a:solidFill>
                <a:effectLst/>
              </a:rPr>
              <a:t>: </a:t>
            </a:r>
            <a:endParaRPr lang="ru-RU" sz="5600" i="1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ru-RU" sz="5600" i="1" dirty="0">
                <a:solidFill>
                  <a:schemeClr val="tx2">
                    <a:lumMod val="75000"/>
                  </a:schemeClr>
                </a:solidFill>
                <a:effectLst/>
              </a:rPr>
              <a:t>Павлова Н.Ф.</a:t>
            </a:r>
          </a:p>
          <a:p>
            <a:r>
              <a:rPr lang="ru-RU" sz="5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Медицинская сестра</a:t>
            </a:r>
          </a:p>
          <a:p>
            <a:r>
              <a:rPr lang="ru-RU" sz="5600" i="1" dirty="0">
                <a:solidFill>
                  <a:schemeClr val="tx2">
                    <a:lumMod val="75000"/>
                  </a:schemeClr>
                </a:solidFill>
                <a:effectLst/>
              </a:rPr>
              <a:t>высшей категории </a:t>
            </a:r>
          </a:p>
          <a:p>
            <a:r>
              <a:rPr lang="ru-RU" sz="5600" i="1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диспансерно</a:t>
            </a:r>
            <a:r>
              <a:rPr lang="ru-RU" sz="5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-поликлинического </a:t>
            </a:r>
            <a:r>
              <a:rPr lang="ru-RU" sz="5600" i="1" dirty="0">
                <a:solidFill>
                  <a:schemeClr val="tx2">
                    <a:lumMod val="75000"/>
                  </a:schemeClr>
                </a:solidFill>
                <a:effectLst/>
              </a:rPr>
              <a:t>отделения</a:t>
            </a:r>
          </a:p>
          <a:p>
            <a:r>
              <a:rPr lang="ru-RU" sz="5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ГБУЗ </a:t>
            </a:r>
            <a:r>
              <a:rPr lang="ru-RU" sz="5600" i="1" dirty="0">
                <a:solidFill>
                  <a:schemeClr val="tx2">
                    <a:lumMod val="75000"/>
                  </a:schemeClr>
                </a:solidFill>
                <a:effectLst/>
              </a:rPr>
              <a:t>СО «</a:t>
            </a:r>
            <a:r>
              <a:rPr lang="ru-RU" sz="5600" i="1" dirty="0" err="1">
                <a:solidFill>
                  <a:schemeClr val="tx2">
                    <a:lumMod val="75000"/>
                  </a:schemeClr>
                </a:solidFill>
                <a:effectLst/>
              </a:rPr>
              <a:t>Тольятинский</a:t>
            </a:r>
            <a:r>
              <a:rPr lang="ru-RU" sz="5600" i="1" dirty="0">
                <a:solidFill>
                  <a:schemeClr val="tx2">
                    <a:lumMod val="75000"/>
                  </a:schemeClr>
                </a:solidFill>
                <a:effectLst/>
              </a:rPr>
              <a:t> наркологический </a:t>
            </a:r>
            <a:r>
              <a:rPr lang="ru-RU" sz="5600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диспансер» </a:t>
            </a:r>
            <a:endParaRPr lang="ru-RU" sz="5600" i="1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  <a:effectLst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58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371192"/>
            <a:ext cx="9905999" cy="612919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Задумайтесь: </a:t>
            </a:r>
          </a:p>
          <a:p>
            <a:r>
              <a:rPr lang="ru-RU" sz="21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Ухоженный, накормленный, заботливо одетый </a:t>
            </a:r>
            <a:r>
              <a:rPr lang="ru-RU" sz="21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endParaRPr lang="ru-RU" sz="2100" i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1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21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 одиноким и психологически без-</a:t>
            </a:r>
          </a:p>
          <a:p>
            <a:pPr marL="0" indent="0">
              <a:buNone/>
            </a:pPr>
            <a:r>
              <a:rPr lang="ru-RU" sz="21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надзорным. </a:t>
            </a:r>
            <a:endParaRPr lang="ru-RU" sz="2100" i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так </a:t>
            </a:r>
            <a:r>
              <a:rPr lang="ru-RU" sz="21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боимся, чтобы наши дети не наделали ошибок в жизни, что не замечаем, </a:t>
            </a:r>
            <a:r>
              <a:rPr lang="ru-RU" sz="21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1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даем им жить. </a:t>
            </a:r>
            <a:endParaRPr lang="ru-RU" sz="2100" i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Ограничиваемый в своей активности, ребенок не приобретает собственного жизненного опыта; не убеждается лично в том, какие действия разумны, а какие - нет; что можно делать, а чего следует избегать. </a:t>
            </a:r>
          </a:p>
          <a:p>
            <a:pPr marL="0" indent="0" algn="r">
              <a:buNone/>
            </a:pPr>
            <a:r>
              <a:rPr lang="ru-RU" sz="21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1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 любой болезни, при соблюдении </a:t>
            </a:r>
          </a:p>
          <a:p>
            <a:pPr marL="0" indent="0" algn="r">
              <a:buNone/>
            </a:pPr>
            <a:r>
              <a:rPr lang="ru-RU" sz="21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профилактических мер можно уберечь ребенка </a:t>
            </a:r>
          </a:p>
          <a:p>
            <a:pPr marL="0" indent="0" algn="r">
              <a:buNone/>
            </a:pPr>
            <a:r>
              <a:rPr lang="ru-RU" sz="21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потребления табака, алкоголя и наркотиков.</a:t>
            </a:r>
            <a:r>
              <a:rPr lang="ru-RU" sz="21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50" y="624689"/>
            <a:ext cx="2974066" cy="198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и по запросу подросток без жизненного опы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68" y="4598390"/>
            <a:ext cx="3311087" cy="204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23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правил, 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позволяют предотвратить 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 ПАВ 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ребенком.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593410"/>
            <a:ext cx="9905999" cy="4197791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Общайтесь друг с другом. 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- основная человеческая потребность, особенно для родителей и детей</a:t>
            </a:r>
            <a:r>
              <a:rPr lang="ru-RU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effectLst/>
              </a:rPr>
              <a:t> </a:t>
            </a: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тарайтесь </a:t>
            </a: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быть инициатором откровенного, открытого общения со своим </a:t>
            </a:r>
            <a:r>
              <a:rPr lang="ru-RU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</a:t>
            </a:r>
            <a:r>
              <a:rPr lang="ru-RU" dirty="0">
                <a:solidFill>
                  <a:schemeClr val="bg1"/>
                </a:solidFill>
                <a:effectLst/>
              </a:rPr>
              <a:t>.</a:t>
            </a:r>
            <a:endParaRPr lang="ru-RU" i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6" name="Picture 6" descr="Картинки по запросу хорошее общение подростка и родите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625" y="3533528"/>
            <a:ext cx="4697081" cy="313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6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2359" y="651849"/>
            <a:ext cx="9905999" cy="513935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Выслушивайте 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друга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 означает: </a:t>
            </a:r>
          </a:p>
          <a:p>
            <a:pPr marL="0" lvl="0" indent="0">
              <a:buNone/>
            </a:pPr>
            <a:r>
              <a:rPr lang="ru-RU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быть </a:t>
            </a: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внимательным к ребенку; </a:t>
            </a:r>
          </a:p>
          <a:p>
            <a:pPr marL="0" lvl="0" indent="0">
              <a:buNone/>
            </a:pPr>
            <a:r>
              <a:rPr lang="ru-RU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выслушивать </a:t>
            </a: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его точку зрения; </a:t>
            </a:r>
          </a:p>
          <a:p>
            <a:pPr marL="0" lvl="0" indent="0">
              <a:buNone/>
            </a:pPr>
            <a:r>
              <a:rPr lang="ru-RU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уделять </a:t>
            </a: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взглядам и чувствам ребенка, не споря с ним; </a:t>
            </a:r>
          </a:p>
          <a:p>
            <a:pPr marL="0" lvl="0" indent="0">
              <a:buNone/>
            </a:pPr>
            <a:r>
              <a:rPr lang="ru-RU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надо настаивать, чтобы ребенок выслушивал и принимал ваши </a:t>
            </a:r>
            <a:r>
              <a:rPr lang="ru-RU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представления </a:t>
            </a: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чем-либо.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Картинки по запросу фото родители слушают ребё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58" y="470778"/>
            <a:ext cx="3674278" cy="244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фото родители слушают ребё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54" y="4412088"/>
            <a:ext cx="3385014" cy="226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4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9913" y="280656"/>
            <a:ext cx="9707498" cy="6219731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Ставьте себя на его место.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Подростку часто кажется, что его проблемы никто и никогда не переживал. </a:t>
            </a:r>
            <a:r>
              <a:rPr lang="ru-RU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вам удастся стать своему ребенку другом, вы будете самым счастливым родителем! </a:t>
            </a:r>
            <a:endParaRPr lang="ru-RU" i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Проводите вместе время.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52" y="3722710"/>
            <a:ext cx="3470337" cy="23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фото общие увлечения родителей и ребё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222" y="4220034"/>
            <a:ext cx="3250547" cy="224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56" y="2766858"/>
            <a:ext cx="3501298" cy="290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84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3164" y="452672"/>
            <a:ext cx="9834247" cy="6056769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Дружите с его друзьями.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Очень часто ребенок впервые пробует ПАВ в кругу друзей. Порой друзья оказывают огромное влияние на поступки вашего ребенка</a:t>
            </a:r>
            <a:r>
              <a:rPr lang="ru-RU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effectLst/>
              </a:rPr>
              <a:t> </a:t>
            </a: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важно в этот период постараться принять участие в организации досуга друзей своего </a:t>
            </a:r>
            <a:r>
              <a:rPr lang="ru-RU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</a:p>
          <a:p>
            <a:pPr marL="0" indent="0">
              <a:buNone/>
            </a:pPr>
            <a:endParaRPr lang="ru-RU" i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19" y="4494226"/>
            <a:ext cx="3022823" cy="201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фото родители с друзьями ребё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143" y="4431671"/>
            <a:ext cx="2895443" cy="19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028" y="2759894"/>
            <a:ext cx="4770809" cy="317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4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0325" y="398352"/>
            <a:ext cx="9807086" cy="617446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ваш ребёнок уникален.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Любой ребенок хочет чувствовать себя значимым, особенным и нужным. Когда ребенок чувствует, что достиг чего-то и вы радуетесь его достижениям, повышается уровень его самооценки. 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10" y="2869831"/>
            <a:ext cx="2987059" cy="225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733" y="2869831"/>
            <a:ext cx="3743036" cy="235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27" y="3485584"/>
            <a:ext cx="3330009" cy="236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60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624689"/>
            <a:ext cx="9905999" cy="516651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Подавайте пример.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пристрастие к алкоголю и декларируемый запрет на него для детей дает повод обвинить вас в неискренности, в "двойной морали</a:t>
            </a:r>
            <a:r>
              <a:rPr lang="ru-RU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 descr="Картинки по запросу родители куря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52" y="3910725"/>
            <a:ext cx="3563659" cy="237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Картинки по запросу родители пью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74" y="3910725"/>
            <a:ext cx="3977623" cy="223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родители куря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577" y="2112477"/>
            <a:ext cx="4537379" cy="214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52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950" y="633743"/>
            <a:ext cx="9870461" cy="515745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Помните: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ребёнок далёк от идеала и совсем не похож на вас, будьте мудры.</a:t>
            </a:r>
          </a:p>
          <a:p>
            <a:pPr>
              <a:buFontTx/>
              <a:buChar char="-"/>
            </a:pP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скандал уже разгорелся, сумейте </a:t>
            </a:r>
            <a:r>
              <a:rPr lang="ru-RU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остановиться, заставьте </a:t>
            </a: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себя </a:t>
            </a:r>
            <a:r>
              <a:rPr lang="ru-RU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замолчать.</a:t>
            </a:r>
          </a:p>
          <a:p>
            <a:pPr>
              <a:buFontTx/>
              <a:buChar char="-"/>
            </a:pP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Опасайтесь! В состоянии аффекта </a:t>
            </a:r>
            <a:r>
              <a:rPr lang="ru-RU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крайне </a:t>
            </a:r>
            <a:r>
              <a:rPr lang="ru-RU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импульсивен. </a:t>
            </a:r>
          </a:p>
          <a:p>
            <a:pPr>
              <a:buFontTx/>
              <a:buChar char="-"/>
            </a:pP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кричите, не распускайтесь. Ведь ребенок действительно может подумать, что вы его ненавидите. 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Картинки по запросу ссора родителей и ребё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274" y="4346812"/>
            <a:ext cx="3135300" cy="209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57" y="4317894"/>
            <a:ext cx="4238237" cy="21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07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5057" y="443620"/>
            <a:ext cx="9852354" cy="5347581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Не 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забудьте!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ваше доброе слово, объятие, поцелуй, ласковый взгляд -  душевная подпитка на весь долгий и трудный день!.. И на ночь РЕБЕНКА - не отпускайте во тьму без живого знака живой любви...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ОБНИМИТЕ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 ПОЦЕЛУЙТЕ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172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858" y="3017083"/>
            <a:ext cx="3385997" cy="338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53" y="3017084"/>
            <a:ext cx="5068275" cy="337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21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Картинки по запросу спасибо за внимание для презентации цве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3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520" y="292592"/>
            <a:ext cx="9905998" cy="5909031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емья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играющий в воспитании личности ребенка основную, долговременную и важнейшую роль.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1026" name="Picture 2" descr="Картинки по запросу картинки семь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124" y="2625505"/>
            <a:ext cx="6347378" cy="370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4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980031"/>
            <a:ext cx="3582292" cy="179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108" y="-87652"/>
            <a:ext cx="9905998" cy="5981458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никто, кроме самых близких для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людей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матери, отца, бабушки, дедушки, брата, сестры, не относится к ребенку лучше, не любит его так и не заботится столько о нем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>
                <a:solidFill>
                  <a:schemeClr val="bg1"/>
                </a:solidFill>
                <a:effectLst/>
              </a:rPr>
              <a:t/>
            </a:r>
            <a:br>
              <a:rPr lang="ru-RU" sz="2400" dirty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8" name="Picture 10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365" y="2995238"/>
            <a:ext cx="3306694" cy="183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491" y="4827864"/>
            <a:ext cx="3516617" cy="171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8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306" y="306174"/>
            <a:ext cx="9905998" cy="2541141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ребенок получает первый жизненный опыт, делает первые наблюдения и учится как себя вести в различных ситуациях.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ртинки по запросу картинки дети помогают родителя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65" y="2684356"/>
            <a:ext cx="3112247" cy="192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910" y="2847315"/>
            <a:ext cx="3680400" cy="20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картинки родители  приме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t="3594" r="3234" b="20729"/>
          <a:stretch/>
        </p:blipFill>
        <p:spPr bwMode="auto">
          <a:xfrm>
            <a:off x="3977879" y="3997861"/>
            <a:ext cx="3238763" cy="211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7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905347"/>
            <a:ext cx="9905998" cy="133991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Конфликтная ситуация в семье может сильно по влиять на формирование личности ребенка.</a:t>
            </a:r>
            <a:b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картинк развод родителей влияет на ребён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92" y="4063057"/>
            <a:ext cx="2923607" cy="193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72" y="4092244"/>
            <a:ext cx="2818990" cy="1878516"/>
          </a:xfrm>
          <a:prstGeom prst="rect">
            <a:avLst/>
          </a:prstGeom>
        </p:spPr>
      </p:pic>
      <p:pic>
        <p:nvPicPr>
          <p:cNvPr id="4100" name="Picture 4" descr="Картинки по запросу картинк развод родителей влияет на ребё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936" y="2128831"/>
            <a:ext cx="3994952" cy="230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5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Демократичные родители.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144964"/>
            <a:ext cx="9905999" cy="5192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Они в ребёнке:</a:t>
            </a:r>
          </a:p>
          <a:p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ценят самостоятельность 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дисциплинированность;</a:t>
            </a:r>
          </a:p>
          <a:p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  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 быть 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самостоятельным;</a:t>
            </a:r>
          </a:p>
          <a:p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 выполнения обязанностей. </a:t>
            </a:r>
            <a:endParaRPr lang="ru-RU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 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теплых чувствах и разумной 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заботе.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взрослости происходит без особых переживаний и конфликтов.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Картинки по запросу демократический стиль воспитания  в семь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264" y="4430826"/>
            <a:ext cx="3339065" cy="234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0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Авторитарные родители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158844"/>
            <a:ext cx="9905999" cy="446335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 беспрекословного подчинения;</a:t>
            </a:r>
          </a:p>
          <a:p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считают, что должны ему объяснять причины своих указаний и 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запретов;</a:t>
            </a:r>
          </a:p>
          <a:p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жестко контролируют все сферы 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жизни;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Дети </a:t>
            </a: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таких семьях обычно </a:t>
            </a:r>
            <a:r>
              <a:rPr lang="ru-RU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замыкаются, их </a:t>
            </a: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 родителями </a:t>
            </a:r>
            <a:r>
              <a:rPr lang="ru-RU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нарушается, они становятся неуверенными в себе и менее самостоятельными.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Какими бывают родите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94" y="4260062"/>
            <a:ext cx="3786887" cy="252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7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Картинки по запросу жестокость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562" y="1650356"/>
            <a:ext cx="2769499" cy="207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9545" y="199176"/>
            <a:ext cx="10178277" cy="6427961"/>
          </a:xfrm>
        </p:spPr>
        <p:txBody>
          <a:bodyPr numCol="2"/>
          <a:lstStyle/>
          <a:p>
            <a:pPr marL="0" indent="0">
              <a:buNone/>
            </a:pPr>
            <a:endParaRPr lang="ru-RU" i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Равнодушные и жестокие родители</a:t>
            </a:r>
            <a:endParaRPr lang="ru-RU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таких семей редко относятся к людям с доверием, испытывают трудности в общении, часто сами жестоки, хотя имеют сильную потребность в </a:t>
            </a:r>
            <a:r>
              <a:rPr lang="ru-RU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любви</a:t>
            </a:r>
            <a:endParaRPr lang="ru-RU" sz="3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Картинки по запросу жестокость родител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04" y="289709"/>
            <a:ext cx="3001226" cy="200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13972" y="4002090"/>
            <a:ext cx="5533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</a:t>
            </a:r>
            <a:r>
              <a:rPr lang="ru-RU" sz="24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Гипоопека</a:t>
            </a:r>
            <a:endParaRPr lang="ru-RU" sz="24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Детям позволяется делать все, что им вздумается, их делами никто не интересуется. Поведение становится неконтролируемым. 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8200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3" y="3623353"/>
            <a:ext cx="2362935" cy="157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115" y="4810796"/>
            <a:ext cx="3023857" cy="185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27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750" y="120577"/>
            <a:ext cx="9905998" cy="147857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Гиперопека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50466" y="1341421"/>
            <a:ext cx="9905999" cy="405293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злишняя 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забота о ребенке, 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всей его жизнью, основанный на тесном эмоциональном контакте, - приводит к пассивности, несамостоятельности, трудностям в общении со сверстниками.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44" y="3367889"/>
            <a:ext cx="4373985" cy="291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и по запросу гиперопека родител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091" y="3367889"/>
            <a:ext cx="4456657" cy="29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7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501</TotalTime>
  <Words>724</Words>
  <Application>Microsoft Office PowerPoint</Application>
  <PresentationFormat>Широкоэкранный</PresentationFormat>
  <Paragraphs>66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Trebuchet MS</vt:lpstr>
      <vt:lpstr>Tw Cen MT</vt:lpstr>
      <vt:lpstr>Контур</vt:lpstr>
      <vt:lpstr>«Детско-родительские отношения и их влияние на развитие рискованных форм поведения (в том числе употребления ПАВ)» </vt:lpstr>
      <vt:lpstr>Семья – это коллектив, играющий в воспитании личности ребенка основную, долговременную и важнейшую роль.             </vt:lpstr>
      <vt:lpstr>никто, кроме самых близких для ребёнка людей – матери, отца, бабушки, дедушки, брата, сестры, не относится к ребенку лучше, не любит его так и не заботится столько о нем.        </vt:lpstr>
      <vt:lpstr>в семье ребенок получает первый жизненный опыт, делает первые наблюдения и учится как себя вести в различных ситуациях.</vt:lpstr>
      <vt:lpstr>Конфликтная ситуация в семье может сильно по влиять на формирование личности ребенка. </vt:lpstr>
      <vt:lpstr>Демократичные родители.</vt:lpstr>
      <vt:lpstr>Авторитарные родители:</vt:lpstr>
      <vt:lpstr>Презентация PowerPoint</vt:lpstr>
      <vt:lpstr>Гиперопека.</vt:lpstr>
      <vt:lpstr>Презентация PowerPoint</vt:lpstr>
      <vt:lpstr>Несколько правил, которые позволяют предотвратить потребление ПАВ  ребенком.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36</cp:revision>
  <dcterms:created xsi:type="dcterms:W3CDTF">2018-11-25T11:37:07Z</dcterms:created>
  <dcterms:modified xsi:type="dcterms:W3CDTF">2018-11-26T18:17:44Z</dcterms:modified>
</cp:coreProperties>
</file>