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2" r:id="rId2"/>
    <p:sldId id="256" r:id="rId3"/>
    <p:sldId id="258" r:id="rId4"/>
    <p:sldId id="259" r:id="rId5"/>
    <p:sldId id="257" r:id="rId6"/>
    <p:sldId id="264" r:id="rId7"/>
    <p:sldId id="265" r:id="rId8"/>
    <p:sldId id="260" r:id="rId9"/>
    <p:sldId id="261" r:id="rId10"/>
    <p:sldId id="266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A7006-DDD6-4FDB-AB04-0AABDC5A7893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1B438-2B48-4B67-AAF7-7DFB8A9E58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1B438-2B48-4B67-AAF7-7DFB8A9E588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D42DE-1BC7-465A-A120-747D9E602508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3A7D1-E064-44C1-96E0-BEC9BEDF3D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D42DE-1BC7-465A-A120-747D9E602508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3A7D1-E064-44C1-96E0-BEC9BEDF3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D42DE-1BC7-465A-A120-747D9E602508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3A7D1-E064-44C1-96E0-BEC9BEDF3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D42DE-1BC7-465A-A120-747D9E602508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3A7D1-E064-44C1-96E0-BEC9BEDF3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D42DE-1BC7-465A-A120-747D9E602508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053A7D1-E064-44C1-96E0-BEC9BEDF3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D42DE-1BC7-465A-A120-747D9E602508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3A7D1-E064-44C1-96E0-BEC9BEDF3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D42DE-1BC7-465A-A120-747D9E602508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3A7D1-E064-44C1-96E0-BEC9BEDF3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D42DE-1BC7-465A-A120-747D9E602508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3A7D1-E064-44C1-96E0-BEC9BEDF3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D42DE-1BC7-465A-A120-747D9E602508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3A7D1-E064-44C1-96E0-BEC9BEDF3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D42DE-1BC7-465A-A120-747D9E602508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3A7D1-E064-44C1-96E0-BEC9BEDF3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D42DE-1BC7-465A-A120-747D9E602508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3A7D1-E064-44C1-96E0-BEC9BEDF3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93D42DE-1BC7-465A-A120-747D9E602508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053A7D1-E064-44C1-96E0-BEC9BEDF3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3214709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ГОСУДАРСТВЕННОЕ БЮДЖЕТНОЕ</a:t>
            </a:r>
            <a:br>
              <a:rPr lang="ru-RU" sz="3600" dirty="0" smtClean="0"/>
            </a:br>
            <a:r>
              <a:rPr lang="ru-RU" sz="3600" dirty="0" smtClean="0"/>
              <a:t>УЧРЕЖДЕНИЕ ЗДРАВООХРАНЕНИЯ САМАРСКОЙ ОБЛАСТИ </a:t>
            </a:r>
            <a:br>
              <a:rPr lang="ru-RU" sz="3600" dirty="0" smtClean="0"/>
            </a:br>
            <a:r>
              <a:rPr lang="ru-RU" sz="3600" dirty="0" smtClean="0"/>
              <a:t>«САМАРСКИЙ ПСИХОНЕВРОЛОГИЧЕСКИЙ</a:t>
            </a:r>
            <a:br>
              <a:rPr lang="ru-RU" sz="3600" dirty="0" smtClean="0"/>
            </a:br>
            <a:r>
              <a:rPr lang="ru-RU" sz="3600" dirty="0" smtClean="0"/>
              <a:t>ДИСПАНСЕР»  ПРЕДСТАВЛЯЕТ: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857628"/>
            <a:ext cx="7854696" cy="209165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Петракову Елену Геннадьевну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медицинскую сестру кабинета активного динамического наблюдения и амбулаторного принудительного лечения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Причины повторной госпитализации: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Преждевременная отмена поддерживающей терапии.</a:t>
            </a:r>
          </a:p>
          <a:p>
            <a:pPr lvl="0"/>
            <a:r>
              <a:rPr lang="ru-RU" dirty="0" smtClean="0"/>
              <a:t>Нарушения схемы приема лекарств, в виде самовольного снижения дозировки либо нерегулярного их приема.</a:t>
            </a:r>
          </a:p>
          <a:p>
            <a:pPr lvl="0"/>
            <a:r>
              <a:rPr lang="ru-RU" dirty="0" smtClean="0"/>
              <a:t>Эмоциональные потрясения (конфликты в семье и на работе).</a:t>
            </a:r>
          </a:p>
          <a:p>
            <a:pPr lvl="0"/>
            <a:r>
              <a:rPr lang="ru-RU" dirty="0" smtClean="0"/>
              <a:t>Злокачественное течение заболеваний.</a:t>
            </a:r>
          </a:p>
          <a:p>
            <a:pPr lvl="0"/>
            <a:r>
              <a:rPr lang="ru-RU" dirty="0" smtClean="0"/>
              <a:t>Злоупотребление алкоголем, наркотиками.</a:t>
            </a:r>
          </a:p>
          <a:p>
            <a:pPr lvl="0"/>
            <a:r>
              <a:rPr lang="ru-RU" dirty="0" smtClean="0"/>
              <a:t>В </a:t>
            </a:r>
            <a:r>
              <a:rPr lang="ru-RU" dirty="0" smtClean="0"/>
              <a:t>связи с асоциальным поведением.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юмор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385192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внимание!</a:t>
            </a:r>
            <a:endParaRPr lang="ru-RU" sz="48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642918"/>
            <a:ext cx="7058052" cy="5500726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С целью реализации  профилактики общественно – опасных действий (ООД) приказом Министерства здравоохранения от 17.05.2012г. № 566Н рекомендовано в психоневрологических диспансерах открыть кабинеты активного диспансерного наблюдения (АДН</a:t>
            </a:r>
            <a:r>
              <a:rPr lang="ru-RU" dirty="0" smtClean="0">
                <a:solidFill>
                  <a:schemeClr val="tx1"/>
                </a:solidFill>
              </a:rPr>
              <a:t>).</a:t>
            </a:r>
          </a:p>
          <a:p>
            <a:r>
              <a:rPr lang="ru-RU" dirty="0">
                <a:solidFill>
                  <a:schemeClr val="tx1"/>
                </a:solidFill>
              </a:rPr>
              <a:t>С августа  2013 года в диспансере открыли такой кабинет.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/>
          <a:lstStyle/>
          <a:p>
            <a:r>
              <a:rPr lang="ru-RU" dirty="0" smtClean="0"/>
              <a:t>Кого включают в группу  АДН?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86412"/>
          </a:xfrm>
        </p:spPr>
        <p:txBody>
          <a:bodyPr>
            <a:normAutofit fontScale="32500" lnSpcReduction="20000"/>
          </a:bodyPr>
          <a:lstStyle/>
          <a:p>
            <a:r>
              <a:rPr lang="ru-RU" sz="4900" b="1" dirty="0" smtClean="0"/>
              <a:t>1</a:t>
            </a:r>
            <a:r>
              <a:rPr lang="ru-RU" sz="4900" dirty="0" smtClean="0"/>
              <a:t>. Совершившие в прошлом общественно опасные деяния, предусмотренные уголовным законодательством, с освобождением от уголовной ответственности или наказания и применением к ним принудительных мер медицинского характера. </a:t>
            </a:r>
          </a:p>
          <a:p>
            <a:r>
              <a:rPr lang="ru-RU" sz="4900" b="1" dirty="0" smtClean="0"/>
              <a:t>2.</a:t>
            </a:r>
            <a:r>
              <a:rPr lang="ru-RU" sz="4900" dirty="0" smtClean="0"/>
              <a:t> Отбывшие наказание за преступления, совершенные до установления у них психического расстройства. </a:t>
            </a:r>
          </a:p>
          <a:p>
            <a:r>
              <a:rPr lang="ru-RU" sz="4900" b="1" dirty="0" smtClean="0"/>
              <a:t>3.</a:t>
            </a:r>
            <a:r>
              <a:rPr lang="ru-RU" sz="4900" dirty="0" smtClean="0"/>
              <a:t> В структуру психических расстройств, в которые входят симптомы, обусловливающие склонность к совершению общественно опасных действий: </a:t>
            </a:r>
          </a:p>
          <a:p>
            <a:r>
              <a:rPr lang="ru-RU" sz="4900" dirty="0" smtClean="0"/>
              <a:t>а) </a:t>
            </a:r>
            <a:r>
              <a:rPr lang="ru-RU" sz="4900" dirty="0" err="1" smtClean="0"/>
              <a:t>психопатоподобный</a:t>
            </a:r>
            <a:r>
              <a:rPr lang="ru-RU" sz="4900" dirty="0" smtClean="0"/>
              <a:t> синдром с повышенной поведенческой активностью и патологией влечений (в том числе </a:t>
            </a:r>
            <a:r>
              <a:rPr lang="ru-RU" sz="4900" dirty="0" err="1" smtClean="0"/>
              <a:t>гебоидный</a:t>
            </a:r>
            <a:r>
              <a:rPr lang="ru-RU" sz="4900" dirty="0" smtClean="0"/>
              <a:t>); </a:t>
            </a:r>
          </a:p>
          <a:p>
            <a:r>
              <a:rPr lang="ru-RU" sz="4900" dirty="0" smtClean="0"/>
              <a:t>б) бредовые идеи определенного содержания, направленные против конкретных лиц или организаций и сопровождающиеся аффективной напряженностью (особенно идеи ревности, преследования, сексуального воздействия и т.п.); </a:t>
            </a:r>
          </a:p>
          <a:p>
            <a:r>
              <a:rPr lang="ru-RU" sz="4900" dirty="0" smtClean="0"/>
              <a:t>в) императивные галлюцинации; </a:t>
            </a:r>
          </a:p>
          <a:p>
            <a:r>
              <a:rPr lang="ru-RU" sz="4900" dirty="0" smtClean="0"/>
              <a:t> </a:t>
            </a:r>
            <a:r>
              <a:rPr lang="ru-RU" sz="4900" dirty="0" smtClean="0"/>
              <a:t>г) периодические и пароксизмальные </a:t>
            </a:r>
            <a:r>
              <a:rPr lang="ru-RU" sz="4900" dirty="0" err="1" smtClean="0"/>
              <a:t>психотические</a:t>
            </a:r>
            <a:r>
              <a:rPr lang="ru-RU" sz="4900" dirty="0" smtClean="0"/>
              <a:t> состояния, сопровождающиеся агрессивностью и имеющие тенденцию к частому возникновению; </a:t>
            </a:r>
          </a:p>
          <a:p>
            <a:r>
              <a:rPr lang="ru-RU" sz="4900" dirty="0" err="1" smtClean="0"/>
              <a:t>д</a:t>
            </a:r>
            <a:r>
              <a:rPr lang="ru-RU" sz="4900" dirty="0" smtClean="0"/>
              <a:t>) депрессивные состояния с бредом самообвинения (риск совершения "расширенного самоубийства"); </a:t>
            </a:r>
          </a:p>
          <a:p>
            <a:r>
              <a:rPr lang="ru-RU" sz="4900" dirty="0" smtClean="0"/>
              <a:t>е) маниакальные и </a:t>
            </a:r>
            <a:r>
              <a:rPr lang="ru-RU" sz="4900" dirty="0" err="1" smtClean="0"/>
              <a:t>гипоманиакальные</a:t>
            </a:r>
            <a:r>
              <a:rPr lang="ru-RU" sz="4900" dirty="0" smtClean="0"/>
              <a:t> состояния с расторможенностью и </a:t>
            </a:r>
            <a:r>
              <a:rPr lang="ru-RU" sz="4900" dirty="0" err="1" smtClean="0"/>
              <a:t>псевдопредприимчивостью</a:t>
            </a:r>
            <a:r>
              <a:rPr lang="ru-RU" sz="4900" dirty="0" smtClean="0"/>
              <a:t>; </a:t>
            </a:r>
          </a:p>
          <a:p>
            <a:r>
              <a:rPr lang="ru-RU" sz="4900" dirty="0" smtClean="0"/>
              <a:t>ж) пограничные формы психических расстройств у лиц, совершившие в прошлом общественно опасные деяния, в отношении которых они признавались невменяемыми в связи с развившимся на этой почве психозом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Из группы АДН (активного динамического наблюдения) выделяют отдельную группу: </a:t>
            </a:r>
          </a:p>
          <a:p>
            <a:pPr>
              <a:buNone/>
            </a:pPr>
            <a:r>
              <a:rPr lang="ru-RU" dirty="0" smtClean="0"/>
              <a:t>     АПЛ (амбулаторное принудительное лечение). Это те пациенты, которые совершили общественно опасное деяние, но Постановлением суда были освобождены от уголовной ответственности и им назначено не добровольное принудительное амбулаторное лечение.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/>
              <a:t>Группа АДН (2014- 2017г.г.)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785794"/>
          <a:ext cx="8325853" cy="5715039"/>
        </p:xfrm>
        <a:graphic>
          <a:graphicData uri="http://schemas.openxmlformats.org/drawingml/2006/table">
            <a:tbl>
              <a:tblPr/>
              <a:tblGrid>
                <a:gridCol w="1643074"/>
                <a:gridCol w="1643074"/>
                <a:gridCol w="1643074"/>
                <a:gridCol w="1571636"/>
                <a:gridCol w="1824995"/>
              </a:tblGrid>
              <a:tr h="770972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2014г.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2015г.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2016г.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2017г.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6830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Число               «Д» пациентов в диспансере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140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Arial Unicode MS"/>
                          <a:cs typeface="Times New Roman"/>
                        </a:rPr>
                        <a:t>12624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140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Arial Unicode MS"/>
                          <a:cs typeface="Times New Roman"/>
                        </a:rPr>
                        <a:t>12088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140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Arial Unicode MS"/>
                          <a:cs typeface="Times New Roman"/>
                        </a:rPr>
                        <a:t>11977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12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Arial Unicode MS"/>
                          <a:cs typeface="Times New Roman"/>
                        </a:rPr>
                        <a:t>11821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561">
                <a:tc>
                  <a:txBody>
                    <a:bodyPr/>
                    <a:lstStyle/>
                    <a:p>
                      <a:pPr indent="4140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Arial Unicode MS"/>
                          <a:cs typeface="Times New Roman"/>
                        </a:rPr>
                        <a:t>Число </a:t>
                      </a:r>
                      <a:r>
                        <a:rPr lang="ru-RU" sz="1600" dirty="0">
                          <a:latin typeface="+mn-lt"/>
                          <a:ea typeface="Arial Unicode MS"/>
                          <a:cs typeface="Times New Roman"/>
                        </a:rPr>
                        <a:t>пациентов взятых на АДН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140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Arial Unicode MS"/>
                          <a:cs typeface="Times New Roman"/>
                        </a:rPr>
                        <a:t>40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140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Arial Unicode MS"/>
                          <a:cs typeface="Times New Roman"/>
                        </a:rPr>
                        <a:t>23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140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Arial Unicode MS"/>
                          <a:cs typeface="Times New Roman"/>
                        </a:rPr>
                        <a:t>27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914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Arial Unicode MS"/>
                          <a:cs typeface="Times New Roman"/>
                        </a:rPr>
                        <a:t>54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561">
                <a:tc>
                  <a:txBody>
                    <a:bodyPr/>
                    <a:lstStyle/>
                    <a:p>
                      <a:pPr indent="41402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Arial Unicode MS"/>
                          <a:cs typeface="Times New Roman"/>
                        </a:rPr>
                        <a:t>Число пациентов снятых с АДН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140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Arial Unicode MS"/>
                          <a:cs typeface="Times New Roman"/>
                        </a:rPr>
                        <a:t>48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140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Arial Unicode MS"/>
                          <a:cs typeface="Times New Roman"/>
                        </a:rPr>
                        <a:t>81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140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Arial Unicode MS"/>
                          <a:cs typeface="Times New Roman"/>
                        </a:rPr>
                        <a:t>129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914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Arial Unicode MS"/>
                          <a:cs typeface="Times New Roman"/>
                        </a:rPr>
                        <a:t>53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561">
                <a:tc>
                  <a:txBody>
                    <a:bodyPr/>
                    <a:lstStyle/>
                    <a:p>
                      <a:pPr indent="41402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Arial Unicode MS"/>
                          <a:cs typeface="Times New Roman"/>
                        </a:rPr>
                        <a:t>Число пациентов на АДН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140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Arial Unicode MS"/>
                          <a:cs typeface="Times New Roman"/>
                        </a:rPr>
                        <a:t>462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140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Arial Unicode MS"/>
                          <a:cs typeface="Times New Roman"/>
                        </a:rPr>
                        <a:t>404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140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Arial Unicode MS"/>
                          <a:cs typeface="Times New Roman"/>
                        </a:rPr>
                        <a:t>302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914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Arial Unicode MS"/>
                          <a:cs typeface="Times New Roman"/>
                        </a:rPr>
                        <a:t>303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0554">
                <a:tc>
                  <a:txBody>
                    <a:bodyPr/>
                    <a:lstStyle/>
                    <a:p>
                      <a:pPr indent="41402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Arial Unicode MS"/>
                          <a:cs typeface="Times New Roman"/>
                        </a:rPr>
                        <a:t>Число состоявших на АДН в % отношении к «Д» учету</a:t>
                      </a:r>
                      <a:endParaRPr lang="ru-RU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indent="4140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3,66%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140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3,34%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140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2,52%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12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2,56%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Ежегодная информация для РУВД 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/>
              <a:t>ежегодно обновляют и отправляют список пациентов, находящихся на принудительном лечение и активном динамическом наблюдении;</a:t>
            </a:r>
          </a:p>
          <a:p>
            <a:pPr lvl="0"/>
            <a:r>
              <a:rPr lang="ru-RU" dirty="0" smtClean="0"/>
              <a:t>сведения об изменении места жительства пациента, находящегося на активном динамическом наблюдении и принудительном лечении;</a:t>
            </a:r>
          </a:p>
          <a:p>
            <a:pPr lvl="0"/>
            <a:r>
              <a:rPr lang="ru-RU" dirty="0" smtClean="0"/>
              <a:t>сведения о лицах,  вновь взятых на активное диспансерное наблюдение, также о лица, которым была изменена мера медицинского характера со стационарного принудительного лечения на амбулаторное.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Показатели для снятия с АДН: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стабильное улучшение психического состояния и отсутствия противоправных действий;</a:t>
            </a:r>
          </a:p>
          <a:p>
            <a:pPr lvl="0"/>
            <a:r>
              <a:rPr lang="ru-RU" dirty="0" smtClean="0"/>
              <a:t>переезд за границы территории, входящую в компетенцию ПНД;</a:t>
            </a:r>
          </a:p>
          <a:p>
            <a:pPr lvl="0"/>
            <a:r>
              <a:rPr lang="ru-RU" dirty="0" smtClean="0"/>
              <a:t>смерть пациента;</a:t>
            </a:r>
          </a:p>
          <a:p>
            <a:pPr lvl="0"/>
            <a:r>
              <a:rPr lang="ru-RU" dirty="0" smtClean="0"/>
              <a:t>пересечение границы РФ.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Характер ООД, совершенных психически больными пациентами</a:t>
            </a:r>
            <a:br>
              <a:rPr lang="ru-RU" sz="3600" dirty="0" smtClean="0"/>
            </a:b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2985"/>
          <a:ext cx="8258209" cy="55007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1641"/>
                <a:gridCol w="825821"/>
                <a:gridCol w="825821"/>
                <a:gridCol w="825821"/>
                <a:gridCol w="825821"/>
                <a:gridCol w="825821"/>
                <a:gridCol w="825821"/>
                <a:gridCol w="825821"/>
                <a:gridCol w="825821"/>
              </a:tblGrid>
              <a:tr h="372931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Характер</a:t>
                      </a:r>
                      <a:r>
                        <a:rPr lang="ru-RU" baseline="0" dirty="0" smtClean="0"/>
                        <a:t> ООД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2014г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2015г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2016г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2017г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29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абс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абс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абс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абс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32327">
                <a:tc>
                  <a:txBody>
                    <a:bodyPr/>
                    <a:lstStyle/>
                    <a:p>
                      <a:r>
                        <a:rPr lang="ru-RU" dirty="0" smtClean="0"/>
                        <a:t>Преступление против собственности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33.3%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52.6%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46.6%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38.9%</a:t>
                      </a:r>
                      <a:endParaRPr lang="ru-RU" dirty="0"/>
                    </a:p>
                  </a:txBody>
                  <a:tcPr/>
                </a:tc>
              </a:tr>
              <a:tr h="652628">
                <a:tc>
                  <a:txBody>
                    <a:bodyPr/>
                    <a:lstStyle/>
                    <a:p>
                      <a:r>
                        <a:rPr lang="ru-RU" dirty="0" smtClean="0"/>
                        <a:t>Хулиганские действия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33.3%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23.8%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26.7%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33.3%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932327">
                <a:tc>
                  <a:txBody>
                    <a:bodyPr/>
                    <a:lstStyle/>
                    <a:p>
                      <a:r>
                        <a:rPr lang="ru-RU" dirty="0" smtClean="0"/>
                        <a:t>Преступление</a:t>
                      </a:r>
                    </a:p>
                    <a:p>
                      <a:r>
                        <a:rPr lang="ru-RU" baseline="0" dirty="0" smtClean="0"/>
                        <a:t>против жизни и здоровья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22.2%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19.1%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26.7%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22.2%</a:t>
                      </a:r>
                      <a:endParaRPr lang="ru-RU" dirty="0"/>
                    </a:p>
                  </a:txBody>
                  <a:tcPr/>
                </a:tc>
              </a:tr>
              <a:tr h="652628">
                <a:tc>
                  <a:txBody>
                    <a:bodyPr/>
                    <a:lstStyle/>
                    <a:p>
                      <a:r>
                        <a:rPr lang="ru-RU" dirty="0" smtClean="0"/>
                        <a:t>Сексуальные преступления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932327">
                <a:tc>
                  <a:txBody>
                    <a:bodyPr/>
                    <a:lstStyle/>
                    <a:p>
                      <a:r>
                        <a:rPr lang="ru-RU" dirty="0" smtClean="0"/>
                        <a:t>Преступления</a:t>
                      </a:r>
                      <a:r>
                        <a:rPr lang="ru-RU" baseline="0" dirty="0" smtClean="0"/>
                        <a:t> иного характера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11.1%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4.5%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5.6%</a:t>
                      </a:r>
                      <a:endParaRPr lang="ru-RU" dirty="0"/>
                    </a:p>
                  </a:txBody>
                  <a:tcPr/>
                </a:tc>
              </a:tr>
              <a:tr h="652628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 в отчетном году: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Количество госпитализаций в ОПБ за период с 2014 по 2017г.г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319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1028700"/>
                <a:gridCol w="1028700"/>
                <a:gridCol w="1028700"/>
                <a:gridCol w="1028700"/>
              </a:tblGrid>
              <a:tr h="608728">
                <a:tc rowSpan="2"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Причины госпитализации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годы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87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17183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 госпитализировано пациентов группы АДН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96</a:t>
                      </a:r>
                      <a:endParaRPr lang="ru-RU" dirty="0"/>
                    </a:p>
                  </a:txBody>
                  <a:tcPr/>
                </a:tc>
              </a:tr>
              <a:tr h="617183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dirty="0" smtClean="0"/>
                        <a:t>Ухудшение психического состояния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56</a:t>
                      </a:r>
                      <a:endParaRPr lang="ru-RU" dirty="0"/>
                    </a:p>
                  </a:txBody>
                  <a:tcPr/>
                </a:tc>
              </a:tr>
              <a:tr h="617183">
                <a:tc>
                  <a:txBody>
                    <a:bodyPr/>
                    <a:lstStyle/>
                    <a:p>
                      <a:r>
                        <a:rPr lang="ru-RU" dirty="0" smtClean="0"/>
                        <a:t>-в связи с алкоголизацией и наркотизацией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</a:tr>
              <a:tr h="617183">
                <a:tc>
                  <a:txBody>
                    <a:bodyPr/>
                    <a:lstStyle/>
                    <a:p>
                      <a:r>
                        <a:rPr lang="ru-RU" dirty="0" smtClean="0"/>
                        <a:t>- В связи</a:t>
                      </a:r>
                      <a:r>
                        <a:rPr lang="ru-RU" baseline="0" dirty="0" smtClean="0"/>
                        <a:t> с асоциальным поведением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</TotalTime>
  <Words>676</Words>
  <Application>Microsoft Office PowerPoint</Application>
  <PresentationFormat>Экран (4:3)</PresentationFormat>
  <Paragraphs>177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ГОСУДАРСТВЕННОЕ БЮДЖЕТНОЕ УЧРЕЖДЕНИЕ ЗДРАВООХРАНЕНИЯ САМАРСКОЙ ОБЛАСТИ  «САМАРСКИЙ ПСИХОНЕВРОЛОГИЧЕСКИЙ ДИСПАНСЕР»  ПРЕДСТАВЛЯЕТ: </vt:lpstr>
      <vt:lpstr> </vt:lpstr>
      <vt:lpstr>Кого включают в группу  АДН?</vt:lpstr>
      <vt:lpstr>Слайд 4</vt:lpstr>
      <vt:lpstr>Группа АДН (2014- 2017г.г.)</vt:lpstr>
      <vt:lpstr>Ежегодная информация для РУВД :</vt:lpstr>
      <vt:lpstr>Показатели для снятия с АДН:</vt:lpstr>
      <vt:lpstr>Характер ООД, совершенных психически больными пациентами </vt:lpstr>
      <vt:lpstr>Количество госпитализаций в ОПБ за период с 2014 по 2017г.г</vt:lpstr>
      <vt:lpstr>Причины повторной госпитализации: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УЧРЕЖДЕНИЕ ЗДРАВООХРАНЕНИЯ САМАРСКОЙ ОБЛАСТИ  «САМАРСКИЙ ПСИХОНЕВРОЛОГИЧЕСКИЙ ДИСПАНСЕР»  ПРЕДСТАВЛЯЕТ:</dc:title>
  <dc:creator>Admin</dc:creator>
  <cp:lastModifiedBy>Admin</cp:lastModifiedBy>
  <cp:revision>27</cp:revision>
  <dcterms:created xsi:type="dcterms:W3CDTF">2018-10-31T10:42:37Z</dcterms:created>
  <dcterms:modified xsi:type="dcterms:W3CDTF">2018-11-29T05:19:10Z</dcterms:modified>
</cp:coreProperties>
</file>