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6"/>
  </p:handout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71" r:id="rId11"/>
    <p:sldId id="269" r:id="rId12"/>
    <p:sldId id="270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1" r:id="rId22"/>
    <p:sldId id="282" r:id="rId23"/>
    <p:sldId id="283" r:id="rId24"/>
    <p:sldId id="28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A8D"/>
    <a:srgbClr val="E2DEDB"/>
    <a:srgbClr val="3A5896"/>
    <a:srgbClr val="003374"/>
    <a:srgbClr val="C1C9CD"/>
    <a:srgbClr val="7C96A3"/>
    <a:srgbClr val="FFFFFF"/>
    <a:srgbClr val="385592"/>
    <a:srgbClr val="D6DEEA"/>
    <a:srgbClr val="9F92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09" autoAdjust="0"/>
    <p:restoredTop sz="94660"/>
  </p:normalViewPr>
  <p:slideViewPr>
    <p:cSldViewPr snapToGrid="0">
      <p:cViewPr>
        <p:scale>
          <a:sx n="69" d="100"/>
          <a:sy n="69" d="100"/>
        </p:scale>
        <p:origin x="-1404" y="-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Ср.мед.персонал 50 человек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dPt>
            <c:idx val="4"/>
            <c:bubble3D val="0"/>
            <c:spPr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cat>
            <c:strRef>
              <c:f>Лист1!$A$2:$A$7</c:f>
              <c:strCache>
                <c:ptCount val="6"/>
                <c:pt idx="0">
                  <c:v>0-3 года</c:v>
                </c:pt>
                <c:pt idx="1">
                  <c:v>4-10 лет</c:v>
                </c:pt>
                <c:pt idx="2">
                  <c:v>11-15 лет</c:v>
                </c:pt>
                <c:pt idx="3">
                  <c:v>16-20 лет</c:v>
                </c:pt>
                <c:pt idx="4">
                  <c:v>21-30 лет</c:v>
                </c:pt>
                <c:pt idx="5">
                  <c:v>Более 30 лет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</c:v>
                </c:pt>
                <c:pt idx="1">
                  <c:v>9</c:v>
                </c:pt>
                <c:pt idx="2">
                  <c:v>7</c:v>
                </c:pt>
                <c:pt idx="3">
                  <c:v>9</c:v>
                </c:pt>
                <c:pt idx="4">
                  <c:v>14</c:v>
                </c:pt>
                <c:pt idx="5">
                  <c:v>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0-3 года</c:v>
                </c:pt>
                <c:pt idx="1">
                  <c:v>4-10 лет</c:v>
                </c:pt>
                <c:pt idx="2">
                  <c:v>11-15 лет</c:v>
                </c:pt>
                <c:pt idx="3">
                  <c:v>16-20 лет</c:v>
                </c:pt>
                <c:pt idx="4">
                  <c:v>21-30 лет</c:v>
                </c:pt>
                <c:pt idx="5">
                  <c:v>Более 30 лет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Ср.мед.персонал 50 человек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softEdge">
              <a:bevelT prst="angle"/>
              <a:bevelB prst="angle"/>
            </a:sp3d>
          </c:spPr>
          <c:explosion val="25"/>
          <c:cat>
            <c:strRef>
              <c:f>Лист1!$A$2:$A$7</c:f>
              <c:strCache>
                <c:ptCount val="6"/>
                <c:pt idx="0">
                  <c:v>до 25 лет</c:v>
                </c:pt>
                <c:pt idx="1">
                  <c:v>25-29 лет</c:v>
                </c:pt>
                <c:pt idx="2">
                  <c:v>30-39 лет</c:v>
                </c:pt>
                <c:pt idx="3">
                  <c:v>40-49 лет</c:v>
                </c:pt>
                <c:pt idx="4">
                  <c:v>50-59 лет</c:v>
                </c:pt>
                <c:pt idx="5">
                  <c:v>60 лет и старше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10</c:v>
                </c:pt>
                <c:pt idx="3">
                  <c:v>20</c:v>
                </c:pt>
                <c:pt idx="4">
                  <c:v>11</c:v>
                </c:pt>
                <c:pt idx="5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8365183339156577"/>
          <c:y val="0.24021745188576912"/>
          <c:w val="0.23781178787756982"/>
          <c:h val="0.6739443594129828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57500">
                <a:srgbClr val="FFFFFF"/>
              </a:gs>
              <a:gs pos="0">
                <a:schemeClr val="bg1">
                  <a:alpha val="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9144000" cy="2444097"/>
          </a:xfrm>
          <a:prstGeom prst="rect">
            <a:avLst/>
          </a:prstGeom>
          <a:gradFill flip="none" rotWithShape="1">
            <a:gsLst>
              <a:gs pos="57500">
                <a:srgbClr val="C1C9CD"/>
              </a:gs>
              <a:gs pos="0">
                <a:srgbClr val="7C96A3"/>
              </a:gs>
              <a:gs pos="100000">
                <a:srgbClr val="C1C9CD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287254"/>
            <a:ext cx="7869890" cy="4889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5460" y="144256"/>
            <a:ext cx="7869890" cy="9987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9382"/>
            <a:ext cx="9144000" cy="54786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7818" y="157333"/>
            <a:ext cx="8603673" cy="2444097"/>
          </a:xfrm>
          <a:prstGeom prst="rect">
            <a:avLst/>
          </a:prstGeom>
          <a:gradFill flip="none" rotWithShape="1">
            <a:gsLst>
              <a:gs pos="57500">
                <a:srgbClr val="C1C9CD"/>
              </a:gs>
              <a:gs pos="0">
                <a:srgbClr val="7C96A3"/>
              </a:gs>
              <a:gs pos="100000">
                <a:srgbClr val="C1C9CD">
                  <a:alpha val="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Профессиональное  </a:t>
            </a:r>
            <a:r>
              <a:rPr lang="ru-RU" sz="2800" b="1" dirty="0" smtClean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здоровье </a:t>
            </a:r>
            <a:r>
              <a:rPr lang="ru-RU" sz="28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средних  </a:t>
            </a:r>
            <a:r>
              <a:rPr lang="ru-RU" sz="2800" b="1" dirty="0" smtClean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медицинских</a:t>
            </a:r>
            <a:endParaRPr lang="ru-RU" sz="2800" b="1" dirty="0">
              <a:ln w="12700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работников ГБУЗ СО </a:t>
            </a:r>
            <a:r>
              <a:rPr lang="ru-RU" sz="2800" b="1" dirty="0" err="1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Сызранского</a:t>
            </a:r>
            <a:r>
              <a:rPr lang="ru-RU" sz="28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психоневрологического диспансера, как фактор безопасной и качественной </a:t>
            </a:r>
            <a:r>
              <a:rPr lang="ru-RU" sz="2800" b="1" dirty="0" smtClean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медицинской помощи</a:t>
            </a:r>
            <a:endParaRPr lang="ru-RU" sz="2800" b="1" dirty="0">
              <a:ln w="12700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068081" y="1467756"/>
            <a:ext cx="5007836" cy="788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4018" y="4629927"/>
            <a:ext cx="428798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Выполнила: главная медицинская сестра ГБУЗ СО СПНД </a:t>
            </a:r>
            <a:r>
              <a:rPr lang="ru-RU" sz="2400" b="1" dirty="0" err="1" smtClean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Нуруллина</a:t>
            </a:r>
            <a:r>
              <a:rPr lang="ru-RU" sz="2400" b="1" dirty="0" smtClean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Светлана Петровна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672" y="778501"/>
            <a:ext cx="43918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Профессиональная деятельность средних медицинских работников психиатрии отличается исключительной психологической сложностью, связанной, в первую очередь, с особенностями контингента больных, с которыми имеет дело персонал.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3616039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Практика деятельности медицинских сестер, показала что в ГБУЗ СО 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Сызранский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ПНД функционирует достаточно стройная жизнеспособная система, которая обеспечивает, в пределах компетенции, выполнение </a:t>
            </a: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конституционных 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прав граждан на получение качественной и безопасной медицинской помощи в необходимом объеме.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44" y="3253034"/>
            <a:ext cx="3383973" cy="3383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46" y="335698"/>
            <a:ext cx="3889781" cy="2917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42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9819" y="263236"/>
            <a:ext cx="66501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173A8D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СОДЕРЖАТЕЛЬНАЯ ЧАСТЬ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37162" y="1439936"/>
            <a:ext cx="51816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с</a:t>
            </a:r>
            <a:r>
              <a:rPr lang="ru-RU" sz="2800" dirty="0" smtClean="0"/>
              <a:t>татистика</a:t>
            </a:r>
          </a:p>
          <a:p>
            <a:endParaRPr lang="ru-RU" sz="2800" dirty="0"/>
          </a:p>
          <a:p>
            <a:r>
              <a:rPr lang="ru-RU" sz="2800" dirty="0" smtClean="0"/>
              <a:t>результаты исследования</a:t>
            </a:r>
          </a:p>
          <a:p>
            <a:endParaRPr lang="ru-RU" sz="2800" dirty="0"/>
          </a:p>
          <a:p>
            <a:r>
              <a:rPr lang="ru-RU" sz="2800" dirty="0" smtClean="0"/>
              <a:t>научное </a:t>
            </a:r>
            <a:r>
              <a:rPr lang="ru-RU" sz="2800" dirty="0"/>
              <a:t>обоснование и др.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7928" y="4167756"/>
            <a:ext cx="8589819" cy="2000548"/>
          </a:xfrm>
          <a:prstGeom prst="rect">
            <a:avLst/>
          </a:prstGeom>
          <a:ln w="57150">
            <a:solidFill>
              <a:srgbClr val="173A8D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/>
              <a:t>В нашем исследовании </a:t>
            </a:r>
            <a:r>
              <a:rPr lang="ru-RU" sz="2400" b="1" dirty="0"/>
              <a:t>профессиональное здоровье</a:t>
            </a:r>
            <a:r>
              <a:rPr lang="ru-RU" sz="2400" dirty="0"/>
              <a:t> </a:t>
            </a:r>
            <a:r>
              <a:rPr lang="ru-RU" sz="2000" dirty="0"/>
              <a:t>понимается как открытая саморегулируемая целостная система, которая характеризуется динамичностью, сложностью, автономностью и обеспечивает продуктивность самореализации и самоорганизации личности за счет активного использования, как внутренних ресурсов, так и возможностей, определяемых условиями внешней среды.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1610590" y="1624446"/>
            <a:ext cx="817418" cy="2597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1572491" y="2447321"/>
            <a:ext cx="907472" cy="197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1482437" y="3269673"/>
            <a:ext cx="997526" cy="2493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25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01605" y="75641"/>
            <a:ext cx="6839245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2800" b="1" u="sng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Исследование медицинских работников</a:t>
            </a:r>
            <a:endParaRPr lang="ru-RU" sz="2400" b="1" u="sng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54157" y="1103942"/>
            <a:ext cx="45990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1.Была 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проведена проба </a:t>
            </a:r>
            <a:r>
              <a:rPr lang="ru-RU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Руфье</a:t>
            </a:r>
            <a:endParaRPr lang="ru-RU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8545" y="1600151"/>
            <a:ext cx="8686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Проба </a:t>
            </a:r>
            <a:r>
              <a:rPr lang="ru-RU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Руфье</a:t>
            </a:r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— </a:t>
            </a:r>
            <a:r>
              <a:rPr lang="ru-RU" sz="2000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Диксона представляет собой нагрузочный комплекс, предназначенный для оценки работоспособности сердца при физической нагрузке.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4309987" y="665018"/>
            <a:ext cx="540327" cy="45957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 t="17777" r="6818" b="16971"/>
          <a:stretch/>
        </p:blipFill>
        <p:spPr bwMode="auto">
          <a:xfrm>
            <a:off x="626916" y="2615814"/>
            <a:ext cx="7710058" cy="394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914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726" y="3084217"/>
            <a:ext cx="87283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 исследовании приняли участие респонденты в количестве 35 человек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88" t="54072" r="6662" b="21307"/>
          <a:stretch/>
        </p:blipFill>
        <p:spPr bwMode="auto">
          <a:xfrm>
            <a:off x="734289" y="3647264"/>
            <a:ext cx="7523017" cy="258728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537" y="0"/>
            <a:ext cx="5310519" cy="2792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933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382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068" y="1290349"/>
            <a:ext cx="3213100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640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109" y="614341"/>
            <a:ext cx="8797635" cy="101566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2. Для выявления психологической структуры профессионального здоровья </a:t>
            </a: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был проведен сравнительный анализ среднего медицинского персонала по стажу работы  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Правая фигурная скобка 2"/>
          <p:cNvSpPr/>
          <p:nvPr/>
        </p:nvSpPr>
        <p:spPr>
          <a:xfrm rot="5400000">
            <a:off x="4148330" y="-245921"/>
            <a:ext cx="692728" cy="498071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629769126"/>
              </p:ext>
            </p:extLst>
          </p:nvPr>
        </p:nvGraphicFramePr>
        <p:xfrm>
          <a:off x="1138431" y="25908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0707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124082"/>
              </p:ext>
            </p:extLst>
          </p:nvPr>
        </p:nvGraphicFramePr>
        <p:xfrm>
          <a:off x="138546" y="423950"/>
          <a:ext cx="4461164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0582"/>
                <a:gridCol w="2230582"/>
              </a:tblGrid>
              <a:tr h="296664">
                <a:tc>
                  <a:txBody>
                    <a:bodyPr/>
                    <a:lstStyle/>
                    <a:p>
                      <a:r>
                        <a:rPr lang="ru-RU" dirty="0" smtClean="0"/>
                        <a:t>Молодые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медики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Опытные медики</a:t>
                      </a:r>
                      <a:endParaRPr lang="ru-RU" dirty="0"/>
                    </a:p>
                  </a:txBody>
                  <a:tcPr/>
                </a:tc>
              </a:tr>
              <a:tr h="519161">
                <a:tc>
                  <a:txBody>
                    <a:bodyPr/>
                    <a:lstStyle/>
                    <a:p>
                      <a:r>
                        <a:rPr lang="ru-RU" dirty="0" smtClean="0"/>
                        <a:t>материально обеспеченная и продуктивная жизнь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профессиональной ответственностью</a:t>
                      </a:r>
                      <a:endParaRPr lang="ru-RU" dirty="0"/>
                    </a:p>
                  </a:txBody>
                  <a:tcPr/>
                </a:tc>
              </a:tr>
              <a:tr h="296664">
                <a:tc>
                  <a:txBody>
                    <a:bodyPr/>
                    <a:lstStyle/>
                    <a:p>
                      <a:r>
                        <a:rPr lang="ru-RU" dirty="0" smtClean="0"/>
                        <a:t>независимость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рационализмом</a:t>
                      </a:r>
                      <a:endParaRPr lang="ru-RU" dirty="0"/>
                    </a:p>
                  </a:txBody>
                  <a:tcPr/>
                </a:tc>
              </a:tr>
              <a:tr h="386360">
                <a:tc>
                  <a:txBody>
                    <a:bodyPr/>
                    <a:lstStyle/>
                    <a:p>
                      <a:r>
                        <a:rPr lang="ru-RU" dirty="0" smtClean="0"/>
                        <a:t>общественное признание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активной деятельной жизнью</a:t>
                      </a:r>
                      <a:endParaRPr lang="ru-RU" dirty="0"/>
                    </a:p>
                  </a:txBody>
                  <a:tcPr/>
                </a:tc>
              </a:tr>
              <a:tr h="519161">
                <a:tc>
                  <a:txBody>
                    <a:bodyPr/>
                    <a:lstStyle/>
                    <a:p>
                      <a:r>
                        <a:rPr lang="ru-RU" dirty="0" smtClean="0"/>
                        <a:t>наличие хороших и верных друзей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возможностью творческой деятельности</a:t>
                      </a:r>
                      <a:endParaRPr lang="ru-RU" dirty="0"/>
                    </a:p>
                  </a:txBody>
                  <a:tcPr/>
                </a:tc>
              </a:tr>
              <a:tr h="519161">
                <a:tc>
                  <a:txBody>
                    <a:bodyPr/>
                    <a:lstStyle/>
                    <a:p>
                      <a:r>
                        <a:rPr lang="ru-RU" dirty="0" smtClean="0"/>
                        <a:t>исполнительность и дисциплинированность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воспитанностью</a:t>
                      </a:r>
                      <a:endParaRPr lang="ru-RU" dirty="0"/>
                    </a:p>
                  </a:txBody>
                  <a:tcPr/>
                </a:tc>
              </a:tr>
              <a:tr h="741659">
                <a:tc>
                  <a:txBody>
                    <a:bodyPr/>
                    <a:lstStyle/>
                    <a:p>
                      <a:r>
                        <a:rPr lang="ru-RU" dirty="0" smtClean="0"/>
                        <a:t>воспитанность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самостоятельностью и независимостью в суждениях и поступках </a:t>
                      </a:r>
                      <a:endParaRPr lang="ru-RU" dirty="0"/>
                    </a:p>
                  </a:txBody>
                  <a:tcPr/>
                </a:tc>
              </a:tr>
              <a:tr h="519161">
                <a:tc>
                  <a:txBody>
                    <a:bodyPr/>
                    <a:lstStyle/>
                    <a:p>
                      <a:r>
                        <a:rPr lang="ru-RU" dirty="0" smtClean="0"/>
                        <a:t>развитие и уверенность в себе.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общей удовлетворенностью трудом. 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572000" y="270163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Таким образом, нами выявлено, что основу </a:t>
            </a: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структуры профессионального здоровья составляют: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7" name="Выгнутая вправо стрелка 6"/>
          <p:cNvSpPr/>
          <p:nvPr/>
        </p:nvSpPr>
        <p:spPr>
          <a:xfrm>
            <a:off x="4994564" y="1316182"/>
            <a:ext cx="1066800" cy="196734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467" y="3158836"/>
            <a:ext cx="3624697" cy="3624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9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527" y="334971"/>
            <a:ext cx="8520544" cy="83099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 нашем 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ЛПУ медицинские </a:t>
            </a:r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сестры представлены следующими возрастными категориями: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666133781"/>
              </p:ext>
            </p:extLst>
          </p:nvPr>
        </p:nvGraphicFramePr>
        <p:xfrm>
          <a:off x="183573" y="2485349"/>
          <a:ext cx="5174672" cy="3731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Скругленная соединительная линия 6"/>
          <p:cNvCxnSpPr/>
          <p:nvPr/>
        </p:nvCxnSpPr>
        <p:spPr>
          <a:xfrm rot="5400000" flipH="1" flipV="1">
            <a:off x="2218610" y="1497441"/>
            <a:ext cx="1104597" cy="637309"/>
          </a:xfrm>
          <a:prstGeom prst="curvedConnector3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5458690" y="1816096"/>
            <a:ext cx="329738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Вывод: </a:t>
            </a:r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возрастному персоналу проще работать чем молодым  специалистам, которые придут на низкую заработную плату, с хорошим образованием, но недостатком навыков и умений. Чем выше уровень образование медицинского персонала, тем ниже удовлетворенность работой.</a:t>
            </a:r>
          </a:p>
        </p:txBody>
      </p:sp>
    </p:spTree>
    <p:extLst>
      <p:ext uri="{BB962C8B-B14F-4D97-AF65-F5344CB8AC3E}">
        <p14:creationId xmlns:p14="http://schemas.microsoft.com/office/powerpoint/2010/main" val="119250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691" y="515173"/>
            <a:ext cx="8866909" cy="101566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3. В </a:t>
            </a:r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результате анкетирования медицинских сестер получены следующие данные на </a:t>
            </a: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вопрос:</a:t>
            </a:r>
          </a:p>
          <a:p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«Какие </a:t>
            </a:r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отношения между сотрудниками преобладают </a:t>
            </a: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 ЛПУ</a:t>
            </a:r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?»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502951"/>
              </p:ext>
            </p:extLst>
          </p:nvPr>
        </p:nvGraphicFramePr>
        <p:xfrm>
          <a:off x="415637" y="1963868"/>
          <a:ext cx="6442363" cy="214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7128"/>
                <a:gridCol w="1025235"/>
              </a:tblGrid>
              <a:tr h="512619">
                <a:tc>
                  <a:txBody>
                    <a:bodyPr/>
                    <a:lstStyle/>
                    <a:p>
                      <a:r>
                        <a:rPr lang="ru-RU" dirty="0" smtClean="0"/>
                        <a:t>Вопрос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Число ответов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четкие, в пределах служебных обязанностей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человеческие взаимопонимание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25</a:t>
                      </a:r>
                      <a:endParaRPr lang="ru-RU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отношение «начальник всегда прав»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затрудняюсь ответить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58982" y="4768381"/>
            <a:ext cx="55556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Как видно из ответов в коллективе преобладает здоровый </a:t>
            </a:r>
            <a:r>
              <a:rPr lang="ru-RU" sz="2000" b="1" dirty="0" smtClean="0"/>
              <a:t>микроклимат.</a:t>
            </a:r>
            <a:endParaRPr lang="ru-RU" sz="2000" b="1" dirty="0"/>
          </a:p>
        </p:txBody>
      </p:sp>
      <p:sp>
        <p:nvSpPr>
          <p:cNvPr id="9" name="Левая фигурная скобка 8"/>
          <p:cNvSpPr/>
          <p:nvPr/>
        </p:nvSpPr>
        <p:spPr>
          <a:xfrm rot="16200000">
            <a:off x="3248894" y="1948979"/>
            <a:ext cx="491835" cy="484216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656" y="4112708"/>
            <a:ext cx="2576944" cy="25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6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8653" y="540327"/>
            <a:ext cx="8437420" cy="70788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4. В  </a:t>
            </a:r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ходе подготовки работы для изучения мнения пациента о работе </a:t>
            </a: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сестринского </a:t>
            </a:r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персонала мы провели их анкетирование.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3344" y="1554171"/>
            <a:ext cx="83127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ru-RU" sz="2000" b="1" i="1" dirty="0"/>
              <a:t>В анкетировании участвовали 49 пациентов в возрасте 35 лет, из них 26 мужчин  и 23  женщины.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011382" y="2262057"/>
            <a:ext cx="665018" cy="398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240259" y="2859880"/>
            <a:ext cx="3837711" cy="147732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На </a:t>
            </a:r>
            <a:r>
              <a:rPr lang="ru-RU" b="1" dirty="0"/>
              <a:t>вопрос о том, удовлетворены ли пациенты тем, как медицинские сестры выполняют назначения врачей, были получены следующие ответы: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5" t="53030" r="53041" b="38637"/>
          <a:stretch/>
        </p:blipFill>
        <p:spPr bwMode="auto">
          <a:xfrm>
            <a:off x="240258" y="4897282"/>
            <a:ext cx="3971523" cy="983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>
            <a:off x="6788727" y="2262057"/>
            <a:ext cx="997527" cy="3010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4946072" y="2859880"/>
            <a:ext cx="3934692" cy="147732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b="1" dirty="0" smtClean="0"/>
              <a:t>На </a:t>
            </a:r>
            <a:r>
              <a:rPr lang="ru-RU" b="1" dirty="0"/>
              <a:t>вопрос о психологической атмосфере, психологическом микроклимате, который создают медицинские сестры в отделении, получены следующие ответы: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7" t="69034" r="49042" b="20738"/>
          <a:stretch/>
        </p:blipFill>
        <p:spPr bwMode="auto">
          <a:xfrm>
            <a:off x="4883727" y="4696692"/>
            <a:ext cx="4260273" cy="118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7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 </a:t>
            </a:r>
            <a:endParaRPr lang="en-US" dirty="0">
              <a:effectLst/>
            </a:endParaRPr>
          </a:p>
        </p:txBody>
      </p:sp>
      <p:grpSp>
        <p:nvGrpSpPr>
          <p:cNvPr id="75" name="Group 2"/>
          <p:cNvGrpSpPr>
            <a:grpSpLocks/>
          </p:cNvGrpSpPr>
          <p:nvPr/>
        </p:nvGrpSpPr>
        <p:grpSpPr bwMode="auto">
          <a:xfrm>
            <a:off x="1983472" y="4267011"/>
            <a:ext cx="5176838" cy="555625"/>
            <a:chOff x="1248" y="1440"/>
            <a:chExt cx="3261" cy="350"/>
          </a:xfrm>
        </p:grpSpPr>
        <p:sp>
          <p:nvSpPr>
            <p:cNvPr id="76" name="Line 3"/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" name="Rectangle 4"/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78" name="Text Box 5"/>
            <p:cNvSpPr txBox="1">
              <a:spLocks noChangeArrowheads="1"/>
            </p:cNvSpPr>
            <p:nvPr/>
          </p:nvSpPr>
          <p:spPr bwMode="gray">
            <a:xfrm>
              <a:off x="2256" y="1482"/>
              <a:ext cx="225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/>
                <a:t>ЗАКЛЮЧИТЕЛЬНАЯ ЧАСТЬ</a:t>
              </a:r>
              <a:endParaRPr lang="en-US" sz="2400" dirty="0"/>
            </a:p>
          </p:txBody>
        </p:sp>
        <p:sp>
          <p:nvSpPr>
            <p:cNvPr id="79" name="Text Box 6"/>
            <p:cNvSpPr txBox="1">
              <a:spLocks noChangeArrowheads="1"/>
            </p:cNvSpPr>
            <p:nvPr/>
          </p:nvSpPr>
          <p:spPr bwMode="gray">
            <a:xfrm>
              <a:off x="1296" y="14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/>
                <a:t>4</a:t>
              </a:r>
            </a:p>
          </p:txBody>
        </p:sp>
      </p:grpSp>
      <p:grpSp>
        <p:nvGrpSpPr>
          <p:cNvPr id="80" name="Group 7"/>
          <p:cNvGrpSpPr>
            <a:grpSpLocks/>
          </p:cNvGrpSpPr>
          <p:nvPr/>
        </p:nvGrpSpPr>
        <p:grpSpPr bwMode="auto">
          <a:xfrm>
            <a:off x="1983472" y="1752411"/>
            <a:ext cx="5154613" cy="555625"/>
            <a:chOff x="1248" y="2030"/>
            <a:chExt cx="3247" cy="350"/>
          </a:xfrm>
        </p:grpSpPr>
        <p:sp>
          <p:nvSpPr>
            <p:cNvPr id="81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83" name="Text Box 10"/>
            <p:cNvSpPr txBox="1">
              <a:spLocks noChangeArrowheads="1"/>
            </p:cNvSpPr>
            <p:nvPr/>
          </p:nvSpPr>
          <p:spPr bwMode="gray">
            <a:xfrm>
              <a:off x="2256" y="2072"/>
              <a:ext cx="223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/>
                <a:t>АКТУАЛЬНОСТЬ ВОПРОСА</a:t>
              </a:r>
              <a:endParaRPr lang="en-US" sz="2400" dirty="0"/>
            </a:p>
          </p:txBody>
        </p:sp>
        <p:sp>
          <p:nvSpPr>
            <p:cNvPr id="84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/>
                <a:t>1</a:t>
              </a:r>
            </a:p>
          </p:txBody>
        </p:sp>
      </p:grpSp>
      <p:grpSp>
        <p:nvGrpSpPr>
          <p:cNvPr id="85" name="Group 12"/>
          <p:cNvGrpSpPr>
            <a:grpSpLocks/>
          </p:cNvGrpSpPr>
          <p:nvPr/>
        </p:nvGrpSpPr>
        <p:grpSpPr bwMode="auto">
          <a:xfrm>
            <a:off x="1983472" y="2590611"/>
            <a:ext cx="5105400" cy="555625"/>
            <a:chOff x="1248" y="2640"/>
            <a:chExt cx="3216" cy="350"/>
          </a:xfrm>
        </p:grpSpPr>
        <p:sp>
          <p:nvSpPr>
            <p:cNvPr id="86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7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88" name="Text Box 15"/>
            <p:cNvSpPr txBox="1">
              <a:spLocks noChangeArrowheads="1"/>
            </p:cNvSpPr>
            <p:nvPr/>
          </p:nvSpPr>
          <p:spPr bwMode="gray">
            <a:xfrm>
              <a:off x="2256" y="2682"/>
              <a:ext cx="202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/>
                <a:t>ТЕОРЕТИЧЕСКАЯ ЧАСТЬ</a:t>
              </a:r>
              <a:endParaRPr lang="en-US" sz="2400" dirty="0"/>
            </a:p>
          </p:txBody>
        </p:sp>
        <p:sp>
          <p:nvSpPr>
            <p:cNvPr id="89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/>
                <a:t>2</a:t>
              </a:r>
            </a:p>
          </p:txBody>
        </p:sp>
      </p:grpSp>
      <p:grpSp>
        <p:nvGrpSpPr>
          <p:cNvPr id="90" name="Group 17"/>
          <p:cNvGrpSpPr>
            <a:grpSpLocks/>
          </p:cNvGrpSpPr>
          <p:nvPr/>
        </p:nvGrpSpPr>
        <p:grpSpPr bwMode="auto">
          <a:xfrm>
            <a:off x="1983472" y="3428811"/>
            <a:ext cx="5132388" cy="555625"/>
            <a:chOff x="1248" y="3230"/>
            <a:chExt cx="3233" cy="350"/>
          </a:xfrm>
        </p:grpSpPr>
        <p:sp>
          <p:nvSpPr>
            <p:cNvPr id="91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93" name="Text Box 20"/>
            <p:cNvSpPr txBox="1">
              <a:spLocks noChangeArrowheads="1"/>
            </p:cNvSpPr>
            <p:nvPr/>
          </p:nvSpPr>
          <p:spPr bwMode="gray">
            <a:xfrm>
              <a:off x="2256" y="3272"/>
              <a:ext cx="222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/>
                <a:t>СОДЕРЖАТЕЛЬНАЯ ЧАСТЬ</a:t>
              </a:r>
              <a:endParaRPr lang="en-US" sz="2400" dirty="0"/>
            </a:p>
          </p:txBody>
        </p:sp>
        <p:sp>
          <p:nvSpPr>
            <p:cNvPr id="94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456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265790"/>
            <a:ext cx="4572000" cy="65556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2400" b="1" u="sng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Выводы из анкетирования:</a:t>
            </a:r>
          </a:p>
          <a:p>
            <a:endParaRPr lang="ru-RU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абсолютное большинство </a:t>
            </a:r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пациентов полностью удовлетворено работой медицинских сестер по выполнению назначений </a:t>
            </a: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врача</a:t>
            </a:r>
          </a:p>
          <a:p>
            <a:endParaRPr lang="ru-RU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основная масса пациентов считает, что медицинские сестры достаточно внимательны и отзывчивы к просьбам пациентов. Тем не менее еще надо работать с медицинскими сестрами, обучая воспитывая и нацеливая их на доброжелательное, внимательное отношение к пациентам</a:t>
            </a: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.</a:t>
            </a:r>
          </a:p>
          <a:p>
            <a:pPr marL="285750" indent="-285750">
              <a:buFont typeface="Wingdings" pitchFamily="2" charset="2"/>
              <a:buChar char="q"/>
            </a:pP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235" y="0"/>
            <a:ext cx="3380509" cy="3380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Соединительная линия уступом 3"/>
          <p:cNvCxnSpPr/>
          <p:nvPr/>
        </p:nvCxnSpPr>
        <p:spPr>
          <a:xfrm>
            <a:off x="3844637" y="3457328"/>
            <a:ext cx="1205345" cy="581891"/>
          </a:xfrm>
          <a:prstGeom prst="bentConnector3">
            <a:avLst/>
          </a:prstGeom>
          <a:ln w="571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5049982" y="3529755"/>
            <a:ext cx="40940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деятельность по обеспечению высокого качества сестринского ухода требует постоянного внимания ко всем аспектам деятельности медицинских сестер, постоянного контроля за их работой, постоянной воспитательной работы с ними и обеспечения их всем необходимым для осуществления сестринского ухода.</a:t>
            </a:r>
          </a:p>
          <a:p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39858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7561" y="1308037"/>
            <a:ext cx="7988877" cy="49305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173A8D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ЗАКЛЮЧИТЕЛЬНАЯ ЧАСТЬ</a:t>
            </a:r>
            <a:b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173A8D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173A8D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6" b="52149"/>
          <a:stretch/>
        </p:blipFill>
        <p:spPr bwMode="auto">
          <a:xfrm>
            <a:off x="0" y="5112328"/>
            <a:ext cx="9144000" cy="174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4691" y="2427513"/>
            <a:ext cx="87976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Исходя</a:t>
            </a: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из приведенных исследований профессиональное здоровье среднего медицинского персонала ГБУЗ СО СПНД – </a:t>
            </a:r>
            <a:r>
              <a:rPr lang="ru-RU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это комплексное, системное понятие, психологическими составляющими которого являются</a:t>
            </a:r>
            <a:r>
              <a:rPr lang="ru-RU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:</a:t>
            </a:r>
          </a:p>
          <a:p>
            <a:r>
              <a:rPr lang="ru-RU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многоуровневость</a:t>
            </a:r>
            <a:r>
              <a:rPr lang="ru-RU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, здоровая адаптация и адаптивность, стрессоустойчивость, активность, ценностно-смысловые ориентации и удовлетворенность профессиональной </a:t>
            </a:r>
            <a:r>
              <a:rPr lang="ru-RU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деятельностью,что</a:t>
            </a:r>
            <a:r>
              <a:rPr lang="ru-RU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является одним из важнейших факторов при оказании безопасной и качественной медицинской помощи в ГБУЗ СО СПНД</a:t>
            </a:r>
          </a:p>
        </p:txBody>
      </p:sp>
    </p:spTree>
    <p:extLst>
      <p:ext uri="{BB962C8B-B14F-4D97-AF65-F5344CB8AC3E}">
        <p14:creationId xmlns:p14="http://schemas.microsoft.com/office/powerpoint/2010/main" val="59159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4910" y="273043"/>
            <a:ext cx="8243456" cy="101566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Предложения </a:t>
            </a:r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по дальнейшему формированию профессионального здоровья медицинских </a:t>
            </a: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работников.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algn="ctr"/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7091" y="1536174"/>
            <a:ext cx="8659091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b="1" dirty="0"/>
              <a:t>1. Поддерживать и укреплять составляющие профессионального здоровья личности, через проведение профессионально-психологических тренингов, занятий, направленных на формирование и развитие определенных качеств, навыков и умений, необходимых для медицинских работников психиатрических служб.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0999" y="2955852"/>
            <a:ext cx="84512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2.Продолжать учить бережно и внимательно относиться к своему здоровью, понимать роль здоровья в жизнедеятельности, а также основных факторов, оказывающих как негативное, так и позитивное влияние на профессиональное здоровье человека (отказ от алкоголя, </a:t>
            </a:r>
            <a:r>
              <a:rPr lang="ru-RU" b="1" dirty="0" err="1"/>
              <a:t>табакокурения</a:t>
            </a:r>
            <a:r>
              <a:rPr lang="ru-RU" b="1" dirty="0"/>
              <a:t>, занятия спортом и т.д.).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4910" y="4417689"/>
            <a:ext cx="8243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3. Обеспечивать комплексный подход к сохранению профессионального здоровья медиков, для успешного преодоления сложных ситуаций. </a:t>
            </a:r>
          </a:p>
          <a:p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4910" y="5468403"/>
            <a:ext cx="82434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4. Создавать оптимальные условия труда на рабочем месте во избежание эмоционального и физического переутомления. </a:t>
            </a:r>
          </a:p>
        </p:txBody>
      </p:sp>
    </p:spTree>
    <p:extLst>
      <p:ext uri="{BB962C8B-B14F-4D97-AF65-F5344CB8AC3E}">
        <p14:creationId xmlns:p14="http://schemas.microsoft.com/office/powerpoint/2010/main" val="93453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0221" y="809041"/>
            <a:ext cx="84512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Перспективы дальнейшего исследования профессиональной деятельности медиков могут затрагивать такие области как исследование факторов, влияющих на профессиональное здоровье сотрудников, выявление причин, определяющих успешность их деятельности, условий способствующих повышению уровня удовлетворенности трудом.</a:t>
            </a:r>
          </a:p>
        </p:txBody>
      </p:sp>
      <p:sp>
        <p:nvSpPr>
          <p:cNvPr id="3" name="5-конечная звезда 2"/>
          <p:cNvSpPr/>
          <p:nvPr/>
        </p:nvSpPr>
        <p:spPr>
          <a:xfrm rot="1352586">
            <a:off x="168058" y="140346"/>
            <a:ext cx="914400" cy="9144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455" y="2900433"/>
            <a:ext cx="5638801" cy="3565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22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3033"/>
            <a:ext cx="9144000" cy="548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62" y="5350842"/>
            <a:ext cx="57948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itchFamily="49" charset="-127"/>
                <a:ea typeface="BatangChe" pitchFamily="49" charset="-127"/>
              </a:rPr>
              <a:t>Спасибо 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itchFamily="49" charset="-127"/>
                <a:ea typeface="BatangChe" pitchFamily="49" charset="-127"/>
              </a:rPr>
              <a:t>за</a:t>
            </a:r>
            <a:r>
              <a:rPr lang="ru-R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itchFamily="49" charset="-127"/>
                <a:ea typeface="BatangChe" pitchFamily="49" charset="-127"/>
              </a:rPr>
              <a:t> внимание!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245" y="218498"/>
            <a:ext cx="7040755" cy="115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23622" y="4467927"/>
            <a:ext cx="38937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itchFamily="49" charset="-127"/>
                <a:ea typeface="BatangChe" pitchFamily="49" charset="-127"/>
              </a:rPr>
              <a:t>Успехов, уважаемые коллеги!</a:t>
            </a:r>
          </a:p>
        </p:txBody>
      </p:sp>
    </p:spTree>
    <p:extLst>
      <p:ext uri="{BB962C8B-B14F-4D97-AF65-F5344CB8AC3E}">
        <p14:creationId xmlns:p14="http://schemas.microsoft.com/office/powerpoint/2010/main" val="162847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173A8D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АКТУАЛЬНОСТЬ 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173A8D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ВОПРОСА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173A8D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681"/>
            <a:ext cx="2618509" cy="2244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57053" y="1465967"/>
            <a:ext cx="6289965" cy="132343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spc="50" dirty="0">
                <a:ln w="13500">
                  <a:solidFill>
                    <a:schemeClr val="bg2">
                      <a:lumMod val="100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Во многих странах мира медицинские сестры в области психического здоровья являются единственными специалистами, от которых зависит благополучие и состояние здоровья пациента.</a:t>
            </a:r>
          </a:p>
        </p:txBody>
      </p:sp>
      <p:sp>
        <p:nvSpPr>
          <p:cNvPr id="9" name="Двойная стрелка вверх/вниз 8"/>
          <p:cNvSpPr/>
          <p:nvPr/>
        </p:nvSpPr>
        <p:spPr>
          <a:xfrm>
            <a:off x="5902036" y="3024792"/>
            <a:ext cx="651164" cy="131168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5636" y="4613876"/>
            <a:ext cx="8271164" cy="132343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Поэтому реформирование отечественной психиатрической помощи также связано с возрастающей ролью среднего медицинского персонала в условиях развития сестринского дела и потребностью общества в качественном обслуживании и уходе. </a:t>
            </a:r>
          </a:p>
        </p:txBody>
      </p:sp>
    </p:spTree>
    <p:extLst>
      <p:ext uri="{BB962C8B-B14F-4D97-AF65-F5344CB8AC3E}">
        <p14:creationId xmlns:p14="http://schemas.microsoft.com/office/powerpoint/2010/main" val="388380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32908" y="310276"/>
            <a:ext cx="55556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0541" cmpd="sng">
                  <a:solidFill>
                    <a:srgbClr val="173A8D"/>
                  </a:solidFill>
                  <a:prstDash val="solid"/>
                </a:ln>
                <a:solidFill>
                  <a:srgbClr val="3A5896"/>
                </a:solidFill>
              </a:rPr>
              <a:t>В современных условиях актуализируется потребность в изучении профессионального здоровья как способности личности сохранять и активизировать защитные, регуляторные, компенсаторные механизмы, обеспечивающие эффективность, работоспособность и развитие </a:t>
            </a:r>
            <a:r>
              <a:rPr lang="ru-RU" sz="2000" dirty="0" smtClean="0">
                <a:ln w="10541" cmpd="sng">
                  <a:solidFill>
                    <a:srgbClr val="173A8D"/>
                  </a:solidFill>
                  <a:prstDash val="solid"/>
                </a:ln>
                <a:solidFill>
                  <a:srgbClr val="3A5896"/>
                </a:solidFill>
              </a:rPr>
              <a:t>личности работника </a:t>
            </a:r>
            <a:r>
              <a:rPr lang="ru-RU" sz="2000" dirty="0">
                <a:ln w="10541" cmpd="sng">
                  <a:solidFill>
                    <a:srgbClr val="173A8D"/>
                  </a:solidFill>
                  <a:prstDash val="solid"/>
                </a:ln>
                <a:solidFill>
                  <a:srgbClr val="3A5896"/>
                </a:solidFill>
              </a:rPr>
              <a:t>во всех условиях и на всех этапах профессиональной </a:t>
            </a:r>
            <a:r>
              <a:rPr lang="ru-RU" sz="2000" dirty="0" smtClean="0">
                <a:ln w="10541" cmpd="sng">
                  <a:solidFill>
                    <a:srgbClr val="173A8D"/>
                  </a:solidFill>
                  <a:prstDash val="solid"/>
                </a:ln>
                <a:solidFill>
                  <a:srgbClr val="3A5896"/>
                </a:solidFill>
              </a:rPr>
              <a:t>деятельности.</a:t>
            </a:r>
            <a:endParaRPr lang="ru-RU" sz="2000" dirty="0">
              <a:ln w="10541" cmpd="sng">
                <a:solidFill>
                  <a:srgbClr val="173A8D"/>
                </a:solidFill>
                <a:prstDash val="solid"/>
              </a:ln>
              <a:solidFill>
                <a:srgbClr val="3A5896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32908" cy="3532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8546" y="3532908"/>
            <a:ext cx="48629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Авторитет психиатрической службы, понимание актуальности проводимой ею работы возрастает. </a:t>
            </a:r>
            <a:endParaRPr lang="ru-RU" sz="20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Деятельность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медицинских работников среднего звена нацелена на постоянное повышение уровня профессиональной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деятельности, связанной с прохождением сертификации, повышения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квалификации, последипломную подготовку. 	</a:t>
            </a:r>
          </a:p>
        </p:txBody>
      </p:sp>
      <p:cxnSp>
        <p:nvCxnSpPr>
          <p:cNvPr id="7" name="Соединительная линия уступом 6"/>
          <p:cNvCxnSpPr/>
          <p:nvPr/>
        </p:nvCxnSpPr>
        <p:spPr>
          <a:xfrm>
            <a:off x="4239491" y="4533036"/>
            <a:ext cx="1524000" cy="1177637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5929747" y="3532909"/>
            <a:ext cx="2951015" cy="286232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результате мед. сестра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пользуется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возможностью системного профессионального совершенствования, а лечебное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учреждение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пациенты-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возможностью потреблять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совершенную сестринскую помощь. </a:t>
            </a:r>
          </a:p>
        </p:txBody>
      </p:sp>
    </p:spTree>
    <p:extLst>
      <p:ext uri="{BB962C8B-B14F-4D97-AF65-F5344CB8AC3E}">
        <p14:creationId xmlns:p14="http://schemas.microsoft.com/office/powerpoint/2010/main" val="206729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14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45" y="2256992"/>
            <a:ext cx="4621213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644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255" y="168648"/>
            <a:ext cx="542197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Так, принадлежа к </a:t>
            </a: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профессиям</a:t>
            </a:r>
          </a:p>
          <a:p>
            <a:pPr algn="ctr"/>
            <a:r>
              <a:rPr lang="ru-RU" sz="2800" b="1" u="sng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«субъектно-субъектного типа», </a:t>
            </a:r>
          </a:p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деятельность </a:t>
            </a:r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медицинских работников проходит в </a:t>
            </a: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условиях:</a:t>
            </a:r>
          </a:p>
          <a:p>
            <a:pPr algn="ctr"/>
            <a:endParaRPr lang="ru-RU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повышенных </a:t>
            </a:r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социально-психологических требований</a:t>
            </a: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,</a:t>
            </a:r>
          </a:p>
          <a:p>
            <a:endParaRPr lang="ru-RU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эмоциональной </a:t>
            </a:r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насыщенности, </a:t>
            </a:r>
            <a:endParaRPr lang="ru-RU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endParaRPr lang="ru-RU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высоких </a:t>
            </a:r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умственных и психоэмоциональных </a:t>
            </a: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напряжениях, </a:t>
            </a:r>
          </a:p>
          <a:p>
            <a:endParaRPr lang="ru-RU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высоких </a:t>
            </a:r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процентов факторов, вызывающих стресс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774" y="1357745"/>
            <a:ext cx="3884058" cy="2083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072" y="3633333"/>
            <a:ext cx="3787831" cy="2734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0" t="2693" r="7280" b="86169"/>
          <a:stretch/>
        </p:blipFill>
        <p:spPr bwMode="auto">
          <a:xfrm>
            <a:off x="356148" y="5770215"/>
            <a:ext cx="4243561" cy="42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войная стрелка влево/вправо 2"/>
          <p:cNvSpPr/>
          <p:nvPr/>
        </p:nvSpPr>
        <p:spPr>
          <a:xfrm>
            <a:off x="2477926" y="5853344"/>
            <a:ext cx="399315" cy="2149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45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1708" y="282802"/>
            <a:ext cx="5985165" cy="99874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173A8D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ТЕОРЕТИЧЕСКАЯ ЧАСТЬ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207817" y="845128"/>
            <a:ext cx="7564581" cy="3982343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u="sng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Профессиональное </a:t>
            </a:r>
            <a:r>
              <a:rPr lang="ru-RU" sz="2400" b="1" u="sng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здоровье </a:t>
            </a: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- это </a:t>
            </a:r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интегральная характеристика функционального состояния организма человека по физическим и психическим </a:t>
            </a: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показателям, а </a:t>
            </a:r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главным показателем профессионального здоровья </a:t>
            </a: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является работоспособность</a:t>
            </a:r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, отражающая указанные возможности человека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7816" y="5361709"/>
            <a:ext cx="60405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 pitchFamily="49" charset="0"/>
              <a:buChar char="o"/>
            </a:pPr>
            <a:r>
              <a:rPr lang="ru-RU" sz="2000" b="1" i="1" dirty="0" smtClean="0"/>
              <a:t>Показателем </a:t>
            </a:r>
            <a:r>
              <a:rPr lang="ru-RU" sz="2000" b="1" i="1" dirty="0"/>
              <a:t>профессионального здоровья, по мнению специалистов, может быть только </a:t>
            </a:r>
            <a:r>
              <a:rPr lang="ru-RU" sz="2000" b="1" i="1" u="sng" dirty="0"/>
              <a:t>профессиональная работоспособность.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961" y="4224798"/>
            <a:ext cx="2576946" cy="2576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32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ая выноска 6"/>
          <p:cNvSpPr/>
          <p:nvPr/>
        </p:nvSpPr>
        <p:spPr>
          <a:xfrm>
            <a:off x="290945" y="623456"/>
            <a:ext cx="6262255" cy="2305606"/>
          </a:xfrm>
          <a:prstGeom prst="wedgeRect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5" y="623456"/>
            <a:ext cx="6400800" cy="2383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239" y="3418805"/>
            <a:ext cx="3917011" cy="2943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3462960"/>
            <a:ext cx="4040512" cy="2855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051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490" y="227383"/>
            <a:ext cx="8077201" cy="687017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Факторы профессиональной работоспособности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976948" y="1117380"/>
            <a:ext cx="533403" cy="8687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3435631" y="1117380"/>
            <a:ext cx="499060" cy="8687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6497783" y="969818"/>
            <a:ext cx="478125" cy="7288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80667" y="2008910"/>
            <a:ext cx="21259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Первая группа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93078" y="2025132"/>
            <a:ext cx="20787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Вторая группа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958290" y="1524459"/>
            <a:ext cx="20352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Третья группа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3865" y="2486797"/>
            <a:ext cx="2150571" cy="317009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000" dirty="0" smtClean="0"/>
              <a:t>физическое </a:t>
            </a:r>
            <a:r>
              <a:rPr lang="ru-RU" sz="2000" dirty="0"/>
              <a:t>развитие </a:t>
            </a:r>
            <a:endParaRPr lang="ru-RU" sz="2000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 smtClean="0"/>
              <a:t>физическая подготовленность </a:t>
            </a:r>
            <a:r>
              <a:rPr lang="ru-RU" sz="2000" dirty="0"/>
              <a:t>– </a:t>
            </a:r>
            <a:r>
              <a:rPr lang="ru-RU" sz="2000" dirty="0" smtClean="0"/>
              <a:t>сила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 smtClean="0"/>
              <a:t>показатели </a:t>
            </a:r>
            <a:r>
              <a:rPr lang="ru-RU" sz="2000" dirty="0"/>
              <a:t>вегетативного обеспечения физической деятельности.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362052" y="2517575"/>
            <a:ext cx="2646218" cy="31393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 smtClean="0"/>
              <a:t>степень адекватности состояния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/>
              <a:t>психической активности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в</a:t>
            </a:r>
            <a:r>
              <a:rPr lang="ru-RU" dirty="0" smtClean="0"/>
              <a:t>осприятие, </a:t>
            </a:r>
            <a:r>
              <a:rPr lang="ru-RU" dirty="0"/>
              <a:t>как совокупность </a:t>
            </a:r>
            <a:r>
              <a:rPr lang="ru-RU" dirty="0" smtClean="0"/>
              <a:t>процессов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н</a:t>
            </a:r>
            <a:r>
              <a:rPr lang="ru-RU" dirty="0" smtClean="0"/>
              <a:t>аучение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/>
              <a:t>память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мышление </a:t>
            </a:r>
            <a:endParaRPr lang="ru-RU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свойства </a:t>
            </a:r>
            <a:r>
              <a:rPr lang="ru-RU" dirty="0" smtClean="0"/>
              <a:t>личности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181600" y="2004443"/>
            <a:ext cx="3726874" cy="424731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 smtClean="0"/>
              <a:t>полная </a:t>
            </a:r>
            <a:r>
              <a:rPr lang="ru-RU" dirty="0"/>
              <a:t>или достаточная укомплектованность </a:t>
            </a:r>
            <a:r>
              <a:rPr lang="ru-RU" dirty="0" smtClean="0"/>
              <a:t>коллектива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/>
              <a:t>профессиональная </a:t>
            </a:r>
            <a:r>
              <a:rPr lang="ru-RU" dirty="0"/>
              <a:t>подготовленность </a:t>
            </a:r>
            <a:r>
              <a:rPr lang="ru-RU" dirty="0" smtClean="0"/>
              <a:t>специалистов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/>
              <a:t>материально-техническая обеспеченность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/>
              <a:t>налаженное </a:t>
            </a:r>
            <a:r>
              <a:rPr lang="ru-RU" dirty="0"/>
              <a:t>эффективное </a:t>
            </a:r>
            <a:r>
              <a:rPr lang="ru-RU" dirty="0" smtClean="0"/>
              <a:t>управление;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/>
              <a:t>надежная </a:t>
            </a:r>
            <a:r>
              <a:rPr lang="ru-RU" dirty="0"/>
              <a:t>связь (передача информации</a:t>
            </a:r>
            <a:r>
              <a:rPr lang="ru-RU" dirty="0" smtClean="0"/>
              <a:t>);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/>
              <a:t>межличностные </a:t>
            </a:r>
            <a:r>
              <a:rPr lang="ru-RU" dirty="0"/>
              <a:t>отношения, благоприятный психологический климат в </a:t>
            </a:r>
            <a:r>
              <a:rPr lang="ru-RU" dirty="0" smtClean="0"/>
              <a:t>коллективе;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/>
              <a:t>сработанность коллектива;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/>
              <a:t>мотивация </a:t>
            </a:r>
            <a:r>
              <a:rPr lang="ru-RU" dirty="0"/>
              <a:t>к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02594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1013</TotalTime>
  <Words>1089</Words>
  <Application>Microsoft Office PowerPoint</Application>
  <PresentationFormat>Экран (4:3)</PresentationFormat>
  <Paragraphs>126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Office Theme</vt:lpstr>
      <vt:lpstr>Презентация PowerPoint</vt:lpstr>
      <vt:lpstr>СОДЕРЖАНИЕ </vt:lpstr>
      <vt:lpstr>АКТУАЛЬНОСТЬ ВОПРОСА</vt:lpstr>
      <vt:lpstr>Презентация PowerPoint</vt:lpstr>
      <vt:lpstr>Презентация PowerPoint</vt:lpstr>
      <vt:lpstr>Презентация PowerPoint</vt:lpstr>
      <vt:lpstr>ТЕОРЕТИЧЕСКАЯ ЧАСТЬ </vt:lpstr>
      <vt:lpstr>Презентация PowerPoint</vt:lpstr>
      <vt:lpstr>Факторы профессиональной работоспособности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ЗАКЛЮЧИТЕЛЬНАЯ ЧАСТЬ </vt:lpstr>
      <vt:lpstr>Презентация PowerPoint</vt:lpstr>
      <vt:lpstr>Презентация PowerPoint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мама</dc:title>
  <dc:creator>Markasian, Pavel (KIEVH)</dc:creator>
  <cp:lastModifiedBy>Екатерина</cp:lastModifiedBy>
  <cp:revision>148</cp:revision>
  <dcterms:created xsi:type="dcterms:W3CDTF">2016-11-18T14:12:19Z</dcterms:created>
  <dcterms:modified xsi:type="dcterms:W3CDTF">2018-11-29T01:06:11Z</dcterms:modified>
</cp:coreProperties>
</file>