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8" r:id="rId3"/>
    <p:sldId id="359" r:id="rId4"/>
    <p:sldId id="362" r:id="rId5"/>
    <p:sldId id="363" r:id="rId6"/>
    <p:sldId id="364" r:id="rId7"/>
    <p:sldId id="361" r:id="rId8"/>
    <p:sldId id="365" r:id="rId9"/>
    <p:sldId id="388" r:id="rId10"/>
    <p:sldId id="367" r:id="rId11"/>
    <p:sldId id="372" r:id="rId12"/>
    <p:sldId id="374" r:id="rId13"/>
    <p:sldId id="379" r:id="rId14"/>
    <p:sldId id="373" r:id="rId15"/>
    <p:sldId id="368" r:id="rId16"/>
    <p:sldId id="370" r:id="rId17"/>
    <p:sldId id="371" r:id="rId18"/>
    <p:sldId id="380" r:id="rId19"/>
    <p:sldId id="381" r:id="rId20"/>
    <p:sldId id="382" r:id="rId21"/>
    <p:sldId id="383" r:id="rId22"/>
    <p:sldId id="384" r:id="rId23"/>
    <p:sldId id="376" r:id="rId24"/>
    <p:sldId id="385" r:id="rId25"/>
    <p:sldId id="386" r:id="rId26"/>
    <p:sldId id="387" r:id="rId27"/>
    <p:sldId id="375" r:id="rId28"/>
    <p:sldId id="360" r:id="rId29"/>
    <p:sldId id="377" r:id="rId30"/>
    <p:sldId id="350" r:id="rId31"/>
    <p:sldId id="343" r:id="rId32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2884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1" autoAdjust="0"/>
    <p:restoredTop sz="61596" autoAdjust="0"/>
  </p:normalViewPr>
  <p:slideViewPr>
    <p:cSldViewPr snapToGrid="0">
      <p:cViewPr varScale="1">
        <p:scale>
          <a:sx n="70" d="100"/>
          <a:sy n="70" d="100"/>
        </p:scale>
        <p:origin x="17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95EC2-1974-490D-AD3B-7FC9B3FEB477}" type="datetimeFigureOut">
              <a:rPr lang="ru-RU" smtClean="0"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D8ECB-9F87-4FCC-861A-EDCD0DDDE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EBAD-DA68-4F71-8F2C-672AF90E8FB0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E7B8-7393-47B9-93F9-6D558E7258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6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день. уважаемые коллеги, представляю Вашему вниманию доклад на тему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960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Преимуществами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эндовенозной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лазерной облитерации являются:</a:t>
            </a: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инвазивность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удаление вен лазером проводится амбулаторно и длится не более часа</a:t>
            </a:r>
          </a:p>
          <a:p>
            <a:pPr lvl="0"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перация выполняется под местной анестезией.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исключает риски развития осложнений, которыми чреваты общий наркоз и спинномозговая анестезия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 осуществляется при помощи инновационного дорогостоящего оборудования и под постоянным УЗИ-контролем, что  практически полностью исключает любые риски и ошибки;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на ногах незаживающих язв не является противопоказанием для проведения данной операции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fontAlgn="base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длительного курса реабилитации, которая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правило, заключается лишь в ношении компрессионного трикотажа.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на следующий день после операции пациент сможет вернуться на работу и в полной мере выполнять все свои ежедневные обязанности;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Данная операция позволяет достичь наилучшего эстетического результата –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никаких разрезов, швов и любых других косметических изъянов;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1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Лечение варикозной болезни с помощью метода ЭВЛО не может проводиться без наличия современного оборудования    это   лазерный генератор 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длиной волны 1470 нанометров,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с  устройством автоматической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 вторых </a:t>
            </a:r>
            <a:r>
              <a:rPr lang="ru-RU" dirty="0" err="1"/>
              <a:t>световоды</a:t>
            </a:r>
            <a:r>
              <a:rPr lang="ru-RU" dirty="0"/>
              <a:t>.   Различают торцевые и радиальные.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прямым выходом излучения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нвзывают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торцевым, при работе излучение направлено вдоль вены. </a:t>
            </a:r>
            <a:r>
              <a:rPr lang="ru-RU" dirty="0"/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предпочтение отдается радиальным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 которые обеспечивают  не точечное воздействие на пораженные участки сосудов, а равномерное рассеивание энергии по стенкам вены.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Во вторых </a:t>
            </a:r>
            <a:r>
              <a:rPr lang="ru-RU" dirty="0" err="1"/>
              <a:t>световоды</a:t>
            </a:r>
            <a:r>
              <a:rPr lang="ru-RU" dirty="0"/>
              <a:t>.   Различают торцевые и радиальные.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прямым выходом излучения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нвзывают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торцевым, при работе излучение направлено вдоль вены. </a:t>
            </a:r>
            <a:r>
              <a:rPr lang="ru-RU" dirty="0"/>
              <a:t>, </a:t>
            </a:r>
            <a:r>
              <a:rPr lang="ru-RU" strike="sngStrike" dirty="0" err="1"/>
              <a:t>возможо</a:t>
            </a:r>
            <a:r>
              <a:rPr lang="ru-RU" strike="sngStrike" dirty="0"/>
              <a:t> использовать на венах не </a:t>
            </a:r>
            <a:r>
              <a:rPr lang="ru-RU" strike="sngStrike" dirty="0" err="1"/>
              <a:t>боллее</a:t>
            </a:r>
            <a:r>
              <a:rPr lang="ru-RU" strike="sngStrike" dirty="0"/>
              <a:t> 10 мм в диаметре. </a:t>
            </a:r>
            <a:r>
              <a:rPr lang="ru-RU" sz="1200" b="1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Недостатком такого </a:t>
            </a:r>
            <a:r>
              <a:rPr lang="ru-RU" sz="1200" b="1" i="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</a:t>
            </a:r>
            <a:r>
              <a:rPr lang="ru-RU" sz="1200" b="1" i="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 концентрация энергии излучения в небольшой области, что может привести приводит к  прожиганию  венозной стенки и неравномерной обработке венозного пространства.</a:t>
            </a:r>
            <a:endParaRPr lang="ru-RU" strike="sng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настоящее время предпочтение отдается радиальным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конец   такого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оснащен рассеивающей энергию микролинзой, закрытой специальной накладкой. Конструкция позволяет придавать выходящей из лазера энергии форму кольца и рассеивать ее на 360 градусов вокруг устройства. Таким образом, радиальный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обеспечивает не точечное воздействие на пораженные участки сосудов, а равномерное рассеивание энергии по стенкам вены.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96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Радиальные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могут применяться  для лечения вен любого диаметра. Особенно  с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появлением 2-кольцевых радиальных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1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Radial2-ring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и ультратонких радиальные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1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 </a:t>
            </a:r>
            <a:r>
              <a:rPr lang="ru-RU" sz="1200" b="1" i="1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Slim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, которые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позволяют запаивать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перфорантные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вены и притоки любого диаметра и любой извитости.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каждой операции используется одноразовый комплект, который утилизируется сразу же по ее окончании.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9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еще одним оборудованием без которого невозможно проведение ЭВЛО является аппарат УЗИ.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Ттак</a:t>
            </a:r>
            <a:r>
              <a:rPr lang="ru-RU" dirty="0"/>
              <a:t> же для </a:t>
            </a:r>
            <a:r>
              <a:rPr lang="ru-RU" dirty="0" err="1"/>
              <a:t>прведения</a:t>
            </a:r>
            <a:r>
              <a:rPr lang="ru-RU" dirty="0"/>
              <a:t> ЭВЛО необходимы и расходные материалы. </a:t>
            </a:r>
            <a:r>
              <a:rPr lang="ru-RU" strike="sngStrike" dirty="0"/>
              <a:t>Это шприцы, иглы разной длины, </a:t>
            </a:r>
            <a:r>
              <a:rPr lang="ru-RU" strike="sngStrike" dirty="0" err="1"/>
              <a:t>перефериекие</a:t>
            </a:r>
            <a:r>
              <a:rPr lang="ru-RU" strike="sngStrike" dirty="0"/>
              <a:t> катетеры или </a:t>
            </a:r>
            <a:r>
              <a:rPr lang="ru-RU" strike="sngStrike" dirty="0" err="1"/>
              <a:t>интрадьюсеры</a:t>
            </a:r>
            <a:r>
              <a:rPr lang="ru-RU" strike="sngStrike" dirty="0"/>
              <a:t>, </a:t>
            </a:r>
            <a:r>
              <a:rPr lang="ru-RU" strike="sngStrike" dirty="0" err="1"/>
              <a:t>стрильные</a:t>
            </a:r>
            <a:r>
              <a:rPr lang="ru-RU" strike="sngStrike" dirty="0"/>
              <a:t> пелены </a:t>
            </a:r>
            <a:r>
              <a:rPr lang="ru-RU" strike="sngStrike" dirty="0" err="1"/>
              <a:t>впитывающиеп</a:t>
            </a:r>
            <a:r>
              <a:rPr lang="ru-RU" strike="sngStrike" dirty="0"/>
              <a:t> пеленки, различные чехлы на </a:t>
            </a:r>
            <a:r>
              <a:rPr lang="ru-RU" strike="sngStrike" dirty="0" err="1"/>
              <a:t>оборуовние</a:t>
            </a:r>
            <a:r>
              <a:rPr lang="ru-RU" strike="sngStrike" dirty="0"/>
              <a:t>…и другой одноразовый расходный материал.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02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перед операцией при сборе  анамнеза уточняют какие лекарства или биологические добавки принимает пациент, есть ли у него сопутствующие заболевания. Уточняется аллергологический анамнез. За несколько дней до оперативного лечения  рекомендуют прекратить прием нестероидных противовоспалительных препаратов и препаратов, разжижающих кровь.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правило, специальной подготовки пациента данная методика не требует. Достаточным является стандартное обследование для госпитализации.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12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день операции пациентам рекомендуют принять гигиенический душ, на нижние конечности не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наносить лосьоны, крема;</a:t>
            </a:r>
            <a:r>
              <a:rPr lang="ru-RU" dirty="0"/>
              <a:t>. При необходимость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волосы на ноге депилировать.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прийти на операцию в удобной одежде и обуви на низком каблуке.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Взять с собой компрессионные чулки.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83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Операция проводится амбулаторно. В основном длительность операции составляет не более 50 минут.  И начинается она с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Разметки на коже пациента, которая проводится под ультразвуковым контролем.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74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после обработки операционного поля и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предварительной местной анестезии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проводится Пункция магистральной подкожной вены.  Для этого используют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обычный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переферический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катетер для внутривенных вливаний,  так же  возможно использование специальных ангиографических наборов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катетером диаметром 5F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Пунктируется вена под контролем ультразвука.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48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Далее в просвет вены через катетер вводится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который под ультразвуковым контролем  продвигается по вене  в необходимый участок пораженного сосуда, как правило до места впадения более мелкой вены в крупную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 обычно это от подколенной области до паха –  до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сафено-феморальное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соустья)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35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Варикозная болезнь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одно из самых распространенных заболеваний 21-го века. И свидетельство тому, факты, которые подтверждаются данными медицинской статистики: 50 % населения страны страдают нарушениями кровотока венозной системы нижних конечностей. Пациентами флебологов становятся люди самого активного возраста (от 25 до 50 лет), и 65 % из них — женщины.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18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затем под ультразвуковым контролем проводится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туменестентная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анестезия. Для этого при помощи помпы выполняется нагнетание раствора с местным анестетиком, который будет обеспечивать не только обезболивание, но и защиту близлежащих к вене тканей от влияния лазерного излучения. Также введенный раствор позволяет уменьшать диаметр варикозной вены.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правильно созданной водной подушке на экране монитора должна быть примерно такая картина</a:t>
            </a:r>
            <a:endParaRPr lang="ru-RU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8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проводится сама ЭВЛО , т е включается лазерное излучение и производится обратная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тракция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определенной скоростью. 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показан момент выполнения лазерной облитерации. Отчетливо видны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рабоая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часть 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световода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b="0" strike="sngStrike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пузырьки газа   и вена  с уплотнёнными </a:t>
            </a:r>
            <a:r>
              <a:rPr lang="ru-RU" b="0" strike="sngStrike" dirty="0" err="1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гиперэхогенными</a:t>
            </a:r>
            <a:r>
              <a:rPr lang="ru-RU" b="0" strike="sngStrike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 стенками  в участке обработанном   лазером.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подача лазерного луча прекращается на расстоянии 1,5—2 см от места прокола кожи. Делается это для того, чтобы не вызвать ожога кожи. Затем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световод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извлекается из вены. После этого проводится контроль выполненной процедуры.</a:t>
            </a:r>
          </a:p>
          <a:p>
            <a:endParaRPr lang="ru-RU" b="0" strike="sngStrik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908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операции накладывается компрессионный бандаж, который состоит из  пелота 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(специальные латексные валики на вену, прикрепляются к коже пластырем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и компрессионного трикотажа  II степени компрессии.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54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Сразу после надевания компрессионного трикотажа пациенту рекомендуют походить около 40 мин.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восстановления нормального венозного кровотока и минимизации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постпроцедурных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осложнений.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51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первые двое трое суток пациенту рекомендуется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непрерывная  компрессия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87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4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продолжительность ношения компрессионного трикотажа колеблется от 2 недель до нескольких месяцев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666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при выраженном болевом синдроме назначают противовоспалительные нестероидные препараты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962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Приблизительно в течении четырех недель не  рекомендуют посещать сауну и баню, принимать горячие ванны;. Относительно занятий	 спортом существуют некоторые ограничения. не рекомендуют давать нагрузку на ноги в течение 3-4 недель. Не рекомендуется заниматься футболом, коньками, лыжами и поднимать тяжести. А вот пешие прогулки по 3-4 километра в день улучшают кровообращение в нижних конечностях и положительно влияют на весь восстановительный период.  Контрольный осмотр проводится  на следующий день, через 1 месяц, 6 месяцев  и 1 год с момента операции.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63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ЭВЛО вызывает асептическое воспаление  вены. Соответственно, могут возникать: </a:t>
            </a:r>
            <a:r>
              <a:rPr lang="ru-RU" sz="12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Умеренная боль в конечности в течение 2-3 суток.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натяжения по ходу вены, дискомфорт при сгибании-разгибании.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Непродолжительный подъем температуры до субфебрильных цифр.</a:t>
            </a:r>
            <a:endParaRPr lang="ru-RU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12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Появление синяков</a:t>
            </a:r>
          </a:p>
          <a:p>
            <a:pPr marL="0" lvl="0" indent="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sz="12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эти неприятные симптомы кратковременны и проходят в течение нескольких дней.</a:t>
            </a:r>
            <a:endParaRPr lang="ru-RU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0480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На слайде представлена нога до операции и через месяц после ЭВЛО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1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Варикозная болезнь — это заболевание, при котором  возникает слабость соединительной ткани венозной стенки, и  происходит деструкция клапанного аппарата магистральных поверхностных вен. В каждой вене имеются специальные клапаны – это две тонкие створки, которые при прохождении крови вверх к сердцу открываются, а затем захлопываются, не давая току крови возвращаться обратно в ногу. При увеличении диаметра вены эти створки растягиваются  и начинают пропускать в обратном направлении кровь. Далее, при прогрессировании варикоза, створки просто рвутся и перестают выполнять свою основную функцию,  в результате чего происходит неполноценный отток крови, вены постепенно расширяются. Кровь в расширенных венах застаивается</a:t>
            </a:r>
            <a:r>
              <a:rPr lang="ru-RU" sz="1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влечет за собой общее нарушение кровотока и формирование тромбов.</a:t>
            </a:r>
            <a:br>
              <a:rPr lang="ru-RU" sz="1400" dirty="0"/>
            </a:br>
            <a:endParaRPr lang="ru-RU" sz="1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9596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Надеюсь что данная информация вам будет полезной.</a:t>
            </a:r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4BD675-81DE-495A-98E4-1ACA09138C7D}" type="slidenum">
              <a:rPr lang="ru-RU" altLang="ru-RU"/>
              <a:pPr eaLnBrk="1" hangingPunct="1"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2434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4BD675-81DE-495A-98E4-1ACA09138C7D}" type="slidenum">
              <a:rPr lang="ru-RU" altLang="ru-RU"/>
              <a:pPr eaLnBrk="1" hangingPunct="1"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5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 большинстве случаев заболеванию подвержены люди, имеющие в анамнезе наследственный фактор. Спровоцировать варикоз могут вполне банальные причины. К группе риска относятся те люди, которые весь день проводят на ногах или, напротив,  ведут сидячий образ жизни. Дополнительной причиной можно назвать изменение гормонального фона, что чаще всего происходит у женщин в результате приема контрацептивов или же на фоне беременности.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0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симптомами варикозной болезни нижних конечностей являются: отёчность голеней в конце рабочего дня, ретикулярные вены( - визуально расширенные подкожные вены),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телеангиоэктазы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просторечном языке – «сосудистые звёздочки»).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длительного времени варикозная болезнь проявляется только косметическим дефектом 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наличием ретикулярных вен, варикозных венозных узлов (</a:t>
            </a:r>
            <a:r>
              <a:rPr lang="ru-RU" sz="1200" strike="sng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varix</a:t>
            </a:r>
            <a:r>
              <a:rPr lang="ru-RU" sz="1200" strike="sng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лат.  – узел),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однако надо отметить, что дальнейшее развитие варикоза приводит к появлению значительно более грозных симптомов и осложнений, таких как болевые ощущения, отеки стоп и голеней, а в запущенных стадиях может привести к пигментации кожных покровов голеней (чаще внутренних поверхностей), трофическим язвам, тромбозам.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целями лечения варикозной болезни нижних конечностей направлены на стабилизацию и восстановление нормального оттока венозной крови, улучшение качества жизни пациента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19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 о методах лечения варикозной болезни нижних конечностей можно выделить следующие направления: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К первому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относится консервативное лечение.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Основано на применении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кроворазжижающих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препаратов, венотоников, противовоспалительных средств, лечебной физкультуры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компрессионного трикотажа.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Вторым направлением является оперативное лечение. К которому относят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склеротерапию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вен нижних конечностей.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Суть которого удаление расширенных вен посредством введения в них специальных препаратов, так называемых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склерозантов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недавнего времени наиболее распространенной операцией при варикозном расширении вен была  комбинированная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флебэктомия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–  это высоко травматичная операция, проводимая в под наркозом или спинальной анестезией,  с длительным т сложным процессом реабилитации.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десятилетия в практику внедряются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иинновационные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малотравматичные методы.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таким малоинвазивным лечением варикозной болезни является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эндовенозная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лазерная облитерация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93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которое 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требует госпитализации, общей или спинальной анестезии, кожных разрезов и длительного ношения компрессионного трикотажа в послеоперационном периоде.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Эндовазальная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лазерная облитерация вен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впервые была применена чуть более 10 лет назад. На сегодняшний день  данная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операция обрела популярность по всему миру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каждым днем растет ее популярность и в России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78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эндовазальной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лазерной облитерации под действием  энергии лазера и высоких температур происходит ожог) и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слипание стенок вены с облитерацией ее просвета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последующем  закрытая вена  превращается в тяж соединительной ткани. </a:t>
            </a:r>
            <a:endParaRPr lang="ru-R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C0E7B8-7393-47B9-93F9-6D558E7258E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2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94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0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4DAC-DD61-4389-AC63-3529546A03E2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4197-EBAA-4C9F-A53F-B4059067F0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6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hyperlink" Target="http://varikoz.uz/wp-content/uploads/2013/01/evlo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varikoz.uz/wp-content/uploads/2013/01/evlo.png" TargetMode="External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phleboscience.ru/upload/medialibrary/4fe/4feee1b2e9a8bc91564c45c5cf0cc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2368" r="8871" b="39830"/>
          <a:stretch/>
        </p:blipFill>
        <p:spPr bwMode="auto">
          <a:xfrm>
            <a:off x="4779833" y="3366949"/>
            <a:ext cx="3906710" cy="26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5" y="1610681"/>
            <a:ext cx="9144000" cy="1723141"/>
          </a:xfrm>
        </p:spPr>
        <p:txBody>
          <a:bodyPr>
            <a:noAutofit/>
          </a:bodyPr>
          <a:lstStyle/>
          <a:p>
            <a:r>
              <a:rPr lang="ru-RU" sz="24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ЭНДОВАЗАЛЬНАЯ ЛАЗЕРНАЯ  ОБЛИТЕРАЦИЯ </a:t>
            </a:r>
            <a:br>
              <a:rPr lang="ru-RU" sz="24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ЛЕЧЕНИИ ВАРИКОЗНО РАСШИРЕНЫХ ВЕН </a:t>
            </a:r>
            <a:br>
              <a:rPr lang="ru-RU" sz="24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НИЖНИХ КОНЕЧНОСТЕЙ</a:t>
            </a:r>
            <a:br>
              <a:rPr lang="ru-RU" sz="2800" dirty="0">
                <a:ln>
                  <a:solidFill>
                    <a:srgbClr val="5D2884"/>
                  </a:solidFill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endParaRPr lang="ru-RU" sz="2800" dirty="0">
              <a:ln>
                <a:solidFill>
                  <a:srgbClr val="5D2884"/>
                </a:solidFill>
              </a:ln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6374" y="6213946"/>
            <a:ext cx="5707625" cy="64405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Выполнил:  преподаватель учебного хирургического </a:t>
            </a:r>
          </a:p>
          <a:p>
            <a:pPr algn="r"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отделения  Хасьянова Е.Д.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9386" y="187662"/>
            <a:ext cx="7684613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Самарской области</a:t>
            </a: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ГБПОУ «Самарский медицинский колледж имени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Н.Ляпиной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1200" b="1" cap="all" dirty="0">
              <a:solidFill>
                <a:srgbClr val="3B3B3B"/>
              </a:solidFill>
            </a:endParaRPr>
          </a:p>
          <a:p>
            <a:pPr algn="ctr"/>
            <a:r>
              <a:rPr lang="ru-RU" sz="1200" b="1" cap="all" dirty="0">
                <a:latin typeface="Arial" panose="020B0604020202020204" pitchFamily="34" charset="0"/>
                <a:cs typeface="Arial" panose="020B0604020202020204" pitchFamily="34" charset="0"/>
              </a:rPr>
              <a:t>ОТДЕЛ ДОПОЛНИТЕЛЬНОГО ПРОФЕССИОНАЛЬНОГО ОБРАЗОВАНИЯ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350" b="1" dirty="0"/>
          </a:p>
        </p:txBody>
      </p:sp>
      <p:pic>
        <p:nvPicPr>
          <p:cNvPr id="24580" name="Picture 4" descr="http://doctorven.com/upload/information_system_1/1/2/5/item_125/information_items_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5" y="3333822"/>
            <a:ext cx="3520145" cy="264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9679D449-97D5-457C-8086-844A5A882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3" y="47190"/>
            <a:ext cx="1756769" cy="1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D296814-5883-44E8-A808-76BD9EC440C3}"/>
              </a:ext>
            </a:extLst>
          </p:cNvPr>
          <p:cNvCxnSpPr/>
          <p:nvPr/>
        </p:nvCxnSpPr>
        <p:spPr>
          <a:xfrm>
            <a:off x="2123768" y="781665"/>
            <a:ext cx="622381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3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231027" y="47189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3F357BA-5C11-418B-A349-7C98429A4ABD}"/>
              </a:ext>
            </a:extLst>
          </p:cNvPr>
          <p:cNvSpPr/>
          <p:nvPr/>
        </p:nvSpPr>
        <p:spPr>
          <a:xfrm>
            <a:off x="71007" y="1137273"/>
            <a:ext cx="5438104" cy="526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ПРЕИМУЩЕСТВА</a:t>
            </a:r>
          </a:p>
          <a:p>
            <a:pPr lvl="0" algn="ctr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ЛАЗЕРНОЙ ОБЛИТЕРАЦИИ </a:t>
            </a:r>
          </a:p>
          <a:p>
            <a:pPr lvl="0" algn="ctr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ВАРИКОЗНО РАСШИРЕННЫХ ВЕН:</a:t>
            </a:r>
          </a:p>
          <a:p>
            <a:pPr lvl="0"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Малоинвазивность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Операция выполняется под местной анестезией и  постоянным УЗИ-контролем</a:t>
            </a: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удаление вен лазером проводится амбулаторно и длится не более часа;</a:t>
            </a: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необходимости длительной реабилитации. </a:t>
            </a: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Трудоспособность не нарушается.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Минимальный риск осложнений</a:t>
            </a: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Хороший косметический эффект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s://blt56.ru/assets/qigsmalllag.jpg">
            <a:extLst>
              <a:ext uri="{FF2B5EF4-FFF2-40B4-BE49-F238E27FC236}">
                <a16:creationId xmlns:a16="http://schemas.microsoft.com/office/drawing/2014/main" id="{876DECBE-3D8D-4B4C-B9B2-1287B302BC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31" y="545910"/>
            <a:ext cx="3037522" cy="132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ugmk-tibet.ru/upload/medialibrary/0e2/0e2ee11b39de0635b95669cac0f7b215.JPG">
            <a:extLst>
              <a:ext uri="{FF2B5EF4-FFF2-40B4-BE49-F238E27FC236}">
                <a16:creationId xmlns:a16="http://schemas.microsoft.com/office/drawing/2014/main" id="{572B5B2E-7E1B-4BD8-B4C6-A6A1532A8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603" y="1940339"/>
            <a:ext cx="3037522" cy="132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198554/pub_5b0532b7fd96b1917f894288_5b05b62877d0e6adf1ed93cd/scale_1200">
            <a:extLst>
              <a:ext uri="{FF2B5EF4-FFF2-40B4-BE49-F238E27FC236}">
                <a16:creationId xmlns:a16="http://schemas.microsoft.com/office/drawing/2014/main" id="{AF3827C6-BF8C-4FE8-82A9-33F54824C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t="7488" r="11430" b="7730"/>
          <a:stretch/>
        </p:blipFill>
        <p:spPr bwMode="auto">
          <a:xfrm>
            <a:off x="5931603" y="3386602"/>
            <a:ext cx="3037522" cy="16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opkin.ru/wp-content/uploads/2017/01/knee-pain.jpg">
            <a:extLst>
              <a:ext uri="{FF2B5EF4-FFF2-40B4-BE49-F238E27FC236}">
                <a16:creationId xmlns:a16="http://schemas.microsoft.com/office/drawing/2014/main" id="{8D30FC67-7246-4670-9D80-2D526F43F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75" y="5125724"/>
            <a:ext cx="3049950" cy="168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8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CDB42A-4512-4E33-B501-DFEAD713B37D}"/>
              </a:ext>
            </a:extLst>
          </p:cNvPr>
          <p:cNvSpPr/>
          <p:nvPr/>
        </p:nvSpPr>
        <p:spPr>
          <a:xfrm>
            <a:off x="1104182" y="721774"/>
            <a:ext cx="8039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обеспечение  ЭВЛО</a:t>
            </a:r>
          </a:p>
        </p:txBody>
      </p:sp>
      <p:pic>
        <p:nvPicPr>
          <p:cNvPr id="6" name="Picture 2" descr="http://cflh.ru/wp-content/uploads/2014/11/%D0%93%D0%B5%D0%BB%D0%B8%D0%BE%D1%81-%D0%A4%D0%BB%D0%B5%D0%B1%D0%BE-2-300x225.jpg">
            <a:extLst>
              <a:ext uri="{FF2B5EF4-FFF2-40B4-BE49-F238E27FC236}">
                <a16:creationId xmlns:a16="http://schemas.microsoft.com/office/drawing/2014/main" id="{88A5A916-5F02-4212-A933-66A9CA0D5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3" y="1262186"/>
            <a:ext cx="5742471" cy="319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829AC8-B532-4454-B704-178EC269371B}"/>
              </a:ext>
            </a:extLst>
          </p:cNvPr>
          <p:cNvSpPr/>
          <p:nvPr/>
        </p:nvSpPr>
        <p:spPr>
          <a:xfrm>
            <a:off x="72887" y="4572826"/>
            <a:ext cx="89982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флебологический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комплекс «Гелиос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флебо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III», позволяющий устанавливать параметры обработки вены в зависимости от ее диаметра на разных участках протяженности и использовать автоматическую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тракцию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световода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Это делает процедуру лечения безболезненной, с минимальным риском осложнений. Устройством автоматической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тракции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L  ВОЛНЫ  -1470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МАКСИМАЛЬНОЕ НАПРЯЖЕНИЕ  - 1 5W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ДИАМЕТР ВОЛОКНА –635 НМ</a:t>
            </a:r>
          </a:p>
        </p:txBody>
      </p:sp>
    </p:spTree>
    <p:extLst>
      <p:ext uri="{BB962C8B-B14F-4D97-AF65-F5344CB8AC3E}">
        <p14:creationId xmlns:p14="http://schemas.microsoft.com/office/powerpoint/2010/main" val="23470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tatic-ru.103.by/images/common/wysiwyg/2016/10/c13999fd33b39cc1e7090cb0c4f0ff6a.png">
            <a:extLst>
              <a:ext uri="{FF2B5EF4-FFF2-40B4-BE49-F238E27FC236}">
                <a16:creationId xmlns:a16="http://schemas.microsoft.com/office/drawing/2014/main" id="{7008B378-8F2F-40EA-9281-D420C475E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65"/>
          <a:stretch/>
        </p:blipFill>
        <p:spPr bwMode="auto">
          <a:xfrm>
            <a:off x="6466932" y="4387387"/>
            <a:ext cx="2677068" cy="220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equipnet.ru/netcat_files/325/355/fiber1.png">
            <a:extLst>
              <a:ext uri="{FF2B5EF4-FFF2-40B4-BE49-F238E27FC236}">
                <a16:creationId xmlns:a16="http://schemas.microsoft.com/office/drawing/2014/main" id="{99986C21-438B-40C4-8F9A-93536C008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9B98A5"/>
              </a:clrFrom>
              <a:clrTo>
                <a:srgbClr val="9B98A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2" y="2273800"/>
            <a:ext cx="3510796" cy="15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arikoz.uz/wp-content/uploads/2013/01/difference.png">
            <a:extLst>
              <a:ext uri="{FF2B5EF4-FFF2-40B4-BE49-F238E27FC236}">
                <a16:creationId xmlns:a16="http://schemas.microsoft.com/office/drawing/2014/main" id="{6047F01E-AD62-4FB8-A9B9-C4FFE479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1" y="4328154"/>
            <a:ext cx="6330676" cy="25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varikoz.uz/wp-content/uploads/2013/01/evlo.png">
            <a:hlinkClick r:id="rId9"/>
            <a:extLst>
              <a:ext uri="{FF2B5EF4-FFF2-40B4-BE49-F238E27FC236}">
                <a16:creationId xmlns:a16="http://schemas.microsoft.com/office/drawing/2014/main" id="{2D165152-C0B8-498A-A0FC-699D89DE8235}"/>
              </a:ext>
            </a:extLst>
          </p:cNvPr>
          <p:cNvPicPr/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31" y="3386869"/>
            <a:ext cx="4226409" cy="137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http://polironik.ru/viewImg.php?img_id=256&amp;showtext=0&amp;tabname=Templates">
            <a:extLst>
              <a:ext uri="{FF2B5EF4-FFF2-40B4-BE49-F238E27FC236}">
                <a16:creationId xmlns:a16="http://schemas.microsoft.com/office/drawing/2014/main" id="{316E7E9F-7788-45E1-998D-5A4ADB5DF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8" b="15419"/>
          <a:stretch/>
        </p:blipFill>
        <p:spPr bwMode="auto">
          <a:xfrm rot="5400000">
            <a:off x="6049190" y="1519018"/>
            <a:ext cx="1627624" cy="31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A6D794-FEBA-49A9-85B9-6D849EE2C289}"/>
              </a:ext>
            </a:extLst>
          </p:cNvPr>
          <p:cNvSpPr/>
          <p:nvPr/>
        </p:nvSpPr>
        <p:spPr>
          <a:xfrm>
            <a:off x="1854679" y="667327"/>
            <a:ext cx="633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обеспечение  ЭВЛО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9CBFC4-0E88-4CAA-B49B-0D5121DC7469}"/>
              </a:ext>
            </a:extLst>
          </p:cNvPr>
          <p:cNvSpPr/>
          <p:nvPr/>
        </p:nvSpPr>
        <p:spPr>
          <a:xfrm>
            <a:off x="6020279" y="1137103"/>
            <a:ext cx="2165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ОДНОРАЗОВЫЕ РАДИАЛЬНЫЕ СВЕТОВОДЫ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CED5DC-F836-4A18-A67B-F1883F13E212}"/>
              </a:ext>
            </a:extLst>
          </p:cNvPr>
          <p:cNvSpPr/>
          <p:nvPr/>
        </p:nvSpPr>
        <p:spPr>
          <a:xfrm>
            <a:off x="1313405" y="1168988"/>
            <a:ext cx="2494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ОДНОРАЗОВЫЕ ТОРЦЕВЫЕ СВЕТОВОДЫ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1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http://varikoz.uz/wp-content/uploads/2013/01/evlo.png">
            <a:hlinkClick r:id="rId5"/>
            <a:extLst>
              <a:ext uri="{FF2B5EF4-FFF2-40B4-BE49-F238E27FC236}">
                <a16:creationId xmlns:a16="http://schemas.microsoft.com/office/drawing/2014/main" id="{2D165152-C0B8-498A-A0FC-699D89DE8235}"/>
              </a:ext>
            </a:extLst>
          </p:cNvPr>
          <p:cNvPicPr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74" y="1023626"/>
            <a:ext cx="8593852" cy="2590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A6D794-FEBA-49A9-85B9-6D849EE2C289}"/>
              </a:ext>
            </a:extLst>
          </p:cNvPr>
          <p:cNvSpPr/>
          <p:nvPr/>
        </p:nvSpPr>
        <p:spPr>
          <a:xfrm>
            <a:off x="1145026" y="667327"/>
            <a:ext cx="811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spc="300" dirty="0">
                <a:latin typeface="Arial Black" panose="020B0A04020102020204" pitchFamily="34" charset="0"/>
              </a:rPr>
              <a:t>Техническое обеспечение  ЭВЛО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9CBFC4-0E88-4CAA-B49B-0D5121DC7469}"/>
              </a:ext>
            </a:extLst>
          </p:cNvPr>
          <p:cNvSpPr/>
          <p:nvPr/>
        </p:nvSpPr>
        <p:spPr>
          <a:xfrm>
            <a:off x="1854679" y="1214594"/>
            <a:ext cx="6144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ОДНОРАЗОВЫЕ РАДИАЛЬНЫЕ СВЕТОВОДЫ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860DEC-0F6D-4224-B7BA-58849AB5ECFE}"/>
              </a:ext>
            </a:extLst>
          </p:cNvPr>
          <p:cNvSpPr/>
          <p:nvPr/>
        </p:nvSpPr>
        <p:spPr>
          <a:xfrm>
            <a:off x="247431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0C3E1A-5C77-4F2A-BB12-4359E84FE9F1}"/>
              </a:ext>
            </a:extLst>
          </p:cNvPr>
          <p:cNvSpPr/>
          <p:nvPr/>
        </p:nvSpPr>
        <p:spPr>
          <a:xfrm>
            <a:off x="812800" y="2467137"/>
            <a:ext cx="72952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ультратонкий катетер Radial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slim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</a:t>
            </a:r>
            <a:b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стандартный радиальный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световод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Radial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standart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 </a:t>
            </a:r>
            <a:b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световод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двумя кольцами излучения Radial 2 </a:t>
            </a:r>
            <a:r>
              <a:rPr lang="ru-RU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polironik.ru/viewImg.php?img_id=362&amp;showtext=0&amp;tabname=Templates">
            <a:extLst>
              <a:ext uri="{FF2B5EF4-FFF2-40B4-BE49-F238E27FC236}">
                <a16:creationId xmlns:a16="http://schemas.microsoft.com/office/drawing/2014/main" id="{C601A0C8-BF0C-40D6-867B-8B4B2282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4" y="4590101"/>
            <a:ext cx="4329976" cy="234611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lironik.ru/viewImg.php?img_id=363&amp;showtext=0&amp;tabname=Templates">
            <a:extLst>
              <a:ext uri="{FF2B5EF4-FFF2-40B4-BE49-F238E27FC236}">
                <a16:creationId xmlns:a16="http://schemas.microsoft.com/office/drawing/2014/main" id="{D12298B8-139D-4FEC-BBAC-41D5E4C5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56" y="4650716"/>
            <a:ext cx="4329976" cy="220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67A260-2874-4A7A-B716-270BA883F48B}"/>
              </a:ext>
            </a:extLst>
          </p:cNvPr>
          <p:cNvSpPr/>
          <p:nvPr/>
        </p:nvSpPr>
        <p:spPr>
          <a:xfrm rot="10800000" flipV="1">
            <a:off x="5894852" y="4281384"/>
            <a:ext cx="210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Radial 2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ring</a:t>
            </a: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72E82C6-AD53-468D-B94F-2303DE8835F2}"/>
              </a:ext>
            </a:extLst>
          </p:cNvPr>
          <p:cNvSpPr/>
          <p:nvPr/>
        </p:nvSpPr>
        <p:spPr>
          <a:xfrm>
            <a:off x="1854679" y="4222174"/>
            <a:ext cx="1909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Radial </a:t>
            </a:r>
            <a:r>
              <a:rPr lang="ru-RU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6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237922" y="45482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http://www.lightclinic.ru/netcat_files/Image/uzi/SonoAce_X8.jpg">
            <a:extLst>
              <a:ext uri="{FF2B5EF4-FFF2-40B4-BE49-F238E27FC236}">
                <a16:creationId xmlns:a16="http://schemas.microsoft.com/office/drawing/2014/main" id="{8D115EA0-200E-4790-A8AB-C920D0A8E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r="4981"/>
          <a:stretch/>
        </p:blipFill>
        <p:spPr bwMode="auto">
          <a:xfrm>
            <a:off x="5672564" y="692587"/>
            <a:ext cx="3471436" cy="6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588CED-6C98-4113-9EEA-526B5B383DAA}"/>
              </a:ext>
            </a:extLst>
          </p:cNvPr>
          <p:cNvSpPr/>
          <p:nvPr/>
        </p:nvSpPr>
        <p:spPr>
          <a:xfrm>
            <a:off x="237922" y="1860769"/>
            <a:ext cx="40371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SonoAce X8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ультразвуковой сканер с цветным, энергетическим, направленным энергетическим, тканевым, импульсным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непрерывноволновым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допплером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трехмерным УЗИ в реальном времени (3D обычными и 4D объемными датчиками).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2EF48A-878D-4E60-B256-A02DA048467E}"/>
              </a:ext>
            </a:extLst>
          </p:cNvPr>
          <p:cNvSpPr/>
          <p:nvPr/>
        </p:nvSpPr>
        <p:spPr>
          <a:xfrm>
            <a:off x="-217714" y="1137273"/>
            <a:ext cx="6966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 обеспечение  ЭВЛО</a:t>
            </a:r>
          </a:p>
        </p:txBody>
      </p:sp>
    </p:spTree>
    <p:extLst>
      <p:ext uri="{BB962C8B-B14F-4D97-AF65-F5344CB8AC3E}">
        <p14:creationId xmlns:p14="http://schemas.microsoft.com/office/powerpoint/2010/main" val="4605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-24365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ED065-B9C2-4C65-B671-9CC6AC62557C}"/>
              </a:ext>
            </a:extLst>
          </p:cNvPr>
          <p:cNvSpPr/>
          <p:nvPr/>
        </p:nvSpPr>
        <p:spPr>
          <a:xfrm>
            <a:off x="3394726" y="737163"/>
            <a:ext cx="5390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Предоперационный период</a:t>
            </a:r>
            <a:endParaRPr lang="ru-RU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1939B2-433A-414A-BCEE-F1E0C69174F8}"/>
              </a:ext>
            </a:extLst>
          </p:cNvPr>
          <p:cNvSpPr/>
          <p:nvPr/>
        </p:nvSpPr>
        <p:spPr>
          <a:xfrm>
            <a:off x="145774" y="1197348"/>
            <a:ext cx="8532245" cy="572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сбор анамнеза 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ru-RU" sz="2000" b="1" dirty="0"/>
              <a:t>рекомендуют прекратить прием нестероидных противовоспалительных препаратов и препаратов, разжижающих кровь.</a:t>
            </a:r>
            <a:endParaRPr lang="ru-RU" sz="2000" b="1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Обследование: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Общий анализ крови, мочи.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Биохимический анализ.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Исследование свертывающей системы крови.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Кровь на маркеры вирусных гепатитов,  сифилис.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ЭКГ.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Флюорография.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Осмотр терапевта.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71550" lvl="1" indent="-5143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Гинеколог для женщин.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endParaRPr lang="ru-RU" sz="2000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УЛЬТРАЗВУКОВОЕ ИССЛЕДОВАНИЕ СОСУДОВ НОГ.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453475987989999">
            <a:extLst>
              <a:ext uri="{FF2B5EF4-FFF2-40B4-BE49-F238E27FC236}">
                <a16:creationId xmlns:a16="http://schemas.microsoft.com/office/drawing/2014/main" id="{47CD4B0C-5E17-489A-9882-454890E16FFB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9" y="2550696"/>
            <a:ext cx="6256421" cy="425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07F8E2-77F2-45B4-B130-82D0635670F0}"/>
              </a:ext>
            </a:extLst>
          </p:cNvPr>
          <p:cNvSpPr/>
          <p:nvPr/>
        </p:nvSpPr>
        <p:spPr>
          <a:xfrm>
            <a:off x="1082843" y="1105368"/>
            <a:ext cx="80611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день операции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принять гигиенический душ,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 волосы на ноге депилировать.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прийти на операцию в удобной одежде и обуви на низком каблуке.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Взять с собой компрессионные чулки.</a:t>
            </a:r>
          </a:p>
        </p:txBody>
      </p:sp>
      <p:pic>
        <p:nvPicPr>
          <p:cNvPr id="4110" name="Picture 14" descr="https://us.123rf.com/450wm/acnaleksy/acnaleksy1405/acnaleksy140500027/28499467-fashion-models.jpg?ver=6">
            <a:extLst>
              <a:ext uri="{FF2B5EF4-FFF2-40B4-BE49-F238E27FC236}">
                <a16:creationId xmlns:a16="http://schemas.microsoft.com/office/drawing/2014/main" id="{4D87FBD5-D778-4418-89B2-1A0C7989E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3044360"/>
            <a:ext cx="4403558" cy="376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mage.freepik.com/free-vector/pop-art-woman-in-a-white-bath-towel-shaves-her-legs-with-a-safety-razor_1441-517.jpg">
            <a:extLst>
              <a:ext uri="{FF2B5EF4-FFF2-40B4-BE49-F238E27FC236}">
                <a16:creationId xmlns:a16="http://schemas.microsoft.com/office/drawing/2014/main" id="{0D3EC5A8-46AD-489D-85A2-0929CB68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5972"/>
              </a:clrFrom>
              <a:clrTo>
                <a:srgbClr val="FD5972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78" y="3456573"/>
            <a:ext cx="2497244" cy="33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2.bp.blogspot.com/-r7dRhKLVLGk/UKHnXZJPYII/AAAAAAAAAQg/B0ckpRbRdf0/s1600/1.jpeg">
            <a:extLst>
              <a:ext uri="{FF2B5EF4-FFF2-40B4-BE49-F238E27FC236}">
                <a16:creationId xmlns:a16="http://schemas.microsoft.com/office/drawing/2014/main" id="{3FD2EEF2-5005-4FE5-8E44-DE88337AB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8"/>
          <a:stretch/>
        </p:blipFill>
        <p:spPr bwMode="auto">
          <a:xfrm>
            <a:off x="0" y="3456573"/>
            <a:ext cx="2782678" cy="33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45D59A-27FA-4E90-800E-3438D7AE5C06}"/>
              </a:ext>
            </a:extLst>
          </p:cNvPr>
          <p:cNvSpPr/>
          <p:nvPr/>
        </p:nvSpPr>
        <p:spPr>
          <a:xfrm>
            <a:off x="2666095" y="588491"/>
            <a:ext cx="5337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Предоперационный период</a:t>
            </a:r>
            <a:endParaRPr lang="ru-RU" spc="300" dirty="0"/>
          </a:p>
        </p:txBody>
      </p:sp>
    </p:spTree>
    <p:extLst>
      <p:ext uri="{BB962C8B-B14F-4D97-AF65-F5344CB8AC3E}">
        <p14:creationId xmlns:p14="http://schemas.microsoft.com/office/powerpoint/2010/main" val="399046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516045" y="835685"/>
            <a:ext cx="290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операции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38BAAE-2FEF-46DD-BD48-C8D4EE1EF13E}"/>
              </a:ext>
            </a:extLst>
          </p:cNvPr>
          <p:cNvSpPr/>
          <p:nvPr/>
        </p:nvSpPr>
        <p:spPr>
          <a:xfrm>
            <a:off x="274870" y="1490008"/>
            <a:ext cx="8700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Разметка на коже  проводится под ультразвуковым контролем непосредственно перед вмешательством. </a:t>
            </a:r>
          </a:p>
        </p:txBody>
      </p:sp>
      <p:sp>
        <p:nvSpPr>
          <p:cNvPr id="7" name="AutoShape 4" descr="F:\%D0%B4%D0%BE%D0%BA%D1%82%D0%BE%D1%80\280916_024.jpg">
            <a:extLst>
              <a:ext uri="{FF2B5EF4-FFF2-40B4-BE49-F238E27FC236}">
                <a16:creationId xmlns:a16="http://schemas.microsoft.com/office/drawing/2014/main" id="{2C4BF43A-4F70-4949-B8D2-C5BFF30C03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F:\%D0%B4%D0%BE%D0%BA%D1%82%D0%BE%D1%80\280916_024.jpg">
            <a:extLst>
              <a:ext uri="{FF2B5EF4-FFF2-40B4-BE49-F238E27FC236}">
                <a16:creationId xmlns:a16="http://schemas.microsoft.com/office/drawing/2014/main" id="{A1B870D9-71ED-4F1E-B69B-E5073DCF0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Изображение выглядит как внутренний, стена, зубная щетка, человек&#10;&#10;Описание создано автоматически">
            <a:extLst>
              <a:ext uri="{FF2B5EF4-FFF2-40B4-BE49-F238E27FC236}">
                <a16:creationId xmlns:a16="http://schemas.microsoft.com/office/drawing/2014/main" id="{1A684577-8EFD-48D1-8441-B336706029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73" y="2390552"/>
            <a:ext cx="6500654" cy="43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999252" cy="98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439886" y="643027"/>
            <a:ext cx="3288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операции </a:t>
            </a:r>
          </a:p>
        </p:txBody>
      </p:sp>
      <p:pic>
        <p:nvPicPr>
          <p:cNvPr id="12" name="Picture 835">
            <a:extLst>
              <a:ext uri="{FF2B5EF4-FFF2-40B4-BE49-F238E27FC236}">
                <a16:creationId xmlns:a16="http://schemas.microsoft.com/office/drawing/2014/main" id="{0F629888-2265-4491-AD4E-CCDA458F9E0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167" y="1598895"/>
            <a:ext cx="6382033" cy="303114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98A68C-E1BF-47BE-87A3-83CF7E0D3539}"/>
              </a:ext>
            </a:extLst>
          </p:cNvPr>
          <p:cNvSpPr/>
          <p:nvPr/>
        </p:nvSpPr>
        <p:spPr>
          <a:xfrm>
            <a:off x="2256503" y="978872"/>
            <a:ext cx="6712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Пункция магистральной подкожной вены</a:t>
            </a:r>
          </a:p>
        </p:txBody>
      </p:sp>
      <p:pic>
        <p:nvPicPr>
          <p:cNvPr id="14" name="Picture 837">
            <a:extLst>
              <a:ext uri="{FF2B5EF4-FFF2-40B4-BE49-F238E27FC236}">
                <a16:creationId xmlns:a16="http://schemas.microsoft.com/office/drawing/2014/main" id="{71317F58-448D-4A71-9964-058C96CE351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7911" y="4071264"/>
            <a:ext cx="6186089" cy="271783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997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. 3.4. Показан момент подведения световода к соустью">
            <a:extLst>
              <a:ext uri="{FF2B5EF4-FFF2-40B4-BE49-F238E27FC236}">
                <a16:creationId xmlns:a16="http://schemas.microsoft.com/office/drawing/2014/main" id="{481C2225-E20C-44A9-B579-11A8A8EF8C9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2" b="15403"/>
          <a:stretch/>
        </p:blipFill>
        <p:spPr bwMode="auto">
          <a:xfrm>
            <a:off x="4572000" y="2156853"/>
            <a:ext cx="4572000" cy="393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phleboline.ru/images/uslugi/flebologiya/endovenoznaya-lazernaya-obliteratsiya/002.JPG">
            <a:extLst>
              <a:ext uri="{FF2B5EF4-FFF2-40B4-BE49-F238E27FC236}">
                <a16:creationId xmlns:a16="http://schemas.microsoft.com/office/drawing/2014/main" id="{C2CC0B0E-8357-482F-B292-462350F34AE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97" b="18839"/>
          <a:stretch/>
        </p:blipFill>
        <p:spPr bwMode="auto">
          <a:xfrm>
            <a:off x="150383" y="4156317"/>
            <a:ext cx="4932192" cy="2495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518481" y="596961"/>
            <a:ext cx="3209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операции </a:t>
            </a:r>
          </a:p>
        </p:txBody>
      </p:sp>
      <p:pic>
        <p:nvPicPr>
          <p:cNvPr id="6" name="Рисунок 5" descr="https://blt56.ru/assets/qigsmalllag.jpg">
            <a:extLst>
              <a:ext uri="{FF2B5EF4-FFF2-40B4-BE49-F238E27FC236}">
                <a16:creationId xmlns:a16="http://schemas.microsoft.com/office/drawing/2014/main" id="{5970E2F4-E97D-432F-90E2-3F181559FBC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03" y="1387887"/>
            <a:ext cx="4932193" cy="25881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4DE51F-430D-420E-B1CA-2F0D6AB26C57}"/>
              </a:ext>
            </a:extLst>
          </p:cNvPr>
          <p:cNvSpPr/>
          <p:nvPr/>
        </p:nvSpPr>
        <p:spPr>
          <a:xfrm>
            <a:off x="5220929" y="1081552"/>
            <a:ext cx="3815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Проведение </a:t>
            </a:r>
            <a:r>
              <a:rPr lang="ru-RU" sz="2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световода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7AE960-5399-4DD2-82D8-9843BFAED8E9}"/>
              </a:ext>
            </a:extLst>
          </p:cNvPr>
          <p:cNvSpPr/>
          <p:nvPr/>
        </p:nvSpPr>
        <p:spPr>
          <a:xfrm flipH="1">
            <a:off x="5508170" y="6096621"/>
            <a:ext cx="3485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 подведения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световода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 соустью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65D079-3C13-4D4B-8EA2-0DB38C16CA5C}"/>
              </a:ext>
            </a:extLst>
          </p:cNvPr>
          <p:cNvSpPr/>
          <p:nvPr/>
        </p:nvSpPr>
        <p:spPr>
          <a:xfrm>
            <a:off x="1811783" y="643027"/>
            <a:ext cx="5928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Частота встречаемости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варикозной болезни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(данные мировой литературы)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2B88A0-DC3B-4FF7-AE18-5AA4E9D56B46}"/>
              </a:ext>
            </a:extLst>
          </p:cNvPr>
          <p:cNvSpPr/>
          <p:nvPr/>
        </p:nvSpPr>
        <p:spPr>
          <a:xfrm>
            <a:off x="911780" y="1843356"/>
            <a:ext cx="77288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После 35 лет варикозная болезнь встречается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у      </a:t>
            </a:r>
            <a:r>
              <a:rPr lang="ru-RU" altLang="ru-RU" sz="2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35 %   мужчин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и     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65 %    женщин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Частота заболеваемости у женщин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в 1,5 – 3,5 раза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выше, чем у мужчин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ADE3416-5F02-4881-9E0E-3BEAD9897818}"/>
              </a:ext>
            </a:extLst>
          </p:cNvPr>
          <p:cNvSpPr/>
          <p:nvPr/>
        </p:nvSpPr>
        <p:spPr>
          <a:xfrm>
            <a:off x="3598957" y="3043685"/>
            <a:ext cx="3243943" cy="326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Ск">
            <a:extLst>
              <a:ext uri="{FF2B5EF4-FFF2-40B4-BE49-F238E27FC236}">
                <a16:creationId xmlns:a16="http://schemas.microsoft.com/office/drawing/2014/main" id="{1AA883A9-4561-40C1-AE1B-2908FF91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" t="2788" r="-219" b="10581"/>
          <a:stretch/>
        </p:blipFill>
        <p:spPr>
          <a:xfrm>
            <a:off x="3150583" y="4297631"/>
            <a:ext cx="6167588" cy="256037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9A786D-2F1F-48A1-BAA0-588707A17A5B}"/>
              </a:ext>
            </a:extLst>
          </p:cNvPr>
          <p:cNvSpPr/>
          <p:nvPr/>
        </p:nvSpPr>
        <p:spPr>
          <a:xfrm>
            <a:off x="145774" y="4297631"/>
            <a:ext cx="30048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«Венозной патологией нижних конечностей человечество расплачивается за привилегию находиться в вертикальном положении» </a:t>
            </a:r>
            <a:b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(</a:t>
            </a:r>
            <a:r>
              <a:rPr lang="ru-RU" altLang="ru-RU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Роберт Линтон)</a:t>
            </a:r>
            <a:r>
              <a:rPr lang="ru-RU" alt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719600" y="545910"/>
            <a:ext cx="290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операции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8CE510-5BFC-4928-8CF0-32131A111F77}"/>
              </a:ext>
            </a:extLst>
          </p:cNvPr>
          <p:cNvSpPr/>
          <p:nvPr/>
        </p:nvSpPr>
        <p:spPr>
          <a:xfrm>
            <a:off x="3439886" y="939294"/>
            <a:ext cx="7887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</a:t>
            </a:r>
            <a:r>
              <a:rPr lang="ru-RU" sz="2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тумесцентной</a:t>
            </a: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анестезии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ugmk-tibet.ru/upload/medialibrary/0e2/0e2ee11b39de0635b95669cac0f7b215.JPG">
            <a:extLst>
              <a:ext uri="{FF2B5EF4-FFF2-40B4-BE49-F238E27FC236}">
                <a16:creationId xmlns:a16="http://schemas.microsoft.com/office/drawing/2014/main" id="{2B787E43-93BE-478F-89F1-50D1827A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59" y="1527269"/>
            <a:ext cx="6773414" cy="266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22">
            <a:extLst>
              <a:ext uri="{FF2B5EF4-FFF2-40B4-BE49-F238E27FC236}">
                <a16:creationId xmlns:a16="http://schemas.microsoft.com/office/drawing/2014/main" id="{70BD1061-8CF5-4805-B980-2E1FA188000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45774" y="4332515"/>
            <a:ext cx="8649883" cy="24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493857" y="602049"/>
            <a:ext cx="2783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операции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348721F-FF77-4640-975C-DCE3065A4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33244"/>
              </p:ext>
            </p:extLst>
          </p:nvPr>
        </p:nvGraphicFramePr>
        <p:xfrm>
          <a:off x="485248" y="1043875"/>
          <a:ext cx="8453940" cy="457200"/>
        </p:xfrm>
        <a:graphic>
          <a:graphicData uri="http://schemas.openxmlformats.org/drawingml/2006/table">
            <a:tbl>
              <a:tblPr firstRow="1" bandRow="1"/>
              <a:tblGrid>
                <a:gridCol w="8453940">
                  <a:extLst>
                    <a:ext uri="{9D8B030D-6E8A-4147-A177-3AD203B41FA5}">
                      <a16:colId xmlns:a16="http://schemas.microsoft.com/office/drawing/2014/main" val="4290354144"/>
                    </a:ext>
                  </a:extLst>
                </a:gridCol>
              </a:tblGrid>
              <a:tr h="40422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lang="ru-RU" sz="2400" b="1" kern="1200" dirty="0" err="1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эндовазальной</a:t>
                      </a:r>
                      <a:r>
                        <a:rPr lang="ru-RU" sz="2400" b="1" kern="1200" dirty="0">
                          <a:ln>
                            <a:solidFill>
                              <a:schemeClr val="accent1">
                                <a:lumMod val="50000"/>
                              </a:schemeClr>
                            </a:solidFill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лазерной облитерации</a:t>
                      </a:r>
                      <a:endParaRPr lang="ru-RU" sz="2400" b="1" dirty="0"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150852"/>
                  </a:ext>
                </a:extLst>
              </a:tr>
            </a:tbl>
          </a:graphicData>
        </a:graphic>
      </p:graphicFrame>
      <p:pic>
        <p:nvPicPr>
          <p:cNvPr id="7" name="Picture 2" descr="&amp;Rcy;&amp;icy;&amp;scy;. 3.6. &amp;Mcy;&amp;ocy;&amp;mcy;&amp;iecy;&amp;ncy;&amp;tcy; &amp;vcy;&amp;ycy;&amp;pcy;&amp;ocy;&amp;lcy;&amp;ncy;&amp;iecy;&amp;ncy;&amp;icy;&amp;yacy; &amp;lcy;&amp;acy;&amp;zcy;&amp;iecy;&amp;rcy;&amp;ncy;&amp;ocy;&amp;jcy; &amp;ocy;&amp;bcy;&amp;lcy;&amp;icy;&amp;tcy;&amp;iecy;&amp;rcy;&amp;acy;&amp;tscy;&amp;icy;&amp;icy;.">
            <a:extLst>
              <a:ext uri="{FF2B5EF4-FFF2-40B4-BE49-F238E27FC236}">
                <a16:creationId xmlns:a16="http://schemas.microsoft.com/office/drawing/2014/main" id="{0BD5AA37-A0BC-4041-A188-DEF9E0E97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" y="2108569"/>
            <a:ext cx="8207827" cy="366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6FE801-3424-4406-AF51-AFB46FD2E6CF}"/>
              </a:ext>
            </a:extLst>
          </p:cNvPr>
          <p:cNvSpPr/>
          <p:nvPr/>
        </p:nvSpPr>
        <p:spPr>
          <a:xfrm>
            <a:off x="750216" y="1624645"/>
            <a:ext cx="8512979" cy="3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605" marR="873760" indent="-6350" algn="ctr">
              <a:lnSpc>
                <a:spcPct val="97000"/>
              </a:lnSpc>
              <a:spcAft>
                <a:spcPts val="160"/>
              </a:spcAft>
            </a:pPr>
            <a:r>
              <a:rPr lang="ru-RU" sz="2000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      Момент выполнения лазерной облитерации.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839AE0-B23B-4433-8A00-3F5D6041F54C}"/>
              </a:ext>
            </a:extLst>
          </p:cNvPr>
          <p:cNvSpPr/>
          <p:nvPr/>
        </p:nvSpPr>
        <p:spPr>
          <a:xfrm>
            <a:off x="750216" y="5871512"/>
            <a:ext cx="8393784" cy="89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1605" marR="873760" indent="-6350" algn="ctr">
              <a:lnSpc>
                <a:spcPct val="97000"/>
              </a:lnSpc>
              <a:spcAft>
                <a:spcPts val="160"/>
              </a:spcAft>
            </a:pPr>
            <a:r>
              <a:rPr lang="ru-RU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отчётливо видны  рабочая часть  </a:t>
            </a:r>
            <a:r>
              <a:rPr lang="ru-RU" b="1" dirty="0" err="1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световода</a:t>
            </a:r>
            <a:r>
              <a:rPr lang="ru-RU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, пузырьки газа   и вена  с уплотнёнными </a:t>
            </a:r>
            <a:r>
              <a:rPr lang="ru-RU" b="1" dirty="0" err="1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гиперэхогенными</a:t>
            </a:r>
            <a:r>
              <a:rPr lang="ru-RU" b="1" dirty="0"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 стенками  в участке обработанном   лазером.  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5C8C7-BCCF-464F-866B-58CB3542C1AB}"/>
              </a:ext>
            </a:extLst>
          </p:cNvPr>
          <p:cNvSpPr/>
          <p:nvPr/>
        </p:nvSpPr>
        <p:spPr>
          <a:xfrm>
            <a:off x="3614720" y="638935"/>
            <a:ext cx="290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 операции</a:t>
            </a:r>
          </a:p>
        </p:txBody>
      </p:sp>
      <p:pic>
        <p:nvPicPr>
          <p:cNvPr id="7" name="Picture 4" descr="http://pososudam.ru/wp-content/uploads/2018/05/ogranicheniya-posle-miniflebektomii.jpg">
            <a:extLst>
              <a:ext uri="{FF2B5EF4-FFF2-40B4-BE49-F238E27FC236}">
                <a16:creationId xmlns:a16="http://schemas.microsoft.com/office/drawing/2014/main" id="{C48D7839-485D-44FB-94B8-D3239D1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2764234"/>
            <a:ext cx="8599714" cy="39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E66D653-1A7F-4065-A995-A52084B0BCA6}"/>
              </a:ext>
            </a:extLst>
          </p:cNvPr>
          <p:cNvSpPr/>
          <p:nvPr/>
        </p:nvSpPr>
        <p:spPr>
          <a:xfrm>
            <a:off x="2982686" y="1060889"/>
            <a:ext cx="6161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Наложение компрессионного бандажа</a:t>
            </a:r>
            <a:endParaRPr lang="ru-RU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7C496EF-B6CD-4194-9196-C963506C6BED}"/>
              </a:ext>
            </a:extLst>
          </p:cNvPr>
          <p:cNvSpPr/>
          <p:nvPr/>
        </p:nvSpPr>
        <p:spPr>
          <a:xfrm>
            <a:off x="145774" y="1706229"/>
            <a:ext cx="8039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состоит из двух частей: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пелота, укладываемого вдоль 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облитерированной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вены;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компрессионного трикотажа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21BAC-96CD-46B5-880D-A6BE300C49D9}"/>
              </a:ext>
            </a:extLst>
          </p:cNvPr>
          <p:cNvSpPr/>
          <p:nvPr/>
        </p:nvSpPr>
        <p:spPr>
          <a:xfrm>
            <a:off x="2312529" y="708265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Послеоперационный период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071242-D4A7-4D71-95F1-291BD3275802}"/>
              </a:ext>
            </a:extLst>
          </p:cNvPr>
          <p:cNvSpPr/>
          <p:nvPr/>
        </p:nvSpPr>
        <p:spPr>
          <a:xfrm>
            <a:off x="457199" y="1409945"/>
            <a:ext cx="7293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пациенту рекомендуют пешие прогулки около 40 мин</a:t>
            </a:r>
            <a:endParaRPr lang="ru-RU" sz="2000" dirty="0"/>
          </a:p>
        </p:txBody>
      </p:sp>
      <p:pic>
        <p:nvPicPr>
          <p:cNvPr id="7" name="Picture 6" descr="http://ru.likar.info/pictures_ckfinder/images/progulka%282%29.jpg">
            <a:extLst>
              <a:ext uri="{FF2B5EF4-FFF2-40B4-BE49-F238E27FC236}">
                <a16:creationId xmlns:a16="http://schemas.microsoft.com/office/drawing/2014/main" id="{09348F7C-0232-4442-AF1E-4398DEC7B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22" y="2354595"/>
            <a:ext cx="3711432" cy="445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cs3.livemaster.ru/zhurnalfoto/4/5/9/160314065553459bfe372eb5013b9476116301e66b14.jpeg">
            <a:extLst>
              <a:ext uri="{FF2B5EF4-FFF2-40B4-BE49-F238E27FC236}">
                <a16:creationId xmlns:a16="http://schemas.microsoft.com/office/drawing/2014/main" id="{05259B0A-2D60-4D0D-9F31-7F1C95560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6"/>
          <a:stretch/>
        </p:blipFill>
        <p:spPr bwMode="auto">
          <a:xfrm>
            <a:off x="3163839" y="2354595"/>
            <a:ext cx="2057090" cy="44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tatic.locals.md/2014/08/diary49.jpg_effected.jpg">
            <a:extLst>
              <a:ext uri="{FF2B5EF4-FFF2-40B4-BE49-F238E27FC236}">
                <a16:creationId xmlns:a16="http://schemas.microsoft.com/office/drawing/2014/main" id="{5C2449F3-0005-4039-8FC9-BAA87B92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" y="2354595"/>
            <a:ext cx="3044486" cy="445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1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21BAC-96CD-46B5-880D-A6BE300C49D9}"/>
              </a:ext>
            </a:extLst>
          </p:cNvPr>
          <p:cNvSpPr/>
          <p:nvPr/>
        </p:nvSpPr>
        <p:spPr>
          <a:xfrm>
            <a:off x="2312529" y="708265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Послеоперационный период </a:t>
            </a:r>
          </a:p>
        </p:txBody>
      </p:sp>
      <p:pic>
        <p:nvPicPr>
          <p:cNvPr id="14340" name="Picture 4" descr="https://orteka.ru/upload/medialibrary/af4/af49d0fd5fca03c9f5630b9cc203811d.jpg">
            <a:extLst>
              <a:ext uri="{FF2B5EF4-FFF2-40B4-BE49-F238E27FC236}">
                <a16:creationId xmlns:a16="http://schemas.microsoft.com/office/drawing/2014/main" id="{862A3F56-B6D8-4994-9BFF-2F82F0115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14937"/>
          <a:stretch/>
        </p:blipFill>
        <p:spPr bwMode="auto">
          <a:xfrm>
            <a:off x="275152" y="1688668"/>
            <a:ext cx="8593695" cy="21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orto-magazin.ru/image/cache/800-600/data/catalog/227.jpg">
            <a:extLst>
              <a:ext uri="{FF2B5EF4-FFF2-40B4-BE49-F238E27FC236}">
                <a16:creationId xmlns:a16="http://schemas.microsoft.com/office/drawing/2014/main" id="{59C514A6-E20C-44DC-850B-A6757CEB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25790"/>
          <a:stretch/>
        </p:blipFill>
        <p:spPr bwMode="auto">
          <a:xfrm>
            <a:off x="7543800" y="4073201"/>
            <a:ext cx="1600200" cy="27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otd55.ru/wp-content/uploads/2017/07/Medi-mediven-elegance-189.jpg">
            <a:extLst>
              <a:ext uri="{FF2B5EF4-FFF2-40B4-BE49-F238E27FC236}">
                <a16:creationId xmlns:a16="http://schemas.microsoft.com/office/drawing/2014/main" id="{6F2BB305-5E76-476E-8E81-2FED0E86D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7" r="24000"/>
          <a:stretch/>
        </p:blipFill>
        <p:spPr bwMode="auto">
          <a:xfrm>
            <a:off x="145774" y="4073201"/>
            <a:ext cx="1524130" cy="280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FF6AD7-5955-4CDC-96C1-59F3D77C2864}"/>
              </a:ext>
            </a:extLst>
          </p:cNvPr>
          <p:cNvSpPr/>
          <p:nvPr/>
        </p:nvSpPr>
        <p:spPr>
          <a:xfrm>
            <a:off x="2312529" y="43996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Непрерывная (круглосуточная) компрессия составляет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более 1—3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2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21BAC-96CD-46B5-880D-A6BE300C49D9}"/>
              </a:ext>
            </a:extLst>
          </p:cNvPr>
          <p:cNvSpPr/>
          <p:nvPr/>
        </p:nvSpPr>
        <p:spPr>
          <a:xfrm>
            <a:off x="2312529" y="708265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Послеоперационный период </a:t>
            </a:r>
          </a:p>
        </p:txBody>
      </p:sp>
      <p:pic>
        <p:nvPicPr>
          <p:cNvPr id="6" name="Picture 4" descr="http://www.venoplus.ru/media/k2/items/cache/ffee2447b152494b43d9816faaea83c8_XL.jpg">
            <a:extLst>
              <a:ext uri="{FF2B5EF4-FFF2-40B4-BE49-F238E27FC236}">
                <a16:creationId xmlns:a16="http://schemas.microsoft.com/office/drawing/2014/main" id="{A692E4BE-3CB0-4287-A473-3C416A28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0" y="3429000"/>
            <a:ext cx="4813300" cy="320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barabashovo.ua/cp/395/img/395_7718583061_1416384937.jpg">
            <a:extLst>
              <a:ext uri="{FF2B5EF4-FFF2-40B4-BE49-F238E27FC236}">
                <a16:creationId xmlns:a16="http://schemas.microsoft.com/office/drawing/2014/main" id="{2DF95FE8-2D2A-4FA8-B866-13F866ED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1785267"/>
            <a:ext cx="3089738" cy="485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C4BAB75-8761-4E96-9D67-BD9239131A22}"/>
              </a:ext>
            </a:extLst>
          </p:cNvPr>
          <p:cNvSpPr/>
          <p:nvPr/>
        </p:nvSpPr>
        <p:spPr>
          <a:xfrm>
            <a:off x="467850" y="1343915"/>
            <a:ext cx="4256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продолжительность ношения компрессионного трикотажа колеблется от 2 недель до нескольких месяцев при наличии симптомов ХВН.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11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421BAC-96CD-46B5-880D-A6BE300C49D9}"/>
              </a:ext>
            </a:extLst>
          </p:cNvPr>
          <p:cNvSpPr/>
          <p:nvPr/>
        </p:nvSpPr>
        <p:spPr>
          <a:xfrm>
            <a:off x="2312529" y="708265"/>
            <a:ext cx="587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Послеоперационный период </a:t>
            </a:r>
          </a:p>
        </p:txBody>
      </p:sp>
      <p:pic>
        <p:nvPicPr>
          <p:cNvPr id="6" name="Picture 4" descr="http://mirmam.pro/userfiles/images/vypit_tabletku_pered_snom.jpg">
            <a:extLst>
              <a:ext uri="{FF2B5EF4-FFF2-40B4-BE49-F238E27FC236}">
                <a16:creationId xmlns:a16="http://schemas.microsoft.com/office/drawing/2014/main" id="{7D979243-CF1F-48A4-8106-6241787F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1" y="2164291"/>
            <a:ext cx="6299199" cy="469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9B321A-3A71-4028-ADF7-C64396926E0C}"/>
              </a:ext>
            </a:extLst>
          </p:cNvPr>
          <p:cNvSpPr/>
          <p:nvPr/>
        </p:nvSpPr>
        <p:spPr>
          <a:xfrm>
            <a:off x="145774" y="1733111"/>
            <a:ext cx="3719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показаниям назначают противовоспалительные нестероидные средства (для купирования боли).</a:t>
            </a:r>
          </a:p>
        </p:txBody>
      </p:sp>
    </p:spTree>
    <p:extLst>
      <p:ext uri="{BB962C8B-B14F-4D97-AF65-F5344CB8AC3E}">
        <p14:creationId xmlns:p14="http://schemas.microsoft.com/office/powerpoint/2010/main" val="278491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1"/>
            <a:ext cx="897527" cy="8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https://psorium.ru/wp-content/uploads/2018/09/image-2.jpg">
            <a:extLst>
              <a:ext uri="{FF2B5EF4-FFF2-40B4-BE49-F238E27FC236}">
                <a16:creationId xmlns:a16="http://schemas.microsoft.com/office/drawing/2014/main" id="{6ED53CC3-FE2D-4E54-A18F-92744D6A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92" y="1578577"/>
            <a:ext cx="1954891" cy="17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cistomed.ru/wp-content/uploads/2018/08/o-TAKING-A-BATH-facebook.jpg">
            <a:extLst>
              <a:ext uri="{FF2B5EF4-FFF2-40B4-BE49-F238E27FC236}">
                <a16:creationId xmlns:a16="http://schemas.microsoft.com/office/drawing/2014/main" id="{4FD53B03-A4B3-49C7-BC4E-CD63547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4" y="1684261"/>
            <a:ext cx="1954892" cy="159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namonitore.ru/uploads/catalog/sport/lizhi_begunya_1440.jpg">
            <a:extLst>
              <a:ext uri="{FF2B5EF4-FFF2-40B4-BE49-F238E27FC236}">
                <a16:creationId xmlns:a16="http://schemas.microsoft.com/office/drawing/2014/main" id="{467C886D-C4C5-469A-A618-118EDF6A0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42" y="3490163"/>
            <a:ext cx="1917141" cy="14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static.tildacdn.com/tild3832-6465-4464-b933-326562656361/9388484c82cff67dd602.jpg">
            <a:extLst>
              <a:ext uri="{FF2B5EF4-FFF2-40B4-BE49-F238E27FC236}">
                <a16:creationId xmlns:a16="http://schemas.microsoft.com/office/drawing/2014/main" id="{438FECD7-87F4-40AA-B65D-C2524D555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0" y="5156198"/>
            <a:ext cx="1954892" cy="15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s://avatars.mds.yandex.net/get-pdb/909209/e2753898-3cc7-4c88-b97a-89695be4a36c/s1200?webp=false">
            <a:extLst>
              <a:ext uri="{FF2B5EF4-FFF2-40B4-BE49-F238E27FC236}">
                <a16:creationId xmlns:a16="http://schemas.microsoft.com/office/drawing/2014/main" id="{61CDC516-B164-4D21-AB8C-7ABF9966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3" y="5156198"/>
            <a:ext cx="1954892" cy="15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s://im0-tub-ru.yandex.net/i?id=1b9625028686bed4d3a4e24d24dbda62-l&amp;n=13">
            <a:extLst>
              <a:ext uri="{FF2B5EF4-FFF2-40B4-BE49-F238E27FC236}">
                <a16:creationId xmlns:a16="http://schemas.microsoft.com/office/drawing/2014/main" id="{0226A6FB-37E3-4EBB-9322-157C80658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03" y="3425325"/>
            <a:ext cx="1954892" cy="15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C0F63C6-188C-48F7-A375-C8B0FA57E833}"/>
              </a:ext>
            </a:extLst>
          </p:cNvPr>
          <p:cNvSpPr/>
          <p:nvPr/>
        </p:nvSpPr>
        <p:spPr>
          <a:xfrm>
            <a:off x="198669" y="931941"/>
            <a:ext cx="4373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РЕКОМЕНДУЕТСЯ приблизительно 3-4 недели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FDCC24-E8B1-48E4-AE17-BE5D57E8FE0F}"/>
              </a:ext>
            </a:extLst>
          </p:cNvPr>
          <p:cNvSpPr/>
          <p:nvPr/>
        </p:nvSpPr>
        <p:spPr>
          <a:xfrm>
            <a:off x="6091486" y="904286"/>
            <a:ext cx="233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6C73EC6-AD47-48D3-878A-53F0D85FD785}"/>
              </a:ext>
            </a:extLst>
          </p:cNvPr>
          <p:cNvSpPr/>
          <p:nvPr/>
        </p:nvSpPr>
        <p:spPr>
          <a:xfrm>
            <a:off x="5464630" y="1534877"/>
            <a:ext cx="34807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пешие прогулки по 3-4 километра в день улучшают кровообращение в нижних конечностях </a:t>
            </a:r>
          </a:p>
        </p:txBody>
      </p:sp>
      <p:pic>
        <p:nvPicPr>
          <p:cNvPr id="12314" name="Picture 26" descr="https://www.vladtime.ru/uploads/posts/2018-07/1531206444_terencur.jpg">
            <a:extLst>
              <a:ext uri="{FF2B5EF4-FFF2-40B4-BE49-F238E27FC236}">
                <a16:creationId xmlns:a16="http://schemas.microsoft.com/office/drawing/2014/main" id="{BC444364-7EB7-4842-9823-E2F069C6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41" y="3602546"/>
            <a:ext cx="4186389" cy="28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D47E812-D088-481B-BFCF-A40D8F0A5BF5}"/>
              </a:ext>
            </a:extLst>
          </p:cNvPr>
          <p:cNvCxnSpPr/>
          <p:nvPr/>
        </p:nvCxnSpPr>
        <p:spPr>
          <a:xfrm>
            <a:off x="4572000" y="1007000"/>
            <a:ext cx="0" cy="58800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CA3225-95BD-41C1-A0AF-D3950231FC5D}"/>
              </a:ext>
            </a:extLst>
          </p:cNvPr>
          <p:cNvSpPr/>
          <p:nvPr/>
        </p:nvSpPr>
        <p:spPr>
          <a:xfrm>
            <a:off x="1567543" y="545910"/>
            <a:ext cx="6617812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spc="3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последствия и осложнения ЭВЛО</a:t>
            </a:r>
            <a:endParaRPr lang="ru-RU" sz="1200" b="1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E6D6F4-0E37-4DDD-B31B-B880C8B1E9D5}"/>
              </a:ext>
            </a:extLst>
          </p:cNvPr>
          <p:cNvSpPr/>
          <p:nvPr/>
        </p:nvSpPr>
        <p:spPr>
          <a:xfrm>
            <a:off x="145774" y="1535180"/>
            <a:ext cx="8824055" cy="3288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Умеренная боль в конечности в течение 2-3 суток.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 натяжения по ходу вены, дискомфорт при сгибании-разгибании.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Непродолжительный подъем температуры до субфебрильных цифр.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Появление синяков.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rgbClr val="252525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25252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эти неприятные симптомы кратковременны и проходят в течение нескольких дней.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74758378459739999">
            <a:extLst>
              <a:ext uri="{FF2B5EF4-FFF2-40B4-BE49-F238E27FC236}">
                <a16:creationId xmlns:a16="http://schemas.microsoft.com/office/drawing/2014/main" id="{7D6732D1-E485-4D25-91CF-DC623DFB37B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62" y="4806042"/>
            <a:ext cx="3905676" cy="2000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82">
            <a:extLst>
              <a:ext uri="{FF2B5EF4-FFF2-40B4-BE49-F238E27FC236}">
                <a16:creationId xmlns:a16="http://schemas.microsoft.com/office/drawing/2014/main" id="{CEC30010-68D3-4C24-9E4D-B81FF2E696D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242" y="1380389"/>
            <a:ext cx="6831770" cy="517979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FF8E6C-7588-41EA-B5D4-8E33AF4F6CC6}"/>
              </a:ext>
            </a:extLst>
          </p:cNvPr>
          <p:cNvSpPr/>
          <p:nvPr/>
        </p:nvSpPr>
        <p:spPr>
          <a:xfrm>
            <a:off x="2560871" y="690934"/>
            <a:ext cx="449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ВНЕШНИЙ ВИД ЧЕРЕЗ МЕСЯЦ ПОСЛЕ ЭВЛО </a:t>
            </a:r>
          </a:p>
        </p:txBody>
      </p:sp>
    </p:spTree>
    <p:extLst>
      <p:ext uri="{BB962C8B-B14F-4D97-AF65-F5344CB8AC3E}">
        <p14:creationId xmlns:p14="http://schemas.microsoft.com/office/powerpoint/2010/main" val="16069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0" y="-49928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Ð­ÐÐÐ: ÑÐ½Ð´Ð¾Ð²Ð°Ð·Ð°Ð»ÑÐ½Ð°Ñ Ð»Ð°Ð·ÐµÑÐ½Ð°Ñ Ð¾Ð±Ð»Ð¸ÑÐµÑÐ°ÑÐ¸Ñ: ÑÑÑÑ Ð¼ÐµÑÐ¾Ð´Ð° Ð¸ Ð¾ÑÐ·ÑÐ²Ñ Ð¿Ð°ÑÐ¸ÐµÐ½ÑÐ¾Ð²">
            <a:extLst>
              <a:ext uri="{FF2B5EF4-FFF2-40B4-BE49-F238E27FC236}">
                <a16:creationId xmlns:a16="http://schemas.microsoft.com/office/drawing/2014/main" id="{637823CB-34F3-4A6A-8177-96D5E05EC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" y="2228629"/>
            <a:ext cx="8643668" cy="457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82526A-FA37-40B4-82C3-43FCE2C55BC3}"/>
              </a:ext>
            </a:extLst>
          </p:cNvPr>
          <p:cNvSpPr/>
          <p:nvPr/>
        </p:nvSpPr>
        <p:spPr>
          <a:xfrm>
            <a:off x="762000" y="838452"/>
            <a:ext cx="838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Варикозная болезнь — это заболевание, при котором возникает деструкция клапанного аппарата вен нижних конечностей, в результате чего происходит неполноценный отток крови, вены постепенно расширяются.</a:t>
            </a:r>
          </a:p>
        </p:txBody>
      </p:sp>
    </p:spTree>
    <p:extLst>
      <p:ext uri="{BB962C8B-B14F-4D97-AF65-F5344CB8AC3E}">
        <p14:creationId xmlns:p14="http://schemas.microsoft.com/office/powerpoint/2010/main" val="127169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пия Лого СОЦ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550" y="194067"/>
            <a:ext cx="750099" cy="750099"/>
          </a:xfrm>
          <a:prstGeom prst="ellipse">
            <a:avLst/>
          </a:prstGeom>
          <a:ln w="3175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276695" y="55209"/>
            <a:ext cx="7670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ЭНДОВАЗАЛЬНАЯ ЛАЗЕРНАЯ КОАГУЛЯЦИЯ В ЛЕЧЕНИИ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ВАРИКОЗНО РАСШИРЕНЫХ ВЕН НИЖНИХ КОНЕЧНОСТЕЙ.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69242" y="532263"/>
            <a:ext cx="7344794" cy="136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http://ic.pics.livejournal.com/gerald_n/65352189/501590/501590_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" y="-42863"/>
            <a:ext cx="9035840" cy="66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6649" y="732317"/>
            <a:ext cx="79700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РЕЗУЛЬТАТА ЭВЛ – ЛЕЧЕНИЯ.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262" y="1482416"/>
            <a:ext cx="9144000" cy="5078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725805" lvl="0" indent="-342900" algn="just" fontAlgn="base">
              <a:lnSpc>
                <a:spcPct val="107000"/>
              </a:lnSpc>
              <a:spcAft>
                <a:spcPts val="670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3 – 5  сутки –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окклюзия вены, существенное утолщение стенки, отсутствие кровотока.  </a:t>
            </a:r>
            <a:endParaRPr lang="ru-RU" sz="1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342900" marR="725805" lvl="0" indent="-342900" algn="just" fontAlgn="base">
              <a:lnSpc>
                <a:spcPct val="107000"/>
              </a:lnSpc>
              <a:spcAft>
                <a:spcPts val="670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10 – 12  сутки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– сохранение окклюзии вены на 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всѐм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протяжении воздействия, увеличение толщины стенки вены, отсутствие кровотока. </a:t>
            </a:r>
            <a:endParaRPr lang="ru-RU" sz="1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342900" marR="725805" lvl="0" indent="-342900" algn="just" fontAlgn="base">
              <a:lnSpc>
                <a:spcPct val="107000"/>
              </a:lnSpc>
              <a:spcAft>
                <a:spcPts val="670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1 -  2  месяца  - 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внутрипросветного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тромба,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фиброзирование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 вены и 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паравазальное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, некоторое уменьшение толщины венозной стенки, кровоток отсутствует. </a:t>
            </a:r>
            <a:endParaRPr lang="ru-RU" sz="1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342900" marR="725805" lvl="0" indent="-342900" algn="just" fontAlgn="base">
              <a:lnSpc>
                <a:spcPct val="107000"/>
              </a:lnSpc>
              <a:spcAft>
                <a:spcPts val="670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2 – 3 месяца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– фиброз, облитерация вены, уменьшение полнокровия притоков ( как приустьевых, так и в дистальных отделах). </a:t>
            </a:r>
            <a:endParaRPr lang="ru-RU" sz="1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342900" marR="725805" lvl="0" indent="-342900" algn="just" fontAlgn="base">
              <a:lnSpc>
                <a:spcPct val="107000"/>
              </a:lnSpc>
              <a:spcAft>
                <a:spcPts val="15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6 месяцев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– фиброз, сложность выявления вены при </a:t>
            </a:r>
            <a:endParaRPr lang="ru-RU" sz="1100" dirty="0">
              <a:solidFill>
                <a:schemeClr val="accent5">
                  <a:lumMod val="50000"/>
                </a:schemeClr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  <a:p>
            <a:pPr marL="494030" marR="725805" indent="-6350" algn="just">
              <a:lnSpc>
                <a:spcPct val="107000"/>
              </a:lnSpc>
              <a:spcAft>
                <a:spcPts val="595"/>
              </a:spcAft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УЗИ.  </a:t>
            </a:r>
            <a:endParaRPr lang="ru-RU" sz="11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725805" lvl="0" indent="-342900" algn="just" fontAlgn="base">
              <a:lnSpc>
                <a:spcPct val="97000"/>
              </a:lnSpc>
              <a:spcAft>
                <a:spcPts val="1065"/>
              </a:spcAft>
              <a:buClr>
                <a:srgbClr val="FFFFFF"/>
              </a:buClr>
              <a:buSzPts val="1600"/>
              <a:buFont typeface="Wingdings" panose="05000000000000000000" pitchFamily="2" charset="2"/>
              <a:buChar char="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1 год и более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entury Gothic" panose="020B0502020202020204" pitchFamily="34" charset="0"/>
                <a:cs typeface="Arial" panose="020B0604020202020204" pitchFamily="34" charset="0"/>
              </a:rPr>
              <a:t>– культя. </a:t>
            </a:r>
            <a:endParaRPr lang="ru-RU" sz="1100" u="none" strike="noStrike" dirty="0">
              <a:solidFill>
                <a:schemeClr val="accent5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Wingdings" panose="05000000000000000000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43583" y="-49928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076C48-BE82-4405-A8D4-A7A094C30E32}"/>
              </a:ext>
            </a:extLst>
          </p:cNvPr>
          <p:cNvSpPr/>
          <p:nvPr/>
        </p:nvSpPr>
        <p:spPr>
          <a:xfrm>
            <a:off x="1779774" y="545910"/>
            <a:ext cx="73642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Причины, которые могут приводить к патологическим нарушениям в функционировании венозной системы:</a:t>
            </a:r>
          </a:p>
          <a:p>
            <a:pPr marL="1428750" lvl="2" indent="-514350">
              <a:buFont typeface="+mj-lt"/>
              <a:buAutoNum type="romanU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генетическая предрасположенность;</a:t>
            </a:r>
          </a:p>
          <a:p>
            <a:pPr marL="1428750" lvl="2" indent="-514350">
              <a:buFont typeface="+mj-lt"/>
              <a:buAutoNum type="romanU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ряд причин, обусловленных воздействием неблагоприятных факторов или их сочетанием.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AB59FC-503D-4136-8520-200ABCB0B6FF}"/>
              </a:ext>
            </a:extLst>
          </p:cNvPr>
          <p:cNvSpPr/>
          <p:nvPr/>
        </p:nvSpPr>
        <p:spPr>
          <a:xfrm>
            <a:off x="2113411" y="2494161"/>
            <a:ext cx="73642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Факторы риска развития варикоза: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Длительное пребывание на ногах (больше 50% рабочего времени)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Работа, связанная с поднятием тяжестей (грузчики, спортсмены)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Избыточный вес и ожирение (возрастает нагрузка на ноги)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Малоактивный образ жизни («офисная работа»)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Беременность и роды (особенно повторные)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Хронические запоры (повышение внутрибрюшного давления)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Прием гормональных препаратов (в том числе контрацептивов)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Частные, длительные авиаперелеты («варикоз эконом-класса»)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Тепловые нагрузки (бани, сауны, горячие ванны).</a:t>
            </a:r>
          </a:p>
        </p:txBody>
      </p:sp>
      <p:pic>
        <p:nvPicPr>
          <p:cNvPr id="1026" name="Picture 2" descr="https://beremennuyu.ru/images/beremennuyu/2015/06/vtoraya-beremennost.jpg">
            <a:extLst>
              <a:ext uri="{FF2B5EF4-FFF2-40B4-BE49-F238E27FC236}">
                <a16:creationId xmlns:a16="http://schemas.microsoft.com/office/drawing/2014/main" id="{BB90F47B-13F3-40B9-BAC5-918C618A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" y="4238766"/>
            <a:ext cx="1779774" cy="121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oliteka.net/wp-content/uploads/2018/06/3952787_original.jpg">
            <a:extLst>
              <a:ext uri="{FF2B5EF4-FFF2-40B4-BE49-F238E27FC236}">
                <a16:creationId xmlns:a16="http://schemas.microsoft.com/office/drawing/2014/main" id="{5C6E238A-A587-41D1-AF19-080FF042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" y="2761399"/>
            <a:ext cx="1779774" cy="13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b.ru/media/i/7/5/4/6/7/i/75467.jpg">
            <a:extLst>
              <a:ext uri="{FF2B5EF4-FFF2-40B4-BE49-F238E27FC236}">
                <a16:creationId xmlns:a16="http://schemas.microsoft.com/office/drawing/2014/main" id="{879E4837-9DA0-4DB6-88B3-A8E5429C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79" y="5651218"/>
            <a:ext cx="1848036" cy="10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media.istockphoto.com/photos/surgical-team-picture-id143177296?k=6&amp;m=143177296&amp;s=612x612&amp;w=0&amp;h=gFlj_i7Z3qvEhx2tIg63494nMaiyHy-Vkhmj_tq4Igg=">
            <a:extLst>
              <a:ext uri="{FF2B5EF4-FFF2-40B4-BE49-F238E27FC236}">
                <a16:creationId xmlns:a16="http://schemas.microsoft.com/office/drawing/2014/main" id="{4AFDB072-BD0C-414A-8634-D5AADC5A5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" y="1303753"/>
            <a:ext cx="1736191" cy="13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80396" y="0"/>
            <a:ext cx="1047566" cy="10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megavarikoz.ru/articles/wp-content/uploads/2016/04/21021687-varikoz-kak-lechit-naruzhnyy.jpg">
            <a:extLst>
              <a:ext uri="{FF2B5EF4-FFF2-40B4-BE49-F238E27FC236}">
                <a16:creationId xmlns:a16="http://schemas.microsoft.com/office/drawing/2014/main" id="{6242E17F-E24E-4F2F-9C50-F2565B61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07372"/>
            <a:ext cx="9143999" cy="27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E94BA7-147F-44F1-A8A7-A6FE606D82AF}"/>
              </a:ext>
            </a:extLst>
          </p:cNvPr>
          <p:cNvSpPr/>
          <p:nvPr/>
        </p:nvSpPr>
        <p:spPr>
          <a:xfrm>
            <a:off x="0" y="1137273"/>
            <a:ext cx="90465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извитые, проступающие над поверхностью кожных покровов стоп и голеней, вены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боли в ногах различного характера, проявляющиеся в основном во второй половине дня или вечером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ярко выраженные отеки, особенно в области голеностопного сустава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появление периодических судорог обычно в ночное время суток;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внешние изменения кожных покровов: отмечается пигментация и сухость кожи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присутствие трофических расстройств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D6C682-DF60-44D8-AC0F-D938E79818B5}"/>
              </a:ext>
            </a:extLst>
          </p:cNvPr>
          <p:cNvSpPr/>
          <p:nvPr/>
        </p:nvSpPr>
        <p:spPr>
          <a:xfrm>
            <a:off x="1828800" y="650531"/>
            <a:ext cx="7221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300" dirty="0">
                <a:latin typeface="Arial" panose="020B0604020202020204" pitchFamily="34" charset="0"/>
                <a:cs typeface="Arial" panose="020B0604020202020204" pitchFamily="34" charset="0"/>
              </a:rPr>
              <a:t>Симптомы варикозной болезни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7856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8844536-BD0C-4831-A9E9-C6634EB01D44}"/>
              </a:ext>
            </a:extLst>
          </p:cNvPr>
          <p:cNvSpPr/>
          <p:nvPr/>
        </p:nvSpPr>
        <p:spPr>
          <a:xfrm>
            <a:off x="1883688" y="804912"/>
            <a:ext cx="711453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u="sng" spc="300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2000" b="1" u="sng" spc="300" dirty="0">
                <a:latin typeface="Arial" panose="020B0604020202020204" pitchFamily="34" charset="0"/>
                <a:cs typeface="Arial" panose="020B0604020202020204" pitchFamily="34" charset="0"/>
              </a:rPr>
              <a:t>лечения варикозной болезни нижних конечностей направлены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defRPr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стабилизацию и восстановление нормального оттока венозной крови;</a:t>
            </a:r>
          </a:p>
          <a:p>
            <a:pPr lvl="0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 пациента </a:t>
            </a:r>
          </a:p>
        </p:txBody>
      </p:sp>
      <p:pic>
        <p:nvPicPr>
          <p:cNvPr id="6" name="Рисунок 5" descr="Prichina varikoza">
            <a:extLst>
              <a:ext uri="{FF2B5EF4-FFF2-40B4-BE49-F238E27FC236}">
                <a16:creationId xmlns:a16="http://schemas.microsoft.com/office/drawing/2014/main" id="{1666E33E-3C31-40A4-8760-26C1013A310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89" y="3336677"/>
            <a:ext cx="5601991" cy="3281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19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Ð°ÑÐ¸ÐºÐ¾Ð·Ð½Ð°Ñ Ð±Ð¾Ð»ÐµÐ·Ð½Ñ Ð½Ð¸Ð¶Ð½Ð¸Ñ ÐºÐ¾Ð½ÐµÑÐ½Ð¾ÑÑÐµÐ¹ Ð¿ÑÐ¸ÑÐ¸Ð½Ñ Ð¿ÑÐ¸Ð·Ð½Ð°ÐºÐ¸ Ð´Ð¸Ð°Ð³Ð½Ð¾ÑÑÐ¸ÐºÐ° Ð¸ Ð»ÐµÑÐµÐ½Ð¸Ðµ">
            <a:extLst>
              <a:ext uri="{FF2B5EF4-FFF2-40B4-BE49-F238E27FC236}">
                <a16:creationId xmlns:a16="http://schemas.microsoft.com/office/drawing/2014/main" id="{ABE75124-7A13-4ACD-B204-519C1ABCE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/>
          <a:stretch/>
        </p:blipFill>
        <p:spPr bwMode="auto">
          <a:xfrm>
            <a:off x="1" y="545910"/>
            <a:ext cx="9143999" cy="62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ÐÐ°Ðº Ð»ÐµÑÐ¸Ñ Ð²ÑÐµÐ¼Ñ...Ð¿Ð¾ÑÑÐ¸ Ð¿Ð¾Ð»Ð³Ð¾Ð´Ð° Ð¿ÑÐ¾ÑÐ»Ð¾)))&#10;19Ð¹ ÐÐ²ÑÐ¾Ð¿ÐµÐ¹ÑÐºÐ¸Ð¹ ÐÐµÐ½Ð¾Ð·Ð½ÑÐ¹ Ð¤Ð¾ÑÑÐ¼ Ð² ÐÑÐ¸Ð½Ð°Ñ 2018 Ð³Ð¾Ð´. Ð¡ Ð¿Ð¾ÑÐµÑÐ½ÑÐ¼ ÐÑÐµÐ·Ð¸Ð´ÐµÐ½ÑÐ¾Ð¼ EVF Ð¿ÑÐ¾ÑÐµÑÑÐ¾ÑÐ¾Ð¼ Ð­Ð½Ð´ÑÑ ÐÐ¸ÐºÐ¾Ð»Ð°Ð¸Ð´ÐµÑÐ¾Ð¼ Ð¸ ÑÐ»ÐµÐ±Ð¾Ð»Ð¾Ð³Ð¾Ð¼ Ð¦ÐµÐ½ÑÑÐ° ÐÐ¾ÐºÑÐ¾Ñ ÐÐµÐ½ - ÐÑÑÐ½Ð¸Ð½ÑÐ¼ Ð.Ð¡.&#10;#Ð»ÐµÑÐµÐ½Ð¸ÐµÐ²Ð°ÑÐ¸ÐºÐ¾Ð·Ð°ÑÐ°Ð±Ð°ÑÐ¾Ð²ÑÐº #Ð»ÐµÑÐµÐ½Ð¸ÐµÐ²Ð°ÑÐ¸ÐºÐ¾Ð·Ð° #Ð»ÐµÑÐµÐ½Ð¸ÐµÑÑÐ¾Ð¼Ð±Ð¾Ð·Ð° #Ð½Ð¾Ð²ÑÐµÑÐµÑÐ½Ð¾Ð»Ð¾Ð³Ð¸Ð¸ #Ð´Ð¾ÐºÑÐ¾ÑÐ²ÐµÐ½ #doctor_ven_clinic #ÑÐ°Ð±Ð°ÑÐ¾Ð²ÑÐº #ÑÐ»ÐµÐ±Ð¾Ð»Ð¾Ð³ #ÑÐ¾ÑÑÐ´Ð¸ÑÑÑÐ¹ÑÐ¸ÑÑÑÐ³ #Ð»Ð°Ð·ÐµÑÐ½Ð¾ÐµÐ»ÐµÑÐµÐ½Ð¸Ðµ #Ð²Ð°ÑÐ¸ÐºÐ¾Ð·ÑÐ°Ð±Ð°ÑÐ¾Ð²ÑÐº">
            <a:extLst>
              <a:ext uri="{FF2B5EF4-FFF2-40B4-BE49-F238E27FC236}">
                <a16:creationId xmlns:a16="http://schemas.microsoft.com/office/drawing/2014/main" id="{30ABEDAD-88D2-43E0-9FE8-4267BAAA2D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44" y="740143"/>
            <a:ext cx="2955117" cy="242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F001D0-5B0A-42C1-B042-677690C66348}"/>
              </a:ext>
            </a:extLst>
          </p:cNvPr>
          <p:cNvSpPr/>
          <p:nvPr/>
        </p:nvSpPr>
        <p:spPr>
          <a:xfrm>
            <a:off x="145774" y="3263518"/>
            <a:ext cx="8998226" cy="1393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ЭНДОВЕНОЗНАЯ ЛАЗЕРНАЯ ОБЛИТЕРАЦИЯ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 госпитализации, общей или спинальной анестезии, кожных разрезов и длительного ношения компрессионного трикотажа в послеоперационном периоде.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hlebolog.com/images/radialnii_svetovod_biolitek.png">
            <a:extLst>
              <a:ext uri="{FF2B5EF4-FFF2-40B4-BE49-F238E27FC236}">
                <a16:creationId xmlns:a16="http://schemas.microsoft.com/office/drawing/2014/main" id="{87E44E68-C873-4BAE-B8A6-FB9D19C7B64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5" y="4484914"/>
            <a:ext cx="8648940" cy="23214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074" name="Picture 2" descr="http://www.transilvaniantour.eu/images/harta-lumii.jpg">
            <a:extLst>
              <a:ext uri="{FF2B5EF4-FFF2-40B4-BE49-F238E27FC236}">
                <a16:creationId xmlns:a16="http://schemas.microsoft.com/office/drawing/2014/main" id="{0E0F82A6-6B0C-4455-BE37-844B670DFD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2511"/>
          <a:stretch/>
        </p:blipFill>
        <p:spPr bwMode="auto">
          <a:xfrm>
            <a:off x="3734061" y="643027"/>
            <a:ext cx="5162409" cy="270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79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edk.ru/wp-content/themes/smk/images/finitaemblema-media.png">
            <a:extLst>
              <a:ext uri="{FF2B5EF4-FFF2-40B4-BE49-F238E27FC236}">
                <a16:creationId xmlns:a16="http://schemas.microsoft.com/office/drawing/2014/main" id="{3F46123A-8439-4A91-A81E-285A7369B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10"/>
          <a:stretch/>
        </p:blipFill>
        <p:spPr bwMode="auto">
          <a:xfrm>
            <a:off x="145774" y="47190"/>
            <a:ext cx="1208884" cy="119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98756-FE08-48B7-881C-82CBB1A89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71" y="51664"/>
            <a:ext cx="5438103" cy="59136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8E43AB-41B0-4447-A4C0-EEA741BB6477}"/>
              </a:ext>
            </a:extLst>
          </p:cNvPr>
          <p:cNvCxnSpPr>
            <a:cxnSpLocks/>
          </p:cNvCxnSpPr>
          <p:nvPr/>
        </p:nvCxnSpPr>
        <p:spPr>
          <a:xfrm>
            <a:off x="2256503" y="545910"/>
            <a:ext cx="5928852" cy="0"/>
          </a:xfrm>
          <a:prstGeom prst="line">
            <a:avLst/>
          </a:prstGeom>
          <a:ln>
            <a:solidFill>
              <a:srgbClr val="5D2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E4E375-05A3-426A-A133-D9D11434422F}"/>
              </a:ext>
            </a:extLst>
          </p:cNvPr>
          <p:cNvSpPr/>
          <p:nvPr/>
        </p:nvSpPr>
        <p:spPr>
          <a:xfrm>
            <a:off x="2256503" y="796629"/>
            <a:ext cx="5928852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spc="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Суть метода </a:t>
            </a:r>
            <a:r>
              <a:rPr lang="ru-RU" sz="2400" b="1" spc="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эндовазальной</a:t>
            </a:r>
            <a:r>
              <a:rPr lang="ru-RU" sz="2400" b="1" spc="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>
              <a:spcAft>
                <a:spcPts val="750"/>
              </a:spcAft>
            </a:pPr>
            <a:r>
              <a:rPr lang="ru-RU" sz="2400" b="1" spc="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лазерной облитерации</a:t>
            </a:r>
            <a:endParaRPr lang="ru-RU" b="1" spc="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https://kcson-sp.ru/wp-content/uploads/2018/11/varikoznoe-rasshirenie-ven-u-zhenschin-simptomy-i-lechenie-49.jpg">
            <a:extLst>
              <a:ext uri="{FF2B5EF4-FFF2-40B4-BE49-F238E27FC236}">
                <a16:creationId xmlns:a16="http://schemas.microsoft.com/office/drawing/2014/main" id="{7A6194E4-6B48-4F06-A366-E23DB25281ED}"/>
              </a:ext>
            </a:extLst>
          </p:cNvPr>
          <p:cNvPicPr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/>
          <a:stretch/>
        </p:blipFill>
        <p:spPr bwMode="auto">
          <a:xfrm>
            <a:off x="544476" y="1823311"/>
            <a:ext cx="8393784" cy="5034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2902b387ad3a68a38f88d267827fd8a7478869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9771</TotalTime>
  <Words>2032</Words>
  <Application>Microsoft Office PowerPoint</Application>
  <PresentationFormat>Экран (4:3)</PresentationFormat>
  <Paragraphs>241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ЭНДОВАЗАЛЬНАЯ ЛАЗЕРНАЯ  ОБЛИТЕРАЦИЯ  В ЛЕЧЕНИИ ВАРИКОЗНО РАСШИРЕНЫХ ВЕН  НИЖНИХ КОНЕЧНОСТЕЙ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 ПЕРВОЙ МЕДИЦИНСКОЙ ПОМОЩИ ПРИ ТРАВМАТИЧЕСКИХ ПОВРЕЖДЕНИЯХ</dc:title>
  <dc:creator>елена хасьянова</dc:creator>
  <cp:lastModifiedBy>Хасьянова Ксения Даниловна</cp:lastModifiedBy>
  <cp:revision>173</cp:revision>
  <dcterms:created xsi:type="dcterms:W3CDTF">2016-05-30T23:23:28Z</dcterms:created>
  <dcterms:modified xsi:type="dcterms:W3CDTF">2019-02-22T04:33:58Z</dcterms:modified>
</cp:coreProperties>
</file>