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61" r:id="rId9"/>
    <p:sldId id="262" r:id="rId10"/>
    <p:sldId id="263" r:id="rId11"/>
    <p:sldId id="274" r:id="rId12"/>
    <p:sldId id="264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19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Качество оказания медицинской помощи</c:v>
                </c:pt>
                <c:pt idx="1">
                  <c:v>Качество общения "врач-пациент"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0.32</c:v>
                </c:pt>
                <c:pt idx="1">
                  <c:v>0.68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204443194600675"/>
          <c:y val="0.84179783747127301"/>
          <c:w val="0.70696933716618759"/>
          <c:h val="0.135235655351693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7830E5-5FE1-4D9D-8327-E8E310927D62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</dgm:pt>
    <dgm:pt modelId="{8CB043C0-D537-44D9-BEF6-3C1235EAEDA5}">
      <dgm:prSet phldrT="[Текст]"/>
      <dgm:spPr/>
      <dgm:t>
        <a:bodyPr/>
        <a:lstStyle/>
        <a:p>
          <a:r>
            <a:rPr lang="ru-RU" dirty="0" smtClean="0"/>
            <a:t>Фельдшер СП</a:t>
          </a:r>
          <a:endParaRPr lang="ru-RU" dirty="0"/>
        </a:p>
      </dgm:t>
    </dgm:pt>
    <dgm:pt modelId="{AD4CC13B-3E2F-4161-9EB7-426D66940F65}" type="parTrans" cxnId="{EED6549E-E21B-4973-B081-CC3B730FB0BB}">
      <dgm:prSet/>
      <dgm:spPr/>
      <dgm:t>
        <a:bodyPr/>
        <a:lstStyle/>
        <a:p>
          <a:endParaRPr lang="ru-RU"/>
        </a:p>
      </dgm:t>
    </dgm:pt>
    <dgm:pt modelId="{C3D5AC5C-9510-41AA-9FF5-0229BF15588A}" type="sibTrans" cxnId="{EED6549E-E21B-4973-B081-CC3B730FB0BB}">
      <dgm:prSet/>
      <dgm:spPr/>
      <dgm:t>
        <a:bodyPr/>
        <a:lstStyle/>
        <a:p>
          <a:endParaRPr lang="ru-RU"/>
        </a:p>
      </dgm:t>
    </dgm:pt>
    <dgm:pt modelId="{8D26B171-50C2-4FFA-9AD9-62F181736806}" type="pres">
      <dgm:prSet presAssocID="{6D7830E5-5FE1-4D9D-8327-E8E310927D62}" presName="rootNode" presStyleCnt="0">
        <dgm:presLayoutVars>
          <dgm:chMax/>
          <dgm:chPref/>
          <dgm:dir/>
          <dgm:animLvl val="lvl"/>
        </dgm:presLayoutVars>
      </dgm:prSet>
      <dgm:spPr/>
    </dgm:pt>
    <dgm:pt modelId="{F29CA020-EF39-4D06-B438-7F8DE9D2654D}" type="pres">
      <dgm:prSet presAssocID="{8CB043C0-D537-44D9-BEF6-3C1235EAEDA5}" presName="composite" presStyleCnt="0"/>
      <dgm:spPr/>
    </dgm:pt>
    <dgm:pt modelId="{A6BBAE11-FECA-4E2B-8F67-CCDD408020A8}" type="pres">
      <dgm:prSet presAssocID="{8CB043C0-D537-44D9-BEF6-3C1235EAEDA5}" presName="ParentText" presStyleLbl="node1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03DDB-6EC8-44C5-B946-A113B942C5DB}" type="pres">
      <dgm:prSet presAssocID="{8CB043C0-D537-44D9-BEF6-3C1235EAEDA5}" presName="Image" presStyleLbl="bgImgPlace1" presStyleIdx="0" presStyleCnt="1" custLinFactNeighborX="2701" custLinFactNeighborY="4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183D2EDC-C6C9-47D6-9DCC-F8B9CC9776C5}" type="pres">
      <dgm:prSet presAssocID="{8CB043C0-D537-44D9-BEF6-3C1235EAEDA5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ED6549E-E21B-4973-B081-CC3B730FB0BB}" srcId="{6D7830E5-5FE1-4D9D-8327-E8E310927D62}" destId="{8CB043C0-D537-44D9-BEF6-3C1235EAEDA5}" srcOrd="0" destOrd="0" parTransId="{AD4CC13B-3E2F-4161-9EB7-426D66940F65}" sibTransId="{C3D5AC5C-9510-41AA-9FF5-0229BF15588A}"/>
    <dgm:cxn modelId="{4E6EF74D-B7FA-449C-9B2F-EC8EA1293B5E}" type="presOf" srcId="{6D7830E5-5FE1-4D9D-8327-E8E310927D62}" destId="{8D26B171-50C2-4FFA-9AD9-62F181736806}" srcOrd="0" destOrd="0" presId="urn:microsoft.com/office/officeart/2008/layout/TitledPictureBlocks"/>
    <dgm:cxn modelId="{FC59F10C-F50C-48D4-BA1C-093DF2272E6D}" type="presOf" srcId="{8CB043C0-D537-44D9-BEF6-3C1235EAEDA5}" destId="{A6BBAE11-FECA-4E2B-8F67-CCDD408020A8}" srcOrd="0" destOrd="0" presId="urn:microsoft.com/office/officeart/2008/layout/TitledPictureBlocks"/>
    <dgm:cxn modelId="{92600987-52D9-4909-857A-0E8371AE1523}" type="presParOf" srcId="{8D26B171-50C2-4FFA-9AD9-62F181736806}" destId="{F29CA020-EF39-4D06-B438-7F8DE9D2654D}" srcOrd="0" destOrd="0" presId="urn:microsoft.com/office/officeart/2008/layout/TitledPictureBlocks"/>
    <dgm:cxn modelId="{87FA597B-1845-4F38-8199-2CFBBBFC08E4}" type="presParOf" srcId="{F29CA020-EF39-4D06-B438-7F8DE9D2654D}" destId="{A6BBAE11-FECA-4E2B-8F67-CCDD408020A8}" srcOrd="0" destOrd="0" presId="urn:microsoft.com/office/officeart/2008/layout/TitledPictureBlocks"/>
    <dgm:cxn modelId="{621FDB5F-3F01-443B-B7F0-56F7278FC044}" type="presParOf" srcId="{F29CA020-EF39-4D06-B438-7F8DE9D2654D}" destId="{86F03DDB-6EC8-44C5-B946-A113B942C5DB}" srcOrd="1" destOrd="0" presId="urn:microsoft.com/office/officeart/2008/layout/TitledPictureBlocks"/>
    <dgm:cxn modelId="{F353176A-1251-4F10-BF38-484C39A004B3}" type="presParOf" srcId="{F29CA020-EF39-4D06-B438-7F8DE9D2654D}" destId="{183D2EDC-C6C9-47D6-9DCC-F8B9CC9776C5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03DDB-6EC8-44C5-B946-A113B942C5DB}">
      <dsp:nvSpPr>
        <dsp:cNvPr id="0" name=""/>
        <dsp:cNvSpPr/>
      </dsp:nvSpPr>
      <dsp:spPr>
        <a:xfrm>
          <a:off x="216938" y="311432"/>
          <a:ext cx="1844803" cy="15630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BAE11-FECA-4E2B-8F67-CCDD408020A8}">
      <dsp:nvSpPr>
        <dsp:cNvPr id="0" name=""/>
        <dsp:cNvSpPr/>
      </dsp:nvSpPr>
      <dsp:spPr>
        <a:xfrm>
          <a:off x="167110" y="6694"/>
          <a:ext cx="1844803" cy="269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Фельдшер СП</a:t>
          </a:r>
          <a:endParaRPr lang="ru-RU" sz="1300" kern="1200" dirty="0"/>
        </a:p>
      </dsp:txBody>
      <dsp:txXfrm>
        <a:off x="167110" y="6694"/>
        <a:ext cx="1844803" cy="269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7.jp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6.jpeg"/><Relationship Id="rId4" Type="http://schemas.openxmlformats.org/officeDocument/2006/relationships/diagramData" Target="../diagrams/data1.xml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/>
              <a:t>Медицинская этика и деонтология в работе фельдшера скорой помощи: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Миф или реальность?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7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229099" y="675408"/>
            <a:ext cx="3158837" cy="207818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Варианты  решения проблемы этики и деонтологии в «ГБУЗ Самарская СМП»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16973" y="3491345"/>
            <a:ext cx="2566554" cy="1548246"/>
          </a:xfrm>
          <a:prstGeom prst="ellipse">
            <a:avLst/>
          </a:prstGeom>
          <a:pattFill prst="horzBrick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/>
                </a:solidFill>
              </a:rPr>
              <a:t>Учет устных благодарностей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29099" y="3503744"/>
            <a:ext cx="3512128" cy="24938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Комиссия по медицинской этике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8008204" y="4767279"/>
            <a:ext cx="3387436" cy="11741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Положение о наставничестве</a:t>
            </a:r>
            <a:endParaRPr lang="ru-RU" dirty="0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1609344" y="865632"/>
            <a:ext cx="1999488" cy="2487168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2018 г-499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С начала 2019 г -390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6624793" y="2310315"/>
            <a:ext cx="2743200" cy="1955153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2013-14гг-10 заседаний,</a:t>
            </a: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2016-2 заседания;</a:t>
            </a: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2018-4;</a:t>
            </a: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2019-2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9729216" y="1983831"/>
            <a:ext cx="1645920" cy="2734473"/>
          </a:xfrm>
          <a:prstGeom prst="wedgeRound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22 выпускника мед.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чилищ в 2018г.;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2019….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401652" y="1829872"/>
            <a:ext cx="1974273" cy="19768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201127" y="2443352"/>
            <a:ext cx="1435677" cy="1287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6083998" y="2753590"/>
            <a:ext cx="17976" cy="10531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9798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4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жалоб пациентов</a:t>
            </a:r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272850"/>
              </p:ext>
            </p:extLst>
          </p:nvPr>
        </p:nvGraphicFramePr>
        <p:xfrm>
          <a:off x="1295402" y="2630199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2435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311" y="867832"/>
            <a:ext cx="9601196" cy="130386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/>
              <a:t>Несколько советов, которые помогут избежать конфликтные ситуации между пациентом и </a:t>
            </a:r>
            <a:r>
              <a:rPr lang="ru-RU" sz="3200" dirty="0" err="1" smtClean="0"/>
              <a:t>мед.работником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Безотлагательный разбор жалобы, претензии;</a:t>
            </a:r>
          </a:p>
          <a:p>
            <a:r>
              <a:rPr lang="ru-RU" dirty="0" smtClean="0"/>
              <a:t>Уважение, вежливость, тактичность, спокойствие и доброжелательность- это «одежда врача»;</a:t>
            </a:r>
          </a:p>
          <a:p>
            <a:r>
              <a:rPr lang="ru-RU" dirty="0" smtClean="0"/>
              <a:t>Уметь слышать;</a:t>
            </a:r>
          </a:p>
          <a:p>
            <a:r>
              <a:rPr lang="ru-RU" dirty="0" smtClean="0"/>
              <a:t>Качество ведения документации!!!!</a:t>
            </a:r>
          </a:p>
          <a:p>
            <a:r>
              <a:rPr lang="ru-RU" dirty="0" smtClean="0"/>
              <a:t>Информирование пациента о плане его лечения, возможных осложнениях и т.д.</a:t>
            </a:r>
          </a:p>
          <a:p>
            <a:r>
              <a:rPr lang="ru-RU" dirty="0" smtClean="0"/>
              <a:t>Принцип «ЗДЕСЬ И СЕЙЧАС»;</a:t>
            </a:r>
          </a:p>
          <a:p>
            <a:r>
              <a:rPr lang="ru-RU" dirty="0" smtClean="0"/>
              <a:t>Обязательный разбор конфликтных ситуаций в коллективе.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2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4" y="862445"/>
            <a:ext cx="10390909" cy="5012893"/>
          </a:xfrm>
        </p:spPr>
      </p:pic>
    </p:spTree>
    <p:extLst>
      <p:ext uri="{BB962C8B-B14F-4D97-AF65-F5344CB8AC3E}">
        <p14:creationId xmlns:p14="http://schemas.microsoft.com/office/powerpoint/2010/main" val="311190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56" y="800100"/>
            <a:ext cx="10266218" cy="5320145"/>
          </a:xfrm>
        </p:spPr>
      </p:pic>
    </p:spTree>
    <p:extLst>
      <p:ext uri="{BB962C8B-B14F-4D97-AF65-F5344CB8AC3E}">
        <p14:creationId xmlns:p14="http://schemas.microsoft.com/office/powerpoint/2010/main" val="36135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82132"/>
            <a:ext cx="4982670" cy="488844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326" y="3260105"/>
            <a:ext cx="5941347" cy="33778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47" y="982132"/>
            <a:ext cx="5199497" cy="4775657"/>
          </a:xfrm>
        </p:spPr>
      </p:pic>
    </p:spTree>
    <p:extLst>
      <p:ext uri="{BB962C8B-B14F-4D97-AF65-F5344CB8AC3E}">
        <p14:creationId xmlns:p14="http://schemas.microsoft.com/office/powerpoint/2010/main" val="179484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2" y="1091045"/>
            <a:ext cx="5081443" cy="468804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4" y="1091045"/>
            <a:ext cx="5075093" cy="4598790"/>
          </a:xfrm>
        </p:spPr>
      </p:pic>
    </p:spTree>
    <p:extLst>
      <p:ext uri="{BB962C8B-B14F-4D97-AF65-F5344CB8AC3E}">
        <p14:creationId xmlns:p14="http://schemas.microsoft.com/office/powerpoint/2010/main" val="385651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493" y="826268"/>
            <a:ext cx="9601196" cy="130386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600" dirty="0" smtClean="0"/>
              <a:t>«Недостаточно делать добро, надо делать его красиво» </a:t>
            </a:r>
            <a:br>
              <a:rPr lang="ru-RU" sz="3600" dirty="0" smtClean="0"/>
            </a:br>
            <a:r>
              <a:rPr lang="ru-RU" sz="3600" dirty="0" err="1" smtClean="0"/>
              <a:t>Д.Дидро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44" y="2441864"/>
            <a:ext cx="6816437" cy="3699163"/>
          </a:xfrm>
        </p:spPr>
      </p:pic>
    </p:spTree>
    <p:extLst>
      <p:ext uri="{BB962C8B-B14F-4D97-AF65-F5344CB8AC3E}">
        <p14:creationId xmlns:p14="http://schemas.microsoft.com/office/powerpoint/2010/main" val="374609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Медицинская этика-</a:t>
            </a:r>
            <a:r>
              <a:rPr lang="en-US" sz="3600" dirty="0" smtClean="0"/>
              <a:t>  </a:t>
            </a:r>
            <a:r>
              <a:rPr lang="ru-RU" sz="3200" dirty="0" smtClean="0"/>
              <a:t>совокупность нравственных норм профессиональной деятельности </a:t>
            </a:r>
            <a:r>
              <a:rPr lang="ru-RU" sz="3200" dirty="0" err="1" smtClean="0"/>
              <a:t>мед.работников</a:t>
            </a:r>
            <a:r>
              <a:rPr lang="ru-RU" sz="32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600" dirty="0" smtClean="0"/>
              <a:t>Медицинская деонтология</a:t>
            </a:r>
            <a:r>
              <a:rPr lang="ru-RU" dirty="0" smtClean="0"/>
              <a:t>-совокупность этических норм поведения </a:t>
            </a:r>
            <a:r>
              <a:rPr lang="ru-RU" dirty="0" err="1" smtClean="0"/>
              <a:t>мед.работников</a:t>
            </a:r>
            <a:r>
              <a:rPr lang="ru-RU" dirty="0" smtClean="0"/>
              <a:t> при выполнении своих должностных обязанностей в отношении пациента.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875251"/>
            <a:ext cx="4718050" cy="2680710"/>
          </a:xfrm>
        </p:spPr>
      </p:pic>
    </p:spTree>
    <p:extLst>
      <p:ext uri="{BB962C8B-B14F-4D97-AF65-F5344CB8AC3E}">
        <p14:creationId xmlns:p14="http://schemas.microsoft.com/office/powerpoint/2010/main" val="170526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14" y="4312322"/>
            <a:ext cx="2373160" cy="18689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58" y="1009337"/>
            <a:ext cx="3354532" cy="19132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12" y="961725"/>
            <a:ext cx="2139373" cy="1960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58" y="3914635"/>
            <a:ext cx="2407661" cy="1813681"/>
          </a:xfrm>
          <a:prstGeom prst="rect">
            <a:avLst/>
          </a:prstGeom>
        </p:spPr>
      </p:pic>
      <p:sp>
        <p:nvSpPr>
          <p:cNvPr id="9" name="Двойная стрелка вверх/вниз 8"/>
          <p:cNvSpPr/>
          <p:nvPr/>
        </p:nvSpPr>
        <p:spPr>
          <a:xfrm>
            <a:off x="1912511" y="2970192"/>
            <a:ext cx="945573" cy="13421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4118266" y="1442022"/>
            <a:ext cx="2649682" cy="10478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Мед.работник</a:t>
            </a:r>
            <a:r>
              <a:rPr lang="ru-RU" dirty="0" smtClean="0">
                <a:solidFill>
                  <a:schemeClr val="tx1"/>
                </a:solidFill>
              </a:rPr>
              <a:t>-пациент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4041774" y="4312322"/>
            <a:ext cx="3138343" cy="12260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2"/>
                </a:solidFill>
              </a:rPr>
              <a:t>Мед.работник</a:t>
            </a:r>
            <a:r>
              <a:rPr lang="ru-RU" dirty="0" smtClean="0">
                <a:solidFill>
                  <a:schemeClr val="tx2"/>
                </a:solidFill>
              </a:rPr>
              <a:t>-родственники </a:t>
            </a:r>
            <a:r>
              <a:rPr lang="ru-RU" dirty="0" err="1" smtClean="0">
                <a:solidFill>
                  <a:schemeClr val="tx2"/>
                </a:solidFill>
              </a:rPr>
              <a:t>пацинта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4229100" y="2922582"/>
            <a:ext cx="2951017" cy="992053"/>
          </a:xfrm>
          <a:prstGeom prst="round1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Аспекты медицинской деонтологии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0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956" y="590103"/>
            <a:ext cx="2919845" cy="1901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14" y="3992190"/>
            <a:ext cx="3126102" cy="1997232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97828816"/>
              </p:ext>
            </p:extLst>
          </p:nvPr>
        </p:nvGraphicFramePr>
        <p:xfrm>
          <a:off x="4735657" y="3054927"/>
          <a:ext cx="2808143" cy="1874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082" y="3965181"/>
            <a:ext cx="2571395" cy="1928546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67" y="795711"/>
            <a:ext cx="3528649" cy="2355573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91" y="931277"/>
            <a:ext cx="1828800" cy="1560375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cxnSp>
        <p:nvCxnSpPr>
          <p:cNvPr id="12" name="Прямая со стрелкой 11"/>
          <p:cNvCxnSpPr/>
          <p:nvPr/>
        </p:nvCxnSpPr>
        <p:spPr>
          <a:xfrm>
            <a:off x="3821257" y="2775130"/>
            <a:ext cx="914400" cy="914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верх 12"/>
          <p:cNvSpPr/>
          <p:nvPr/>
        </p:nvSpPr>
        <p:spPr>
          <a:xfrm>
            <a:off x="5617290" y="2076519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6023350" y="4990806"/>
            <a:ext cx="1728267" cy="1216152"/>
          </a:xfrm>
          <a:prstGeom prst="curved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4249016" y="5091545"/>
            <a:ext cx="1385333" cy="1216152"/>
          </a:xfrm>
          <a:prstGeom prst="curved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 углом вверх 18"/>
          <p:cNvSpPr/>
          <p:nvPr/>
        </p:nvSpPr>
        <p:spPr>
          <a:xfrm>
            <a:off x="6754871" y="2993575"/>
            <a:ext cx="1551830" cy="830280"/>
          </a:xfrm>
          <a:prstGeom prst="bent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55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043553" cy="794713"/>
          </a:xfrm>
        </p:spPr>
        <p:txBody>
          <a:bodyPr/>
          <a:lstStyle/>
          <a:p>
            <a:r>
              <a:rPr lang="ru-RU" dirty="0" smtClean="0"/>
              <a:t>Прием вызова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2410691"/>
            <a:ext cx="5019098" cy="349134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29" y="2410691"/>
            <a:ext cx="4659861" cy="3491345"/>
          </a:xfrm>
        </p:spPr>
      </p:pic>
      <p:sp>
        <p:nvSpPr>
          <p:cNvPr id="7" name="Блок-схема: сопоставление 6"/>
          <p:cNvSpPr/>
          <p:nvPr/>
        </p:nvSpPr>
        <p:spPr>
          <a:xfrm>
            <a:off x="6112827" y="2410691"/>
            <a:ext cx="457200" cy="3491345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44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219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на вызове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начинайте разговор с недовольства!</a:t>
            </a:r>
          </a:p>
          <a:p>
            <a:r>
              <a:rPr lang="ru-RU" dirty="0" smtClean="0"/>
              <a:t>Уверенно делайте свое дело!</a:t>
            </a:r>
          </a:p>
          <a:p>
            <a:r>
              <a:rPr lang="ru-RU" dirty="0" smtClean="0"/>
              <a:t>Не вступайте в дискуссии!</a:t>
            </a:r>
          </a:p>
          <a:p>
            <a:r>
              <a:rPr lang="ru-RU" dirty="0" smtClean="0"/>
              <a:t>Не «пугайте» пациента!</a:t>
            </a:r>
          </a:p>
          <a:p>
            <a:r>
              <a:rPr lang="ru-RU" dirty="0" smtClean="0"/>
              <a:t>НЕТ категоричности!</a:t>
            </a:r>
          </a:p>
          <a:p>
            <a:r>
              <a:rPr lang="ru-RU" dirty="0" smtClean="0"/>
              <a:t>Дайте высказаться больному!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215736" y="2421082"/>
            <a:ext cx="6993082" cy="3169227"/>
          </a:xfrm>
          <a:prstGeom prst="homePlat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8560376" y="3065318"/>
            <a:ext cx="1984663" cy="188075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740727" y="893618"/>
            <a:ext cx="4592782" cy="1288473"/>
          </a:xfrm>
          <a:prstGeom prst="flowChartAlternateProcess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1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«Из двух спорящих виноват тот, кто умнее»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5999"/>
            <a:ext cx="8153400" cy="3855028"/>
          </a:xfrm>
        </p:spPr>
      </p:pic>
    </p:spTree>
    <p:extLst>
      <p:ext uri="{BB962C8B-B14F-4D97-AF65-F5344CB8AC3E}">
        <p14:creationId xmlns:p14="http://schemas.microsoft.com/office/powerpoint/2010/main" val="469866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Особенности, требующие дополнительного внимания к морально-правовым проблемам: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• Экстремальность ситуации требует неотложных действий, часто выполняемых без должной диагностики (дефицит времени).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Больные находятся иногда в крайне тяжелом, критическом состоянии, требующем проведения немедленной реанимации.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Психологический контакт между медицинским работником и больным бывает затруднен или отсутствует из-за тяжести состояния, неадекватного сознания, болей, судорог и. т.д.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Оказание помощи нередко проводится в присутствии родственников, соседей или просто любопытных.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 Условия оказания помощи могут быть примитивными (помещение, теснота, недостаточное освещение, недостаток помощников или вообще их отсутствие и. т. д.).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 Характер патологии может быть самым разнообразным (терапия, травма, гинекология, педиатрия и. т. д.).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3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8245" y="1070264"/>
            <a:ext cx="8811490" cy="2909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Взаимоотношения  мед. </a:t>
            </a:r>
            <a:r>
              <a:rPr lang="ru-RU" dirty="0"/>
              <a:t>р</a:t>
            </a:r>
            <a:r>
              <a:rPr lang="ru-RU" dirty="0" smtClean="0"/>
              <a:t>аботника и пациента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7980219" y="2374323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140530" y="2566555"/>
            <a:ext cx="1413161" cy="872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83227" y="3501736"/>
            <a:ext cx="2348346" cy="11326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Этико-</a:t>
            </a:r>
            <a:r>
              <a:rPr lang="ru-RU" dirty="0" err="1" smtClean="0"/>
              <a:t>деонтологическая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614063" y="3403022"/>
            <a:ext cx="2140527" cy="120534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Юридическая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8936" y="2702467"/>
            <a:ext cx="4333009" cy="209896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1)Отсутствие психологического контакта с больным;</a:t>
            </a:r>
          </a:p>
          <a:p>
            <a:pPr algn="ctr"/>
            <a:r>
              <a:rPr lang="ru-RU" dirty="0" smtClean="0"/>
              <a:t>2) Экстремальность ситуации</a:t>
            </a:r>
            <a:endParaRPr lang="ru-RU" dirty="0"/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4265467" y="5060371"/>
            <a:ext cx="3377045" cy="883227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3) Незнание </a:t>
            </a:r>
            <a:r>
              <a:rPr lang="ru-RU" dirty="0" err="1" smtClean="0"/>
              <a:t>мед.работником</a:t>
            </a:r>
            <a:r>
              <a:rPr lang="ru-RU" dirty="0" smtClean="0"/>
              <a:t> прав больного</a:t>
            </a:r>
            <a:endParaRPr lang="ru-RU" dirty="0"/>
          </a:p>
        </p:txBody>
      </p:sp>
      <p:sp>
        <p:nvSpPr>
          <p:cNvPr id="14" name="Управляющая кнопка: звук 13">
            <a:hlinkClick r:id="" action="ppaction://noaction" highlightClick="1">
              <a:snd r:embed="rId2" name="voltage.wav"/>
            </a:hlinkClick>
          </p:cNvPr>
          <p:cNvSpPr/>
          <p:nvPr/>
        </p:nvSpPr>
        <p:spPr>
          <a:xfrm>
            <a:off x="8136082" y="5330536"/>
            <a:ext cx="633846" cy="505621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7020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485</TotalTime>
  <Words>266</Words>
  <Application>Microsoft Office PowerPoint</Application>
  <PresentationFormat>Широкоэкранный</PresentationFormat>
  <Paragraphs>47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Garamond</vt:lpstr>
      <vt:lpstr>Натуральные материалы</vt:lpstr>
      <vt:lpstr>Медицинская этика и деонтология в работе фельдшера скорой помощи:</vt:lpstr>
      <vt:lpstr>Медицинская этика-  совокупность нравственных норм профессиональной деятельности мед.работников.</vt:lpstr>
      <vt:lpstr>Презентация PowerPoint</vt:lpstr>
      <vt:lpstr>Презентация PowerPoint</vt:lpstr>
      <vt:lpstr>Прием вызова</vt:lpstr>
      <vt:lpstr>Работа на вызове</vt:lpstr>
      <vt:lpstr>«Из двух спорящих виноват тот, кто умнее»</vt:lpstr>
      <vt:lpstr>Особенности, требующие дополнительного внимания к морально-правовым проблемам:</vt:lpstr>
      <vt:lpstr>Взаимоотношения  мед. работника и пациента</vt:lpstr>
      <vt:lpstr>Презентация PowerPoint</vt:lpstr>
      <vt:lpstr>Причины жалоб пациентов</vt:lpstr>
      <vt:lpstr>Несколько советов, которые помогут избежать конфликтные ситуации между пациентом и мед.работником</vt:lpstr>
      <vt:lpstr>Презентация PowerPoint</vt:lpstr>
      <vt:lpstr>Презентация PowerPoint</vt:lpstr>
      <vt:lpstr>Презентация PowerPoint</vt:lpstr>
      <vt:lpstr>Презентация PowerPoint</vt:lpstr>
      <vt:lpstr>«Недостаточно делать добро, надо делать его красиво»  Д.Дидро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Медицинская этика и деонтология в работе фельдшера скорой помощи:</dc:title>
  <dc:creator>mama</dc:creator>
  <cp:lastModifiedBy>mama</cp:lastModifiedBy>
  <cp:revision>25</cp:revision>
  <dcterms:created xsi:type="dcterms:W3CDTF">2019-10-07T16:13:07Z</dcterms:created>
  <dcterms:modified xsi:type="dcterms:W3CDTF">2019-11-12T19:54:56Z</dcterms:modified>
</cp:coreProperties>
</file>