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9" r:id="rId4"/>
    <p:sldId id="286" r:id="rId5"/>
    <p:sldId id="287" r:id="rId6"/>
    <p:sldId id="288" r:id="rId7"/>
    <p:sldId id="308" r:id="rId8"/>
    <p:sldId id="313" r:id="rId9"/>
    <p:sldId id="260" r:id="rId10"/>
    <p:sldId id="321" r:id="rId11"/>
    <p:sldId id="315" r:id="rId12"/>
    <p:sldId id="314" r:id="rId13"/>
    <p:sldId id="264" r:id="rId14"/>
    <p:sldId id="322" r:id="rId15"/>
    <p:sldId id="323" r:id="rId16"/>
    <p:sldId id="267" r:id="rId17"/>
    <p:sldId id="275" r:id="rId18"/>
    <p:sldId id="269" r:id="rId19"/>
    <p:sldId id="271" r:id="rId20"/>
    <p:sldId id="272" r:id="rId21"/>
    <p:sldId id="273" r:id="rId22"/>
    <p:sldId id="276" r:id="rId23"/>
    <p:sldId id="277" r:id="rId24"/>
    <p:sldId id="316" r:id="rId25"/>
    <p:sldId id="317" r:id="rId26"/>
    <p:sldId id="318" r:id="rId27"/>
    <p:sldId id="278" r:id="rId28"/>
    <p:sldId id="279" r:id="rId29"/>
    <p:sldId id="319" r:id="rId30"/>
    <p:sldId id="283" r:id="rId31"/>
    <p:sldId id="282" r:id="rId32"/>
    <p:sldId id="320" r:id="rId33"/>
    <p:sldId id="292" r:id="rId34"/>
    <p:sldId id="293" r:id="rId35"/>
    <p:sldId id="294" r:id="rId36"/>
    <p:sldId id="295" r:id="rId37"/>
    <p:sldId id="297" r:id="rId38"/>
    <p:sldId id="327" r:id="rId39"/>
    <p:sldId id="326" r:id="rId40"/>
    <p:sldId id="325" r:id="rId41"/>
    <p:sldId id="324" r:id="rId42"/>
    <p:sldId id="285" r:id="rId43"/>
    <p:sldId id="30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2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30" autoAdjust="0"/>
    <p:restoredTop sz="94660"/>
  </p:normalViewPr>
  <p:slideViewPr>
    <p:cSldViewPr>
      <p:cViewPr>
        <p:scale>
          <a:sx n="70" d="100"/>
          <a:sy n="70" d="100"/>
        </p:scale>
        <p:origin x="-136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ru-RU" dirty="0" smtClean="0"/>
              <a:t>ГБУЗ СО СГП №1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Проект «Бережливая поликлиника» – стандарт современных взаимоотношений пациентов и медицинской организации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9256" y="5786454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" algn="r">
              <a:buClr>
                <a:schemeClr val="accent1"/>
              </a:buClr>
              <a:buSzPct val="80000"/>
            </a:pPr>
            <a:r>
              <a:rPr lang="ru-RU" dirty="0" smtClean="0"/>
              <a:t>Старшая медсестра ДПО </a:t>
            </a:r>
          </a:p>
          <a:p>
            <a:pPr marL="36576" algn="r">
              <a:buClr>
                <a:schemeClr val="accent1"/>
              </a:buClr>
              <a:buSzPct val="80000"/>
            </a:pPr>
            <a:r>
              <a:rPr lang="ru-RU" dirty="0" smtClean="0"/>
              <a:t>Понятовская В.В.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DSC0151.JPG"/>
          <p:cNvPicPr>
            <a:picLocks noChangeAspect="1"/>
          </p:cNvPicPr>
          <p:nvPr/>
        </p:nvPicPr>
        <p:blipFill>
          <a:blip r:embed="rId2" cstate="print"/>
          <a:srcRect l="4694" t="4687" r="7291"/>
          <a:stretch>
            <a:fillRect/>
          </a:stretch>
        </p:blipFill>
        <p:spPr>
          <a:xfrm rot="16200000">
            <a:off x="-244838" y="1244916"/>
            <a:ext cx="5357851" cy="3868102"/>
          </a:xfrm>
          <a:prstGeom prst="roundRect">
            <a:avLst>
              <a:gd name="adj" fmla="val 3394"/>
            </a:avLst>
          </a:prstGeom>
        </p:spPr>
      </p:pic>
      <p:pic>
        <p:nvPicPr>
          <p:cNvPr id="6" name="Рисунок 5" descr="_DSC0156.JPG"/>
          <p:cNvPicPr>
            <a:picLocks noChangeAspect="1"/>
          </p:cNvPicPr>
          <p:nvPr/>
        </p:nvPicPr>
        <p:blipFill>
          <a:blip r:embed="rId3" cstate="print"/>
          <a:srcRect l="26907" t="12857" r="5714" b="12857"/>
          <a:stretch>
            <a:fillRect/>
          </a:stretch>
        </p:blipFill>
        <p:spPr>
          <a:xfrm rot="16200000">
            <a:off x="3924596" y="1147449"/>
            <a:ext cx="5357849" cy="4063037"/>
          </a:xfrm>
          <a:prstGeom prst="roundRect">
            <a:avLst>
              <a:gd name="adj" fmla="val 3231"/>
            </a:avLst>
          </a:prstGeom>
        </p:spPr>
      </p:pic>
      <p:sp>
        <p:nvSpPr>
          <p:cNvPr id="7" name="TextBox 6"/>
          <p:cNvSpPr txBox="1"/>
          <p:nvPr/>
        </p:nvSpPr>
        <p:spPr>
          <a:xfrm>
            <a:off x="500034" y="6000768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Карты текущего и целевого состояния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000768"/>
            <a:ext cx="8329642" cy="50006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</a:rPr>
              <a:t>Совершенствование процесса проведения ежегодного планового профилактического осмотра несовершеннолетних </a:t>
            </a:r>
            <a:endParaRPr lang="ru-RU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Содержимое 5" descr="_DSC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711" r="7247" b="1939"/>
          <a:stretch>
            <a:fillRect/>
          </a:stretch>
        </p:blipFill>
        <p:spPr>
          <a:xfrm>
            <a:off x="500034" y="500042"/>
            <a:ext cx="8143932" cy="5357850"/>
          </a:xfrm>
          <a:prstGeom prst="roundRect">
            <a:avLst>
              <a:gd name="adj" fmla="val 306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857892"/>
            <a:ext cx="8429684" cy="642942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effectLst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</a:rPr>
              <a:t>Совершенствование процесса проведения диспансеризации детей находящихся под опекой </a:t>
            </a:r>
            <a:endParaRPr lang="ru-RU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_DSC0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18" t="7883" r="2676" b="7656"/>
          <a:stretch>
            <a:fillRect/>
          </a:stretch>
        </p:blipFill>
        <p:spPr>
          <a:xfrm>
            <a:off x="500034" y="500042"/>
            <a:ext cx="8143932" cy="5357850"/>
          </a:xfrm>
          <a:prstGeom prst="roundRect">
            <a:avLst>
              <a:gd name="adj" fmla="val 200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786454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>
                <a:solidFill>
                  <a:schemeClr val="tx1"/>
                </a:solidFill>
                <a:effectLst/>
              </a:rPr>
              <a:t>Открытая доступная регистратура </a:t>
            </a:r>
            <a:endParaRPr lang="ru-RU" sz="2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 descr="_DSC0045.JPG"/>
          <p:cNvPicPr>
            <a:picLocks noChangeAspect="1"/>
          </p:cNvPicPr>
          <p:nvPr/>
        </p:nvPicPr>
        <p:blipFill>
          <a:blip r:embed="rId2" cstate="print"/>
          <a:srcRect r="8958" b="4688"/>
          <a:stretch>
            <a:fillRect/>
          </a:stretch>
        </p:blipFill>
        <p:spPr>
          <a:xfrm>
            <a:off x="500034" y="500042"/>
            <a:ext cx="8143932" cy="5357850"/>
          </a:xfrm>
          <a:prstGeom prst="roundRect">
            <a:avLst>
              <a:gd name="adj" fmla="val 265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acfce1a6a5fc8ffa7bc23bd8c40264fa-V.jpg"/>
          <p:cNvPicPr>
            <a:picLocks noChangeAspect="1"/>
          </p:cNvPicPr>
          <p:nvPr/>
        </p:nvPicPr>
        <p:blipFill>
          <a:blip r:embed="rId2"/>
          <a:srcRect l="3369" t="14742" r="3817" b="22085"/>
          <a:stretch>
            <a:fillRect/>
          </a:stretch>
        </p:blipFill>
        <p:spPr>
          <a:xfrm>
            <a:off x="500034" y="500042"/>
            <a:ext cx="3935771" cy="5357850"/>
          </a:xfrm>
          <a:prstGeom prst="roundRect">
            <a:avLst>
              <a:gd name="adj" fmla="val 3617"/>
            </a:avLst>
          </a:prstGeom>
          <a:ln w="19050">
            <a:solidFill>
              <a:schemeClr val="bg1"/>
            </a:solidFill>
          </a:ln>
        </p:spPr>
      </p:pic>
      <p:pic>
        <p:nvPicPr>
          <p:cNvPr id="5" name="Рисунок 4" descr="IMG-7bd6b9be8d231e3aedb94e7f31a47da7-V.jpg"/>
          <p:cNvPicPr>
            <a:picLocks noChangeAspect="1"/>
          </p:cNvPicPr>
          <p:nvPr/>
        </p:nvPicPr>
        <p:blipFill>
          <a:blip r:embed="rId3"/>
          <a:srcRect l="1613" t="18548" r="6451" b="20967"/>
          <a:stretch>
            <a:fillRect/>
          </a:stretch>
        </p:blipFill>
        <p:spPr>
          <a:xfrm>
            <a:off x="4572000" y="500042"/>
            <a:ext cx="4071966" cy="5357850"/>
          </a:xfrm>
          <a:prstGeom prst="roundRect">
            <a:avLst>
              <a:gd name="adj" fmla="val 3294"/>
            </a:avLst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8596" y="6000768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IP</a:t>
            </a:r>
            <a:r>
              <a:rPr lang="ru-RU" dirty="0" smtClean="0"/>
              <a:t>-телефония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19.JPG"/>
          <p:cNvPicPr>
            <a:picLocks noChangeAspect="1"/>
          </p:cNvPicPr>
          <p:nvPr/>
        </p:nvPicPr>
        <p:blipFill>
          <a:blip r:embed="rId2" cstate="print"/>
          <a:srcRect r="53066" b="6250"/>
          <a:stretch>
            <a:fillRect/>
          </a:stretch>
        </p:blipFill>
        <p:spPr>
          <a:xfrm>
            <a:off x="500034" y="500042"/>
            <a:ext cx="3929090" cy="5357850"/>
          </a:xfrm>
          <a:prstGeom prst="roundRect">
            <a:avLst>
              <a:gd name="adj" fmla="val 2020"/>
            </a:avLst>
          </a:prstGeom>
          <a:ln w="12700">
            <a:solidFill>
              <a:schemeClr val="bg1"/>
            </a:solidFill>
          </a:ln>
        </p:spPr>
      </p:pic>
      <p:pic>
        <p:nvPicPr>
          <p:cNvPr id="5" name="Рисунок 4" descr="_DSC0126.JPG"/>
          <p:cNvPicPr>
            <a:picLocks noChangeAspect="1"/>
          </p:cNvPicPr>
          <p:nvPr/>
        </p:nvPicPr>
        <p:blipFill>
          <a:blip r:embed="rId3" cstate="print"/>
          <a:srcRect t="16012" r="25534"/>
          <a:stretch>
            <a:fillRect/>
          </a:stretch>
        </p:blipFill>
        <p:spPr>
          <a:xfrm rot="16200000">
            <a:off x="4001369" y="1213549"/>
            <a:ext cx="5357850" cy="3930836"/>
          </a:xfrm>
          <a:prstGeom prst="roundRect">
            <a:avLst>
              <a:gd name="adj" fmla="val 2931"/>
            </a:avLst>
          </a:prstGeo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7158" y="5929330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Монитор для трансляции электронного расписания врачей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57752" y="5929330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Терминал для электронной записи к врачам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DSC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8393901" cy="5595934"/>
          </a:xfrm>
          <a:prstGeom prst="roundRect">
            <a:avLst>
              <a:gd name="adj" fmla="val 4473"/>
            </a:avLst>
          </a:prstGeom>
          <a:ln w="19050"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 smtClean="0">
                <a:latin typeface="+mj-lt"/>
                <a:ea typeface="+mj-ea"/>
                <a:cs typeface="+mj-cs"/>
              </a:rPr>
              <a:t>Зона</a:t>
            </a:r>
            <a:r>
              <a:rPr lang="ru-RU" sz="4000" dirty="0" smtClean="0"/>
              <a:t> </a:t>
            </a:r>
            <a:r>
              <a:rPr lang="ru-RU" sz="2900" b="1" dirty="0" smtClean="0">
                <a:latin typeface="+mj-lt"/>
                <a:ea typeface="+mj-ea"/>
                <a:cs typeface="+mj-cs"/>
              </a:rPr>
              <a:t>ожидания</a:t>
            </a:r>
            <a:endParaRPr lang="ru-RU" sz="29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79.JPG"/>
          <p:cNvPicPr>
            <a:picLocks noChangeAspect="1"/>
          </p:cNvPicPr>
          <p:nvPr/>
        </p:nvPicPr>
        <p:blipFill>
          <a:blip r:embed="rId2" cstate="print"/>
          <a:srcRect r="7480"/>
          <a:stretch>
            <a:fillRect/>
          </a:stretch>
        </p:blipFill>
        <p:spPr>
          <a:xfrm>
            <a:off x="357158" y="428604"/>
            <a:ext cx="8429684" cy="6000792"/>
          </a:xfrm>
          <a:prstGeom prst="roundRect">
            <a:avLst>
              <a:gd name="adj" fmla="val 3531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10.JPG"/>
          <p:cNvPicPr>
            <a:picLocks noChangeAspect="1"/>
          </p:cNvPicPr>
          <p:nvPr/>
        </p:nvPicPr>
        <p:blipFill>
          <a:blip r:embed="rId2" cstate="print"/>
          <a:srcRect r="8673"/>
          <a:stretch>
            <a:fillRect/>
          </a:stretch>
        </p:blipFill>
        <p:spPr>
          <a:xfrm>
            <a:off x="357158" y="428604"/>
            <a:ext cx="8429684" cy="6000792"/>
          </a:xfrm>
          <a:prstGeom prst="roundRect">
            <a:avLst>
              <a:gd name="adj" fmla="val 2480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06.JPG"/>
          <p:cNvPicPr>
            <a:picLocks noChangeAspect="1"/>
          </p:cNvPicPr>
          <p:nvPr/>
        </p:nvPicPr>
        <p:blipFill>
          <a:blip r:embed="rId2" cstate="print"/>
          <a:srcRect l="1613" r="3225"/>
          <a:stretch>
            <a:fillRect/>
          </a:stretch>
        </p:blipFill>
        <p:spPr>
          <a:xfrm>
            <a:off x="357158" y="428604"/>
            <a:ext cx="8429684" cy="6048396"/>
          </a:xfrm>
          <a:prstGeom prst="roundRect">
            <a:avLst>
              <a:gd name="adj" fmla="val 259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145.JPG"/>
          <p:cNvPicPr>
            <a:picLocks noChangeAspect="1"/>
          </p:cNvPicPr>
          <p:nvPr/>
        </p:nvPicPr>
        <p:blipFill>
          <a:blip r:embed="rId2" cstate="print"/>
          <a:srcRect r="7623"/>
          <a:stretch>
            <a:fillRect/>
          </a:stretch>
        </p:blipFill>
        <p:spPr>
          <a:xfrm>
            <a:off x="357158" y="400181"/>
            <a:ext cx="8429684" cy="6057638"/>
          </a:xfrm>
          <a:prstGeom prst="roundRect">
            <a:avLst>
              <a:gd name="adj" fmla="val 134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12.JPG"/>
          <p:cNvPicPr>
            <a:picLocks noChangeAspect="1"/>
          </p:cNvPicPr>
          <p:nvPr/>
        </p:nvPicPr>
        <p:blipFill>
          <a:blip r:embed="rId2" cstate="print"/>
          <a:srcRect l="7813"/>
          <a:stretch>
            <a:fillRect/>
          </a:stretch>
        </p:blipFill>
        <p:spPr>
          <a:xfrm>
            <a:off x="357158" y="428604"/>
            <a:ext cx="8429620" cy="6024562"/>
          </a:xfrm>
          <a:prstGeom prst="roundRect">
            <a:avLst>
              <a:gd name="adj" fmla="val 2536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18.JPG"/>
          <p:cNvPicPr>
            <a:picLocks noChangeAspect="1"/>
          </p:cNvPicPr>
          <p:nvPr/>
        </p:nvPicPr>
        <p:blipFill>
          <a:blip r:embed="rId2" cstate="print"/>
          <a:srcRect l="3906" r="3906"/>
          <a:stretch>
            <a:fillRect/>
          </a:stretch>
        </p:blipFill>
        <p:spPr>
          <a:xfrm>
            <a:off x="357158" y="381000"/>
            <a:ext cx="8429684" cy="6096000"/>
          </a:xfrm>
          <a:prstGeom prst="roundRect">
            <a:avLst>
              <a:gd name="adj" fmla="val 1925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5794.jpg"/>
          <p:cNvPicPr>
            <a:picLocks noChangeAspect="1"/>
          </p:cNvPicPr>
          <p:nvPr/>
        </p:nvPicPr>
        <p:blipFill>
          <a:blip r:embed="rId2" cstate="print"/>
          <a:srcRect l="16823" t="11143" r="11620" b="10253"/>
          <a:stretch>
            <a:fillRect/>
          </a:stretch>
        </p:blipFill>
        <p:spPr>
          <a:xfrm>
            <a:off x="500034" y="428604"/>
            <a:ext cx="4000529" cy="2928958"/>
          </a:xfrm>
          <a:prstGeom prst="roundRect">
            <a:avLst>
              <a:gd name="adj" fmla="val 8055"/>
            </a:avLst>
          </a:prstGeom>
        </p:spPr>
      </p:pic>
      <p:pic>
        <p:nvPicPr>
          <p:cNvPr id="7" name="Рисунок 6" descr="IMG_5796.jpg"/>
          <p:cNvPicPr>
            <a:picLocks noChangeAspect="1"/>
          </p:cNvPicPr>
          <p:nvPr/>
        </p:nvPicPr>
        <p:blipFill>
          <a:blip r:embed="rId3" cstate="print"/>
          <a:srcRect l="12500" t="7033" r="7811" b="3882"/>
          <a:stretch>
            <a:fillRect/>
          </a:stretch>
        </p:blipFill>
        <p:spPr>
          <a:xfrm>
            <a:off x="4714876" y="3500438"/>
            <a:ext cx="4000528" cy="2980786"/>
          </a:xfrm>
          <a:prstGeom prst="roundRect">
            <a:avLst>
              <a:gd name="adj" fmla="val 7147"/>
            </a:avLst>
          </a:prstGeom>
        </p:spPr>
      </p:pic>
      <p:pic>
        <p:nvPicPr>
          <p:cNvPr id="8" name="Рисунок 7" descr="IMG_5798.jpg"/>
          <p:cNvPicPr>
            <a:picLocks noChangeAspect="1"/>
          </p:cNvPicPr>
          <p:nvPr/>
        </p:nvPicPr>
        <p:blipFill>
          <a:blip r:embed="rId4" cstate="print"/>
          <a:srcRect l="15126" t="7568" r="7559" b="6661"/>
          <a:stretch>
            <a:fillRect/>
          </a:stretch>
        </p:blipFill>
        <p:spPr>
          <a:xfrm>
            <a:off x="500034" y="3500438"/>
            <a:ext cx="4000529" cy="2956913"/>
          </a:xfrm>
          <a:prstGeom prst="roundRect">
            <a:avLst>
              <a:gd name="adj" fmla="val 6537"/>
            </a:avLst>
          </a:prstGeom>
        </p:spPr>
      </p:pic>
      <p:pic>
        <p:nvPicPr>
          <p:cNvPr id="9" name="Рисунок 8" descr="IMG_5800.jpg"/>
          <p:cNvPicPr>
            <a:picLocks noChangeAspect="1"/>
          </p:cNvPicPr>
          <p:nvPr/>
        </p:nvPicPr>
        <p:blipFill>
          <a:blip r:embed="rId5" cstate="print"/>
          <a:srcRect l="18961" t="6833" r="3448" b="7764"/>
          <a:stretch>
            <a:fillRect/>
          </a:stretch>
        </p:blipFill>
        <p:spPr>
          <a:xfrm>
            <a:off x="4714876" y="428604"/>
            <a:ext cx="3994034" cy="2928958"/>
          </a:xfrm>
          <a:prstGeom prst="roundRect">
            <a:avLst>
              <a:gd name="adj" fmla="val 859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74.JPG"/>
          <p:cNvPicPr>
            <a:picLocks noChangeAspect="1"/>
          </p:cNvPicPr>
          <p:nvPr/>
        </p:nvPicPr>
        <p:blipFill>
          <a:blip r:embed="rId2" cstate="print"/>
          <a:srcRect l="9375"/>
          <a:stretch>
            <a:fillRect/>
          </a:stretch>
        </p:blipFill>
        <p:spPr>
          <a:xfrm>
            <a:off x="357158" y="428604"/>
            <a:ext cx="8429684" cy="6024562"/>
          </a:xfrm>
          <a:prstGeom prst="roundRect">
            <a:avLst>
              <a:gd name="adj" fmla="val 3059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857892"/>
            <a:ext cx="8501122" cy="428628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effectLst/>
              </a:rPr>
              <a:t>Кабинет самостоятельного сестринского приема </a:t>
            </a:r>
            <a:endParaRPr lang="ru-RU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_DSC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813" t="9219"/>
          <a:stretch>
            <a:fillRect/>
          </a:stretch>
        </p:blipFill>
        <p:spPr>
          <a:xfrm>
            <a:off x="500034" y="500042"/>
            <a:ext cx="8113410" cy="5327667"/>
          </a:xfrm>
          <a:prstGeom prst="roundRect">
            <a:avLst>
              <a:gd name="adj" fmla="val 166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929330"/>
            <a:ext cx="8183880" cy="357190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effectLst/>
              </a:rPr>
              <a:t>Кабинет ЭКГ</a:t>
            </a:r>
            <a:endParaRPr lang="ru-RU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_DSC0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558" r="7812"/>
          <a:stretch>
            <a:fillRect/>
          </a:stretch>
        </p:blipFill>
        <p:spPr>
          <a:xfrm>
            <a:off x="500034" y="500042"/>
            <a:ext cx="8143932" cy="5327667"/>
          </a:xfrm>
          <a:prstGeom prst="roundRect">
            <a:avLst>
              <a:gd name="adj" fmla="val 1891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303040"/>
          </a:xfrm>
        </p:spPr>
        <p:txBody>
          <a:bodyPr>
            <a:normAutofit/>
          </a:bodyPr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effectLst/>
              </a:rPr>
              <a:t>Кабинет УЗИ</a:t>
            </a:r>
            <a:endParaRPr lang="ru-RU" sz="1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_DSC0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06" t="4878" r="3906" b="3659"/>
          <a:stretch>
            <a:fillRect/>
          </a:stretch>
        </p:blipFill>
        <p:spPr>
          <a:xfrm>
            <a:off x="500034" y="500042"/>
            <a:ext cx="8143931" cy="5357850"/>
          </a:xfrm>
          <a:prstGeom prst="roundRect">
            <a:avLst>
              <a:gd name="adj" fmla="val 166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285728"/>
            <a:ext cx="321471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b="1" dirty="0" err="1" smtClean="0">
                <a:latin typeface="+mj-lt"/>
                <a:ea typeface="+mj-ea"/>
                <a:cs typeface="+mj-cs"/>
              </a:rPr>
              <a:t>сопы</a:t>
            </a:r>
            <a:endParaRPr lang="ru-RU" sz="4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IMG_5608.jpg"/>
          <p:cNvPicPr>
            <a:picLocks noChangeAspect="1"/>
          </p:cNvPicPr>
          <p:nvPr/>
        </p:nvPicPr>
        <p:blipFill>
          <a:blip r:embed="rId2" cstate="print"/>
          <a:srcRect l="1562" t="4843" r="2460" b="4922"/>
          <a:stretch>
            <a:fillRect/>
          </a:stretch>
        </p:blipFill>
        <p:spPr>
          <a:xfrm rot="5400000">
            <a:off x="4000495" y="1714491"/>
            <a:ext cx="5500727" cy="3929090"/>
          </a:xfrm>
          <a:prstGeom prst="roundRect">
            <a:avLst>
              <a:gd name="adj" fmla="val 5833"/>
            </a:avLst>
          </a:prstGeom>
        </p:spPr>
      </p:pic>
      <p:pic>
        <p:nvPicPr>
          <p:cNvPr id="4" name="Рисунок 3" descr="IMG_5616.jpg"/>
          <p:cNvPicPr>
            <a:picLocks noChangeAspect="1"/>
          </p:cNvPicPr>
          <p:nvPr/>
        </p:nvPicPr>
        <p:blipFill>
          <a:blip r:embed="rId3" cstate="print"/>
          <a:srcRect l="2272" t="6060" r="2272" b="4545"/>
          <a:stretch>
            <a:fillRect/>
          </a:stretch>
        </p:blipFill>
        <p:spPr>
          <a:xfrm rot="5400000">
            <a:off x="-393208" y="1750474"/>
            <a:ext cx="5522521" cy="3878913"/>
          </a:xfrm>
          <a:prstGeom prst="roundRect">
            <a:avLst>
              <a:gd name="adj" fmla="val 528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5140" y="642918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4800" b="1" dirty="0" smtClean="0">
                <a:latin typeface="+mj-lt"/>
                <a:ea typeface="+mj-ea"/>
                <a:cs typeface="+mj-cs"/>
              </a:rPr>
              <a:t>соки</a:t>
            </a:r>
            <a:endParaRPr lang="ru-RU" sz="4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IMG_5805.jpg"/>
          <p:cNvPicPr>
            <a:picLocks noChangeAspect="1"/>
          </p:cNvPicPr>
          <p:nvPr/>
        </p:nvPicPr>
        <p:blipFill>
          <a:blip r:embed="rId2" cstate="print"/>
          <a:srcRect l="2273" t="4545" r="2272" b="6060"/>
          <a:stretch>
            <a:fillRect/>
          </a:stretch>
        </p:blipFill>
        <p:spPr>
          <a:xfrm>
            <a:off x="428596" y="428604"/>
            <a:ext cx="6000792" cy="4214842"/>
          </a:xfrm>
          <a:prstGeom prst="roundRect">
            <a:avLst>
              <a:gd name="adj" fmla="val 5072"/>
            </a:avLst>
          </a:prstGeom>
        </p:spPr>
      </p:pic>
      <p:pic>
        <p:nvPicPr>
          <p:cNvPr id="4" name="Рисунок 3" descr="IMG_5806.jpg"/>
          <p:cNvPicPr>
            <a:picLocks noChangeAspect="1"/>
          </p:cNvPicPr>
          <p:nvPr/>
        </p:nvPicPr>
        <p:blipFill>
          <a:blip r:embed="rId3" cstate="print"/>
          <a:srcRect l="2679" t="5357" r="2232" b="5357"/>
          <a:stretch>
            <a:fillRect/>
          </a:stretch>
        </p:blipFill>
        <p:spPr>
          <a:xfrm>
            <a:off x="3643306" y="2857496"/>
            <a:ext cx="5072098" cy="3571900"/>
          </a:xfrm>
          <a:prstGeom prst="roundRect">
            <a:avLst>
              <a:gd name="adj" fmla="val 6515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4459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/>
              </a:rPr>
              <a:t>СТАЛО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_DSC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06" t="8500" r="3906"/>
          <a:stretch>
            <a:fillRect/>
          </a:stretch>
        </p:blipFill>
        <p:spPr>
          <a:xfrm>
            <a:off x="500034" y="500042"/>
            <a:ext cx="8132839" cy="5357849"/>
          </a:xfrm>
          <a:prstGeom prst="roundRect">
            <a:avLst>
              <a:gd name="adj" fmla="val 244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57620" y="273050"/>
            <a:ext cx="4829180" cy="585311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Проекты:</a:t>
            </a:r>
          </a:p>
          <a:p>
            <a:r>
              <a:rPr lang="ru-RU" dirty="0" smtClean="0"/>
              <a:t>Потоки на Фронт-офис.</a:t>
            </a:r>
          </a:p>
          <a:p>
            <a:r>
              <a:rPr lang="ru-RU" dirty="0" smtClean="0"/>
              <a:t>Выписка ЛЛО.</a:t>
            </a:r>
          </a:p>
          <a:p>
            <a:r>
              <a:rPr lang="ru-RU" dirty="0" smtClean="0"/>
              <a:t>Плановый </a:t>
            </a:r>
            <a:r>
              <a:rPr lang="ru-RU" dirty="0" err="1" smtClean="0"/>
              <a:t>профосмотр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Диспансеризация детей.</a:t>
            </a:r>
          </a:p>
          <a:p>
            <a:r>
              <a:rPr lang="ru-RU" dirty="0" smtClean="0"/>
              <a:t>Иммунизация в день обращения.</a:t>
            </a:r>
          </a:p>
          <a:p>
            <a:endParaRPr lang="ru-RU" dirty="0"/>
          </a:p>
        </p:txBody>
      </p:sp>
      <p:pic>
        <p:nvPicPr>
          <p:cNvPr id="5" name="Рисунок 4" descr="_DSC0149.JPG"/>
          <p:cNvPicPr>
            <a:picLocks noChangeAspect="1"/>
          </p:cNvPicPr>
          <p:nvPr/>
        </p:nvPicPr>
        <p:blipFill>
          <a:blip r:embed="rId2" cstate="print"/>
          <a:srcRect l="52344" t="3516" r="13281"/>
          <a:stretch>
            <a:fillRect/>
          </a:stretch>
        </p:blipFill>
        <p:spPr>
          <a:xfrm>
            <a:off x="500034" y="500042"/>
            <a:ext cx="3143272" cy="5357850"/>
          </a:xfrm>
          <a:prstGeom prst="roundRect">
            <a:avLst>
              <a:gd name="adj" fmla="val 3641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20.JPG"/>
          <p:cNvPicPr>
            <a:picLocks noChangeAspect="1"/>
          </p:cNvPicPr>
          <p:nvPr/>
        </p:nvPicPr>
        <p:blipFill>
          <a:blip r:embed="rId2" cstate="print"/>
          <a:srcRect l="3906" r="3906"/>
          <a:stretch>
            <a:fillRect/>
          </a:stretch>
        </p:blipFill>
        <p:spPr>
          <a:xfrm>
            <a:off x="357158" y="381000"/>
            <a:ext cx="8429684" cy="6096000"/>
          </a:xfrm>
          <a:prstGeom prst="roundRect">
            <a:avLst>
              <a:gd name="adj" fmla="val 244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52.JPG"/>
          <p:cNvPicPr>
            <a:picLocks noChangeAspect="1"/>
          </p:cNvPicPr>
          <p:nvPr/>
        </p:nvPicPr>
        <p:blipFill>
          <a:blip r:embed="rId2" cstate="print"/>
          <a:srcRect l="3906" r="3906"/>
          <a:stretch>
            <a:fillRect/>
          </a:stretch>
        </p:blipFill>
        <p:spPr>
          <a:xfrm>
            <a:off x="357158" y="381000"/>
            <a:ext cx="8429684" cy="6096000"/>
          </a:xfrm>
          <a:prstGeom prst="roundRect">
            <a:avLst>
              <a:gd name="adj" fmla="val 166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124.JPG"/>
          <p:cNvPicPr>
            <a:picLocks noChangeAspect="1"/>
          </p:cNvPicPr>
          <p:nvPr/>
        </p:nvPicPr>
        <p:blipFill>
          <a:blip r:embed="rId2" cstate="print"/>
          <a:srcRect l="1688" t="1333" r="11620" b="1161"/>
          <a:stretch>
            <a:fillRect/>
          </a:stretch>
        </p:blipFill>
        <p:spPr>
          <a:xfrm>
            <a:off x="357158" y="428604"/>
            <a:ext cx="8429684" cy="6000792"/>
          </a:xfrm>
          <a:prstGeom prst="roundRect">
            <a:avLst>
              <a:gd name="adj" fmla="val 193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113.JPG"/>
          <p:cNvPicPr>
            <a:picLocks noChangeAspect="1"/>
          </p:cNvPicPr>
          <p:nvPr/>
        </p:nvPicPr>
        <p:blipFill>
          <a:blip r:embed="rId2" cstate="print"/>
          <a:srcRect l="3906" r="3906"/>
          <a:stretch>
            <a:fillRect/>
          </a:stretch>
        </p:blipFill>
        <p:spPr>
          <a:xfrm>
            <a:off x="357158" y="381000"/>
            <a:ext cx="8429684" cy="6096000"/>
          </a:xfrm>
          <a:prstGeom prst="roundRect">
            <a:avLst>
              <a:gd name="adj" fmla="val 244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121.JPG"/>
          <p:cNvPicPr>
            <a:picLocks noChangeAspect="1"/>
          </p:cNvPicPr>
          <p:nvPr/>
        </p:nvPicPr>
        <p:blipFill>
          <a:blip r:embed="rId2" cstate="print"/>
          <a:srcRect l="2343"/>
          <a:stretch>
            <a:fillRect/>
          </a:stretch>
        </p:blipFill>
        <p:spPr>
          <a:xfrm>
            <a:off x="357157" y="428604"/>
            <a:ext cx="8429685" cy="6048395"/>
          </a:xfrm>
          <a:prstGeom prst="roundRect">
            <a:avLst>
              <a:gd name="adj" fmla="val 2331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30.JPG"/>
          <p:cNvPicPr>
            <a:picLocks noChangeAspect="1"/>
          </p:cNvPicPr>
          <p:nvPr/>
        </p:nvPicPr>
        <p:blipFill>
          <a:blip r:embed="rId2" cstate="print"/>
          <a:srcRect l="3906" r="3906"/>
          <a:stretch>
            <a:fillRect/>
          </a:stretch>
        </p:blipFill>
        <p:spPr>
          <a:xfrm>
            <a:off x="357158" y="381000"/>
            <a:ext cx="8429684" cy="6096000"/>
          </a:xfrm>
          <a:prstGeom prst="roundRect">
            <a:avLst>
              <a:gd name="adj" fmla="val 1926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32.JPG"/>
          <p:cNvPicPr>
            <a:picLocks noChangeAspect="1"/>
          </p:cNvPicPr>
          <p:nvPr/>
        </p:nvPicPr>
        <p:blipFill>
          <a:blip r:embed="rId2" cstate="print"/>
          <a:srcRect l="6250" r="1562"/>
          <a:stretch>
            <a:fillRect/>
          </a:stretch>
        </p:blipFill>
        <p:spPr>
          <a:xfrm>
            <a:off x="357158" y="381000"/>
            <a:ext cx="8429684" cy="6096000"/>
          </a:xfrm>
          <a:prstGeom prst="roundRect">
            <a:avLst>
              <a:gd name="adj" fmla="val 2184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DSC0070.JPG"/>
          <p:cNvPicPr>
            <a:picLocks noChangeAspect="1"/>
          </p:cNvPicPr>
          <p:nvPr/>
        </p:nvPicPr>
        <p:blipFill>
          <a:blip r:embed="rId2" cstate="print"/>
          <a:srcRect r="7812"/>
          <a:stretch>
            <a:fillRect/>
          </a:stretch>
        </p:blipFill>
        <p:spPr>
          <a:xfrm>
            <a:off x="357174" y="381000"/>
            <a:ext cx="8429652" cy="6096000"/>
          </a:xfrm>
          <a:prstGeom prst="roundRect">
            <a:avLst>
              <a:gd name="adj" fmla="val 1926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107.JPG"/>
          <p:cNvPicPr>
            <a:picLocks noChangeAspect="1"/>
          </p:cNvPicPr>
          <p:nvPr/>
        </p:nvPicPr>
        <p:blipFill>
          <a:blip r:embed="rId2" cstate="print"/>
          <a:srcRect l="5469" t="8203" r="5469" b="3906"/>
          <a:stretch>
            <a:fillRect/>
          </a:stretch>
        </p:blipFill>
        <p:spPr>
          <a:xfrm>
            <a:off x="500034" y="500042"/>
            <a:ext cx="8143932" cy="5357850"/>
          </a:xfrm>
          <a:prstGeom prst="roundRect">
            <a:avLst>
              <a:gd name="adj" fmla="val 2184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500034" y="6000768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Перевязочная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033.JPG"/>
          <p:cNvPicPr>
            <a:picLocks noChangeAspect="1"/>
          </p:cNvPicPr>
          <p:nvPr/>
        </p:nvPicPr>
        <p:blipFill>
          <a:blip r:embed="rId2" cstate="print"/>
          <a:srcRect l="3905" t="2344" r="7031" b="9765"/>
          <a:stretch>
            <a:fillRect/>
          </a:stretch>
        </p:blipFill>
        <p:spPr>
          <a:xfrm>
            <a:off x="500034" y="500042"/>
            <a:ext cx="8143932" cy="5357850"/>
          </a:xfrm>
          <a:prstGeom prst="roundRect">
            <a:avLst>
              <a:gd name="adj" fmla="val 1667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500034" y="6000768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Палата дневного стационара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183880" cy="105156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</a:rPr>
              <a:t>БЫЛО 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3" descr="IMG-1f4d925bc36926db1dd717635cd49ca4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818" y="500042"/>
            <a:ext cx="7167613" cy="5375710"/>
          </a:xfrm>
          <a:prstGeom prst="roundRect">
            <a:avLst>
              <a:gd name="adj" fmla="val 552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090.JPG"/>
          <p:cNvPicPr>
            <a:picLocks noChangeAspect="1"/>
          </p:cNvPicPr>
          <p:nvPr/>
        </p:nvPicPr>
        <p:blipFill>
          <a:blip r:embed="rId2" cstate="print"/>
          <a:srcRect l="5469" t="10547" r="5469" b="1562"/>
          <a:stretch>
            <a:fillRect/>
          </a:stretch>
        </p:blipFill>
        <p:spPr>
          <a:xfrm>
            <a:off x="500034" y="500042"/>
            <a:ext cx="8143932" cy="5357850"/>
          </a:xfrm>
          <a:prstGeom prst="roundRect">
            <a:avLst>
              <a:gd name="adj" fmla="val 2184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500034" y="6000768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Зал ЛФК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DSC0080.JPG"/>
          <p:cNvPicPr>
            <a:picLocks noChangeAspect="1"/>
          </p:cNvPicPr>
          <p:nvPr/>
        </p:nvPicPr>
        <p:blipFill>
          <a:blip r:embed="rId2" cstate="print"/>
          <a:srcRect l="5469" t="1953" r="5469" b="10156"/>
          <a:stretch>
            <a:fillRect/>
          </a:stretch>
        </p:blipFill>
        <p:spPr>
          <a:xfrm>
            <a:off x="500034" y="500042"/>
            <a:ext cx="8143932" cy="5357850"/>
          </a:xfrm>
          <a:prstGeom prst="roundRect">
            <a:avLst>
              <a:gd name="adj" fmla="val 1408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500034" y="6000768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Тренажерный зал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83880" cy="1122998"/>
          </a:xfrm>
        </p:spPr>
        <p:txBody>
          <a:bodyPr>
            <a:noAutofit/>
          </a:bodyPr>
          <a:lstStyle/>
          <a:p>
            <a:pPr algn="ctr"/>
            <a:r>
              <a:rPr lang="ru-RU" sz="2800" cap="all" dirty="0" smtClean="0">
                <a:ln w="0"/>
                <a:solidFill>
                  <a:srgbClr val="682800"/>
                </a:solidFill>
                <a:effectLst/>
                <a:latin typeface="+mn-lt"/>
                <a:ea typeface="+mn-ea"/>
                <a:cs typeface="+mn-cs"/>
              </a:rPr>
              <a:t>По итогам проделанной работы: </a:t>
            </a:r>
            <a:endParaRPr lang="ru-RU" sz="2800" cap="all" dirty="0">
              <a:ln w="0"/>
              <a:solidFill>
                <a:srgbClr val="6828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500174"/>
            <a:ext cx="8183880" cy="3218130"/>
          </a:xfrm>
        </p:spPr>
        <p:txBody>
          <a:bodyPr/>
          <a:lstStyle/>
          <a:p>
            <a:r>
              <a:rPr lang="ru-RU" dirty="0" smtClean="0"/>
              <a:t>Сокращение многократных посещений.</a:t>
            </a:r>
          </a:p>
          <a:p>
            <a:r>
              <a:rPr lang="ru-RU" dirty="0" smtClean="0"/>
              <a:t>Сокращение времени ожидания.</a:t>
            </a:r>
          </a:p>
          <a:p>
            <a:r>
              <a:rPr lang="ru-RU" dirty="0" smtClean="0"/>
              <a:t>Снижение количества жалоб.</a:t>
            </a:r>
          </a:p>
          <a:p>
            <a:r>
              <a:rPr lang="ru-RU" dirty="0" smtClean="0"/>
              <a:t>Повышение удовлетворенности пациентов.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93bc62b83223a103a4dc8e0793004a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2" y="1714488"/>
            <a:ext cx="3276904" cy="47281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857288" y="571480"/>
            <a:ext cx="79841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СПАСИбО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 ЗА ВНИМАНИЕ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1040e4f0b5874d84f66b199f03b8d6bf-V.jpg"/>
          <p:cNvPicPr>
            <a:picLocks noChangeAspect="1"/>
          </p:cNvPicPr>
          <p:nvPr/>
        </p:nvPicPr>
        <p:blipFill>
          <a:blip r:embed="rId2"/>
          <a:srcRect l="7205" r="19545" b="15600"/>
          <a:stretch>
            <a:fillRect/>
          </a:stretch>
        </p:blipFill>
        <p:spPr>
          <a:xfrm>
            <a:off x="428596" y="428604"/>
            <a:ext cx="3906002" cy="6000792"/>
          </a:xfrm>
          <a:prstGeom prst="roundRect">
            <a:avLst>
              <a:gd name="adj" fmla="val 4155"/>
            </a:avLst>
          </a:prstGeom>
        </p:spPr>
      </p:pic>
      <p:pic>
        <p:nvPicPr>
          <p:cNvPr id="3" name="Рисунок 2" descr="IMG-d98e26c9f5c570653a47380ed7bfa2ce-V.jpg"/>
          <p:cNvPicPr>
            <a:picLocks noChangeAspect="1"/>
          </p:cNvPicPr>
          <p:nvPr/>
        </p:nvPicPr>
        <p:blipFill>
          <a:blip r:embed="rId3"/>
          <a:srcRect l="9723" b="3602"/>
          <a:stretch>
            <a:fillRect/>
          </a:stretch>
        </p:blipFill>
        <p:spPr>
          <a:xfrm>
            <a:off x="4500562" y="428604"/>
            <a:ext cx="4214842" cy="6000792"/>
          </a:xfrm>
          <a:prstGeom prst="roundRect">
            <a:avLst>
              <a:gd name="adj" fmla="val 3950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ff0e453c43e835368f3f764584139394-V.jpg"/>
          <p:cNvPicPr>
            <a:picLocks noChangeAspect="1"/>
          </p:cNvPicPr>
          <p:nvPr/>
        </p:nvPicPr>
        <p:blipFill>
          <a:blip r:embed="rId2"/>
          <a:srcRect l="3217" t="12500" b="12500"/>
          <a:stretch>
            <a:fillRect/>
          </a:stretch>
        </p:blipFill>
        <p:spPr>
          <a:xfrm>
            <a:off x="357158" y="428604"/>
            <a:ext cx="4297953" cy="6000792"/>
          </a:xfrm>
          <a:prstGeom prst="roundRect">
            <a:avLst>
              <a:gd name="adj" fmla="val 3462"/>
            </a:avLst>
          </a:prstGeom>
        </p:spPr>
      </p:pic>
      <p:pic>
        <p:nvPicPr>
          <p:cNvPr id="4" name="Рисунок 3" descr="IMG-c18adb894b9dfc4d99141030310f94b4-V.jpg"/>
          <p:cNvPicPr>
            <a:picLocks noChangeAspect="1"/>
          </p:cNvPicPr>
          <p:nvPr/>
        </p:nvPicPr>
        <p:blipFill>
          <a:blip r:embed="rId3"/>
          <a:srcRect t="12500" r="9677" b="12500"/>
          <a:stretch>
            <a:fillRect/>
          </a:stretch>
        </p:blipFill>
        <p:spPr>
          <a:xfrm>
            <a:off x="4714876" y="428604"/>
            <a:ext cx="4000528" cy="6000792"/>
          </a:xfrm>
          <a:prstGeom prst="roundRect">
            <a:avLst>
              <a:gd name="adj" fmla="val 4056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80618_123408.jpg"/>
          <p:cNvPicPr>
            <a:picLocks noChangeAspect="1"/>
          </p:cNvPicPr>
          <p:nvPr/>
        </p:nvPicPr>
        <p:blipFill>
          <a:blip r:embed="rId2" cstate="print"/>
          <a:srcRect t="2084" b="10416"/>
          <a:stretch>
            <a:fillRect/>
          </a:stretch>
        </p:blipFill>
        <p:spPr>
          <a:xfrm>
            <a:off x="428596" y="428604"/>
            <a:ext cx="4071966" cy="6000792"/>
          </a:xfrm>
          <a:prstGeom prst="roundRect">
            <a:avLst>
              <a:gd name="adj" fmla="val 3890"/>
            </a:avLst>
          </a:prstGeom>
        </p:spPr>
      </p:pic>
      <p:pic>
        <p:nvPicPr>
          <p:cNvPr id="3" name="Рисунок 2" descr="P_20180620_084245.jpg"/>
          <p:cNvPicPr>
            <a:picLocks noChangeAspect="1"/>
          </p:cNvPicPr>
          <p:nvPr/>
        </p:nvPicPr>
        <p:blipFill>
          <a:blip r:embed="rId3" cstate="print"/>
          <a:srcRect t="12500" b="5833"/>
          <a:stretch>
            <a:fillRect/>
          </a:stretch>
        </p:blipFill>
        <p:spPr>
          <a:xfrm>
            <a:off x="4714876" y="428604"/>
            <a:ext cx="4000501" cy="6000792"/>
          </a:xfrm>
          <a:prstGeom prst="roundRect">
            <a:avLst>
              <a:gd name="adj" fmla="val 366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857892"/>
            <a:ext cx="8183880" cy="642942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effectLst/>
              </a:rPr>
              <a:t>Стенд для пациентов «Лист предложений по улучшению качества оказания медицинской помощи».</a:t>
            </a:r>
          </a:p>
        </p:txBody>
      </p:sp>
      <p:pic>
        <p:nvPicPr>
          <p:cNvPr id="4" name="Содержимое 3" descr="_DSC0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394" t="16015" b="37016"/>
          <a:stretch>
            <a:fillRect/>
          </a:stretch>
        </p:blipFill>
        <p:spPr>
          <a:xfrm>
            <a:off x="500034" y="500042"/>
            <a:ext cx="8143932" cy="5357850"/>
          </a:xfrm>
          <a:prstGeom prst="roundRect">
            <a:avLst>
              <a:gd name="adj" fmla="val 2794"/>
            </a:avLst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500702"/>
            <a:ext cx="8183880" cy="1000132"/>
          </a:xfrm>
        </p:spPr>
        <p:txBody>
          <a:bodyPr anchor="b">
            <a:normAutofit/>
          </a:bodyPr>
          <a:lstStyle/>
          <a:p>
            <a:pPr algn="ctr"/>
            <a:r>
              <a:rPr lang="ru-RU" sz="3200" b="0" dirty="0" smtClean="0">
                <a:solidFill>
                  <a:schemeClr val="tx1"/>
                </a:solidFill>
                <a:effectLst/>
              </a:rPr>
              <a:t>Листки проблем и предложений </a:t>
            </a:r>
            <a:endParaRPr lang="ru-RU" sz="32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Содержимое 6" descr="_DSC0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737" r="12211" b="8420"/>
          <a:stretch>
            <a:fillRect/>
          </a:stretch>
        </p:blipFill>
        <p:spPr>
          <a:xfrm rot="5400000" flipH="1" flipV="1">
            <a:off x="-144562" y="1573267"/>
            <a:ext cx="5361159" cy="3214710"/>
          </a:xfrm>
          <a:prstGeom prst="roundRect">
            <a:avLst>
              <a:gd name="adj" fmla="val 4355"/>
            </a:avLst>
          </a:prstGeom>
          <a:ln>
            <a:noFill/>
          </a:ln>
        </p:spPr>
      </p:pic>
      <p:pic>
        <p:nvPicPr>
          <p:cNvPr id="8" name="Рисунок 7" descr="_DSC0155.JPG"/>
          <p:cNvPicPr>
            <a:picLocks noChangeAspect="1"/>
          </p:cNvPicPr>
          <p:nvPr/>
        </p:nvPicPr>
        <p:blipFill>
          <a:blip r:embed="rId3" cstate="print"/>
          <a:srcRect r="12088" b="4395"/>
          <a:stretch>
            <a:fillRect/>
          </a:stretch>
        </p:blipFill>
        <p:spPr>
          <a:xfrm rot="16200000">
            <a:off x="3622008" y="1235720"/>
            <a:ext cx="5350463" cy="3879107"/>
          </a:xfrm>
          <a:prstGeom prst="roundRect">
            <a:avLst>
              <a:gd name="adj" fmla="val 3649"/>
            </a:avLst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8">
      <a:dk1>
        <a:sysClr val="windowText" lastClr="000000"/>
      </a:dk1>
      <a:lt1>
        <a:srgbClr val="FEE6D7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787</TotalTime>
  <Words>129</Words>
  <PresentationFormat>Экран (4:3)</PresentationFormat>
  <Paragraphs>38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Аспект</vt:lpstr>
      <vt:lpstr>ГБУЗ СО СГП №1</vt:lpstr>
      <vt:lpstr>Слайд 2</vt:lpstr>
      <vt:lpstr>Слайд 3</vt:lpstr>
      <vt:lpstr>БЫЛО </vt:lpstr>
      <vt:lpstr>Слайд 5</vt:lpstr>
      <vt:lpstr>Слайд 6</vt:lpstr>
      <vt:lpstr>Слайд 7</vt:lpstr>
      <vt:lpstr>Стенд для пациентов «Лист предложений по улучшению качества оказания медицинской помощи».</vt:lpstr>
      <vt:lpstr>Листки проблем и предложений </vt:lpstr>
      <vt:lpstr>Слайд 10</vt:lpstr>
      <vt:lpstr> Совершенствование процесса проведения ежегодного планового профилактического осмотра несовершеннолетних </vt:lpstr>
      <vt:lpstr> Совершенствование процесса проведения диспансеризации детей находящихся под опекой </vt:lpstr>
      <vt:lpstr>Открытая доступная регистратура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Кабинет самостоятельного сестринского приема </vt:lpstr>
      <vt:lpstr>Кабинет ЭКГ</vt:lpstr>
      <vt:lpstr>Кабинет УЗИ</vt:lpstr>
      <vt:lpstr>Слайд 27</vt:lpstr>
      <vt:lpstr>Слайд 28</vt:lpstr>
      <vt:lpstr>СТАЛО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По итогам проделанной работы: 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ГБУЗ СО СГП №1</dc:title>
  <dc:creator>Марина</dc:creator>
  <cp:lastModifiedBy>Пользователь 2</cp:lastModifiedBy>
  <cp:revision>56</cp:revision>
  <dcterms:created xsi:type="dcterms:W3CDTF">2019-10-13T11:06:47Z</dcterms:created>
  <dcterms:modified xsi:type="dcterms:W3CDTF">2019-11-05T17:55:01Z</dcterms:modified>
</cp:coreProperties>
</file>