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0" r:id="rId4"/>
    <p:sldId id="262" r:id="rId5"/>
    <p:sldId id="257" r:id="rId6"/>
    <p:sldId id="265" r:id="rId7"/>
    <p:sldId id="264" r:id="rId8"/>
    <p:sldId id="268" r:id="rId9"/>
    <p:sldId id="269" r:id="rId10"/>
    <p:sldId id="266" r:id="rId11"/>
    <p:sldId id="263" r:id="rId12"/>
    <p:sldId id="267" r:id="rId13"/>
    <p:sldId id="271" r:id="rId14"/>
    <p:sldId id="272" r:id="rId15"/>
    <p:sldId id="276" r:id="rId16"/>
    <p:sldId id="261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 varScale="1">
        <p:scale>
          <a:sx n="97" d="100"/>
          <a:sy n="97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234908136482939E-2"/>
          <c:y val="2.132079833835018E-2"/>
          <c:w val="0.9567650918635171"/>
          <c:h val="0.91156895197017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209</c:v>
                </c:pt>
                <c:pt idx="1">
                  <c:v>419</c:v>
                </c:pt>
                <c:pt idx="2">
                  <c:v>419</c:v>
                </c:pt>
                <c:pt idx="3">
                  <c:v>209</c:v>
                </c:pt>
                <c:pt idx="4">
                  <c:v>314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0850784"/>
        <c:axId val="80851344"/>
      </c:barChart>
      <c:catAx>
        <c:axId val="808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51344"/>
        <c:crosses val="autoZero"/>
        <c:auto val="1"/>
        <c:lblAlgn val="ctr"/>
        <c:lblOffset val="100"/>
        <c:noMultiLvlLbl val="0"/>
      </c:catAx>
      <c:valAx>
        <c:axId val="8085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85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978355966373393E-4"/>
          <c:y val="0.94206953430184281"/>
          <c:w val="0.17590893529613147"/>
          <c:h val="5.7930465698157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BE6CC-CEF0-4FFA-886F-FBD4959138B8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39502-E210-4FDE-99C1-651258FCB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8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39502-E210-4FDE-99C1-651258FCB4A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7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0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3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5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9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8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4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1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4AC38-508A-42F2-8431-37B41905027C}" type="datetimeFigureOut">
              <a:rPr lang="ru-RU" smtClean="0"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D18C-92AA-4B83-8C0E-720FC7940F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2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" y="4556159"/>
            <a:ext cx="11673840" cy="1311241"/>
          </a:xfrm>
          <a:solidFill>
            <a:srgbClr val="A3E7FF">
              <a:alpha val="60000"/>
            </a:srgb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8926" y="4556159"/>
            <a:ext cx="11313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Роль сестринского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персонала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подготовке и проведении диагностических процедур.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1" y="124267"/>
            <a:ext cx="1969294" cy="7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/>
              <a:t>Важную роль в подготовке отводится разъяснению пациенту о необходимости проведения исследования, о ходе исследования.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4221" y="1690688"/>
            <a:ext cx="7480453" cy="487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453" y="793215"/>
            <a:ext cx="10515600" cy="10515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проведением исследований с контрастированием пациенту ставиться периферический внутривенный катетер для наличия венозного доступа. </a:t>
            </a:r>
            <a:b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" y="4755219"/>
            <a:ext cx="4392930" cy="1767841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95" y="1762699"/>
            <a:ext cx="8736375" cy="50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Ангиография </a:t>
            </a:r>
            <a:r>
              <a:rPr lang="ru-RU" b="1" i="1" dirty="0" smtClean="0"/>
              <a:t>сосудов любой локализации.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58" y="1393594"/>
            <a:ext cx="7330441" cy="559217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1" dirty="0"/>
              <a:t>Ангиография сосудов – это инструментальный метод обследования определённого участка кровеносной системы (артерий, вен, лимфатических сосудов) с целью обнаружения каких-либо патологий</a:t>
            </a:r>
            <a:r>
              <a:rPr lang="ru-RU" b="1" i="1" dirty="0" smtClean="0"/>
              <a:t>,</a:t>
            </a:r>
            <a:r>
              <a:rPr lang="ru-RU" b="1" i="1" dirty="0"/>
              <a:t> вводится специальное контрастное вещество и параллельно проводится КТ или МТ-томография. Данная методика предоставляет возможность последовательно изучить все фазы кровотока (прохождение крови через крупные артерии, мелкие сосуды и вены) и установить локализацию патологических изменений в кровеносной системе.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3594"/>
            <a:ext cx="4023359" cy="55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66" y="99151"/>
            <a:ext cx="5971143" cy="224744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3074" name="Picture 2" descr="Картинки по запросу фото рентгенолаборанта при проведении кт ангиографи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794"/>
            <a:ext cx="6015210" cy="42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9" y="99151"/>
            <a:ext cx="5923401" cy="37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проведения всех видов контрастных исследований 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- аллергическая реакция на </a:t>
            </a:r>
            <a:r>
              <a:rPr lang="ru-RU" b="1" i="1" dirty="0" smtClean="0"/>
              <a:t>контрастные</a:t>
            </a:r>
            <a:r>
              <a:rPr lang="ru-RU" b="1" i="1" dirty="0" smtClean="0"/>
              <a:t> </a:t>
            </a:r>
            <a:r>
              <a:rPr lang="ru-RU" b="1" i="1" dirty="0"/>
              <a:t>препараты, если процедура проводится с использованием контрастирующего вещества;</a:t>
            </a:r>
          </a:p>
          <a:p>
            <a:pPr marL="0" indent="0">
              <a:buNone/>
            </a:pPr>
            <a:r>
              <a:rPr lang="ru-RU" b="1" i="1" dirty="0"/>
              <a:t>- выраженная сердечная, почечная или печеночная недостаточность;</a:t>
            </a:r>
          </a:p>
          <a:p>
            <a:pPr marL="0" indent="0">
              <a:buNone/>
            </a:pPr>
            <a:r>
              <a:rPr lang="ru-RU" b="1" i="1" dirty="0"/>
              <a:t>- нарушения свертываемости крови;</a:t>
            </a:r>
          </a:p>
          <a:p>
            <a:pPr marL="0" indent="0">
              <a:buNone/>
            </a:pPr>
            <a:r>
              <a:rPr lang="ru-RU" b="1" i="1" dirty="0"/>
              <a:t>- тяжелое общее состояние или кома;</a:t>
            </a:r>
          </a:p>
          <a:p>
            <a:pPr marL="0" indent="0">
              <a:buNone/>
            </a:pPr>
            <a:r>
              <a:rPr lang="ru-RU" b="1" i="1" dirty="0"/>
              <a:t>- беременность и лактация.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4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/>
              <a:t>Проведен  анализ по рентгенологическим процедурам и выявлены следующие   причины  невыполнения процедур рентгеноскопии и компьютерной </a:t>
            </a:r>
            <a:r>
              <a:rPr lang="ru-RU" sz="2800" b="1" i="1" dirty="0" smtClean="0"/>
              <a:t>томографии</a:t>
            </a:r>
            <a:r>
              <a:rPr lang="ru-RU" sz="2800" b="1" i="1" dirty="0"/>
              <a:t> </a:t>
            </a:r>
            <a:r>
              <a:rPr lang="ru-RU" sz="2800" b="1" i="1" dirty="0" smtClean="0"/>
              <a:t>из числа 104 894: 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579301"/>
              </p:ext>
            </p:extLst>
          </p:nvPr>
        </p:nvGraphicFramePr>
        <p:xfrm>
          <a:off x="838200" y="1690687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8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успешной работы необходим тесный контакт между сестринским персоналом отделений</a:t>
            </a:r>
          </a:p>
        </p:txBody>
      </p:sp>
      <p:pic>
        <p:nvPicPr>
          <p:cNvPr id="2050" name="Picture 2" descr="Картинки по запросу фото медицинских сестер за работой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08" y="1465243"/>
            <a:ext cx="7425369" cy="508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Спасибо за внимание !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фото медицинской сест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84" y="1542361"/>
            <a:ext cx="8295702" cy="531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05" y="1182463"/>
            <a:ext cx="9680145" cy="4163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4716" y="33170"/>
            <a:ext cx="10862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Arial Black" panose="020B0A04020102020204" pitchFamily="34" charset="0"/>
              </a:rPr>
              <a:t>Самарская городская </a:t>
            </a:r>
            <a:r>
              <a:rPr lang="ru-RU" sz="3200" b="1" i="1" dirty="0" smtClean="0">
                <a:latin typeface="Arial Black" panose="020B0A04020102020204" pitchFamily="34" charset="0"/>
              </a:rPr>
              <a:t>клиническая больница </a:t>
            </a:r>
            <a:r>
              <a:rPr lang="ru-RU" sz="3200" b="1" i="1" dirty="0">
                <a:latin typeface="Arial Black" panose="020B0A04020102020204" pitchFamily="34" charset="0"/>
              </a:rPr>
              <a:t>№ 1 им. Н.И. Пирогова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6006" y="5618063"/>
            <a:ext cx="931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 Одна </a:t>
            </a:r>
            <a:r>
              <a:rPr lang="ru-RU" sz="2400" b="1" i="1" dirty="0"/>
              <a:t>из старейших больниц Самарской губернии, была </a:t>
            </a:r>
            <a:r>
              <a:rPr lang="ru-RU" sz="2400" b="1" i="1" dirty="0" smtClean="0"/>
              <a:t>основана                  в </a:t>
            </a:r>
            <a:r>
              <a:rPr lang="ru-RU" sz="2400" b="1" i="1" dirty="0"/>
              <a:t>1875 году. В 2019 году ей исполнилось 144 </a:t>
            </a:r>
            <a:r>
              <a:rPr lang="ru-RU" sz="2400" b="1" i="1" dirty="0" smtClean="0"/>
              <a:t>года. 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1578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266" b="7600"/>
          <a:stretch/>
        </p:blipFill>
        <p:spPr>
          <a:xfrm>
            <a:off x="2087880" y="209331"/>
            <a:ext cx="7940040" cy="536746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557679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Приоритетным направлением в деятельности больницы является оказание круглосуточной экстренной медицинской помощи в рамках территориальной программы государственных </a:t>
            </a:r>
            <a:r>
              <a:rPr lang="ru-RU" sz="2400" b="1" i="1" dirty="0" smtClean="0"/>
              <a:t>гарантий.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7218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1412" y="199547"/>
            <a:ext cx="74828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Оснащение рентгенологического отделения.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9" y="1029811"/>
            <a:ext cx="4709145" cy="4371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541" y="3343277"/>
            <a:ext cx="2691324" cy="3134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743" y="1290875"/>
            <a:ext cx="4409017" cy="33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" y="579070"/>
            <a:ext cx="6032311" cy="3770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31" y="2599104"/>
            <a:ext cx="5356746" cy="4017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03293" y="2229772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.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3154" y="180459"/>
            <a:ext cx="25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6982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8761" y="528809"/>
            <a:ext cx="4869456" cy="46896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825" y="49574"/>
            <a:ext cx="10406349" cy="5648153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i="1" dirty="0"/>
              <a:t>Цель нашего отделения-оказание высококвалифицированной неотложной медицинской помощи амбулаторным пациентом и пациентам, находящихся на стационарном лечении, расширение спектра диагностических услуг, внедрение высокотехнологичных методик обследований</a:t>
            </a:r>
          </a:p>
        </p:txBody>
      </p:sp>
      <p:pic>
        <p:nvPicPr>
          <p:cNvPr id="1026" name="Picture 2" descr="Картинки по запросу фото  рентгенологического кабинета с пациен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44" y="2168315"/>
            <a:ext cx="6081311" cy="46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6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910" y="190573"/>
            <a:ext cx="7513320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рентгенологических исследований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6" y="3093715"/>
            <a:ext cx="4663439" cy="3479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310" t="8867" r="2561" b="2498"/>
          <a:stretch/>
        </p:blipFill>
        <p:spPr>
          <a:xfrm>
            <a:off x="7936230" y="190573"/>
            <a:ext cx="3962400" cy="49225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73"/>
            <a:ext cx="3501390" cy="32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79432"/>
              </p:ext>
            </p:extLst>
          </p:nvPr>
        </p:nvGraphicFramePr>
        <p:xfrm>
          <a:off x="838200" y="220337"/>
          <a:ext cx="10515600" cy="6940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515600"/>
              </a:tblGrid>
              <a:tr h="694063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Статистические данные проведенных исследований </a:t>
                      </a:r>
                      <a:endParaRPr lang="ru-RU" sz="28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200" y="1065212"/>
            <a:ext cx="7863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Наименование показателей	2016	2017	2018</a:t>
            </a:r>
          </a:p>
          <a:p>
            <a:r>
              <a:rPr lang="ru-RU" dirty="0"/>
              <a:t>Всего рентгенологических исследований	72704	81351	84685</a:t>
            </a:r>
          </a:p>
          <a:p>
            <a:r>
              <a:rPr lang="ru-RU" dirty="0"/>
              <a:t>спец. исследований	4601	5686	5923</a:t>
            </a:r>
          </a:p>
          <a:p>
            <a:r>
              <a:rPr lang="ru-RU" dirty="0"/>
              <a:t>- органы пищеварения	467	1004	2455</a:t>
            </a:r>
          </a:p>
          <a:p>
            <a:r>
              <a:rPr lang="ru-RU" dirty="0"/>
              <a:t>- костно-суставная система	32519	32251	48380</a:t>
            </a:r>
          </a:p>
          <a:p>
            <a:r>
              <a:rPr lang="ru-RU" dirty="0"/>
              <a:t>- прочие	3570	4900	16775</a:t>
            </a:r>
          </a:p>
          <a:p>
            <a:r>
              <a:rPr lang="ru-RU" dirty="0"/>
              <a:t>Исследование желчевыводящих путей всего:	349	209	315</a:t>
            </a:r>
          </a:p>
          <a:p>
            <a:r>
              <a:rPr lang="ru-RU" dirty="0"/>
              <a:t>Из них: - </a:t>
            </a:r>
            <a:r>
              <a:rPr lang="ru-RU" dirty="0" err="1"/>
              <a:t>интраоперационная</a:t>
            </a:r>
            <a:r>
              <a:rPr lang="ru-RU" dirty="0"/>
              <a:t> </a:t>
            </a:r>
            <a:r>
              <a:rPr lang="ru-RU" dirty="0" err="1"/>
              <a:t>холеграфия</a:t>
            </a:r>
            <a:r>
              <a:rPr lang="ru-RU" dirty="0"/>
              <a:t>	10	12	11</a:t>
            </a:r>
          </a:p>
          <a:p>
            <a:r>
              <a:rPr lang="ru-RU" dirty="0"/>
              <a:t>- послеоперационная </a:t>
            </a:r>
            <a:r>
              <a:rPr lang="ru-RU" dirty="0" err="1"/>
              <a:t>фистулография</a:t>
            </a:r>
            <a:r>
              <a:rPr lang="ru-RU" dirty="0"/>
              <a:t>	67	152	166</a:t>
            </a:r>
          </a:p>
          <a:p>
            <a:r>
              <a:rPr lang="ru-RU" dirty="0"/>
              <a:t>- РХПГ	16	48	41</a:t>
            </a:r>
          </a:p>
          <a:p>
            <a:r>
              <a:rPr lang="ru-RU" dirty="0"/>
              <a:t>Урологических исследований всего	4223	5357	5269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01576"/>
              </p:ext>
            </p:extLst>
          </p:nvPr>
        </p:nvGraphicFramePr>
        <p:xfrm>
          <a:off x="0" y="738130"/>
          <a:ext cx="12192000" cy="7082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00260"/>
                <a:gridCol w="3095740"/>
                <a:gridCol w="3048000"/>
              </a:tblGrid>
              <a:tr h="85050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659338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рентгенологических исследований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72704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81351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84685</a:t>
                      </a:r>
                      <a:endParaRPr lang="ru-RU" dirty="0"/>
                    </a:p>
                  </a:txBody>
                  <a:tcPr/>
                </a:tc>
              </a:tr>
              <a:tr h="474113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спец. исследований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5923</a:t>
                      </a:r>
                      <a:endParaRPr lang="ru-RU" dirty="0"/>
                    </a:p>
                  </a:txBody>
                  <a:tcPr/>
                </a:tc>
              </a:tr>
              <a:tr h="474113">
                <a:tc>
                  <a:txBody>
                    <a:bodyPr/>
                    <a:lstStyle/>
                    <a:p>
                      <a:r>
                        <a:rPr lang="ru-RU" dirty="0" smtClean="0"/>
                        <a:t>- органы пищеварения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2455</a:t>
                      </a:r>
                      <a:endParaRPr lang="ru-RU" dirty="0"/>
                    </a:p>
                  </a:txBody>
                  <a:tcPr/>
                </a:tc>
              </a:tr>
              <a:tr h="474113">
                <a:tc>
                  <a:txBody>
                    <a:bodyPr/>
                    <a:lstStyle/>
                    <a:p>
                      <a:r>
                        <a:rPr lang="ru-RU" dirty="0" smtClean="0"/>
                        <a:t>- костно-суставная система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32519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32251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48380</a:t>
                      </a:r>
                      <a:endParaRPr lang="ru-RU" dirty="0"/>
                    </a:p>
                  </a:txBody>
                  <a:tcPr/>
                </a:tc>
              </a:tr>
              <a:tr h="474113">
                <a:tc>
                  <a:txBody>
                    <a:bodyPr/>
                    <a:lstStyle/>
                    <a:p>
                      <a:r>
                        <a:rPr lang="ru-RU" dirty="0" smtClean="0"/>
                        <a:t>- прочие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16775</a:t>
                      </a:r>
                      <a:endParaRPr lang="ru-RU" dirty="0"/>
                    </a:p>
                  </a:txBody>
                  <a:tcPr/>
                </a:tc>
              </a:tr>
              <a:tr h="941912"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Исследование желчевыводящих путей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315</a:t>
                      </a:r>
                      <a:endParaRPr lang="ru-RU" dirty="0"/>
                    </a:p>
                  </a:txBody>
                  <a:tcPr/>
                </a:tc>
              </a:tr>
              <a:tr h="941912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 - </a:t>
                      </a:r>
                      <a:r>
                        <a:rPr lang="ru-RU" dirty="0" err="1" smtClean="0"/>
                        <a:t>интраоперационная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холеграфия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659338">
                <a:tc>
                  <a:txBody>
                    <a:bodyPr/>
                    <a:lstStyle/>
                    <a:p>
                      <a:r>
                        <a:rPr lang="ru-RU" dirty="0" smtClean="0"/>
                        <a:t>- послеоперационная </a:t>
                      </a:r>
                      <a:r>
                        <a:rPr lang="ru-RU" dirty="0" err="1" smtClean="0"/>
                        <a:t>фистулография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166</a:t>
                      </a:r>
                      <a:endParaRPr lang="ru-RU" dirty="0"/>
                    </a:p>
                  </a:txBody>
                  <a:tcPr/>
                </a:tc>
              </a:tr>
              <a:tr h="474113">
                <a:tc>
                  <a:txBody>
                    <a:bodyPr/>
                    <a:lstStyle/>
                    <a:p>
                      <a:r>
                        <a:rPr lang="ru-RU" dirty="0" smtClean="0"/>
                        <a:t>- РХПГ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/>
                </a:tc>
              </a:tr>
              <a:tr h="659338">
                <a:tc>
                  <a:txBody>
                    <a:bodyPr/>
                    <a:lstStyle/>
                    <a:p>
                      <a:r>
                        <a:rPr lang="ru-RU" dirty="0" smtClean="0"/>
                        <a:t>Урологических исследований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5269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2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447260" y="2317498"/>
            <a:ext cx="24073381" cy="135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643770"/>
              </p:ext>
            </p:extLst>
          </p:nvPr>
        </p:nvGraphicFramePr>
        <p:xfrm>
          <a:off x="0" y="-3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501696">
                <a:tc>
                  <a:txBody>
                    <a:bodyPr/>
                    <a:lstStyle/>
                    <a:p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них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96">
                <a:tc>
                  <a:txBody>
                    <a:bodyPr/>
                    <a:lstStyle/>
                    <a:p>
                      <a:r>
                        <a:rPr lang="ru-RU" dirty="0" smtClean="0"/>
                        <a:t>Внутренняя урография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5116</a:t>
                      </a:r>
                      <a:endParaRPr lang="ru-RU" dirty="0"/>
                    </a:p>
                  </a:txBody>
                  <a:tcPr/>
                </a:tc>
              </a:tr>
              <a:tr h="638415">
                <a:tc>
                  <a:txBody>
                    <a:bodyPr/>
                    <a:lstStyle/>
                    <a:p>
                      <a:r>
                        <a:rPr lang="ru-RU" dirty="0" smtClean="0"/>
                        <a:t>Ретроградная урография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61197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Антеградная</a:t>
                      </a:r>
                      <a:r>
                        <a:rPr lang="ru-RU" dirty="0" smtClean="0"/>
                        <a:t> урография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628748">
                <a:tc>
                  <a:txBody>
                    <a:bodyPr/>
                    <a:lstStyle/>
                    <a:p>
                      <a:r>
                        <a:rPr lang="ru-RU" dirty="0" smtClean="0"/>
                        <a:t>Цистография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68872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Уретрография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</a:tr>
              <a:tr h="71989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Кавернозография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97932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Компьютерная томография с контрастным усилением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6925</a:t>
                      </a:r>
                      <a:endParaRPr lang="ru-RU" dirty="0"/>
                    </a:p>
                  </a:txBody>
                  <a:tcPr/>
                </a:tc>
              </a:tr>
              <a:tr h="721586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Компьютерная томография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21978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20209</a:t>
                      </a:r>
                      <a:endParaRPr lang="ru-RU" dirty="0"/>
                    </a:p>
                  </a:txBody>
                  <a:tcPr/>
                </a:tc>
              </a:tr>
              <a:tr h="865942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амбулаторным больным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6486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5932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8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343</Words>
  <Application>Microsoft Office PowerPoint</Application>
  <PresentationFormat>Широкоэкранный</PresentationFormat>
  <Paragraphs>118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Оснащение рентгенологического отделения.</vt:lpstr>
      <vt:lpstr>Презентация PowerPoint</vt:lpstr>
      <vt:lpstr>Презентация PowerPoint</vt:lpstr>
      <vt:lpstr>Виды рентгенологических исследований.</vt:lpstr>
      <vt:lpstr>Презентация PowerPoint</vt:lpstr>
      <vt:lpstr>Презентация PowerPoint</vt:lpstr>
      <vt:lpstr>Важную роль в подготовке отводится разъяснению пациенту о необходимости проведения исследования, о ходе исследования.</vt:lpstr>
      <vt:lpstr>Перед проведением исследований с контрастированием пациенту ставиться периферический внутривенный катетер для наличия венозного доступа.  </vt:lpstr>
      <vt:lpstr>Ангиография сосудов любой локализации.</vt:lpstr>
      <vt:lpstr>Презентация PowerPoint</vt:lpstr>
      <vt:lpstr>Противопоказания для  проведения всех видов контрастных исследований </vt:lpstr>
      <vt:lpstr>Проведен  анализ по рентгенологическим процедурам и выявлены следующие   причины  невыполнения процедур рентгеноскопии и компьютерной томографии из числа 104 894: </vt:lpstr>
      <vt:lpstr>Для успешной работы необходим тесный контакт между сестринским персоналом отделений</vt:lpstr>
      <vt:lpstr>Спасибо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Даша</dc:creator>
  <cp:lastModifiedBy>Юлия Владимировна Кваско</cp:lastModifiedBy>
  <cp:revision>46</cp:revision>
  <dcterms:created xsi:type="dcterms:W3CDTF">2019-10-30T16:36:30Z</dcterms:created>
  <dcterms:modified xsi:type="dcterms:W3CDTF">2019-11-06T05:09:03Z</dcterms:modified>
</cp:coreProperties>
</file>