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</p:sldMasterIdLst>
  <p:notesMasterIdLst>
    <p:notesMasterId r:id="rId43"/>
  </p:notesMasterIdLst>
  <p:handoutMasterIdLst>
    <p:handoutMasterId r:id="rId44"/>
  </p:handoutMasterIdLst>
  <p:sldIdLst>
    <p:sldId id="485" r:id="rId2"/>
    <p:sldId id="374" r:id="rId3"/>
    <p:sldId id="480" r:id="rId4"/>
    <p:sldId id="488" r:id="rId5"/>
    <p:sldId id="439" r:id="rId6"/>
    <p:sldId id="489" r:id="rId7"/>
    <p:sldId id="490" r:id="rId8"/>
    <p:sldId id="294" r:id="rId9"/>
    <p:sldId id="505" r:id="rId10"/>
    <p:sldId id="508" r:id="rId11"/>
    <p:sldId id="506" r:id="rId12"/>
    <p:sldId id="507" r:id="rId13"/>
    <p:sldId id="510" r:id="rId14"/>
    <p:sldId id="511" r:id="rId15"/>
    <p:sldId id="514" r:id="rId16"/>
    <p:sldId id="504" r:id="rId17"/>
    <p:sldId id="492" r:id="rId18"/>
    <p:sldId id="493" r:id="rId19"/>
    <p:sldId id="494" r:id="rId20"/>
    <p:sldId id="476" r:id="rId21"/>
    <p:sldId id="477" r:id="rId22"/>
    <p:sldId id="520" r:id="rId23"/>
    <p:sldId id="495" r:id="rId24"/>
    <p:sldId id="496" r:id="rId25"/>
    <p:sldId id="456" r:id="rId26"/>
    <p:sldId id="517" r:id="rId27"/>
    <p:sldId id="440" r:id="rId28"/>
    <p:sldId id="447" r:id="rId29"/>
    <p:sldId id="502" r:id="rId30"/>
    <p:sldId id="515" r:id="rId31"/>
    <p:sldId id="451" r:id="rId32"/>
    <p:sldId id="482" r:id="rId33"/>
    <p:sldId id="484" r:id="rId34"/>
    <p:sldId id="475" r:id="rId35"/>
    <p:sldId id="501" r:id="rId36"/>
    <p:sldId id="474" r:id="rId37"/>
    <p:sldId id="459" r:id="rId38"/>
    <p:sldId id="473" r:id="rId39"/>
    <p:sldId id="519" r:id="rId40"/>
    <p:sldId id="500" r:id="rId41"/>
    <p:sldId id="285" r:id="rId42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6AE"/>
    <a:srgbClr val="0000FF"/>
    <a:srgbClr val="B07BD7"/>
    <a:srgbClr val="006600"/>
    <a:srgbClr val="009900"/>
    <a:srgbClr val="00FF00"/>
    <a:srgbClr val="1418B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2477" autoAdjust="0"/>
  </p:normalViewPr>
  <p:slideViewPr>
    <p:cSldViewPr>
      <p:cViewPr varScale="1">
        <p:scale>
          <a:sx n="107" d="100"/>
          <a:sy n="107" d="100"/>
        </p:scale>
        <p:origin x="126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A19CB4-8FB5-4848-B55A-661AB9998E56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6E6C-5105-44A0-959A-362D4A0C42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609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EF8650-DF9B-47D3-955A-46EF28EE3D06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C3F0F3E-E1CD-40E1-819B-1DC2624B5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613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755322-5139-415A-9535-004E017BC63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FFFD47-5A1B-4A0E-BB7B-41EF946476D9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46424E2-3DE3-4A49-8A58-B9D4EA6485E9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EB5BF5-3FD1-4795-BCBB-16DA7EF87D75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AF1BF2-7106-4E6D-AB33-0F70D85A2A3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40EADC-3CD5-4DA5-B6EE-AA3664955575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7FF95D-D051-458D-B142-CD33C97F8C77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" y="735013"/>
            <a:ext cx="6651625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7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5600" cy="44672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759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BF076D54-FE96-4345-89C6-313581F8854B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20750" algn="l"/>
                <a:tab pos="1841500" algn="l"/>
                <a:tab pos="2762250" algn="l"/>
                <a:tab pos="3684588" algn="l"/>
                <a:tab pos="4605338" algn="l"/>
                <a:tab pos="5526088" algn="l"/>
                <a:tab pos="6446838" algn="l"/>
                <a:tab pos="7369175" algn="l"/>
                <a:tab pos="8289925" algn="l"/>
                <a:tab pos="9210675" algn="l"/>
                <a:tab pos="10131425" algn="l"/>
              </a:tabLst>
            </a:pPr>
            <a:r>
              <a:rPr lang="ru-RU" altLang="ru-RU" b="1">
                <a:latin typeface="Times New Roman" pitchFamily="18" charset="0"/>
              </a:rPr>
              <a:t>Ведущая роль отводится медсестрам самостоятельного приема. Сложности преодоления «статусного» барьера</a:t>
            </a:r>
            <a:endParaRPr lang="ru-RU" altLang="ru-RU" b="1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8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BC68ADAB-9616-4531-8B32-5997E5477F9D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20750" algn="l"/>
                <a:tab pos="1841500" algn="l"/>
                <a:tab pos="2762250" algn="l"/>
                <a:tab pos="3684588" algn="l"/>
                <a:tab pos="4605338" algn="l"/>
                <a:tab pos="5526088" algn="l"/>
                <a:tab pos="6446838" algn="l"/>
                <a:tab pos="7369175" algn="l"/>
                <a:tab pos="8289925" algn="l"/>
                <a:tab pos="9210675" algn="l"/>
                <a:tab pos="10131425" algn="l"/>
              </a:tabLst>
            </a:pPr>
            <a:r>
              <a:rPr lang="ru-RU" altLang="ru-RU" b="1">
                <a:latin typeface="Times New Roman" pitchFamily="18" charset="0"/>
              </a:rPr>
              <a:t>Ведущая роль отводится медсестрам самостоятельного приема. Сложности преодоления «статусного» барьера</a:t>
            </a:r>
            <a:endParaRPr lang="ru-RU" altLang="ru-RU" b="1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96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Мониторинг работы медсестер самостоятельного приема выявил существенную разницу в нагрузках привел к необходимости создания спаренной схемы обслуживания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019B3E-DC26-412E-9A43-77385398B391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870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chemeClr val="bg1"/>
                </a:solidFill>
                <a:latin typeface="Century Gothic" pitchFamily="34" charset="0"/>
              </a:rPr>
              <a:t>Экономическая и кадровая целесообразность</a:t>
            </a:r>
          </a:p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EFBE0-92C1-4BB9-AB77-8927D617802E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1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BDA6FD-6F48-4225-895A-1C1DF9685E3A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61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EA025-FCA8-45C3-8DBE-3AE0BF2BF48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39A4D1-1453-4D21-BF72-756D3395A950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9B67B2C-A03F-416D-A8CA-5316B9548A9B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91B92B-6D6C-4D01-A2CA-6D6D9EEA7B00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A5EF77-F8C3-4F26-B08E-5BD43A7405D8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1ECD46-A3B5-4595-8A40-88841FDA768B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78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5013"/>
            <a:ext cx="6646862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5600" cy="44672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0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20A8F-360D-4A76-BBF4-AEDD3B1040C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44524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2DCD49-44F6-4BC7-8EBF-5F10D1D7D1B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0CF75F7-17C3-435B-A452-4151BB80330A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96CF58B-2A83-4C9A-B0F9-052E95E52120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01DEEB-263B-48B1-9A20-AF4D0358BD6C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6BA95CD-BEA1-4E39-9FCA-E9AD8DE05D56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7831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AC9C197-E879-48DF-9A74-BA459F63D652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783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5013"/>
            <a:ext cx="6646862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3" name="Text Box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5600" cy="4465637"/>
          </a:xfrm>
          <a:noFill/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latin typeface="Arial" pitchFamily="34" charset="0"/>
                <a:ea typeface="Microsoft YaHei" pitchFamily="34" charset="-122"/>
              </a:rPr>
              <a:t>В связи с меняющимися условиями профессиональной деятельности требуется повышение профессионального уровня среднего медперсонала в рамках имеющейся квалификации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77834" name="Rectangle 8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8DCFED-D4DE-4C89-9807-68F5618D48AE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0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AB0DF2-D943-4344-8952-1DD4EC63D99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C35905-EEF5-4747-A2B8-97AE8402F512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E675750-1272-42AF-A372-89B667E0F518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78853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5498367-06F7-4E63-8B52-358EB15FFAB2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A360CD-34C7-45BB-815F-88EBB0CB10A1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596579-1E4B-4381-AE82-6C3CBF92B512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85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5013"/>
            <a:ext cx="6646862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5600" cy="44656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8858" name="Rectangle 8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203E9C-527F-4E18-9322-D24CE22C1B3B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0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9CB5E9F-2AD0-4E22-812C-80BD0AE801B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35287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1D3A66-1BD3-4740-944B-C467778D2C4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A2DB14F-72DB-4A42-9E8A-7ED74CF429D8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5013"/>
            <a:ext cx="6646862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72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связи с меняющимися условиями профессиональной деятельности возникла необходимость повышения профессионального уровня среднего медперсонала. Совместно с Сестринским медицинским колледжем была разработана индивидуальная программа повышения квалификации на 288 часов, в рамках которой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очно-заочной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форме прорабатывались заказанные направления сестринской деятельности: от неотложной помощи до</a:t>
            </a:r>
          </a:p>
          <a:p>
            <a:pPr>
              <a:spcBef>
                <a:spcPts val="4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психологических подходов в работе с пациентами.</a:t>
            </a:r>
          </a:p>
        </p:txBody>
      </p:sp>
    </p:spTree>
    <p:extLst>
      <p:ext uri="{BB962C8B-B14F-4D97-AF65-F5344CB8AC3E}">
        <p14:creationId xmlns:p14="http://schemas.microsoft.com/office/powerpoint/2010/main" val="380553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>Традиционно приоритет отдается врачебным кадрам, медсестра рассматривается как технический помощник врача, а не как самостоятельный специалист, что не позволяет определить степень ее участия в системе оказания медпомощи.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3208AF-1C87-4CA1-8FB6-5726494559E9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8068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7A019-FCB4-4575-80F0-F4A8F53CFFDE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9695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F04B9-D237-4583-87A3-7142413B20E4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89189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56E1AB-249B-4D09-B1D3-799469D0E507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49500" y="1176338"/>
            <a:ext cx="10317163" cy="5803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7351713"/>
            <a:ext cx="4495800" cy="69659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09034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4013" cy="4462462"/>
          </a:xfrm>
          <a:noFill/>
        </p:spPr>
        <p:txBody>
          <a:bodyPr wrap="square" lIns="78903" tIns="41030" rIns="78903" bIns="4103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endParaRPr lang="ru-RU" altLang="ru-RU" smtClean="0">
              <a:ea typeface="Microsoft YaHei" pitchFamily="34" charset="-122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1637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 eaLnBrk="1" hangingPunct="1">
              <a:tabLst>
                <a:tab pos="633413" algn="l"/>
                <a:tab pos="1268413" algn="l"/>
                <a:tab pos="1903413" algn="l"/>
                <a:tab pos="2538413" algn="l"/>
              </a:tabLst>
            </a:pPr>
            <a:fld id="{40FABA29-017A-4F2A-87D0-8079AD61877F}" type="slidenum">
              <a:rPr lang="ru-RU" altLang="ru-RU" sz="11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tabLst>
                  <a:tab pos="633413" algn="l"/>
                  <a:tab pos="1268413" algn="l"/>
                  <a:tab pos="1903413" algn="l"/>
                  <a:tab pos="2538413" algn="l"/>
                </a:tabLst>
              </a:pPr>
              <a:t>25</a:t>
            </a:fld>
            <a:endParaRPr lang="ru-RU" altLang="ru-RU" sz="11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52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00834-ECAA-4626-B55B-8767E58CFDAD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230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Оценка сложности участка учитывает: количество прикрепленного населения и его возрастную структуру, размер льготного контингента, протяженность и высотность участка, количество пациентов, состоящих на Д- учете, наличие и состав организаций на территории. Колебания КС в СГП 6 составляет от 0,8 до 1,3.</a:t>
            </a:r>
          </a:p>
        </p:txBody>
      </p:sp>
    </p:spTree>
    <p:extLst>
      <p:ext uri="{BB962C8B-B14F-4D97-AF65-F5344CB8AC3E}">
        <p14:creationId xmlns:p14="http://schemas.microsoft.com/office/powerpoint/2010/main" val="3633561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Динамика распределения рабочего времени врача за 1,5 года: увеличение на 8,2% времени на лечебно-диагностический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68603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6CE6FB-058F-408B-BACE-892FB5FA34D4}" type="slidenum">
              <a:rPr lang="ru-RU" altLang="ru-RU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10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Существенное значение в развитии СМК нашего учреждения явилось подтверждение в 2017 году сертификата соответствия СМК стандарту ИСО 9001:2015 </a:t>
            </a:r>
          </a:p>
        </p:txBody>
      </p:sp>
    </p:spTree>
    <p:extLst>
      <p:ext uri="{BB962C8B-B14F-4D97-AF65-F5344CB8AC3E}">
        <p14:creationId xmlns:p14="http://schemas.microsoft.com/office/powerpoint/2010/main" val="433176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26C6F-03A4-4E4E-98E5-8F49318D64F4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884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DFDB1D-CBC7-4C5B-AD20-D0DE95E5E3B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71DF4B-8E73-4A84-B9F1-B2ECA9D0F259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4EB58EE-7639-4BAA-A1F8-B45D7705BA87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B402F1-7C04-4427-BFF9-4C5965BB26D7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A0E2B5-41D3-44C3-A8D1-379C8CA22C64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86FE4D-0EA5-4FBC-8872-79F624F92F57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25596-BA69-43F4-9C90-6F2C0F29BB16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ACAA8E9-9B80-4A74-B2F6-8CABB7BCA8B1}" type="slidenum">
              <a:rPr lang="ru-RU" sz="1200">
                <a:solidFill>
                  <a:srgbClr val="FFFFFF"/>
                </a:solidFill>
                <a:latin typeface="+mn-lt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27D663D-5A9E-4AF3-8B58-57769BD457CB}" type="slidenum">
              <a:rPr lang="ru-RU" sz="1200">
                <a:solidFill>
                  <a:srgbClr val="FFFFFF"/>
                </a:solidFill>
                <a:latin typeface="+mn-lt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64523" name="Rectangle 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" y="735013"/>
            <a:ext cx="6651625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24" name="Text Box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3725863"/>
            <a:ext cx="5438775" cy="5795962"/>
          </a:xfrm>
          <a:noFill/>
        </p:spPr>
        <p:txBody>
          <a:bodyPr wrap="square" lIns="90000" tIns="46800" rIns="90000" bIns="46800" numCol="1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 dirty="0" smtClean="0">
                <a:latin typeface="Arial" pitchFamily="34" charset="0"/>
                <a:ea typeface="Microsoft YaHei" pitchFamily="34" charset="-122"/>
              </a:rPr>
              <a:t>Слайд 2. </a:t>
            </a:r>
            <a:r>
              <a:rPr lang="ru-RU" sz="2000" b="1" dirty="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Законодательная база.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Министерство здравоохранения российской федерации. Приказ от 20 ноября 2002 г. N 350 «О совершенствовании амбулаторно-поликлинической помощи населению российской федерации»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  (В ред. Приказов </a:t>
            </a:r>
            <a:r>
              <a:rPr lang="ru-RU" sz="2000" dirty="0" err="1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минздравсоцразвития</a:t>
            </a:r>
            <a:r>
              <a:rPr lang="ru-RU" sz="2000" dirty="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россии</a:t>
            </a:r>
            <a:r>
              <a:rPr lang="ru-RU" sz="2000" dirty="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 от 17.01.2005 N 84, от 18.05.2012 N 577н)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Приложение 2. Положение об организации деятельности медицинской сестры врача общей практики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5.4. Проводит доврачебные осмотры, в том числе профилактические, с записью в амбулаторной карте в пределах своей компетенции.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5.5. Выявляет и решает в рамках компетенции медицинские, психологические проблемы пациента.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5.6. Обеспечивает и предоставляет сестринские услуги пациентам с наиболее распространенными заболеваниями, включая диагностические мероприятия и манипуляции (самостоятельно и совместно с врачом).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5.7. Проводит занятия (по специально разработанным методикам или составленному и согласованному с врачом плану) с различными группами пациентов.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5.8. </a:t>
            </a:r>
            <a:r>
              <a:rPr lang="ru-RU" sz="2000" b="1" dirty="0" smtClean="0">
                <a:solidFill>
                  <a:srgbClr val="FFFF00"/>
                </a:solidFill>
                <a:ea typeface="Microsoft YaHei" pitchFamily="34" charset="-122"/>
              </a:rPr>
              <a:t>Принимает пациентов в пределах своей компетенции.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5.9. Проводит профилактические мероприятия.</a:t>
            </a:r>
          </a:p>
          <a:p>
            <a:pPr marL="215900" indent="-209550" eaLnBrk="1" hangingPunct="1">
              <a:spcBef>
                <a:spcPct val="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5.11. Оказывает доврачебную помощь при неотложных состояниях и несчастных случаях больным и пострадавшим.</a:t>
            </a:r>
          </a:p>
          <a:p>
            <a:pPr marL="215900" indent="-209550" eaLnBrk="1" hangingPunct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dirty="0" smtClean="0">
              <a:solidFill>
                <a:srgbClr val="FFFF00"/>
              </a:solidFill>
              <a:ea typeface="Microsoft YaHei" pitchFamily="34" charset="-122"/>
            </a:endParaRPr>
          </a:p>
          <a:p>
            <a:pPr marL="215900" indent="-209550" eaLnBrk="1" hangingPunct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dirty="0" smtClean="0">
              <a:solidFill>
                <a:srgbClr val="FFFF00"/>
              </a:solidFill>
              <a:ea typeface="Microsoft YaHei" pitchFamily="34" charset="-122"/>
            </a:endParaRPr>
          </a:p>
          <a:p>
            <a:pPr marL="215900" indent="-209550" eaLnBrk="1" hangingPunct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dirty="0" smtClean="0">
                <a:solidFill>
                  <a:srgbClr val="FFFF00"/>
                </a:solidFill>
                <a:ea typeface="Microsoft YaHei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470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215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A77F8E-D6F0-41C6-97A9-98C070E38ED2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6858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52EC22-0422-4047-9D79-B3A539421918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D1DABE-0C77-4845-BEF0-C486CFA4606C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6E8CFA3-9824-4FB6-B595-15A42C8A0702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FE0BB9-7D70-40E9-AE8A-51D53C7482B7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5238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E50DF0D-2148-48AF-88F8-26289557B1F7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C30EC8-6E82-43C8-961E-F6E2B8974A67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5240" name="Rectangle 6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EFF0A7C-C0D8-4B61-83C1-B3405D55C5D0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A6E692A-A6C1-4924-82E2-97841EB5FFE1}" type="slidenum">
              <a:rPr lang="ru-RU" sz="1200">
                <a:solidFill>
                  <a:srgbClr val="FFFFFF"/>
                </a:solidFill>
                <a:latin typeface="+mn-lt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lang="ru-RU" sz="1200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7DF962C-3F31-4077-BE1A-82723779ACB7}" type="slidenum">
              <a:rPr lang="ru-RU" sz="1200">
                <a:solidFill>
                  <a:srgbClr val="FFFFFF"/>
                </a:solidFill>
                <a:latin typeface="+mn-lt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lang="ru-RU" sz="1200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95243" name="Rectangle 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" y="735013"/>
            <a:ext cx="6651625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44" name="Text Box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3814762"/>
          </a:xfrm>
          <a:noFill/>
        </p:spPr>
        <p:txBody>
          <a:bodyPr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 smtClean="0">
                <a:latin typeface="Arial" pitchFamily="34" charset="0"/>
                <a:ea typeface="Microsoft YaHei" pitchFamily="34" charset="-122"/>
              </a:rPr>
              <a:t>Слайд 6. </a:t>
            </a:r>
            <a:r>
              <a:rPr lang="ru-RU" sz="2000" b="1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Расширение функциональных обязанностей МОП.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Предложения по делегированию части услуг от врача среднему  медицинскому  персоналу.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smtClean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250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F0F3E-E1CD-40E1-819B-1DC2624B50FC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49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30072F-F050-4BEF-B098-F78FB5AC3381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8922E8-0B09-42E7-A3B3-30EF7B9D162A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6600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38163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Систематически проводившееся хронометрирование рабочего времени основной бизнес-единицы поликлиники выявило избыток «неврачебных» функций ВОП. В 2013г. по сравнению с 2005г. высвободилось дополнительно только 10,5 мин. (при 5-ти часовом приеме) рабочего времени врача на приеме для работы непосредственно с пациентом.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4544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4AC84-443E-4A76-9E3C-2A08A345BF6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414D50-FAAB-47AC-A626-61B1693B729C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014C97B-31C1-4E67-8321-9B64A7A72C76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1E0E15-629F-4BC7-97A3-100FF86F76AA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05DD8A-7F6C-4AB0-A2F5-3754FBB71CAC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B621C6-08E9-4D8C-8E1F-C35AF3EEF1DC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450DE4-B983-4093-84A8-0ED854A3EEBE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76B93AC-0821-42ED-BD77-A7AB6F47BD16}" type="slidenum">
              <a:rPr lang="ru-RU" sz="1200">
                <a:solidFill>
                  <a:srgbClr val="FFFFFF"/>
                </a:solidFill>
                <a:latin typeface="+mn-lt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lang="ru-RU" sz="1200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1D306F2-5852-4B0D-BB93-545438DC754E}" type="slidenum">
              <a:rPr lang="ru-RU" sz="1200">
                <a:solidFill>
                  <a:srgbClr val="FFFFFF"/>
                </a:solidFill>
                <a:latin typeface="+mn-lt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lang="ru-RU" sz="1200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66571" name="Rectangle 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" y="735013"/>
            <a:ext cx="6651625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72" name="Text Box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3725863"/>
            <a:ext cx="5438775" cy="5795962"/>
          </a:xfrm>
          <a:noFill/>
        </p:spPr>
        <p:txBody>
          <a:bodyPr wrap="square" lIns="90000" tIns="46800" rIns="90000" bIns="46800" numCol="1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 smtClean="0">
                <a:latin typeface="Arial" pitchFamily="34" charset="0"/>
                <a:ea typeface="Microsoft YaHei" pitchFamily="34" charset="-122"/>
              </a:rPr>
              <a:t>Слайд 5. </a:t>
            </a:r>
            <a:r>
              <a:rPr lang="ru-RU" sz="2000" b="1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Законодательная база.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Министерство здравоохранения российской федерации. Приказ от 20 ноября 2002 г. N 350 «О совершенствовании амбулаторно-поликлинической помощи населению российской федерации»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latin typeface="Century Gothic" pitchFamily="34" charset="0"/>
                <a:ea typeface="Microsoft YaHei" pitchFamily="34" charset="-122"/>
              </a:rPr>
              <a:t>  (В ред. Приказов минздравсоцразвития россии от 17.01.2005 N 84, от 18.05.2012 N 577н)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Приложение 2. Положение об организации деятельности медицинской сестры врача общей практики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5.4. Проводит доврачебные осмотры, в том числе профилактические, с записью в амбулаторной карте в пределах своей компетенции.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5.5. Выявляет и решает в рамках компетенции медицинские, психологические проблемы пациента.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5.6. Обеспечивает и предоставляет сестринские услуги пациентам с наиболее распространенными заболеваниями, включая диагностические мероприятия и манипуляции (самостоятельно и совместно с врачом).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5.7. Проводит занятия (по специально разработанным методикам или составленному и согласованному с врачом плану) с различными группами пациентов.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5.8. </a:t>
            </a:r>
            <a:r>
              <a:rPr lang="ru-RU" sz="2000" b="1" smtClean="0">
                <a:solidFill>
                  <a:srgbClr val="FFFF00"/>
                </a:solidFill>
                <a:ea typeface="Microsoft YaHei" pitchFamily="34" charset="-122"/>
              </a:rPr>
              <a:t>Принимает пациентов в пределах своей компетенции.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5.9. Проводит профилактические мероприятия.</a:t>
            </a:r>
          </a:p>
          <a:p>
            <a:pPr marL="215900" indent="-209550" eaLnBrk="1" hangingPunct="1">
              <a:spcBef>
                <a:spcPct val="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5.11. Оказывает доврачебную помощь при неотложных состояниях и несчастных случаях больным и пострадавшим.</a:t>
            </a:r>
          </a:p>
          <a:p>
            <a:pPr marL="215900" indent="-209550" eaLnBrk="1" hangingPunct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smtClean="0">
              <a:solidFill>
                <a:srgbClr val="FFFF00"/>
              </a:solidFill>
              <a:ea typeface="Microsoft YaHei" pitchFamily="34" charset="-122"/>
            </a:endParaRPr>
          </a:p>
          <a:p>
            <a:pPr marL="215900" indent="-209550" eaLnBrk="1" hangingPunct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smtClean="0">
              <a:solidFill>
                <a:srgbClr val="FFFF00"/>
              </a:solidFill>
              <a:ea typeface="Microsoft YaHei" pitchFamily="34" charset="-122"/>
            </a:endParaRPr>
          </a:p>
          <a:p>
            <a:pPr marL="215900" indent="-209550" eaLnBrk="1" hangingPunct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solidFill>
                  <a:srgbClr val="FFFF00"/>
                </a:solidFill>
                <a:ea typeface="Microsoft YaHei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852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803F4-FA5A-4A84-9129-96FB5387950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240213" y="11026775"/>
            <a:ext cx="324961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00BBA4-C307-4ADD-9C2A-16E2F825A172}" type="slidenum">
              <a:rPr lang="ru-RU" sz="1400">
                <a:solidFill>
                  <a:srgbClr val="FFFFFF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1DACB03-1A3B-4D2A-B6DC-29790FA4C028}" type="slidenum">
              <a:rPr lang="ru-RU">
                <a:solidFill>
                  <a:srgbClr val="FFFFFF"/>
                </a:solidFill>
                <a:latin typeface="+mn-lt" charset="0"/>
              </a:rPr>
              <a:pPr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lang="ru-RU">
              <a:solidFill>
                <a:srgbClr val="FFFFFF"/>
              </a:solidFill>
              <a:latin typeface="+mn-lt" charset="0"/>
            </a:endParaRP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E57963-F6D2-4DE7-9B72-3B7352C843F0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3851275" y="9429750"/>
            <a:ext cx="29352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77DB2A2-F6AB-4342-BA35-165BECA38572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3BD133-B1DB-4CC9-9C30-010B73288655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59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5013"/>
            <a:ext cx="6646862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93" name="Text Box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5600" cy="4465637"/>
          </a:xfrm>
          <a:noFill/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latin typeface="Arial" pitchFamily="34" charset="0"/>
                <a:ea typeface="Microsoft YaHei" pitchFamily="34" charset="-122"/>
              </a:rPr>
              <a:t>В связи с меняющимися условиями профессиональной деятельности требуется повышение профессионального уровня среднего медперсонала 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smtClean="0">
                <a:latin typeface="Arial" pitchFamily="34" charset="0"/>
                <a:ea typeface="Microsoft YaHei" pitchFamily="34" charset="-122"/>
              </a:rPr>
              <a:t>в рамках имеющейся квалификации</a:t>
            </a:r>
          </a:p>
          <a:p>
            <a:pPr marL="215900" indent="-209550" eaLnBrk="1">
              <a:spcBef>
                <a:spcPts val="450"/>
              </a:spcBef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0CBBB2-395C-43F0-87A2-5F51FFD7A3CB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EA4351-83BB-43C0-820C-C85949AEA1C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0E7310-2715-4308-AA81-86E2D0108D28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9D6DAA-022A-40F3-A25F-AE13935E6EAC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36600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38163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соответствии с рекомендациями ВОЗ, мы решили изменить соотношение врач/медсестра на территориальном участке до ¼. Основной задачей являлось перераспределение рабочего времени врача в пользу лечебно-диагностического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83254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15D2C0-EB33-4EB8-990C-A7099933590B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59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2813" algn="l"/>
                <a:tab pos="1827213" algn="l"/>
                <a:tab pos="2741613" algn="l"/>
                <a:tab pos="3654425" algn="l"/>
                <a:tab pos="4570413" algn="l"/>
                <a:tab pos="5484813" algn="l"/>
                <a:tab pos="6397625" algn="l"/>
                <a:tab pos="7312025" algn="l"/>
                <a:tab pos="8228013" algn="l"/>
                <a:tab pos="9140825" algn="l"/>
                <a:tab pos="10055225" algn="l"/>
              </a:tabLst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E2404-34CE-452C-BBBC-0E2CE20EB4A3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0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DFED-5260-4A9A-8D06-0F0A9427640F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F96E1-B6EE-49B3-8DE4-36E258B91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4D57-D3EA-4A56-8E95-F4BD94E7465D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337B-A7F1-4578-BE75-797D3429D5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1B08-2917-44C0-915D-238072EB15EF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1B24-B7E8-4A0D-9DAE-574E290B0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59"/>
            <a:ext cx="8226425" cy="852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3723"/>
            <a:ext cx="8226425" cy="339209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>
          <a:xfrm>
            <a:off x="6553200" y="4767263"/>
            <a:ext cx="212725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FF8F-AADB-4A4E-A04B-C21F9035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D633-CF88-438C-9515-0C1234A641AC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64B7-C614-4AD3-B1C1-974F4FCE6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8DE6-F79B-47E8-98EC-3849C2EEAEED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D061-1576-48AB-9C9B-500422B17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B641-58A4-43FB-8D7A-EB2A66C438DA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5D4-2B6B-4ADF-A51F-577668E3E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BA10-47BF-494D-9598-AC34EC9EE8EF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49B3-777E-46F4-A862-86469FD5C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EDBB-B365-4E06-BEF7-3DC11780ACF8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C86D-5FC6-45CF-97E7-67476C465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F384-9526-443B-8ED0-466AFDE2426E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D0E9-183E-444A-A30C-A120D6039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035F-13AA-466A-8F13-CA262D7B696D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4AA6-70BE-44B1-84C4-0FCC2C7DC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85AC-7956-4C36-89F1-B13964803432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98EE-C961-48AD-940A-D242E6783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29A8BB-8113-4829-BD4F-B149DD78448C}" type="datetime1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A1AC0F-E11E-464E-BCA0-FF5DEE13F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7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5.xls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oleObject" Target="../embeddings/_____Microsoft_Excel_97-20034.xls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oleObject" Target="../embeddings/_____Microsoft_Excel_97-20037.xls"/><Relationship Id="rId4" Type="http://schemas.openxmlformats.org/officeDocument/2006/relationships/image" Target="../media/image3.png"/><Relationship Id="rId9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oleObject" Target="../embeddings/_____Microsoft_Excel_97-20031.xls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246438"/>
            <a:ext cx="9144000" cy="189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1388" y="0"/>
            <a:ext cx="582612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8288" y="0"/>
            <a:ext cx="612775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14313" y="571486"/>
            <a:ext cx="8429625" cy="4311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00FF"/>
                </a:solidFill>
              </a:rPr>
              <a:t>Современная модель оказания сестринской помощи в </a:t>
            </a: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00FF"/>
                </a:solidFill>
              </a:rPr>
              <a:t>ГБУЗ СО «Самарская городская поликлиника № 6 Промышленного района»</a:t>
            </a:r>
            <a:endParaRPr lang="ru-RU" sz="3200" b="1" dirty="0">
              <a:solidFill>
                <a:srgbClr val="0000FF"/>
              </a:solidFill>
            </a:endParaRPr>
          </a:p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FF"/>
              </a:solidFill>
            </a:endParaRPr>
          </a:p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FF"/>
                </a:solidFill>
              </a:rPr>
              <a:t>М</a:t>
            </a:r>
            <a:r>
              <a:rPr lang="ru-RU" sz="2400" b="1" dirty="0" smtClean="0">
                <a:solidFill>
                  <a:srgbClr val="0000FF"/>
                </a:solidFill>
              </a:rPr>
              <a:t>едицинская сестра общей практики</a:t>
            </a:r>
            <a:endParaRPr lang="ru-RU" sz="2400" b="1" dirty="0">
              <a:solidFill>
                <a:srgbClr val="0000FF"/>
              </a:solidFill>
            </a:endParaRPr>
          </a:p>
          <a:p>
            <a:pPr algn="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Л.В. </a:t>
            </a:r>
            <a:r>
              <a:rPr lang="ru-RU" sz="2400" b="1" smtClean="0">
                <a:solidFill>
                  <a:srgbClr val="0000FF"/>
                </a:solidFill>
              </a:rPr>
              <a:t>Монахова</a:t>
            </a:r>
            <a:endParaRPr lang="ru-RU" sz="2400" b="1" dirty="0">
              <a:solidFill>
                <a:srgbClr val="0000FF"/>
              </a:solidFill>
            </a:endParaRP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FF"/>
                </a:solidFill>
              </a:rPr>
              <a:t>2019г.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E5D0A45E-4BEA-4DF0-8237-AA037C23042F}"/>
              </a:ext>
            </a:extLst>
          </p:cNvPr>
          <p:cNvCxnSpPr/>
          <p:nvPr/>
        </p:nvCxnSpPr>
        <p:spPr>
          <a:xfrm rot="10800000">
            <a:off x="2571750" y="2286000"/>
            <a:ext cx="1357313" cy="64293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4C344FA0-4560-4969-A731-4AC911E359DE}"/>
              </a:ext>
            </a:extLst>
          </p:cNvPr>
          <p:cNvCxnSpPr/>
          <p:nvPr/>
        </p:nvCxnSpPr>
        <p:spPr>
          <a:xfrm rot="10800000" flipV="1">
            <a:off x="2714625" y="3500438"/>
            <a:ext cx="1285875" cy="85725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A98F6380-98BF-4480-AE8B-7C43BFD07EB3}"/>
              </a:ext>
            </a:extLst>
          </p:cNvPr>
          <p:cNvCxnSpPr/>
          <p:nvPr/>
        </p:nvCxnSpPr>
        <p:spPr>
          <a:xfrm>
            <a:off x="5000625" y="3429000"/>
            <a:ext cx="1214438" cy="78581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E7C1B880-E516-47FD-BED8-C0E112C1E296}"/>
              </a:ext>
            </a:extLst>
          </p:cNvPr>
          <p:cNvCxnSpPr/>
          <p:nvPr/>
        </p:nvCxnSpPr>
        <p:spPr>
          <a:xfrm flipV="1">
            <a:off x="5000625" y="2286000"/>
            <a:ext cx="1428750" cy="64293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Заголовок 1">
            <a:extLst>
              <a:ext uri="{FF2B5EF4-FFF2-40B4-BE49-F238E27FC236}">
                <a16:creationId xmlns="" xmlns:a16="http://schemas.microsoft.com/office/drawing/2014/main" id="{266FE4CC-94AC-4E4E-A26D-99078F2B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4775"/>
            <a:ext cx="7643813" cy="466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D2FD9"/>
                </a:solidFill>
                <a:latin typeface="Arial" charset="0"/>
                <a:cs typeface="Arial" charset="0"/>
              </a:rPr>
              <a:t>Доступность врачебно-сестринской </a:t>
            </a:r>
            <a:r>
              <a:rPr lang="ru-RU" altLang="ru-RU" sz="2400" b="1">
                <a:solidFill>
                  <a:srgbClr val="0D2FD9"/>
                </a:solidFill>
                <a:latin typeface="Arial" charset="0"/>
                <a:cs typeface="Arial" charset="0"/>
              </a:rPr>
              <a:t>бригады </a:t>
            </a:r>
            <a:r>
              <a:rPr lang="ru-RU" altLang="ru-RU" sz="2400" b="1" smtClean="0">
                <a:solidFill>
                  <a:srgbClr val="0D2FD9"/>
                </a:solidFill>
                <a:latin typeface="Arial" charset="0"/>
                <a:cs typeface="Arial" charset="0"/>
              </a:rPr>
              <a:t>ЭТУ</a:t>
            </a:r>
            <a:endParaRPr lang="ru-RU" altLang="ru-RU" sz="2400" dirty="0">
              <a:solidFill>
                <a:srgbClr val="0D2FD9"/>
              </a:solidFill>
              <a:latin typeface="Arial" charset="0"/>
              <a:cs typeface="Arial" charset="0"/>
            </a:endParaRPr>
          </a:p>
        </p:txBody>
      </p:sp>
      <p:sp>
        <p:nvSpPr>
          <p:cNvPr id="5127" name="AutoShape 3">
            <a:extLst>
              <a:ext uri="{FF2B5EF4-FFF2-40B4-BE49-F238E27FC236}">
                <a16:creationId xmlns="" xmlns:a16="http://schemas.microsoft.com/office/drawing/2014/main" id="{FCBFFC08-9252-4266-9554-AA304F737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28688"/>
            <a:ext cx="4033837" cy="4254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Медсестра на диагностическом приеме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 (в смену врача)</a:t>
            </a:r>
          </a:p>
        </p:txBody>
      </p:sp>
      <p:sp>
        <p:nvSpPr>
          <p:cNvPr id="5128" name="AutoShape 4">
            <a:extLst>
              <a:ext uri="{FF2B5EF4-FFF2-40B4-BE49-F238E27FC236}">
                <a16:creationId xmlns="" xmlns:a16="http://schemas.microsoft.com/office/drawing/2014/main" id="{AAEEA4C4-B32A-4CEC-8B11-0656B643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664075"/>
            <a:ext cx="4105275" cy="4508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Медсестра на самостоятельном приеме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 (без врача)</a:t>
            </a:r>
            <a:endParaRPr lang="ru-RU" altLang="ru-RU" sz="1600" b="1">
              <a:solidFill>
                <a:srgbClr val="0D2FD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129" name="AutoShape 5">
            <a:extLst>
              <a:ext uri="{FF2B5EF4-FFF2-40B4-BE49-F238E27FC236}">
                <a16:creationId xmlns="" xmlns:a16="http://schemas.microsoft.com/office/drawing/2014/main" id="{88AA5940-E99D-49E0-9883-2D482D69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28688"/>
            <a:ext cx="3902075" cy="4254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Медсестра на приеме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(совместно с врачом)</a:t>
            </a:r>
            <a:endParaRPr lang="ru-RU" altLang="ru-RU" sz="1600" b="1" dirty="0">
              <a:solidFill>
                <a:srgbClr val="0D2FD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130" name="AutoShape 2">
            <a:extLst>
              <a:ext uri="{FF2B5EF4-FFF2-40B4-BE49-F238E27FC236}">
                <a16:creationId xmlns="" xmlns:a16="http://schemas.microsoft.com/office/drawing/2014/main" id="{0D2577F6-D625-42A4-BB12-60CBFAA6D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656138"/>
            <a:ext cx="3744913" cy="42386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D2FD9"/>
                </a:solidFill>
                <a:latin typeface="Arial" panose="020B0604020202020204" pitchFamily="34" charset="0"/>
                <a:cs typeface="Arial" pitchFamily="34" charset="0"/>
              </a:rPr>
              <a:t>Медсестра на участке</a:t>
            </a:r>
          </a:p>
        </p:txBody>
      </p:sp>
      <p:pic>
        <p:nvPicPr>
          <p:cNvPr id="5131" name="Picture 3" descr="C:\Users\nachinf.CRP6\Desktop\медсестры\вр и мс.jpg">
            <a:extLst>
              <a:ext uri="{FF2B5EF4-FFF2-40B4-BE49-F238E27FC236}">
                <a16:creationId xmlns="" xmlns:a16="http://schemas.microsoft.com/office/drawing/2014/main" id="{57B21497-B345-4A46-80B6-B1F54E33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408113"/>
            <a:ext cx="2198687" cy="1595437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132" name="Picture 4" descr="C:\Users\nachinf.CRP6\Desktop\медсестры\сам пр.jpg">
            <a:extLst>
              <a:ext uri="{FF2B5EF4-FFF2-40B4-BE49-F238E27FC236}">
                <a16:creationId xmlns="" xmlns:a16="http://schemas.microsoft.com/office/drawing/2014/main" id="{B9124ACB-2687-4F86-9695-A5261488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3048000"/>
            <a:ext cx="2198687" cy="15367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493" name="Picture 8" descr="C:\Users\nachinf.CRP6\Desktop\медсестры\челов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4313" y="1928813"/>
            <a:ext cx="9048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E66A633-D6E8-4EFD-B27D-671C747F3200}"/>
              </a:ext>
            </a:extLst>
          </p:cNvPr>
          <p:cNvSpPr/>
          <p:nvPr/>
        </p:nvSpPr>
        <p:spPr>
          <a:xfrm>
            <a:off x="2714625" y="1357313"/>
            <a:ext cx="3500438" cy="321468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8" name="TextBox 48"/>
          <p:cNvSpPr txBox="1">
            <a:spLocks noChangeArrowheads="1"/>
          </p:cNvSpPr>
          <p:nvPr/>
        </p:nvSpPr>
        <p:spPr bwMode="auto">
          <a:xfrm>
            <a:off x="2786063" y="3357563"/>
            <a:ext cx="71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FF0000"/>
                </a:solidFill>
              </a:rPr>
              <a:t>08:00</a:t>
            </a:r>
          </a:p>
        </p:txBody>
      </p:sp>
      <p:sp>
        <p:nvSpPr>
          <p:cNvPr id="20499" name="TextBox 28"/>
          <p:cNvSpPr txBox="1">
            <a:spLocks noChangeArrowheads="1"/>
          </p:cNvSpPr>
          <p:nvPr/>
        </p:nvSpPr>
        <p:spPr bwMode="auto">
          <a:xfrm>
            <a:off x="4214813" y="1428750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500" name="TextBox 32"/>
          <p:cNvSpPr txBox="1">
            <a:spLocks noChangeArrowheads="1"/>
          </p:cNvSpPr>
          <p:nvPr/>
        </p:nvSpPr>
        <p:spPr bwMode="auto">
          <a:xfrm>
            <a:off x="5786438" y="27860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501" name="TextBox 32"/>
          <p:cNvSpPr txBox="1">
            <a:spLocks noChangeArrowheads="1"/>
          </p:cNvSpPr>
          <p:nvPr/>
        </p:nvSpPr>
        <p:spPr bwMode="auto">
          <a:xfrm>
            <a:off x="4352925" y="41433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502" name="TextBox 32"/>
          <p:cNvSpPr txBox="1">
            <a:spLocks noChangeArrowheads="1"/>
          </p:cNvSpPr>
          <p:nvPr/>
        </p:nvSpPr>
        <p:spPr bwMode="auto">
          <a:xfrm>
            <a:off x="2714625" y="27860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2D422C2B-2A9B-40F5-BC0F-083CF2C777C9}"/>
              </a:ext>
            </a:extLst>
          </p:cNvPr>
          <p:cNvSpPr/>
          <p:nvPr/>
        </p:nvSpPr>
        <p:spPr>
          <a:xfrm rot="19544292">
            <a:off x="2878138" y="3727450"/>
            <a:ext cx="357187" cy="1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B9C85E53-D5A2-4DAA-ADA5-CB333D2B5A46}"/>
              </a:ext>
            </a:extLst>
          </p:cNvPr>
          <p:cNvSpPr/>
          <p:nvPr/>
        </p:nvSpPr>
        <p:spPr>
          <a:xfrm>
            <a:off x="2857500" y="364331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146C6245-DF2B-430F-893B-72504DA56FB6}"/>
              </a:ext>
            </a:extLst>
          </p:cNvPr>
          <p:cNvCxnSpPr/>
          <p:nvPr/>
        </p:nvCxnSpPr>
        <p:spPr>
          <a:xfrm rot="16200000" flipH="1">
            <a:off x="3500437" y="1714501"/>
            <a:ext cx="214313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F1150047-9776-4EEC-B1E5-AC136D1EB909}"/>
              </a:ext>
            </a:extLst>
          </p:cNvPr>
          <p:cNvCxnSpPr/>
          <p:nvPr/>
        </p:nvCxnSpPr>
        <p:spPr>
          <a:xfrm>
            <a:off x="5643563" y="3500438"/>
            <a:ext cx="285750" cy="142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AF591137-51A9-4527-9E53-2B4E735F0FBA}"/>
              </a:ext>
            </a:extLst>
          </p:cNvPr>
          <p:cNvCxnSpPr/>
          <p:nvPr/>
        </p:nvCxnSpPr>
        <p:spPr>
          <a:xfrm>
            <a:off x="3000375" y="2286000"/>
            <a:ext cx="285750" cy="142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22FFAAF4-34C3-4B2D-8AFC-AC9718858F16}"/>
              </a:ext>
            </a:extLst>
          </p:cNvPr>
          <p:cNvCxnSpPr/>
          <p:nvPr/>
        </p:nvCxnSpPr>
        <p:spPr>
          <a:xfrm rot="16200000" flipH="1">
            <a:off x="5036344" y="3964782"/>
            <a:ext cx="285750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A3C2164C-42E0-4571-8CC4-719A4E207684}"/>
              </a:ext>
            </a:extLst>
          </p:cNvPr>
          <p:cNvCxnSpPr/>
          <p:nvPr/>
        </p:nvCxnSpPr>
        <p:spPr>
          <a:xfrm rot="5400000" flipH="1" flipV="1">
            <a:off x="5107782" y="1750218"/>
            <a:ext cx="285750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27BE61CE-EA8C-4172-823B-5427B09B8E81}"/>
              </a:ext>
            </a:extLst>
          </p:cNvPr>
          <p:cNvCxnSpPr/>
          <p:nvPr/>
        </p:nvCxnSpPr>
        <p:spPr>
          <a:xfrm flipV="1">
            <a:off x="5572125" y="2286000"/>
            <a:ext cx="285750" cy="142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7B78BECF-D486-4AF2-A442-BCC0A2936F0B}"/>
              </a:ext>
            </a:extLst>
          </p:cNvPr>
          <p:cNvCxnSpPr/>
          <p:nvPr/>
        </p:nvCxnSpPr>
        <p:spPr>
          <a:xfrm rot="5400000">
            <a:off x="3607594" y="4036219"/>
            <a:ext cx="285750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="" xmlns:a16="http://schemas.microsoft.com/office/drawing/2014/main" id="{3B17EFF2-9680-4D9C-81B4-5181DA805537}"/>
              </a:ext>
            </a:extLst>
          </p:cNvPr>
          <p:cNvCxnSpPr/>
          <p:nvPr/>
        </p:nvCxnSpPr>
        <p:spPr>
          <a:xfrm rot="16200000" flipV="1">
            <a:off x="3000375" y="3857625"/>
            <a:ext cx="357188" cy="3571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33649264-8160-487D-AF46-F1222F07F4C0}"/>
              </a:ext>
            </a:extLst>
          </p:cNvPr>
          <p:cNvCxnSpPr/>
          <p:nvPr/>
        </p:nvCxnSpPr>
        <p:spPr>
          <a:xfrm rot="10800000" flipV="1">
            <a:off x="2928938" y="3571875"/>
            <a:ext cx="357187" cy="142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4" name="TextBox 49"/>
          <p:cNvSpPr txBox="1">
            <a:spLocks noChangeArrowheads="1"/>
          </p:cNvSpPr>
          <p:nvPr/>
        </p:nvSpPr>
        <p:spPr bwMode="auto">
          <a:xfrm>
            <a:off x="3000375" y="3652838"/>
            <a:ext cx="71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FF0000"/>
                </a:solidFill>
              </a:rPr>
              <a:t>20:00</a:t>
            </a:r>
          </a:p>
        </p:txBody>
      </p:sp>
      <p:pic>
        <p:nvPicPr>
          <p:cNvPr id="38" name="Picture 2" descr="\\Server2008-3\photo\Подразделения поликлиники\Медсестры\Фото Курганова И.В\Ирина\Ирина 059.jpg">
            <a:extLst>
              <a:ext uri="{FF2B5EF4-FFF2-40B4-BE49-F238E27FC236}">
                <a16:creationId xmlns="" xmlns:a16="http://schemas.microsoft.com/office/drawing/2014/main" id="{4F6996EC-611F-488E-BD7A-22FB4C65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2100" y="3071813"/>
            <a:ext cx="2214563" cy="15367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157" name="Picture 37">
            <a:extLst>
              <a:ext uri="{FF2B5EF4-FFF2-40B4-BE49-F238E27FC236}">
                <a16:creationId xmlns="" xmlns:a16="http://schemas.microsoft.com/office/drawing/2014/main" id="{FE11DA50-4E67-4045-9755-26D1C529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0513" y="1428750"/>
            <a:ext cx="2217737" cy="159385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15E3-56B5-4CF3-87A2-B921E531C728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4925" y="-20638"/>
            <a:ext cx="8208963" cy="971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>
                <a:solidFill>
                  <a:srgbClr val="0D2FD9"/>
                </a:solidFill>
                <a:cs typeface="Arial" charset="0"/>
              </a:rPr>
              <a:t>Приоритетные обязанности </a:t>
            </a:r>
            <a:br>
              <a:rPr lang="ru-RU" altLang="ru-RU" sz="2800" b="1">
                <a:solidFill>
                  <a:srgbClr val="0D2FD9"/>
                </a:solidFill>
                <a:cs typeface="Arial" charset="0"/>
              </a:rPr>
            </a:br>
            <a:r>
              <a:rPr lang="ru-RU" altLang="ru-RU" sz="2800" b="1">
                <a:solidFill>
                  <a:srgbClr val="0D2FD9"/>
                </a:solidFill>
                <a:cs typeface="Arial" charset="0"/>
              </a:rPr>
              <a:t> медицинских сестер ЭУ СГП 6</a:t>
            </a:r>
          </a:p>
        </p:txBody>
      </p:sp>
      <p:sp>
        <p:nvSpPr>
          <p:cNvPr id="1024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1D3BB-2549-4814-9CB9-52C314934D82}" type="slidenum">
              <a:rPr lang="ru-RU" altLang="ru-RU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1DAE7C0A-0154-4224-A7DC-36F8D47E0623}"/>
              </a:ext>
            </a:extLst>
          </p:cNvPr>
          <p:cNvSpPr/>
          <p:nvPr/>
        </p:nvSpPr>
        <p:spPr>
          <a:xfrm>
            <a:off x="285750" y="3000375"/>
            <a:ext cx="1857375" cy="150018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</a:t>
            </a:r>
            <a:r>
              <a:rPr lang="ru-RU" sz="13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самостоятельном</a:t>
            </a: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приеме №2 </a:t>
            </a:r>
          </a:p>
          <a:p>
            <a:pPr algn="ctr" defTabSz="54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(без врача)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E83318C7-A566-4728-B934-0761C7D921FF}"/>
              </a:ext>
            </a:extLst>
          </p:cNvPr>
          <p:cNvSpPr/>
          <p:nvPr/>
        </p:nvSpPr>
        <p:spPr>
          <a:xfrm>
            <a:off x="285750" y="1143000"/>
            <a:ext cx="1857375" cy="150018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</a:t>
            </a:r>
            <a:r>
              <a:rPr lang="ru-RU" sz="13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самостоятельном</a:t>
            </a: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приеме №1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(в смену врача)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6B3CD81-5C20-4F7D-9277-5A3DB94FAC23}"/>
              </a:ext>
            </a:extLst>
          </p:cNvPr>
          <p:cNvSpPr/>
          <p:nvPr/>
        </p:nvSpPr>
        <p:spPr>
          <a:xfrm>
            <a:off x="2214563" y="3000375"/>
            <a:ext cx="6429375" cy="150018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Самостоятельный прием пациентов с хроническими заболеваниями вне обострения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Профилактическое консультирование и анкетирование пациентов, обучение в «школах здоровья»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Проведение инструментальных методов обследования в кабинете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Работа с базой данных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21228974-1505-4010-9118-C7BDB029211F}"/>
              </a:ext>
            </a:extLst>
          </p:cNvPr>
          <p:cNvSpPr/>
          <p:nvPr/>
        </p:nvSpPr>
        <p:spPr>
          <a:xfrm>
            <a:off x="2214563" y="1143000"/>
            <a:ext cx="6429375" cy="150018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Самостоятельный прием пациентов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Профилактическое консультирование и анкетирование пациентов, обучение в «школах здоровья»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Проведение инструментальных методов обследования в кабинете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Работа с медицинской документацией и базой данных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42875" y="0"/>
            <a:ext cx="8208963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>
                <a:solidFill>
                  <a:srgbClr val="0D2FD9"/>
                </a:solidFill>
                <a:cs typeface="Arial" charset="0"/>
              </a:rPr>
              <a:t>Приоритетные обязанности </a:t>
            </a:r>
            <a:br>
              <a:rPr lang="ru-RU" altLang="ru-RU" sz="2800" b="1">
                <a:solidFill>
                  <a:srgbClr val="0D2FD9"/>
                </a:solidFill>
                <a:cs typeface="Arial" charset="0"/>
              </a:rPr>
            </a:br>
            <a:r>
              <a:rPr lang="ru-RU" altLang="ru-RU" sz="2800" b="1">
                <a:solidFill>
                  <a:srgbClr val="0D2FD9"/>
                </a:solidFill>
                <a:cs typeface="Arial" charset="0"/>
              </a:rPr>
              <a:t> медицинских сестер ЭУ СГП 6</a:t>
            </a:r>
          </a:p>
        </p:txBody>
      </p:sp>
      <p:sp>
        <p:nvSpPr>
          <p:cNvPr id="12291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633ED2-2868-4DB8-88E6-D5F1A57E5125}" type="slidenum">
              <a:rPr lang="ru-RU" altLang="ru-RU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EB36E12D-2CFE-4A06-A3E4-A3130A4BC3B1}"/>
              </a:ext>
            </a:extLst>
          </p:cNvPr>
          <p:cNvSpPr/>
          <p:nvPr/>
        </p:nvSpPr>
        <p:spPr>
          <a:xfrm>
            <a:off x="357188" y="3000375"/>
            <a:ext cx="1714500" cy="150018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№4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на участке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B47BC930-48D3-47C6-A903-51C50FA4EA9E}"/>
              </a:ext>
            </a:extLst>
          </p:cNvPr>
          <p:cNvSpPr/>
          <p:nvPr/>
        </p:nvSpPr>
        <p:spPr>
          <a:xfrm>
            <a:off x="357188" y="1143000"/>
            <a:ext cx="1714500" cy="1571625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на приеме с врачом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B1761EA6-E4B5-44B4-BF80-9AE0337A5E6F}"/>
              </a:ext>
            </a:extLst>
          </p:cNvPr>
          <p:cNvSpPr/>
          <p:nvPr/>
        </p:nvSpPr>
        <p:spPr>
          <a:xfrm>
            <a:off x="2143125" y="3000375"/>
            <a:ext cx="6643688" cy="150018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Активный осмотр пациентов с хроническими заболеваниями вне обострения.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Проведение инструментальных методов обследования на дому.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Профилактическое консультирование и анкетирование пациентов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Выполнение назначений врача на дому.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31BD12D1-B2F2-455D-9308-4EF5A14CE8D8}"/>
              </a:ext>
            </a:extLst>
          </p:cNvPr>
          <p:cNvSpPr/>
          <p:nvPr/>
        </p:nvSpPr>
        <p:spPr>
          <a:xfrm>
            <a:off x="2143125" y="1143000"/>
            <a:ext cx="6643688" cy="1571625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alt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Оформление электронной карты амбулаторного больного, работа с базой данных.</a:t>
            </a:r>
          </a:p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Профилактическое консультирование и анкетирование пациентов, оформление документов по диспансеризации и профилактическим осмотрам.</a:t>
            </a:r>
          </a:p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Выполнение функций </a:t>
            </a:r>
            <a:r>
              <a:rPr lang="en-US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ru-RU" alt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-центра.</a:t>
            </a:r>
            <a:endParaRPr lang="ru-RU" sz="1400" dirty="0">
              <a:solidFill>
                <a:srgbClr val="0D2FD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CF0F01B-9006-44A9-9AF7-607F93369EF5}"/>
              </a:ext>
            </a:extLst>
          </p:cNvPr>
          <p:cNvSpPr/>
          <p:nvPr/>
        </p:nvSpPr>
        <p:spPr>
          <a:xfrm>
            <a:off x="785813" y="0"/>
            <a:ext cx="7143750" cy="113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D2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распределения 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D2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сестринского  персонала на  «спаренном»  КТУ  СГП  6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D2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(Модель 1/3,5)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0"/>
            <a:ext cx="642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0063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9075" y="0"/>
            <a:ext cx="620713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8BDD46DF-3438-462D-864D-ACB5F1CA0B0C}"/>
              </a:ext>
            </a:extLst>
          </p:cNvPr>
          <p:cNvSpPr/>
          <p:nvPr/>
        </p:nvSpPr>
        <p:spPr>
          <a:xfrm>
            <a:off x="2035175" y="2500313"/>
            <a:ext cx="1285875" cy="5715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D2FD9"/>
                </a:solidFill>
              </a:rPr>
              <a:t>ВОП 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BD6CAB5-2327-467C-9AC6-2BF331B92FF4}"/>
              </a:ext>
            </a:extLst>
          </p:cNvPr>
          <p:cNvSpPr/>
          <p:nvPr/>
        </p:nvSpPr>
        <p:spPr>
          <a:xfrm>
            <a:off x="5751513" y="2500313"/>
            <a:ext cx="1285875" cy="5715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D2FD9"/>
                </a:solidFill>
              </a:rPr>
              <a:t>ВОП 2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1CAA788B-B822-4195-8AA1-8122A61FC7DE}"/>
              </a:ext>
            </a:extLst>
          </p:cNvPr>
          <p:cNvSpPr/>
          <p:nvPr/>
        </p:nvSpPr>
        <p:spPr>
          <a:xfrm>
            <a:off x="3786188" y="2071688"/>
            <a:ext cx="1500187" cy="1428750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</a:t>
            </a: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самостоятельном</a:t>
            </a: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приеме №1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(в смену врача)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A4339AD1-7BAC-4F20-B228-783F7057D3A8}"/>
              </a:ext>
            </a:extLst>
          </p:cNvPr>
          <p:cNvSpPr/>
          <p:nvPr/>
        </p:nvSpPr>
        <p:spPr>
          <a:xfrm>
            <a:off x="214313" y="2143125"/>
            <a:ext cx="1357312" cy="1285875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на приеме с врачом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F17AB230-C198-4486-ADF8-EAF08E8DD6AA}"/>
              </a:ext>
            </a:extLst>
          </p:cNvPr>
          <p:cNvSpPr/>
          <p:nvPr/>
        </p:nvSpPr>
        <p:spPr>
          <a:xfrm>
            <a:off x="2000250" y="3357563"/>
            <a:ext cx="1357313" cy="1285875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</a:t>
            </a:r>
            <a:r>
              <a:rPr lang="ru-RU" sz="95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самостоятельном</a:t>
            </a: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приеме №2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(без врача)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E157BFEC-1F95-47C7-AC46-4ABF814ED0A1}"/>
              </a:ext>
            </a:extLst>
          </p:cNvPr>
          <p:cNvSpPr/>
          <p:nvPr/>
        </p:nvSpPr>
        <p:spPr>
          <a:xfrm>
            <a:off x="2000250" y="928688"/>
            <a:ext cx="1357313" cy="1285875"/>
          </a:xfrm>
          <a:prstGeom prst="roundRect">
            <a:avLst>
              <a:gd name="adj" fmla="val 232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№4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на участке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7FB7B82A-FFF6-4113-A493-CDC077152524}"/>
              </a:ext>
            </a:extLst>
          </p:cNvPr>
          <p:cNvSpPr/>
          <p:nvPr/>
        </p:nvSpPr>
        <p:spPr>
          <a:xfrm>
            <a:off x="5786438" y="3357563"/>
            <a:ext cx="1357312" cy="1285875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</a:t>
            </a:r>
            <a:r>
              <a:rPr lang="ru-RU" sz="95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самостоятельном</a:t>
            </a: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приеме №2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(без врача)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0DB3C043-CEA8-40E2-B6CB-2A18336C8046}"/>
              </a:ext>
            </a:extLst>
          </p:cNvPr>
          <p:cNvSpPr/>
          <p:nvPr/>
        </p:nvSpPr>
        <p:spPr>
          <a:xfrm>
            <a:off x="5786438" y="928688"/>
            <a:ext cx="1357312" cy="1285875"/>
          </a:xfrm>
          <a:prstGeom prst="roundRect">
            <a:avLst>
              <a:gd name="adj" fmla="val 232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№4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на участке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="" xmlns:a16="http://schemas.microsoft.com/office/drawing/2014/main" id="{1EF6205F-C886-49B9-ABDD-04B0B5F82544}"/>
              </a:ext>
            </a:extLst>
          </p:cNvPr>
          <p:cNvSpPr/>
          <p:nvPr/>
        </p:nvSpPr>
        <p:spPr>
          <a:xfrm>
            <a:off x="7572375" y="2143125"/>
            <a:ext cx="1357313" cy="1285875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на приеме с врачом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DCED0A9F-053F-4828-BA0A-14EB47CAB37B}"/>
              </a:ext>
            </a:extLst>
          </p:cNvPr>
          <p:cNvCxnSpPr>
            <a:stCxn id="33" idx="6"/>
            <a:endCxn id="37" idx="1"/>
          </p:cNvCxnSpPr>
          <p:nvPr/>
        </p:nvCxnSpPr>
        <p:spPr>
          <a:xfrm>
            <a:off x="3321050" y="2786063"/>
            <a:ext cx="465138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D23D7263-5A55-4BB0-B427-260A0A447C4B}"/>
              </a:ext>
            </a:extLst>
          </p:cNvPr>
          <p:cNvCxnSpPr>
            <a:stCxn id="34" idx="6"/>
          </p:cNvCxnSpPr>
          <p:nvPr/>
        </p:nvCxnSpPr>
        <p:spPr>
          <a:xfrm>
            <a:off x="7037388" y="2786063"/>
            <a:ext cx="534987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F6DCB521-26D7-4B6D-8740-6F155F2BA85D}"/>
              </a:ext>
            </a:extLst>
          </p:cNvPr>
          <p:cNvCxnSpPr>
            <a:stCxn id="33" idx="2"/>
            <a:endCxn id="39" idx="3"/>
          </p:cNvCxnSpPr>
          <p:nvPr/>
        </p:nvCxnSpPr>
        <p:spPr>
          <a:xfrm rot="10800000">
            <a:off x="1571625" y="2786063"/>
            <a:ext cx="463550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867AFF0C-FE93-42BD-B978-15FFB2C092D9}"/>
              </a:ext>
            </a:extLst>
          </p:cNvPr>
          <p:cNvCxnSpPr>
            <a:stCxn id="34" idx="2"/>
            <a:endCxn id="37" idx="3"/>
          </p:cNvCxnSpPr>
          <p:nvPr/>
        </p:nvCxnSpPr>
        <p:spPr>
          <a:xfrm rot="10800000">
            <a:off x="5286375" y="2786063"/>
            <a:ext cx="465138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="" xmlns:a16="http://schemas.microsoft.com/office/drawing/2014/main" id="{3E81BB6A-B247-426D-9C46-C45EB01B5BD7}"/>
              </a:ext>
            </a:extLst>
          </p:cNvPr>
          <p:cNvCxnSpPr/>
          <p:nvPr/>
        </p:nvCxnSpPr>
        <p:spPr>
          <a:xfrm rot="5400000" flipH="1" flipV="1">
            <a:off x="2572544" y="3213894"/>
            <a:ext cx="28575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5E6AD0CB-656B-42A5-B2AE-63864B2925AD}"/>
              </a:ext>
            </a:extLst>
          </p:cNvPr>
          <p:cNvCxnSpPr/>
          <p:nvPr/>
        </p:nvCxnSpPr>
        <p:spPr>
          <a:xfrm rot="5400000" flipH="1" flipV="1">
            <a:off x="6285707" y="3213894"/>
            <a:ext cx="285750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C54B2FD0-2A84-4DFA-9857-421839363D3A}"/>
              </a:ext>
            </a:extLst>
          </p:cNvPr>
          <p:cNvCxnSpPr/>
          <p:nvPr/>
        </p:nvCxnSpPr>
        <p:spPr>
          <a:xfrm rot="5400000" flipH="1" flipV="1">
            <a:off x="2572544" y="2356644"/>
            <a:ext cx="28575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="" xmlns:a16="http://schemas.microsoft.com/office/drawing/2014/main" id="{90263836-8F1A-45BA-8589-EA8D7812138A}"/>
              </a:ext>
            </a:extLst>
          </p:cNvPr>
          <p:cNvCxnSpPr/>
          <p:nvPr/>
        </p:nvCxnSpPr>
        <p:spPr>
          <a:xfrm rot="5400000" flipH="1" flipV="1">
            <a:off x="6285707" y="2356644"/>
            <a:ext cx="285750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Выгнутая вправо стрелка 71">
            <a:extLst>
              <a:ext uri="{FF2B5EF4-FFF2-40B4-BE49-F238E27FC236}">
                <a16:creationId xmlns="" xmlns:a16="http://schemas.microsoft.com/office/drawing/2014/main" id="{5CF7C81D-0CD3-43FB-A8F1-0EBDC586661B}"/>
              </a:ext>
            </a:extLst>
          </p:cNvPr>
          <p:cNvSpPr/>
          <p:nvPr/>
        </p:nvSpPr>
        <p:spPr>
          <a:xfrm>
            <a:off x="3357563" y="1357313"/>
            <a:ext cx="571500" cy="2928937"/>
          </a:xfrm>
          <a:prstGeom prst="curvedLeftArrow">
            <a:avLst>
              <a:gd name="adj1" fmla="val 11761"/>
              <a:gd name="adj2" fmla="val 35806"/>
              <a:gd name="adj3" fmla="val 3316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3" name="Выгнутая вправо стрелка 72">
            <a:extLst>
              <a:ext uri="{FF2B5EF4-FFF2-40B4-BE49-F238E27FC236}">
                <a16:creationId xmlns="" xmlns:a16="http://schemas.microsoft.com/office/drawing/2014/main" id="{C4D0A607-EFDB-44A5-AABF-3F8A094D74BF}"/>
              </a:ext>
            </a:extLst>
          </p:cNvPr>
          <p:cNvSpPr/>
          <p:nvPr/>
        </p:nvSpPr>
        <p:spPr>
          <a:xfrm rot="10800000">
            <a:off x="5143500" y="1357313"/>
            <a:ext cx="642938" cy="2928937"/>
          </a:xfrm>
          <a:prstGeom prst="curvedLeftArrow">
            <a:avLst>
              <a:gd name="adj1" fmla="val 11761"/>
              <a:gd name="adj2" fmla="val 35806"/>
              <a:gd name="adj3" fmla="val 3316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0" name="Shape 79">
            <a:extLst>
              <a:ext uri="{FF2B5EF4-FFF2-40B4-BE49-F238E27FC236}">
                <a16:creationId xmlns="" xmlns:a16="http://schemas.microsoft.com/office/drawing/2014/main" id="{98057CFE-05FF-4374-8603-1E6BADB4AC63}"/>
              </a:ext>
            </a:extLst>
          </p:cNvPr>
          <p:cNvCxnSpPr>
            <a:endCxn id="50" idx="0"/>
          </p:cNvCxnSpPr>
          <p:nvPr/>
        </p:nvCxnSpPr>
        <p:spPr>
          <a:xfrm>
            <a:off x="7143750" y="1357313"/>
            <a:ext cx="1108075" cy="785812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hape 85">
            <a:extLst>
              <a:ext uri="{FF2B5EF4-FFF2-40B4-BE49-F238E27FC236}">
                <a16:creationId xmlns="" xmlns:a16="http://schemas.microsoft.com/office/drawing/2014/main" id="{189B2420-C4B4-4580-856D-6116680490C8}"/>
              </a:ext>
            </a:extLst>
          </p:cNvPr>
          <p:cNvCxnSpPr>
            <a:stCxn id="50" idx="2"/>
          </p:cNvCxnSpPr>
          <p:nvPr/>
        </p:nvCxnSpPr>
        <p:spPr>
          <a:xfrm rot="5400000">
            <a:off x="7304881" y="3267869"/>
            <a:ext cx="785813" cy="1108075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>
            <a:extLst>
              <a:ext uri="{FF2B5EF4-FFF2-40B4-BE49-F238E27FC236}">
                <a16:creationId xmlns="" xmlns:a16="http://schemas.microsoft.com/office/drawing/2014/main" id="{DCD840C7-07D3-4954-A31C-753B3D04B657}"/>
              </a:ext>
            </a:extLst>
          </p:cNvPr>
          <p:cNvCxnSpPr>
            <a:endCxn id="39" idx="2"/>
          </p:cNvCxnSpPr>
          <p:nvPr/>
        </p:nvCxnSpPr>
        <p:spPr>
          <a:xfrm rot="10800000">
            <a:off x="892175" y="3429000"/>
            <a:ext cx="1108075" cy="857250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>
            <a:extLst>
              <a:ext uri="{FF2B5EF4-FFF2-40B4-BE49-F238E27FC236}">
                <a16:creationId xmlns="" xmlns:a16="http://schemas.microsoft.com/office/drawing/2014/main" id="{3AAD796F-7D85-4252-977D-0F6A5F380C46}"/>
              </a:ext>
            </a:extLst>
          </p:cNvPr>
          <p:cNvCxnSpPr>
            <a:stCxn id="39" idx="0"/>
          </p:cNvCxnSpPr>
          <p:nvPr/>
        </p:nvCxnSpPr>
        <p:spPr>
          <a:xfrm rot="5400000" flipH="1" flipV="1">
            <a:off x="1053307" y="1196181"/>
            <a:ext cx="785812" cy="1108075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4F2729-1888-4E91-9232-F1D15C019B73}" type="slidenum">
              <a:rPr lang="ru-RU" altLang="ru-RU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pPr/>
              <a:t>13</a:t>
            </a:fld>
            <a:endParaRPr lang="ru-RU" altLang="ru-RU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2"/>
          <p:cNvSpPr>
            <a:spLocks noGrp="1"/>
          </p:cNvSpPr>
          <p:nvPr>
            <p:ph type="title"/>
          </p:nvPr>
        </p:nvSpPr>
        <p:spPr>
          <a:xfrm>
            <a:off x="285750" y="115888"/>
            <a:ext cx="8229600" cy="1027112"/>
          </a:xfrm>
        </p:spPr>
        <p:txBody>
          <a:bodyPr/>
          <a:lstStyle/>
          <a:p>
            <a: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</a:br>
            <a: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  <a:t>Схема  распределения</a:t>
            </a:r>
            <a:b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</a:br>
            <a: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  <a:t> сестринского  персонала на «спаренном»  КТУ СГП  6</a:t>
            </a:r>
            <a:b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</a:br>
            <a: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  <a:t>(Модель 1 / 2,5)</a:t>
            </a:r>
            <a:br>
              <a:rPr lang="ru-RU" altLang="ru-RU" sz="2000" b="1">
                <a:solidFill>
                  <a:srgbClr val="0D2FD9"/>
                </a:solidFill>
                <a:latin typeface="Arial" charset="0"/>
                <a:cs typeface="Arial" charset="0"/>
              </a:rPr>
            </a:br>
            <a:endParaRPr lang="ru-RU" altLang="ru-RU" sz="2000">
              <a:solidFill>
                <a:srgbClr val="0D2FD9"/>
              </a:solidFill>
              <a:latin typeface="Arial" charset="0"/>
              <a:cs typeface="Arial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0"/>
            <a:ext cx="642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0063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9075" y="0"/>
            <a:ext cx="620713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B5E86625-284E-4A24-92DE-9366DCA15409}"/>
              </a:ext>
            </a:extLst>
          </p:cNvPr>
          <p:cNvSpPr/>
          <p:nvPr/>
        </p:nvSpPr>
        <p:spPr>
          <a:xfrm>
            <a:off x="3857625" y="1428750"/>
            <a:ext cx="1500188" cy="1428750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самостоятельном приеме №1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(в смену врача)</a:t>
            </a:r>
          </a:p>
        </p:txBody>
      </p:sp>
      <p:sp>
        <p:nvSpPr>
          <p:cNvPr id="266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4F2729-1888-4E91-9232-F1D15C019B73}" type="slidenum">
              <a:rPr lang="ru-RU" altLang="ru-RU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pPr/>
              <a:t>14</a:t>
            </a:fld>
            <a:endParaRPr lang="ru-RU" altLang="ru-RU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4" name="Shape 83">
            <a:extLst>
              <a:ext uri="{FF2B5EF4-FFF2-40B4-BE49-F238E27FC236}">
                <a16:creationId xmlns="" xmlns:a16="http://schemas.microsoft.com/office/drawing/2014/main" id="{37B2C315-4610-4C71-B51E-0869B3813878}"/>
              </a:ext>
            </a:extLst>
          </p:cNvPr>
          <p:cNvCxnSpPr/>
          <p:nvPr/>
        </p:nvCxnSpPr>
        <p:spPr>
          <a:xfrm rot="16200000" flipH="1">
            <a:off x="1039019" y="2753519"/>
            <a:ext cx="928688" cy="1136650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BA5B0501-7580-4AB0-9996-C0467A05BFFD}"/>
              </a:ext>
            </a:extLst>
          </p:cNvPr>
          <p:cNvSpPr/>
          <p:nvPr/>
        </p:nvSpPr>
        <p:spPr>
          <a:xfrm>
            <a:off x="285750" y="1428750"/>
            <a:ext cx="1500188" cy="1428750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на приеме с врачом</a:t>
            </a: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0CE63EBB-E121-4E26-80AD-A1AF79F6E2B2}"/>
              </a:ext>
            </a:extLst>
          </p:cNvPr>
          <p:cNvSpPr/>
          <p:nvPr/>
        </p:nvSpPr>
        <p:spPr>
          <a:xfrm>
            <a:off x="7429500" y="1428750"/>
            <a:ext cx="1500188" cy="1428750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№3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на приеме с врачом</a:t>
            </a: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a16="http://schemas.microsoft.com/office/drawing/2014/main" id="{3EE87C62-CC37-4E4E-BB8A-62B4D63232A8}"/>
              </a:ext>
            </a:extLst>
          </p:cNvPr>
          <p:cNvSpPr/>
          <p:nvPr/>
        </p:nvSpPr>
        <p:spPr>
          <a:xfrm>
            <a:off x="5643563" y="3143250"/>
            <a:ext cx="1500187" cy="1428750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самостоятельном приеме №2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(без врача)</a:t>
            </a:r>
          </a:p>
        </p:txBody>
      </p:sp>
      <p:sp>
        <p:nvSpPr>
          <p:cNvPr id="144" name="Скругленный прямоугольник 143">
            <a:extLst>
              <a:ext uri="{FF2B5EF4-FFF2-40B4-BE49-F238E27FC236}">
                <a16:creationId xmlns="" xmlns:a16="http://schemas.microsoft.com/office/drawing/2014/main" id="{EDD0A8BB-8EF5-4DCC-9D63-449DA40224EB}"/>
              </a:ext>
            </a:extLst>
          </p:cNvPr>
          <p:cNvSpPr/>
          <p:nvPr/>
        </p:nvSpPr>
        <p:spPr>
          <a:xfrm>
            <a:off x="2071688" y="3143250"/>
            <a:ext cx="1500187" cy="1428750"/>
          </a:xfrm>
          <a:prstGeom prst="roundRect">
            <a:avLst>
              <a:gd name="adj" fmla="val 2103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самостоятельном приеме №2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 (без врача)</a:t>
            </a:r>
          </a:p>
        </p:txBody>
      </p:sp>
      <p:cxnSp>
        <p:nvCxnSpPr>
          <p:cNvPr id="146" name="Прямая со стрелкой 145">
            <a:extLst>
              <a:ext uri="{FF2B5EF4-FFF2-40B4-BE49-F238E27FC236}">
                <a16:creationId xmlns="" xmlns:a16="http://schemas.microsoft.com/office/drawing/2014/main" id="{471B417C-0300-4DD2-9CB0-CA839C975292}"/>
              </a:ext>
            </a:extLst>
          </p:cNvPr>
          <p:cNvCxnSpPr/>
          <p:nvPr/>
        </p:nvCxnSpPr>
        <p:spPr>
          <a:xfrm rot="5400000">
            <a:off x="6072981" y="2785269"/>
            <a:ext cx="714375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>
            <a:extLst>
              <a:ext uri="{FF2B5EF4-FFF2-40B4-BE49-F238E27FC236}">
                <a16:creationId xmlns="" xmlns:a16="http://schemas.microsoft.com/office/drawing/2014/main" id="{07016B69-EBD6-46C7-86E4-E92C930FE073}"/>
              </a:ext>
            </a:extLst>
          </p:cNvPr>
          <p:cNvCxnSpPr/>
          <p:nvPr/>
        </p:nvCxnSpPr>
        <p:spPr>
          <a:xfrm rot="5400000">
            <a:off x="2499519" y="2785269"/>
            <a:ext cx="714375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>
            <a:extLst>
              <a:ext uri="{FF2B5EF4-FFF2-40B4-BE49-F238E27FC236}">
                <a16:creationId xmlns="" xmlns:a16="http://schemas.microsoft.com/office/drawing/2014/main" id="{35B2561C-6AA3-476E-AC1E-04E46C55AAC6}"/>
              </a:ext>
            </a:extLst>
          </p:cNvPr>
          <p:cNvCxnSpPr/>
          <p:nvPr/>
        </p:nvCxnSpPr>
        <p:spPr>
          <a:xfrm>
            <a:off x="7072313" y="2143125"/>
            <a:ext cx="357187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>
            <a:extLst>
              <a:ext uri="{FF2B5EF4-FFF2-40B4-BE49-F238E27FC236}">
                <a16:creationId xmlns="" xmlns:a16="http://schemas.microsoft.com/office/drawing/2014/main" id="{23E6F125-5AFD-49A3-990B-3BD004C10606}"/>
              </a:ext>
            </a:extLst>
          </p:cNvPr>
          <p:cNvCxnSpPr/>
          <p:nvPr/>
        </p:nvCxnSpPr>
        <p:spPr>
          <a:xfrm>
            <a:off x="3500438" y="2143125"/>
            <a:ext cx="357187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="" xmlns:a16="http://schemas.microsoft.com/office/drawing/2014/main" id="{0CAA9CB2-C47F-496C-AAF8-4A447962C1AE}"/>
              </a:ext>
            </a:extLst>
          </p:cNvPr>
          <p:cNvCxnSpPr/>
          <p:nvPr/>
        </p:nvCxnSpPr>
        <p:spPr>
          <a:xfrm rot="10800000">
            <a:off x="5357813" y="2141538"/>
            <a:ext cx="428625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>
            <a:extLst>
              <a:ext uri="{FF2B5EF4-FFF2-40B4-BE49-F238E27FC236}">
                <a16:creationId xmlns="" xmlns:a16="http://schemas.microsoft.com/office/drawing/2014/main" id="{8388CD38-ECAF-499C-8251-1C1662E3B19F}"/>
              </a:ext>
            </a:extLst>
          </p:cNvPr>
          <p:cNvCxnSpPr/>
          <p:nvPr/>
        </p:nvCxnSpPr>
        <p:spPr>
          <a:xfrm rot="10800000">
            <a:off x="1785938" y="2141538"/>
            <a:ext cx="428625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hape 158">
            <a:extLst>
              <a:ext uri="{FF2B5EF4-FFF2-40B4-BE49-F238E27FC236}">
                <a16:creationId xmlns="" xmlns:a16="http://schemas.microsoft.com/office/drawing/2014/main" id="{6934D639-6038-4890-90C0-B1B74F55BF34}"/>
              </a:ext>
            </a:extLst>
          </p:cNvPr>
          <p:cNvCxnSpPr>
            <a:stCxn id="143" idx="3"/>
            <a:endCxn id="142" idx="2"/>
          </p:cNvCxnSpPr>
          <p:nvPr/>
        </p:nvCxnSpPr>
        <p:spPr>
          <a:xfrm flipV="1">
            <a:off x="7143750" y="2857500"/>
            <a:ext cx="1036638" cy="1000125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D08E2D94-41F8-4E33-AFE7-ABE3F0DFF9D6}"/>
              </a:ext>
            </a:extLst>
          </p:cNvPr>
          <p:cNvSpPr/>
          <p:nvPr/>
        </p:nvSpPr>
        <p:spPr>
          <a:xfrm>
            <a:off x="2214563" y="1857375"/>
            <a:ext cx="1285875" cy="5715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D2FD9"/>
                </a:solidFill>
              </a:rPr>
              <a:t>ВОП 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19D1921F-4209-4301-B180-1F0ECFA21B56}"/>
              </a:ext>
            </a:extLst>
          </p:cNvPr>
          <p:cNvSpPr/>
          <p:nvPr/>
        </p:nvSpPr>
        <p:spPr>
          <a:xfrm>
            <a:off x="5786438" y="1857375"/>
            <a:ext cx="1285875" cy="5715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D2FD9"/>
                </a:solidFill>
              </a:rPr>
              <a:t>ВОП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196838"/>
            <a:ext cx="7643813" cy="588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Действующая модель (1/3) </a:t>
            </a:r>
            <a:b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 комплексного территориального участка СГП 6</a:t>
            </a:r>
            <a:endParaRPr lang="ru-RU" altLang="ru-RU" sz="2400" b="1" dirty="0">
              <a:solidFill>
                <a:srgbClr val="0D2FD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62F39489-5E17-4EFD-A87D-E547DAAD2103}"/>
              </a:ext>
            </a:extLst>
          </p:cNvPr>
          <p:cNvSpPr/>
          <p:nvPr/>
        </p:nvSpPr>
        <p:spPr>
          <a:xfrm>
            <a:off x="5643581" y="2786075"/>
            <a:ext cx="1500187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диагностическом приеме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(в смену врача) + участок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0BFA3D6-7B51-4207-BC5B-DB59DD8514BD}"/>
              </a:ext>
            </a:extLst>
          </p:cNvPr>
          <p:cNvSpPr/>
          <p:nvPr/>
        </p:nvSpPr>
        <p:spPr>
          <a:xfrm>
            <a:off x="3571855" y="2857512"/>
            <a:ext cx="1357312" cy="7143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Врач общей практики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6A074757-C56A-4F58-9744-ACA75EB51FE4}"/>
              </a:ext>
            </a:extLst>
          </p:cNvPr>
          <p:cNvSpPr/>
          <p:nvPr/>
        </p:nvSpPr>
        <p:spPr>
          <a:xfrm>
            <a:off x="3428980" y="1357325"/>
            <a:ext cx="1643062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самостоятельном приеме (без врача)</a:t>
            </a:r>
          </a:p>
        </p:txBody>
      </p:sp>
      <p:cxnSp>
        <p:nvCxnSpPr>
          <p:cNvPr id="33" name="Shape 32">
            <a:extLst>
              <a:ext uri="{FF2B5EF4-FFF2-40B4-BE49-F238E27FC236}">
                <a16:creationId xmlns="" xmlns:a16="http://schemas.microsoft.com/office/drawing/2014/main" id="{2D8C8767-D8A7-43AC-85BB-28B7DCDE7E74}"/>
              </a:ext>
            </a:extLst>
          </p:cNvPr>
          <p:cNvCxnSpPr>
            <a:stCxn id="30" idx="3"/>
            <a:endCxn id="23" idx="0"/>
          </p:cNvCxnSpPr>
          <p:nvPr/>
        </p:nvCxnSpPr>
        <p:spPr>
          <a:xfrm>
            <a:off x="5072042" y="1785950"/>
            <a:ext cx="1321633" cy="1000125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50731154-5D56-41A0-AAB7-8594AD224C35}"/>
              </a:ext>
            </a:extLst>
          </p:cNvPr>
          <p:cNvCxnSpPr>
            <a:stCxn id="30" idx="2"/>
            <a:endCxn id="26" idx="0"/>
          </p:cNvCxnSpPr>
          <p:nvPr/>
        </p:nvCxnSpPr>
        <p:spPr>
          <a:xfrm rot="16200000" flipH="1">
            <a:off x="3928248" y="2536044"/>
            <a:ext cx="642937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EF0D6B0C-49E6-4F8A-A05A-BFDEECBDB8FD}"/>
              </a:ext>
            </a:extLst>
          </p:cNvPr>
          <p:cNvCxnSpPr>
            <a:stCxn id="26" idx="6"/>
            <a:endCxn id="23" idx="1"/>
          </p:cNvCxnSpPr>
          <p:nvPr/>
        </p:nvCxnSpPr>
        <p:spPr>
          <a:xfrm>
            <a:off x="4929167" y="3214700"/>
            <a:ext cx="714414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99779C99-33A7-4D0F-9BFA-BC4ACF2416BF}"/>
              </a:ext>
            </a:extLst>
          </p:cNvPr>
          <p:cNvCxnSpPr>
            <a:stCxn id="40" idx="3"/>
          </p:cNvCxnSpPr>
          <p:nvPr/>
        </p:nvCxnSpPr>
        <p:spPr>
          <a:xfrm>
            <a:off x="2857477" y="3214700"/>
            <a:ext cx="714378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Выгнутая вверх стрелка 69">
            <a:extLst>
              <a:ext uri="{FF2B5EF4-FFF2-40B4-BE49-F238E27FC236}">
                <a16:creationId xmlns="" xmlns:a16="http://schemas.microsoft.com/office/drawing/2014/main" id="{69AD3652-7CFF-4AD1-B855-00E2D220E250}"/>
              </a:ext>
            </a:extLst>
          </p:cNvPr>
          <p:cNvSpPr/>
          <p:nvPr/>
        </p:nvSpPr>
        <p:spPr>
          <a:xfrm rot="10800000">
            <a:off x="2071668" y="3643325"/>
            <a:ext cx="4286281" cy="857250"/>
          </a:xfrm>
          <a:prstGeom prst="curvedDownArrow">
            <a:avLst>
              <a:gd name="adj1" fmla="val 3206"/>
              <a:gd name="adj2" fmla="val 17766"/>
              <a:gd name="adj3" fmla="val 1821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A0D80C8B-090E-4D8B-A351-D543CA9554FE}"/>
              </a:ext>
            </a:extLst>
          </p:cNvPr>
          <p:cNvSpPr/>
          <p:nvPr/>
        </p:nvSpPr>
        <p:spPr>
          <a:xfrm>
            <a:off x="1357290" y="2786075"/>
            <a:ext cx="1500187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приеме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(вместе с врачом)</a:t>
            </a:r>
          </a:p>
        </p:txBody>
      </p:sp>
      <p:cxnSp>
        <p:nvCxnSpPr>
          <p:cNvPr id="72" name="Shape 71">
            <a:extLst>
              <a:ext uri="{FF2B5EF4-FFF2-40B4-BE49-F238E27FC236}">
                <a16:creationId xmlns="" xmlns:a16="http://schemas.microsoft.com/office/drawing/2014/main" id="{18BCA533-BE29-4DCA-84D4-A2F61C9FF314}"/>
              </a:ext>
            </a:extLst>
          </p:cNvPr>
          <p:cNvCxnSpPr>
            <a:stCxn id="40" idx="0"/>
            <a:endCxn id="30" idx="1"/>
          </p:cNvCxnSpPr>
          <p:nvPr/>
        </p:nvCxnSpPr>
        <p:spPr>
          <a:xfrm rot="5400000" flipH="1" flipV="1">
            <a:off x="2268120" y="1625215"/>
            <a:ext cx="1000125" cy="1321596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15E3-56B5-4CF3-87A2-B921E531C728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2844" y="928676"/>
            <a:ext cx="857256" cy="20717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216AE"/>
                </a:solidFill>
              </a:rPr>
              <a:t>Повторный прием по л/</a:t>
            </a:r>
            <a:r>
              <a:rPr lang="ru-RU" dirty="0" err="1" smtClean="0">
                <a:solidFill>
                  <a:srgbClr val="1216AE"/>
                </a:solidFill>
              </a:rPr>
              <a:t>н</a:t>
            </a: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928676"/>
            <a:ext cx="857256" cy="20717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216AE"/>
                </a:solidFill>
              </a:rPr>
              <a:t>Повторный прием с хроническими заболеваниями</a:t>
            </a: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57356" y="928676"/>
            <a:ext cx="2071702" cy="20717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216AE"/>
                </a:solidFill>
              </a:rPr>
              <a:t>Первичный прием пациентов</a:t>
            </a: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29058" y="928676"/>
            <a:ext cx="785818" cy="20717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216AE"/>
                </a:solidFill>
              </a:rPr>
              <a:t>Работа с документацией</a:t>
            </a: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14876" y="928676"/>
            <a:ext cx="1214446" cy="20717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216AE"/>
                </a:solidFill>
              </a:rPr>
              <a:t>Вызовы на дом</a:t>
            </a: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07950" y="23798"/>
            <a:ext cx="8208963" cy="619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FF"/>
                </a:solidFill>
              </a:rPr>
              <a:t>Структура приема пациентов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ВОП (1 смена)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-32" y="3071816"/>
            <a:ext cx="712788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08:00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643042" y="3071816"/>
            <a:ext cx="857250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10:00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065458" y="3071816"/>
            <a:ext cx="792162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12:00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4565656" y="3071816"/>
            <a:ext cx="792162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14:00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5922977" y="3071816"/>
            <a:ext cx="792163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16:00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8494746" y="3071816"/>
            <a:ext cx="792162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20:00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142845" y="3783386"/>
            <a:ext cx="1071570" cy="36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dirty="0" smtClean="0">
                <a:solidFill>
                  <a:srgbClr val="1216AE"/>
                </a:solidFill>
                <a:cs typeface="Arial" pitchFamily="34" charset="0"/>
              </a:rPr>
              <a:t>МОП2   </a:t>
            </a:r>
            <a:r>
              <a:rPr lang="ru-RU" sz="1000" b="1" dirty="0">
                <a:solidFill>
                  <a:srgbClr val="1216AE"/>
                </a:solidFill>
                <a:cs typeface="Arial" pitchFamily="34" charset="0"/>
              </a:rPr>
              <a:t>на дому</a:t>
            </a:r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7351737" y="3071816"/>
            <a:ext cx="792163" cy="214312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latin typeface="Century Gothic" pitchFamily="34" charset="0"/>
              </a:rPr>
              <a:t>18:00</a:t>
            </a:r>
            <a:endParaRPr lang="ru-RU" sz="1200" b="1" dirty="0">
              <a:solidFill>
                <a:srgbClr val="1216AE"/>
              </a:solidFill>
              <a:latin typeface="Century Gothic" pitchFamily="34" charset="0"/>
            </a:endParaRPr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142844" y="714362"/>
            <a:ext cx="5786478" cy="2159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1216AE"/>
                </a:solidFill>
                <a:cs typeface="Arial" pitchFamily="34" charset="0"/>
              </a:rPr>
              <a:t>Врач общей практики </a:t>
            </a:r>
            <a:r>
              <a:rPr lang="ru-RU" sz="1200" b="1" dirty="0" smtClean="0">
                <a:solidFill>
                  <a:srgbClr val="1216AE"/>
                </a:solidFill>
                <a:cs typeface="Arial" pitchFamily="34" charset="0"/>
              </a:rPr>
              <a:t>комплексного </a:t>
            </a:r>
            <a:r>
              <a:rPr lang="ru-RU" sz="1200" b="1" dirty="0">
                <a:solidFill>
                  <a:srgbClr val="1216AE"/>
                </a:solidFill>
                <a:cs typeface="Arial" pitchFamily="34" charset="0"/>
              </a:rPr>
              <a:t>участка</a:t>
            </a:r>
          </a:p>
        </p:txBody>
      </p:sp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3929058" y="3783386"/>
            <a:ext cx="2000264" cy="36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dirty="0" smtClean="0">
                <a:solidFill>
                  <a:srgbClr val="1216AE"/>
                </a:solidFill>
                <a:cs typeface="Arial" pitchFamily="34" charset="0"/>
              </a:rPr>
              <a:t>МОП2 на </a:t>
            </a:r>
            <a:r>
              <a:rPr lang="ru-RU" sz="1000" b="1" dirty="0">
                <a:solidFill>
                  <a:srgbClr val="1216AE"/>
                </a:solidFill>
                <a:cs typeface="Arial" pitchFamily="34" charset="0"/>
              </a:rPr>
              <a:t>дому </a:t>
            </a:r>
          </a:p>
        </p:txBody>
      </p:sp>
      <p:sp>
        <p:nvSpPr>
          <p:cNvPr id="31765" name="Rectangle 20"/>
          <p:cNvSpPr>
            <a:spLocks noChangeArrowheads="1"/>
          </p:cNvSpPr>
          <p:nvPr/>
        </p:nvSpPr>
        <p:spPr bwMode="auto">
          <a:xfrm>
            <a:off x="142844" y="4214824"/>
            <a:ext cx="3786214" cy="35719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dirty="0" smtClean="0">
                <a:solidFill>
                  <a:srgbClr val="1216AE"/>
                </a:solidFill>
                <a:cs typeface="Arial" pitchFamily="34" charset="0"/>
              </a:rPr>
              <a:t>МОП3 </a:t>
            </a:r>
            <a:r>
              <a:rPr lang="ru-RU" sz="1000" b="1" dirty="0">
                <a:solidFill>
                  <a:srgbClr val="1216AE"/>
                </a:solidFill>
                <a:cs typeface="Arial" pitchFamily="34" charset="0"/>
              </a:rPr>
              <a:t>на приеме с врачом</a:t>
            </a:r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3929058" y="4214824"/>
            <a:ext cx="2000264" cy="35719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dirty="0" smtClean="0">
                <a:solidFill>
                  <a:srgbClr val="1216AE"/>
                </a:solidFill>
                <a:cs typeface="Arial" pitchFamily="34" charset="0"/>
              </a:rPr>
              <a:t>МОП3 </a:t>
            </a:r>
            <a:r>
              <a:rPr lang="ru-RU" sz="1000" b="1" dirty="0">
                <a:solidFill>
                  <a:srgbClr val="1216AE"/>
                </a:solidFill>
                <a:cs typeface="Arial" pitchFamily="34" charset="0"/>
              </a:rPr>
              <a:t>работа с документацией</a:t>
            </a:r>
          </a:p>
        </p:txBody>
      </p:sp>
      <p:sp>
        <p:nvSpPr>
          <p:cNvPr id="31767" name="Rectangle 22"/>
          <p:cNvSpPr>
            <a:spLocks noChangeArrowheads="1"/>
          </p:cNvSpPr>
          <p:nvPr/>
        </p:nvSpPr>
        <p:spPr bwMode="auto">
          <a:xfrm>
            <a:off x="3922713" y="3357568"/>
            <a:ext cx="4935567" cy="36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rgbClr val="1216AE"/>
                </a:solidFill>
                <a:cs typeface="Arial" pitchFamily="34" charset="0"/>
              </a:rPr>
              <a:t>МОП1 на </a:t>
            </a:r>
            <a:r>
              <a:rPr lang="ru-RU" sz="1100" b="1" dirty="0">
                <a:solidFill>
                  <a:srgbClr val="1216AE"/>
                </a:solidFill>
                <a:cs typeface="Arial" pitchFamily="34" charset="0"/>
              </a:rPr>
              <a:t>самостоятельном приеме без врача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788" y="0"/>
            <a:ext cx="731837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1" name="Прямая со стрелкой 30"/>
          <p:cNvCxnSpPr/>
          <p:nvPr/>
        </p:nvCxnSpPr>
        <p:spPr>
          <a:xfrm>
            <a:off x="142844" y="3071816"/>
            <a:ext cx="8715436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-32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713685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072596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571206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5928528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357288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500296" y="3071022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142844" y="4572014"/>
            <a:ext cx="8858312" cy="2159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1216AE"/>
                </a:solidFill>
                <a:cs typeface="Arial" pitchFamily="34" charset="0"/>
              </a:rPr>
              <a:t>Медсестра </a:t>
            </a:r>
            <a:r>
              <a:rPr lang="ru-RU" sz="1200" b="1" dirty="0">
                <a:solidFill>
                  <a:srgbClr val="1216AE"/>
                </a:solidFill>
                <a:cs typeface="Arial" pitchFamily="34" charset="0"/>
              </a:rPr>
              <a:t>общей практики </a:t>
            </a:r>
            <a:r>
              <a:rPr lang="ru-RU" sz="1200" b="1" dirty="0" smtClean="0">
                <a:solidFill>
                  <a:srgbClr val="1216AE"/>
                </a:solidFill>
                <a:cs typeface="Arial" pitchFamily="34" charset="0"/>
              </a:rPr>
              <a:t>комплексного </a:t>
            </a:r>
            <a:r>
              <a:rPr lang="ru-RU" sz="1200" b="1" dirty="0">
                <a:solidFill>
                  <a:srgbClr val="1216AE"/>
                </a:solidFill>
                <a:cs typeface="Arial" pitchFamily="34" charset="0"/>
              </a:rPr>
              <a:t>участка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1214414" y="3783386"/>
            <a:ext cx="2714644" cy="36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dirty="0" smtClean="0">
                <a:solidFill>
                  <a:srgbClr val="1216AE"/>
                </a:solidFill>
                <a:cs typeface="Arial" pitchFamily="34" charset="0"/>
              </a:rPr>
              <a:t>МОП2 на самостоятельном приеме</a:t>
            </a: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dirty="0" smtClean="0">
                <a:solidFill>
                  <a:srgbClr val="1216AE"/>
                </a:solidFill>
                <a:cs typeface="Arial" pitchFamily="34" charset="0"/>
              </a:rPr>
              <a:t> (в смену врача)</a:t>
            </a:r>
            <a:endParaRPr lang="ru-RU" sz="1000" b="1" dirty="0">
              <a:solidFill>
                <a:srgbClr val="1216AE"/>
              </a:solidFill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>
            <a:endCxn id="48" idx="1"/>
          </p:cNvCxnSpPr>
          <p:nvPr/>
        </p:nvCxnSpPr>
        <p:spPr>
          <a:xfrm rot="5400000">
            <a:off x="-1374817" y="3162303"/>
            <a:ext cx="3035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42844" y="714362"/>
            <a:ext cx="5786478" cy="21431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29058" y="3357568"/>
            <a:ext cx="4929222" cy="3571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3786196"/>
            <a:ext cx="5786478" cy="3571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2844" y="4214824"/>
            <a:ext cx="5786478" cy="3571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71420"/>
            <a:ext cx="8424862" cy="8572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GB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команде</a:t>
            </a:r>
            <a:endParaRPr lang="en-GB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79388" y="1058863"/>
            <a:ext cx="8713787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539750" indent="-5381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418BC"/>
              </a:buClr>
              <a:buSzPct val="150000"/>
              <a:buFont typeface="Wingdings" pitchFamily="2" charset="2"/>
              <a:buChar char="ü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r>
              <a:rPr lang="en-GB" sz="2000" dirty="0" err="1">
                <a:solidFill>
                  <a:srgbClr val="1216AE"/>
                </a:solidFill>
              </a:rPr>
              <a:t>Возможность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рационального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распределения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обязанностей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между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ru-RU" sz="2000" dirty="0" smtClean="0">
                <a:solidFill>
                  <a:srgbClr val="1216AE"/>
                </a:solidFill>
              </a:rPr>
              <a:t>сотрудниками врачебно-сестринской бригады </a:t>
            </a:r>
            <a:r>
              <a:rPr lang="en-GB" sz="2000" dirty="0" err="1" smtClean="0">
                <a:solidFill>
                  <a:srgbClr val="1216AE"/>
                </a:solidFill>
              </a:rPr>
              <a:t>для</a:t>
            </a:r>
            <a:r>
              <a:rPr lang="en-GB" sz="2000" dirty="0" smtClean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достижения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оптимального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результата</a:t>
            </a:r>
            <a:endParaRPr lang="en-GB" sz="2000" dirty="0">
              <a:solidFill>
                <a:srgbClr val="1216AE"/>
              </a:solidFill>
            </a:endParaRPr>
          </a:p>
          <a:p>
            <a:pPr indent="-538163" algn="just">
              <a:spcBef>
                <a:spcPts val="0"/>
              </a:spcBef>
              <a:spcAft>
                <a:spcPts val="0"/>
              </a:spcAft>
              <a:buClr>
                <a:srgbClr val="1418BC"/>
              </a:buClr>
              <a:buSzPct val="150000"/>
              <a:buFont typeface="Wingdings" pitchFamily="2" charset="2"/>
              <a:buChar char="ü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endParaRPr lang="en-GB" sz="2000" dirty="0">
              <a:solidFill>
                <a:srgbClr val="1216AE"/>
              </a:solidFill>
            </a:endParaRPr>
          </a:p>
          <a:p>
            <a:pPr marL="539750" indent="-5381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418BC"/>
              </a:buClr>
              <a:buSzPct val="150000"/>
              <a:buFont typeface="Wingdings" pitchFamily="2" charset="2"/>
              <a:buChar char="ü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r>
              <a:rPr lang="en-GB" sz="2000" dirty="0" err="1">
                <a:solidFill>
                  <a:srgbClr val="1216AE"/>
                </a:solidFill>
              </a:rPr>
              <a:t>Взаимозаменяемость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членов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команды</a:t>
            </a:r>
            <a:endParaRPr lang="en-GB" sz="2000" dirty="0">
              <a:solidFill>
                <a:srgbClr val="1216AE"/>
              </a:solidFill>
            </a:endParaRPr>
          </a:p>
          <a:p>
            <a:pPr marL="539750" indent="-538163" algn="just">
              <a:spcBef>
                <a:spcPts val="0"/>
              </a:spcBef>
              <a:spcAft>
                <a:spcPts val="0"/>
              </a:spcAft>
              <a:buClr>
                <a:srgbClr val="1418BC"/>
              </a:buClr>
              <a:buSzPct val="150000"/>
              <a:buFont typeface="Wingdings" pitchFamily="2" charset="2"/>
              <a:buChar char="ü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endParaRPr lang="en-GB" sz="2000" dirty="0">
              <a:solidFill>
                <a:srgbClr val="1216AE"/>
              </a:solidFill>
            </a:endParaRPr>
          </a:p>
          <a:p>
            <a:pPr marL="539750" indent="-5381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418BC"/>
              </a:buClr>
              <a:buSzPct val="150000"/>
              <a:buFont typeface="Wingdings" pitchFamily="2" charset="2"/>
              <a:buChar char="ü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r>
              <a:rPr lang="en-GB" sz="2000" dirty="0" err="1">
                <a:solidFill>
                  <a:srgbClr val="1216AE"/>
                </a:solidFill>
              </a:rPr>
              <a:t>Взаимодополняемое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использование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сильных</a:t>
            </a:r>
            <a:r>
              <a:rPr lang="en-GB" sz="2000" dirty="0">
                <a:solidFill>
                  <a:srgbClr val="1216AE"/>
                </a:solidFill>
              </a:rPr>
              <a:t> и </a:t>
            </a:r>
            <a:r>
              <a:rPr lang="en-GB" sz="2000" dirty="0" err="1">
                <a:solidFill>
                  <a:srgbClr val="1216AE"/>
                </a:solidFill>
              </a:rPr>
              <a:t>слабых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сторон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>
                <a:solidFill>
                  <a:srgbClr val="1216AE"/>
                </a:solidFill>
              </a:rPr>
              <a:t>членов</a:t>
            </a:r>
            <a:r>
              <a:rPr lang="en-GB" sz="2000" dirty="0">
                <a:solidFill>
                  <a:srgbClr val="1216AE"/>
                </a:solidFill>
              </a:rPr>
              <a:t> </a:t>
            </a:r>
            <a:r>
              <a:rPr lang="en-GB" sz="2000" dirty="0" err="1" smtClean="0">
                <a:solidFill>
                  <a:srgbClr val="1216AE"/>
                </a:solidFill>
              </a:rPr>
              <a:t>команды</a:t>
            </a:r>
            <a:endParaRPr lang="en-GB" sz="2000" dirty="0">
              <a:solidFill>
                <a:srgbClr val="1216AE"/>
              </a:solidFill>
            </a:endParaRPr>
          </a:p>
          <a:p>
            <a:pPr marL="539750" indent="-5381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418BC"/>
              </a:buClr>
              <a:buSzPct val="150000"/>
              <a:buFont typeface="Wingdings" pitchFamily="2" charset="2"/>
              <a:buChar char="ü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r>
              <a:rPr lang="en-GB" sz="2000" b="1" dirty="0" err="1">
                <a:solidFill>
                  <a:srgbClr val="FF0000"/>
                </a:solidFill>
              </a:rPr>
              <a:t>Возможность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комплементарного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подбора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команды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при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имеющей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место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неравнозначности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квалификационных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характеристик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персонала</a:t>
            </a:r>
            <a:endParaRPr lang="en-GB" sz="2000" b="1" dirty="0">
              <a:solidFill>
                <a:srgbClr val="FF0000"/>
              </a:solidFill>
            </a:endParaRPr>
          </a:p>
          <a:p>
            <a:pPr marL="539750" indent="-5381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418BC"/>
              </a:buClr>
              <a:buSzPct val="150000"/>
              <a:buFont typeface="Wingdings" pitchFamily="2" charset="2"/>
              <a:buNone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</a:tabLst>
            </a:pPr>
            <a:endParaRPr lang="en-GB" sz="2000" dirty="0">
              <a:solidFill>
                <a:srgbClr val="1216A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924300" y="1220788"/>
            <a:ext cx="4751388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68313" y="2679700"/>
            <a:ext cx="770572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68313" y="3275013"/>
            <a:ext cx="8424862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57158" y="-18"/>
            <a:ext cx="7712070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FF"/>
                </a:solidFill>
              </a:rPr>
              <a:t>Дополнительное профессиональное </a:t>
            </a: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FF"/>
                </a:solidFill>
              </a:rPr>
              <a:t>образование МОП СГП 6 </a:t>
            </a: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908175" y="1028700"/>
            <a:ext cx="6983413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Предложения  СГП 6 по созданию рабочей программы по следующим направлениям: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1216AE"/>
              </a:solidFill>
            </a:endParaRP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Неотложная помощь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ЭКГ (выявление грубой патологии)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Иммунизация населения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Работа в очагах инфекций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</a:t>
            </a:r>
            <a:r>
              <a:rPr lang="ru-RU" sz="1600" b="1" dirty="0" err="1">
                <a:solidFill>
                  <a:srgbClr val="1216AE"/>
                </a:solidFill>
              </a:rPr>
              <a:t>Рабиологическая</a:t>
            </a:r>
            <a:r>
              <a:rPr lang="ru-RU" sz="1600" b="1" dirty="0">
                <a:solidFill>
                  <a:srgbClr val="1216AE"/>
                </a:solidFill>
              </a:rPr>
              <a:t> помощь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  населению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Основы фармакологии и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  фармакотерапии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Патронажная деятельность семей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  с тяжелобольными пациентами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- Психологические подходы к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216AE"/>
                </a:solidFill>
              </a:rPr>
              <a:t>                                     работе с пациентами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70075"/>
            <a:ext cx="2962266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419475" y="1411295"/>
            <a:ext cx="5545138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1216AE"/>
                </a:solidFill>
              </a:rPr>
              <a:t>ПРОГРАММА </a:t>
            </a:r>
          </a:p>
          <a:p>
            <a:pPr algn="ctr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216AE"/>
                </a:solidFill>
              </a:rPr>
              <a:t>«Первичная медико-профилактическая </a:t>
            </a:r>
          </a:p>
          <a:p>
            <a:pPr algn="ctr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216AE"/>
                </a:solidFill>
              </a:rPr>
              <a:t>помощь населению» </a:t>
            </a:r>
          </a:p>
          <a:p>
            <a:pPr algn="just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1216AE"/>
                </a:solidFill>
              </a:rPr>
              <a:t>(углубленная подготовка) - 288 часов направлена на повышение профессионального </a:t>
            </a:r>
            <a:r>
              <a:rPr lang="ru-RU" sz="1400" dirty="0" smtClean="0">
                <a:solidFill>
                  <a:srgbClr val="1216AE"/>
                </a:solidFill>
              </a:rPr>
              <a:t>уровня и </a:t>
            </a:r>
            <a:r>
              <a:rPr lang="ru-RU" sz="1400" dirty="0">
                <a:solidFill>
                  <a:srgbClr val="1216AE"/>
                </a:solidFill>
              </a:rPr>
              <a:t>расширение квалификации МОП</a:t>
            </a:r>
            <a:r>
              <a:rPr lang="ru-RU" sz="1400" dirty="0" smtClean="0">
                <a:solidFill>
                  <a:srgbClr val="1216AE"/>
                </a:solidFill>
              </a:rPr>
              <a:t>:</a:t>
            </a:r>
          </a:p>
          <a:p>
            <a:pPr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1216AE"/>
              </a:solidFill>
            </a:endParaRPr>
          </a:p>
          <a:p>
            <a:pPr algn="ctr" hangingPunct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1216AE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71591"/>
            <a:ext cx="2603498" cy="143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06420" y="2730503"/>
            <a:ext cx="196691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1216AE"/>
                </a:solidFill>
                <a:latin typeface="Calibri" pitchFamily="34" charset="0"/>
              </a:rPr>
              <a:t>СМК им. Н. </a:t>
            </a:r>
            <a:r>
              <a:rPr lang="ru-RU" sz="1600" dirty="0" err="1">
                <a:solidFill>
                  <a:srgbClr val="1216AE"/>
                </a:solidFill>
                <a:latin typeface="Calibri" pitchFamily="34" charset="0"/>
              </a:rPr>
              <a:t>Ляпиной</a:t>
            </a:r>
            <a:endParaRPr lang="ru-RU" sz="1600" dirty="0">
              <a:solidFill>
                <a:srgbClr val="1216AE"/>
              </a:solidFill>
              <a:latin typeface="Calibri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71472" y="3183709"/>
            <a:ext cx="8035950" cy="16026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61938" indent="-261938" algn="just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организация и проведение лечебно-диагностических, реабилитационных и профилактических мероприятий в отношении пациентов всех возрастных категорий в системе первичной медико-санитарной помощи</a:t>
            </a:r>
          </a:p>
          <a:p>
            <a:pPr marL="271463" indent="-260350" algn="just" hangingPunct="1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61938" indent="-261938" algn="just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оказание доврачебной медицинской помощи при неотложных и экстренных состояниях</a:t>
            </a:r>
          </a:p>
          <a:p>
            <a:pPr marL="271463" indent="-260350" algn="just" hangingPunct="1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61938" indent="-261938" algn="just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проведение профилактических мероприятий</a:t>
            </a:r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576263" y="125413"/>
            <a:ext cx="7019925" cy="95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FF"/>
                </a:solidFill>
              </a:rPr>
              <a:t>Дополнительное профессиональное образование МОП СГП 6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8313" y="4246563"/>
            <a:ext cx="8135937" cy="75407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Кадровый менеджмент, основанный на социальной ответственности учреждения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3217863"/>
            <a:ext cx="8135937" cy="75555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Формирование новой модели профилактики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1166813"/>
            <a:ext cx="8207375" cy="80582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Управление качеством оказания медицинской помощи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755650" y="250825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60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825" y="339725"/>
            <a:ext cx="82296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Приоритетные </a:t>
            </a:r>
            <a:b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направления деятельности СГП 6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2193925"/>
            <a:ext cx="8207375" cy="80435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Совершенствование института </a:t>
            </a:r>
            <a:r>
              <a:rPr lang="ru-RU" sz="2000" b="1" dirty="0" err="1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общеврачебной</a:t>
            </a:r>
            <a:r>
              <a:rPr lang="ru-RU" sz="2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практики</a:t>
            </a: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284413"/>
            <a:ext cx="3367087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4716463" y="2284413"/>
            <a:ext cx="3384550" cy="2652712"/>
            <a:chOff x="2880" y="2251"/>
            <a:chExt cx="2539" cy="1895"/>
          </a:xfrm>
        </p:grpSpPr>
        <p:pic>
          <p:nvPicPr>
            <p:cNvPr id="3585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251"/>
              <a:ext cx="2539" cy="18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51" name="Text Box 4"/>
            <p:cNvSpPr txBox="1">
              <a:spLocks noChangeArrowheads="1"/>
            </p:cNvSpPr>
            <p:nvPr/>
          </p:nvSpPr>
          <p:spPr bwMode="auto">
            <a:xfrm>
              <a:off x="2880" y="2251"/>
              <a:ext cx="2539" cy="18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341313" y="1573213"/>
            <a:ext cx="8640762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>
                <a:solidFill>
                  <a:srgbClr val="1418BC"/>
                </a:solidFill>
                <a:ea typeface="Microsoft YaHei" pitchFamily="34" charset="-122"/>
                <a:cs typeface="Arial" pitchFamily="34" charset="0"/>
              </a:rPr>
              <a:t>Углубленную подготовку по повышению профессионального уровня на базе поликлиники прошли 100% медицинских сестер общей практики, </a:t>
            </a:r>
          </a:p>
        </p:txBody>
      </p:sp>
      <p:sp>
        <p:nvSpPr>
          <p:cNvPr id="8200" name="Заголовок 10"/>
          <p:cNvSpPr>
            <a:spLocks noGrp="1"/>
          </p:cNvSpPr>
          <p:nvPr>
            <p:ph type="title"/>
          </p:nvPr>
        </p:nvSpPr>
        <p:spPr>
          <a:xfrm>
            <a:off x="0" y="195263"/>
            <a:ext cx="8216900" cy="1074737"/>
          </a:xfrm>
        </p:spPr>
        <p:txBody>
          <a:bodyPr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программа 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 СГП </a:t>
            </a: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ГБПОУ «СМК им. Н. Ляпиной»</a:t>
            </a:r>
          </a:p>
        </p:txBody>
      </p:sp>
      <p:sp>
        <p:nvSpPr>
          <p:cNvPr id="35846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AA48B4-CF8E-4832-B9D5-A42B5D2F4E2D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6900" cy="107473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Консультативно - методический </a:t>
            </a:r>
            <a:br>
              <a:rPr lang="ru-RU" alt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центр сестринского дела  СГП 6</a:t>
            </a:r>
          </a:p>
        </p:txBody>
      </p:sp>
      <p:pic>
        <p:nvPicPr>
          <p:cNvPr id="7" name="Picture 2" descr="C:\Documents and Settings\nachstat.CRP6\Мои документы\Мои рисунки\IMG_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878" y="1142990"/>
            <a:ext cx="2342394" cy="1751509"/>
          </a:xfr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892" name="Содержимое 7"/>
          <p:cNvSpPr>
            <a:spLocks noGrp="1"/>
          </p:cNvSpPr>
          <p:nvPr>
            <p:ph sz="half" idx="2"/>
          </p:nvPr>
        </p:nvSpPr>
        <p:spPr>
          <a:xfrm>
            <a:off x="2857500" y="1276350"/>
            <a:ext cx="5894388" cy="29162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Цель создания консультативно-методического центра сестринского дела в СГП6: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увеличение доступности и повышения качества оказания первичной медико-санитарной помощи в рамках территориальной программы Госгарантий,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совершенствования деятельности среднего медицинского персонала амбулаторно-поликлинических учреждений в г.о.Самара</a:t>
            </a:r>
          </a:p>
        </p:txBody>
      </p:sp>
      <p:sp>
        <p:nvSpPr>
          <p:cNvPr id="3686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4BD8D-67CF-4FBA-ADD1-71E591E7CC2A}" type="slidenum">
              <a:rPr lang="ru-RU" smtClean="0">
                <a:solidFill>
                  <a:schemeClr val="tx1"/>
                </a:solidFill>
              </a:rPr>
              <a:pPr/>
              <a:t>21</a:t>
            </a:fld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4713" y="0"/>
            <a:ext cx="649287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0063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0"/>
            <a:ext cx="684212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000375"/>
            <a:ext cx="2293938" cy="1643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rina\Desktop\Ира\карт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34"/>
            <a:ext cx="8643937" cy="43259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6696075" cy="64293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D2FD9"/>
                </a:solidFill>
                <a:latin typeface="Arial" charset="0"/>
                <a:cs typeface="Arial" charset="0"/>
              </a:rPr>
              <a:t>Реализация проекта</a:t>
            </a:r>
          </a:p>
        </p:txBody>
      </p:sp>
      <p:sp>
        <p:nvSpPr>
          <p:cNvPr id="122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83106-A8E1-4E4F-A6E9-377375C37A76}" type="slidenum">
              <a:rPr lang="ru-RU" altLang="ru-RU" smtClean="0">
                <a:solidFill>
                  <a:schemeClr val="tx1"/>
                </a:solidFill>
                <a:latin typeface="Calibri" pitchFamily="34" charset="0"/>
              </a:rPr>
              <a:pPr/>
              <a:t>22</a:t>
            </a:fld>
            <a:endParaRPr lang="ru-RU" altLang="ru-RU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0"/>
            <a:ext cx="642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0063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9075" y="0"/>
            <a:ext cx="620713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214563" y="2784475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Уфа</a:t>
            </a:r>
          </a:p>
        </p:txBody>
      </p:sp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0" y="2714625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Севастополь</a:t>
            </a:r>
          </a:p>
        </p:txBody>
      </p:sp>
      <p:sp>
        <p:nvSpPr>
          <p:cNvPr id="12298" name="TextBox 17"/>
          <p:cNvSpPr txBox="1">
            <a:spLocks noChangeArrowheads="1"/>
          </p:cNvSpPr>
          <p:nvPr/>
        </p:nvSpPr>
        <p:spPr bwMode="auto">
          <a:xfrm>
            <a:off x="3000375" y="2978150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Тюмень</a:t>
            </a:r>
          </a:p>
        </p:txBody>
      </p:sp>
      <p:sp>
        <p:nvSpPr>
          <p:cNvPr id="12299" name="TextBox 28"/>
          <p:cNvSpPr txBox="1">
            <a:spLocks noChangeArrowheads="1"/>
          </p:cNvSpPr>
          <p:nvPr/>
        </p:nvSpPr>
        <p:spPr bwMode="auto">
          <a:xfrm>
            <a:off x="928688" y="2428875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Пенза</a:t>
            </a:r>
          </a:p>
        </p:txBody>
      </p:sp>
      <p:sp>
        <p:nvSpPr>
          <p:cNvPr id="12300" name="TextBox 31"/>
          <p:cNvSpPr txBox="1">
            <a:spLocks noChangeArrowheads="1"/>
          </p:cNvSpPr>
          <p:nvPr/>
        </p:nvSpPr>
        <p:spPr bwMode="auto">
          <a:xfrm>
            <a:off x="1285875" y="3019425"/>
            <a:ext cx="135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Самара</a:t>
            </a:r>
          </a:p>
        </p:txBody>
      </p:sp>
      <p:sp>
        <p:nvSpPr>
          <p:cNvPr id="12301" name="Содержимое 7"/>
          <p:cNvSpPr>
            <a:spLocks noGrp="1"/>
          </p:cNvSpPr>
          <p:nvPr>
            <p:ph sz="half" idx="1"/>
          </p:nvPr>
        </p:nvSpPr>
        <p:spPr>
          <a:xfrm>
            <a:off x="214313" y="4286250"/>
            <a:ext cx="8715375" cy="714375"/>
          </a:xfrm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ru-RU" altLang="ru-RU" sz="1400" dirty="0" smtClean="0">
                <a:solidFill>
                  <a:srgbClr val="0D2FD9"/>
                </a:solidFill>
                <a:latin typeface="Arial" charset="0"/>
                <a:cs typeface="Arial" charset="0"/>
              </a:rPr>
              <a:t>В 2015 году организован Консультативно-методический Центр для медицинских сестер на базе СГП 6.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 smtClean="0">
                <a:solidFill>
                  <a:srgbClr val="0D2FD9"/>
                </a:solidFill>
                <a:latin typeface="Arial" charset="0"/>
                <a:cs typeface="Arial" charset="0"/>
              </a:rPr>
              <a:t>169 медицинских учреждений Самарской области и других регионов РФ прошли обучение.</a:t>
            </a:r>
          </a:p>
        </p:txBody>
      </p:sp>
      <p:sp>
        <p:nvSpPr>
          <p:cNvPr id="12302" name="TextBox 33"/>
          <p:cNvSpPr txBox="1">
            <a:spLocks noChangeArrowheads="1"/>
          </p:cNvSpPr>
          <p:nvPr/>
        </p:nvSpPr>
        <p:spPr bwMode="auto">
          <a:xfrm>
            <a:off x="4572000" y="3906838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Иркутск</a:t>
            </a:r>
          </a:p>
        </p:txBody>
      </p:sp>
      <p:sp>
        <p:nvSpPr>
          <p:cNvPr id="18" name="Выгнутая вверх стрелка 17"/>
          <p:cNvSpPr/>
          <p:nvPr/>
        </p:nvSpPr>
        <p:spPr>
          <a:xfrm rot="1172909">
            <a:off x="2032000" y="2203450"/>
            <a:ext cx="4019550" cy="1304925"/>
          </a:xfrm>
          <a:prstGeom prst="curvedDownArrow">
            <a:avLst>
              <a:gd name="adj1" fmla="val 821"/>
              <a:gd name="adj2" fmla="val 9403"/>
              <a:gd name="adj3" fmla="val 132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909767">
            <a:off x="1944688" y="2254250"/>
            <a:ext cx="3748087" cy="1214438"/>
          </a:xfrm>
          <a:prstGeom prst="curvedDownArrow">
            <a:avLst>
              <a:gd name="adj1" fmla="val 821"/>
              <a:gd name="adj2" fmla="val 9685"/>
              <a:gd name="adj3" fmla="val 132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1161168">
            <a:off x="1958975" y="2339975"/>
            <a:ext cx="2519363" cy="1038225"/>
          </a:xfrm>
          <a:prstGeom prst="curvedDownArrow">
            <a:avLst>
              <a:gd name="adj1" fmla="val 821"/>
              <a:gd name="adj2" fmla="val 8337"/>
              <a:gd name="adj3" fmla="val 132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306" name="TextBox 33"/>
          <p:cNvSpPr txBox="1">
            <a:spLocks noChangeArrowheads="1"/>
          </p:cNvSpPr>
          <p:nvPr/>
        </p:nvSpPr>
        <p:spPr bwMode="auto">
          <a:xfrm>
            <a:off x="3643313" y="3357563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Кемерово</a:t>
            </a:r>
          </a:p>
        </p:txBody>
      </p:sp>
      <p:sp>
        <p:nvSpPr>
          <p:cNvPr id="22" name="Выгнутая вверх стрелка 21"/>
          <p:cNvSpPr/>
          <p:nvPr/>
        </p:nvSpPr>
        <p:spPr>
          <a:xfrm rot="1161168">
            <a:off x="2003425" y="2466975"/>
            <a:ext cx="1169988" cy="452438"/>
          </a:xfrm>
          <a:prstGeom prst="curvedDownArrow">
            <a:avLst>
              <a:gd name="adj1" fmla="val 821"/>
              <a:gd name="adj2" fmla="val 23087"/>
              <a:gd name="adj3" fmla="val 25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161168">
            <a:off x="1924050" y="2695575"/>
            <a:ext cx="377825" cy="277813"/>
          </a:xfrm>
          <a:prstGeom prst="curvedDownArrow">
            <a:avLst>
              <a:gd name="adj1" fmla="val 821"/>
              <a:gd name="adj2" fmla="val 23087"/>
              <a:gd name="adj3" fmla="val 25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309" name="TextBox 33"/>
          <p:cNvSpPr txBox="1">
            <a:spLocks noChangeArrowheads="1"/>
          </p:cNvSpPr>
          <p:nvPr/>
        </p:nvSpPr>
        <p:spPr bwMode="auto">
          <a:xfrm>
            <a:off x="5500688" y="3978275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Улан-удэ</a:t>
            </a:r>
          </a:p>
        </p:txBody>
      </p:sp>
      <p:sp>
        <p:nvSpPr>
          <p:cNvPr id="24" name="Выгнутая вниз стрелка 23"/>
          <p:cNvSpPr/>
          <p:nvPr/>
        </p:nvSpPr>
        <p:spPr>
          <a:xfrm rot="12377689">
            <a:off x="1484313" y="2066925"/>
            <a:ext cx="733425" cy="304800"/>
          </a:xfrm>
          <a:prstGeom prst="curvedUpArrow">
            <a:avLst>
              <a:gd name="adj1" fmla="val 0"/>
              <a:gd name="adj2" fmla="val 25637"/>
              <a:gd name="adj3" fmla="val 2634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311" name="TextBox 12"/>
          <p:cNvSpPr txBox="1">
            <a:spLocks noChangeArrowheads="1"/>
          </p:cNvSpPr>
          <p:nvPr/>
        </p:nvSpPr>
        <p:spPr bwMode="auto">
          <a:xfrm>
            <a:off x="785813" y="1928813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</a:rPr>
              <a:t>Москва</a:t>
            </a:r>
          </a:p>
        </p:txBody>
      </p:sp>
      <p:sp>
        <p:nvSpPr>
          <p:cNvPr id="53" name="Выгнутая вниз стрелка 52"/>
          <p:cNvSpPr/>
          <p:nvPr/>
        </p:nvSpPr>
        <p:spPr>
          <a:xfrm rot="12377689">
            <a:off x="1595438" y="2341563"/>
            <a:ext cx="428625" cy="465137"/>
          </a:xfrm>
          <a:prstGeom prst="curvedUpArrow">
            <a:avLst>
              <a:gd name="adj1" fmla="val 0"/>
              <a:gd name="adj2" fmla="val 25637"/>
              <a:gd name="adj3" fmla="val 2634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4" name="Shape 63"/>
          <p:cNvCxnSpPr>
            <a:stCxn id="21" idx="1"/>
          </p:cNvCxnSpPr>
          <p:nvPr/>
        </p:nvCxnSpPr>
        <p:spPr>
          <a:xfrm rot="5400000">
            <a:off x="1146970" y="2285206"/>
            <a:ext cx="68262" cy="1362075"/>
          </a:xfrm>
          <a:prstGeom prst="curvedConnector4">
            <a:avLst>
              <a:gd name="adj1" fmla="val -28163"/>
              <a:gd name="adj2" fmla="val 14956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4286262"/>
            <a:ext cx="8715375" cy="714375"/>
          </a:xfrm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ru-RU" altLang="ru-RU" sz="1400" dirty="0" smtClean="0">
                <a:solidFill>
                  <a:srgbClr val="0D2FD9"/>
                </a:solidFill>
                <a:latin typeface="Arial" charset="0"/>
                <a:cs typeface="Arial" charset="0"/>
              </a:rPr>
              <a:t>В 2015 году организован Консультативно-методический Центр для медицинских сестер на базе СГП 6.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dirty="0" smtClean="0">
                <a:solidFill>
                  <a:srgbClr val="0D2FD9"/>
                </a:solidFill>
                <a:latin typeface="Arial" charset="0"/>
                <a:cs typeface="Arial" charset="0"/>
              </a:rPr>
              <a:t>169 медицинских учреждений Самарской области и других регионов РФ прошли обучение.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755650" y="0"/>
            <a:ext cx="7343775" cy="829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FF"/>
                </a:solidFill>
              </a:rPr>
              <a:t>Структура Совета по качеству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FF"/>
                </a:solidFill>
              </a:rPr>
              <a:t> СГП 6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395288" y="627063"/>
            <a:ext cx="3605212" cy="244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Совет по качеству отделений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207000" y="627063"/>
            <a:ext cx="3722688" cy="244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Совет по качеству учреждения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179388" y="857250"/>
            <a:ext cx="3887787" cy="64770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Состав: </a:t>
            </a: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заведующие отделениями, старшие медицинские сестры, инфекционно-эпидемиологическая служба, специалисты информационного отдела, статистического и планово-экономического отделов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5003800" y="857250"/>
            <a:ext cx="3887788" cy="64770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Состав: </a:t>
            </a: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заместитель главного врача по медицинской части, заместитель главного врача по ЭВН, заместитель главного врача по экономике, заведующие структурными подразделениями</a:t>
            </a: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179388" y="1706563"/>
            <a:ext cx="3887787" cy="32385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Объект анализа: </a:t>
            </a: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ресурсные показатели деятельности врачей и медицинских сестер</a:t>
            </a: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5003800" y="1706563"/>
            <a:ext cx="3887788" cy="32385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Объект анализа: </a:t>
            </a: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ресурсные показатели деятельности СГП 6</a:t>
            </a:r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179388" y="2193925"/>
            <a:ext cx="3887787" cy="433388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Цель: </a:t>
            </a: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клинико-экономический анализ деятельности конкретного врача и среднего медицинского персонала</a:t>
            </a:r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5003800" y="2193925"/>
            <a:ext cx="3887788" cy="433388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Цель: </a:t>
            </a: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оптимизация системы управления (материальными, кадровыми, финансовыми ресурсами, информационными потоками, инновациями)</a:t>
            </a:r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179388" y="2838453"/>
            <a:ext cx="3887787" cy="161925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Задачи</a:t>
            </a:r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5003800" y="2838453"/>
            <a:ext cx="3887788" cy="161925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1216AE"/>
                </a:solidFill>
                <a:cs typeface="Arial" pitchFamily="34" charset="0"/>
              </a:rPr>
              <a:t>Задачи</a:t>
            </a:r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179388" y="3003550"/>
            <a:ext cx="1944687" cy="595313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just" hangingPunct="1">
              <a:lnSpc>
                <a:spcPct val="80000"/>
              </a:lnSpc>
              <a:tabLst>
                <a:tab pos="0" algn="l"/>
                <a:tab pos="722313" algn="l"/>
                <a:tab pos="144621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</a:tabLst>
            </a:pPr>
            <a:r>
              <a:rPr lang="ru-RU" sz="900" dirty="0">
                <a:solidFill>
                  <a:srgbClr val="1216AE"/>
                </a:solidFill>
                <a:cs typeface="Arial" pitchFamily="34" charset="0"/>
              </a:rPr>
              <a:t>Учет движения потоков пациентов, ресурсов с территориального участка на всех этапах оказания медицинской	 помощи</a:t>
            </a:r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2411413" y="3003550"/>
            <a:ext cx="1655762" cy="595313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Контроль исполнения предшествующих управленческих решений</a:t>
            </a:r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179388" y="3705225"/>
            <a:ext cx="1944687" cy="593725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Анализ объемов и затрат на каждом этапе медицинской помощи</a:t>
            </a:r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179388" y="4408488"/>
            <a:ext cx="1944687" cy="593725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dirty="0">
                <a:solidFill>
                  <a:srgbClr val="1216AE"/>
                </a:solidFill>
                <a:cs typeface="Arial" pitchFamily="34" charset="0"/>
              </a:rPr>
              <a:t>Выявление «зон неэффективности</a:t>
            </a:r>
            <a:r>
              <a:rPr lang="ru-RU" sz="1000" dirty="0" smtClean="0">
                <a:solidFill>
                  <a:srgbClr val="1216AE"/>
                </a:solidFill>
                <a:cs typeface="Arial" pitchFamily="34" charset="0"/>
              </a:rPr>
              <a:t>»</a:t>
            </a:r>
          </a:p>
          <a:p>
            <a:pPr algn="ctr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dirty="0" smtClean="0">
                <a:solidFill>
                  <a:srgbClr val="1216AE"/>
                </a:solidFill>
                <a:cs typeface="Arial" pitchFamily="34" charset="0"/>
              </a:rPr>
              <a:t>(</a:t>
            </a:r>
            <a:r>
              <a:rPr lang="ru-RU" sz="1000" dirty="0">
                <a:solidFill>
                  <a:srgbClr val="1216AE"/>
                </a:solidFill>
                <a:cs typeface="Arial" pitchFamily="34" charset="0"/>
              </a:rPr>
              <a:t>отклонений от </a:t>
            </a:r>
            <a:r>
              <a:rPr lang="ru-RU" sz="1000" dirty="0" smtClean="0">
                <a:solidFill>
                  <a:srgbClr val="1216AE"/>
                </a:solidFill>
                <a:cs typeface="Arial" pitchFamily="34" charset="0"/>
              </a:rPr>
              <a:t>запланированных </a:t>
            </a:r>
          </a:p>
          <a:p>
            <a:pPr algn="ctr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dirty="0" smtClean="0">
                <a:solidFill>
                  <a:srgbClr val="1216AE"/>
                </a:solidFill>
                <a:cs typeface="Arial" pitchFamily="34" charset="0"/>
              </a:rPr>
              <a:t>объемов </a:t>
            </a:r>
            <a:r>
              <a:rPr lang="ru-RU" sz="1000" dirty="0">
                <a:solidFill>
                  <a:srgbClr val="1216AE"/>
                </a:solidFill>
                <a:cs typeface="Arial" pitchFamily="34" charset="0"/>
              </a:rPr>
              <a:t>и затрат)</a:t>
            </a:r>
          </a:p>
        </p:txBody>
      </p:sp>
      <p:sp>
        <p:nvSpPr>
          <p:cNvPr id="39956" name="Rectangle 19"/>
          <p:cNvSpPr>
            <a:spLocks noChangeArrowheads="1"/>
          </p:cNvSpPr>
          <p:nvPr/>
        </p:nvSpPr>
        <p:spPr bwMode="auto">
          <a:xfrm>
            <a:off x="5003800" y="3003550"/>
            <a:ext cx="3887788" cy="53975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Обработка и анализ первого с привлечением дополнительных данных по использованию трудовых и финансовых ресурсов</a:t>
            </a:r>
          </a:p>
        </p:txBody>
      </p:sp>
      <p:sp>
        <p:nvSpPr>
          <p:cNvPr id="39957" name="Rectangle 20"/>
          <p:cNvSpPr>
            <a:spLocks noChangeArrowheads="1"/>
          </p:cNvSpPr>
          <p:nvPr/>
        </p:nvSpPr>
        <p:spPr bwMode="auto">
          <a:xfrm>
            <a:off x="5003800" y="3643320"/>
            <a:ext cx="1728788" cy="53975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 dirty="0">
                <a:solidFill>
                  <a:srgbClr val="1216AE"/>
                </a:solidFill>
                <a:cs typeface="Arial" pitchFamily="34" charset="0"/>
              </a:rPr>
              <a:t>Дифференцированная оплата труда медицинского персонала</a:t>
            </a:r>
          </a:p>
        </p:txBody>
      </p:sp>
      <p:sp>
        <p:nvSpPr>
          <p:cNvPr id="39958" name="Rectangle 21"/>
          <p:cNvSpPr>
            <a:spLocks noChangeArrowheads="1"/>
          </p:cNvSpPr>
          <p:nvPr/>
        </p:nvSpPr>
        <p:spPr bwMode="auto">
          <a:xfrm>
            <a:off x="6877050" y="3675074"/>
            <a:ext cx="2016125" cy="53975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00">
                <a:solidFill>
                  <a:srgbClr val="1216AE"/>
                </a:solidFill>
                <a:cs typeface="Arial" pitchFamily="34" charset="0"/>
              </a:rPr>
              <a:t>Проект клинико-экономических управленческих решений по рациональному управлению ресурсами</a:t>
            </a:r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6877050" y="4300538"/>
            <a:ext cx="2016125" cy="647700"/>
          </a:xfrm>
          <a:prstGeom prst="rect">
            <a:avLst/>
          </a:prstGeom>
          <a:noFill/>
          <a:ln w="126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Утверждение проекта на рабочей группе стратегического управления </a:t>
            </a:r>
          </a:p>
          <a:p>
            <a:pPr algn="ctr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1216AE"/>
                </a:solidFill>
                <a:cs typeface="Arial" pitchFamily="34" charset="0"/>
              </a:rPr>
              <a:t>под представительством главного врача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43" name="Прямая со стрелкой 42"/>
          <p:cNvCxnSpPr/>
          <p:nvPr/>
        </p:nvCxnSpPr>
        <p:spPr>
          <a:xfrm rot="5400000">
            <a:off x="2022476" y="2755901"/>
            <a:ext cx="20161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2041507" y="2112959"/>
            <a:ext cx="20161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6827853" y="1600193"/>
            <a:ext cx="20161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9947" idx="2"/>
            <a:endCxn id="39949" idx="0"/>
          </p:cNvCxnSpPr>
          <p:nvPr/>
        </p:nvCxnSpPr>
        <p:spPr>
          <a:xfrm rot="5400000">
            <a:off x="6865938" y="2112169"/>
            <a:ext cx="163512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право 48"/>
          <p:cNvSpPr/>
          <p:nvPr/>
        </p:nvSpPr>
        <p:spPr>
          <a:xfrm>
            <a:off x="4143372" y="1285866"/>
            <a:ext cx="571504" cy="2357454"/>
          </a:xfrm>
          <a:prstGeom prst="rightArrow">
            <a:avLst>
              <a:gd name="adj1" fmla="val 14499"/>
              <a:gd name="adj2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rot="5400000">
            <a:off x="2041507" y="1605756"/>
            <a:ext cx="20161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6829442" y="2743201"/>
            <a:ext cx="201613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9952" idx="2"/>
            <a:endCxn id="39954" idx="0"/>
          </p:cNvCxnSpPr>
          <p:nvPr/>
        </p:nvCxnSpPr>
        <p:spPr>
          <a:xfrm rot="5400000">
            <a:off x="1098551" y="3652044"/>
            <a:ext cx="106362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1090589" y="4338649"/>
            <a:ext cx="106362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5787240" y="3571088"/>
            <a:ext cx="142876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7893075" y="3606807"/>
            <a:ext cx="71435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9958" idx="2"/>
            <a:endCxn id="39959" idx="0"/>
          </p:cNvCxnSpPr>
          <p:nvPr/>
        </p:nvCxnSpPr>
        <p:spPr>
          <a:xfrm rot="5400000">
            <a:off x="7842256" y="4257681"/>
            <a:ext cx="85714" cy="15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684213" y="1051419"/>
            <a:ext cx="7920037" cy="663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Оценка результатов работы отделений </a:t>
            </a:r>
            <a:r>
              <a:rPr lang="ru-RU" dirty="0" smtClean="0">
                <a:solidFill>
                  <a:srgbClr val="1216AE"/>
                </a:solidFill>
                <a:cs typeface="Arial" pitchFamily="34" charset="0"/>
              </a:rPr>
              <a:t>и </a:t>
            </a: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учреждения в целом</a:t>
            </a:r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684213" y="1785932"/>
            <a:ext cx="7920037" cy="71438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Расчет и анализ показателей </a:t>
            </a:r>
            <a:r>
              <a:rPr lang="ru-RU" dirty="0" smtClean="0">
                <a:solidFill>
                  <a:srgbClr val="1216AE"/>
                </a:solidFill>
                <a:cs typeface="Arial" pitchFamily="34" charset="0"/>
              </a:rPr>
              <a:t>эффективности </a:t>
            </a: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медицинской помощи</a:t>
            </a: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684213" y="3357395"/>
            <a:ext cx="7920037" cy="71455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Разработка рекомендаций по </a:t>
            </a:r>
            <a:r>
              <a:rPr lang="ru-RU" dirty="0" smtClean="0">
                <a:solidFill>
                  <a:srgbClr val="1216AE"/>
                </a:solidFill>
                <a:cs typeface="Arial" pitchFamily="34" charset="0"/>
              </a:rPr>
              <a:t>предупреждению врачебных </a:t>
            </a: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ошибок </a:t>
            </a:r>
            <a:endParaRPr lang="ru-RU" dirty="0" smtClean="0">
              <a:solidFill>
                <a:srgbClr val="1216AE"/>
              </a:solidFill>
              <a:cs typeface="Arial" pitchFamily="34" charset="0"/>
            </a:endParaRP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1216AE"/>
                </a:solidFill>
                <a:cs typeface="Arial" pitchFamily="34" charset="0"/>
              </a:rPr>
              <a:t>и </a:t>
            </a: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дефектов с </a:t>
            </a:r>
            <a:r>
              <a:rPr lang="ru-RU" dirty="0" smtClean="0">
                <a:solidFill>
                  <a:srgbClr val="1216AE"/>
                </a:solidFill>
                <a:cs typeface="Arial" pitchFamily="34" charset="0"/>
              </a:rPr>
              <a:t>целью повышения </a:t>
            </a: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качества медицинской помощи </a:t>
            </a:r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642910" y="4143386"/>
            <a:ext cx="7920037" cy="71438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Контроль реализации предшествующих </a:t>
            </a:r>
            <a:r>
              <a:rPr lang="ru-RU" dirty="0" smtClean="0">
                <a:solidFill>
                  <a:srgbClr val="1216AE"/>
                </a:solidFill>
                <a:cs typeface="Arial" pitchFamily="34" charset="0"/>
              </a:rPr>
              <a:t>управленческих </a:t>
            </a:r>
            <a:r>
              <a:rPr lang="ru-RU" dirty="0">
                <a:solidFill>
                  <a:srgbClr val="1216AE"/>
                </a:solidFill>
                <a:cs typeface="Arial" pitchFamily="34" charset="0"/>
              </a:rPr>
              <a:t>решений</a:t>
            </a:r>
          </a:p>
        </p:txBody>
      </p:sp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684213" y="2571750"/>
            <a:ext cx="7920037" cy="71438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FF0000"/>
                </a:solidFill>
                <a:cs typeface="Arial" pitchFamily="34" charset="0"/>
              </a:rPr>
              <a:t>Выявление «зон неэффективности»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576263" y="125413"/>
            <a:ext cx="701992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FF"/>
                </a:solidFill>
              </a:rPr>
              <a:t>Функции </a:t>
            </a:r>
            <a:r>
              <a:rPr lang="ru-RU" sz="2800" b="1" dirty="0" smtClean="0">
                <a:solidFill>
                  <a:srgbClr val="0000FF"/>
                </a:solidFill>
              </a:rPr>
              <a:t>Совета по </a:t>
            </a:r>
            <a:r>
              <a:rPr lang="ru-RU" sz="2800" b="1" dirty="0">
                <a:solidFill>
                  <a:srgbClr val="0000FF"/>
                </a:solidFill>
              </a:rPr>
              <a:t>качеству СГП 6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0"/>
            <a:ext cx="7785100" cy="84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 anchorCtr="1"/>
          <a:lstStyle/>
          <a:p>
            <a:pPr algn="ctr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altLang="ru-RU" sz="2400" b="1" dirty="0">
                <a:solidFill>
                  <a:srgbClr val="0000FF"/>
                </a:solidFill>
                <a:cs typeface="Arial" pitchFamily="34" charset="0"/>
              </a:rPr>
              <a:t>Дифференцированная оплата труда  МОП  </a:t>
            </a:r>
          </a:p>
          <a:p>
            <a:pPr algn="ctr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altLang="ru-RU" sz="2400" b="1" dirty="0">
                <a:solidFill>
                  <a:srgbClr val="0000FF"/>
                </a:solidFill>
                <a:cs typeface="Arial" pitchFamily="34" charset="0"/>
              </a:rPr>
              <a:t>СГП 6 в рамках Совета по качеству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71438" y="857250"/>
          <a:ext cx="8893175" cy="4176930"/>
        </p:xfrm>
        <a:graphic>
          <a:graphicData uri="http://schemas.openxmlformats.org/drawingml/2006/table">
            <a:tbl>
              <a:tblPr/>
              <a:tblGrid>
                <a:gridCol w="3857499"/>
                <a:gridCol w="1392464"/>
                <a:gridCol w="1214404"/>
                <a:gridCol w="1214404"/>
                <a:gridCol w="1214404"/>
              </a:tblGrid>
              <a:tr h="432257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Показатели деятельности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Баллы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(с 01.08.2013г.)</a:t>
                      </a:r>
                    </a:p>
                  </a:txBody>
                  <a:tcPr marL="62372" marR="62372" marT="13716" marB="0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Баллы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(с 01.10.2018г.)</a:t>
                      </a:r>
                    </a:p>
                  </a:txBody>
                  <a:tcPr marL="62372" marR="62372" marT="13716" marB="0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НТУ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КТУ  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НТУ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КТУ  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диспансеризации не менее 90%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7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профосмотров не менее 90%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Качество работы с базой данных АИС «Поликлиника»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по ККФ не менее 80%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Ведение пациентов из группы риска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1300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1300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по вакцинации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Самостоятельный  прием  МОП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1200</a:t>
                      </a:r>
                    </a:p>
                  </a:txBody>
                  <a:tcPr marL="62372" marR="62372" marT="24492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2" marR="62372" marT="13716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2" marR="62372" marT="10801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2" marR="62372" marT="10801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2" marR="62372" marT="10801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2" marR="62372" marT="10801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4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2372" marR="62372" marT="16459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9 700</a:t>
                      </a:r>
                    </a:p>
                  </a:txBody>
                  <a:tcPr marL="62372" marR="62372" marT="16459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16 000</a:t>
                      </a:r>
                    </a:p>
                  </a:txBody>
                  <a:tcPr marL="62372" marR="62372" marT="16459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21 200</a:t>
                      </a:r>
                    </a:p>
                  </a:txBody>
                  <a:tcPr marL="62372" marR="62372" marT="16459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21 200</a:t>
                      </a:r>
                    </a:p>
                  </a:txBody>
                  <a:tcPr marL="62372" marR="62372" marT="16459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2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814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2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14313" y="-20638"/>
            <a:ext cx="7958137" cy="865188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Динамика уровня заработной </a:t>
            </a:r>
            <a:r>
              <a:rPr lang="ru-RU" altLang="ru-RU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платы МОП участковой </a:t>
            </a:r>
            <a:r>
              <a:rPr lang="ru-RU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службы </a:t>
            </a:r>
            <a:r>
              <a:rPr lang="ru-RU" altLang="ru-RU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СГП </a:t>
            </a:r>
            <a:r>
              <a:rPr lang="ru-RU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6</a:t>
            </a:r>
            <a:r>
              <a:rPr lang="ru-RU" altLang="ru-RU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 </a:t>
            </a:r>
            <a:r>
              <a:rPr lang="ru-RU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201</a:t>
            </a:r>
            <a:r>
              <a:rPr lang="en-US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r>
              <a:rPr lang="ru-RU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г., 2018г. (тыс. руб.)</a:t>
            </a:r>
          </a:p>
        </p:txBody>
      </p:sp>
      <p:sp>
        <p:nvSpPr>
          <p:cNvPr id="38917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296275-2C33-4E1D-874C-8519BBE9C814}" type="slidenum">
              <a:rPr lang="ru-RU" altLang="ru-RU"/>
              <a:pPr/>
              <a:t>26</a:t>
            </a:fld>
            <a:endParaRPr lang="ru-RU" altLang="ru-RU"/>
          </a:p>
        </p:txBody>
      </p:sp>
      <p:graphicFrame>
        <p:nvGraphicFramePr>
          <p:cNvPr id="38919" name="Диаграмма 14"/>
          <p:cNvGraphicFramePr>
            <a:graphicFrameLocks/>
          </p:cNvGraphicFramePr>
          <p:nvPr/>
        </p:nvGraphicFramePr>
        <p:xfrm>
          <a:off x="1000100" y="1000114"/>
          <a:ext cx="5072098" cy="359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r:id="rId4" imgW="4304149" imgH="3743268" progId="">
                  <p:embed/>
                </p:oleObj>
              </mc:Choice>
              <mc:Fallback>
                <p:oleObj r:id="rId4" imgW="4304149" imgH="3743268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000114"/>
                        <a:ext cx="5072098" cy="3598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63" y="0"/>
            <a:ext cx="642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00063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9075" y="0"/>
            <a:ext cx="620713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29454" y="2857502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216AE"/>
                </a:solidFill>
              </a:rPr>
              <a:t>2014 г. –</a:t>
            </a:r>
          </a:p>
          <a:p>
            <a:endParaRPr lang="ru-RU" dirty="0">
              <a:solidFill>
                <a:srgbClr val="1216AE"/>
              </a:solidFill>
            </a:endParaRPr>
          </a:p>
          <a:p>
            <a:r>
              <a:rPr lang="ru-RU" dirty="0" smtClean="0">
                <a:solidFill>
                  <a:srgbClr val="1216AE"/>
                </a:solidFill>
              </a:rPr>
              <a:t>           </a:t>
            </a:r>
          </a:p>
          <a:p>
            <a:r>
              <a:rPr lang="ru-RU" dirty="0" smtClean="0">
                <a:solidFill>
                  <a:srgbClr val="1216AE"/>
                </a:solidFill>
              </a:rPr>
              <a:t>2018 г. -</a:t>
            </a: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9586" y="2928940"/>
            <a:ext cx="571504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29586" y="3714758"/>
            <a:ext cx="571504" cy="2143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7950" y="1125538"/>
          <a:ext cx="8928100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11531160" imgH="6513840" progId="Excel.Sheet.8">
                  <p:embed/>
                </p:oleObj>
              </mc:Choice>
              <mc:Fallback>
                <p:oleObj name="Worksheet" r:id="rId5" imgW="11531160" imgH="65138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25538"/>
                        <a:ext cx="8928100" cy="373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720725" y="22225"/>
            <a:ext cx="6946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0000FF"/>
                </a:solidFill>
                <a:cs typeface="Arial" pitchFamily="34" charset="0"/>
              </a:rPr>
              <a:t>Алгоритм дифференцированной оценки сложности участка ОП СГП 6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8"/>
          <p:cNvSpPr>
            <a:spLocks noGrp="1"/>
          </p:cNvSpPr>
          <p:nvPr>
            <p:ph type="title"/>
          </p:nvPr>
        </p:nvSpPr>
        <p:spPr>
          <a:xfrm>
            <a:off x="34925" y="123825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Распределение рабочего времени ВОП </a:t>
            </a:r>
            <a:br>
              <a:rPr lang="ru-RU" altLang="ru-RU" sz="2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результатам хронометража СГП 6, 2017г.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idx="1"/>
          </p:nvPr>
        </p:nvSpPr>
        <p:spPr>
          <a:xfrm>
            <a:off x="250825" y="987425"/>
            <a:ext cx="3465513" cy="3238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2013г.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6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128588" y="1347788"/>
          <a:ext cx="4359275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r:id="rId5" imgW="4359018" imgH="3694496" progId="Excel.Sheet.8">
                  <p:embed/>
                </p:oleObj>
              </mc:Choice>
              <mc:Fallback>
                <p:oleObj r:id="rId5" imgW="4359018" imgH="3694496" progId="Excel.Sheet.8">
                  <p:embed/>
                  <p:pic>
                    <p:nvPicPr>
                      <p:cNvPr id="0" name="Содержимое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47788"/>
                        <a:ext cx="4359275" cy="369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Текст 11"/>
          <p:cNvSpPr>
            <a:spLocks noGrp="1"/>
          </p:cNvSpPr>
          <p:nvPr>
            <p:ph type="body" sz="quarter" idx="3"/>
          </p:nvPr>
        </p:nvSpPr>
        <p:spPr>
          <a:xfrm>
            <a:off x="6300788" y="1058863"/>
            <a:ext cx="1150937" cy="3238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2017г.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8" name="Object 7"/>
          <p:cNvGraphicFramePr>
            <a:graphicFrameLocks noGrp="1"/>
          </p:cNvGraphicFramePr>
          <p:nvPr>
            <p:ph sz="quarter" idx="4"/>
          </p:nvPr>
        </p:nvGraphicFramePr>
        <p:xfrm>
          <a:off x="709613" y="1368425"/>
          <a:ext cx="8301037" cy="348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r:id="rId8" imgW="8303472" imgH="3487214" progId="Excel.Sheet.8">
                  <p:embed/>
                </p:oleObj>
              </mc:Choice>
              <mc:Fallback>
                <p:oleObj r:id="rId8" imgW="8303472" imgH="3487214" progId="Excel.Sheet.8">
                  <p:embed/>
                  <p:pic>
                    <p:nvPicPr>
                      <p:cNvPr id="0" name="Object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368425"/>
                        <a:ext cx="8301037" cy="348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2627313" y="412750"/>
            <a:ext cx="61404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 eaLnBrk="1" hangingPunct="1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ru-RU" sz="2400">
                <a:solidFill>
                  <a:srgbClr val="FFFFFF"/>
                </a:solidFill>
                <a:latin typeface="Calibri" pitchFamily="34" charset="0"/>
              </a:rPr>
              <a:t> 		</a:t>
            </a: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>	</a:t>
            </a:r>
          </a:p>
          <a:p>
            <a:pPr marL="342900" indent="-336550" algn="just" eaLnBrk="1" hangingPunct="1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alibri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>	</a:t>
            </a:r>
            <a:endParaRPr lang="ru-RU" altLang="ru-RU" i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Выгнутая вниз стрелка 69"/>
          <p:cNvSpPr/>
          <p:nvPr/>
        </p:nvSpPr>
        <p:spPr>
          <a:xfrm rot="21079709">
            <a:off x="2441575" y="4141788"/>
            <a:ext cx="6526213" cy="712787"/>
          </a:xfrm>
          <a:prstGeom prst="curvedUpArrow">
            <a:avLst>
              <a:gd name="adj1" fmla="val 16382"/>
              <a:gd name="adj2" fmla="val 64660"/>
              <a:gd name="adj3" fmla="val 2378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313" y="571500"/>
            <a:ext cx="3529012" cy="24447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Регистратура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38" y="857250"/>
            <a:ext cx="3524250" cy="254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Экстренность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375" y="1374775"/>
            <a:ext cx="2849563" cy="2159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08675" y="1374775"/>
            <a:ext cx="2806700" cy="2159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8" y="2571750"/>
            <a:ext cx="4214812" cy="28575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нуждаемость в НП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35000" y="3357563"/>
            <a:ext cx="2065338" cy="21431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Оказание НП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77875" y="3929063"/>
            <a:ext cx="2076450" cy="32385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Нуждаемость в госпитализации</a:t>
            </a:r>
          </a:p>
        </p:txBody>
      </p: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65" name="Заголовок 1"/>
          <p:cNvSpPr txBox="1">
            <a:spLocks/>
          </p:cNvSpPr>
          <p:nvPr/>
        </p:nvSpPr>
        <p:spPr bwMode="auto">
          <a:xfrm>
            <a:off x="285750" y="71438"/>
            <a:ext cx="76866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00FF"/>
                </a:solidFill>
                <a:cs typeface="Arial" pitchFamily="34" charset="0"/>
              </a:rPr>
              <a:t>Маршрут пациента при обращении в СГП 6 </a:t>
            </a:r>
          </a:p>
        </p:txBody>
      </p:sp>
      <p:sp>
        <p:nvSpPr>
          <p:cNvPr id="44" name="Выгнутая вниз стрелка 43"/>
          <p:cNvSpPr/>
          <p:nvPr/>
        </p:nvSpPr>
        <p:spPr>
          <a:xfrm rot="231026">
            <a:off x="3330575" y="3513138"/>
            <a:ext cx="4681538" cy="1063625"/>
          </a:xfrm>
          <a:prstGeom prst="curvedUpArrow">
            <a:avLst>
              <a:gd name="adj1" fmla="val 13457"/>
              <a:gd name="adj2" fmla="val 36928"/>
              <a:gd name="adj3" fmla="val 2378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1563" y="1928813"/>
            <a:ext cx="1000125" cy="642937"/>
          </a:xfrm>
          <a:prstGeom prst="roundRect">
            <a:avLst>
              <a:gd name="adj" fmla="val 36985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Дежурный врач на дому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71688" y="1928813"/>
            <a:ext cx="1214437" cy="642937"/>
          </a:xfrm>
          <a:prstGeom prst="roundRect">
            <a:avLst>
              <a:gd name="adj" fmla="val 38831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Лечащий  врач поликлиники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86125" y="1928813"/>
            <a:ext cx="1000125" cy="642937"/>
          </a:xfrm>
          <a:prstGeom prst="roundRect">
            <a:avLst>
              <a:gd name="adj" fmla="val 4067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Врач кабинета НП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1143000" y="2857500"/>
            <a:ext cx="935038" cy="500063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7" name="Стрелка вниз 56"/>
          <p:cNvSpPr/>
          <p:nvPr/>
        </p:nvSpPr>
        <p:spPr>
          <a:xfrm>
            <a:off x="3000375" y="2857500"/>
            <a:ext cx="857250" cy="500063"/>
          </a:xfrm>
          <a:prstGeom prst="downArrow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58" name="Стрелка вниз 57"/>
          <p:cNvSpPr/>
          <p:nvPr/>
        </p:nvSpPr>
        <p:spPr>
          <a:xfrm>
            <a:off x="920750" y="4286250"/>
            <a:ext cx="928688" cy="357188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9" name="Стрелка вниз 58"/>
          <p:cNvSpPr/>
          <p:nvPr/>
        </p:nvSpPr>
        <p:spPr>
          <a:xfrm>
            <a:off x="2063750" y="4286250"/>
            <a:ext cx="857250" cy="357188"/>
          </a:xfrm>
          <a:prstGeom prst="downArrow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06438" y="4643438"/>
            <a:ext cx="1357312" cy="35718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Госпитализация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42844" y="3429006"/>
            <a:ext cx="428628" cy="157163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Вызов бригады Скорой помощи</a:t>
            </a:r>
          </a:p>
        </p:txBody>
      </p:sp>
      <p:sp>
        <p:nvSpPr>
          <p:cNvPr id="54" name="Овал 53"/>
          <p:cNvSpPr/>
          <p:nvPr/>
        </p:nvSpPr>
        <p:spPr>
          <a:xfrm>
            <a:off x="571500" y="500063"/>
            <a:ext cx="1500188" cy="4286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пациент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2071688" y="714375"/>
            <a:ext cx="428625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7162660" y="2714625"/>
            <a:ext cx="1838465" cy="928688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Плановый прием ВОП</a:t>
            </a:r>
          </a:p>
        </p:txBody>
      </p:sp>
      <p:sp>
        <p:nvSpPr>
          <p:cNvPr id="72" name="Овал 71"/>
          <p:cNvSpPr/>
          <p:nvPr/>
        </p:nvSpPr>
        <p:spPr>
          <a:xfrm>
            <a:off x="4801020" y="2357438"/>
            <a:ext cx="1985543" cy="642937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 МОП</a:t>
            </a:r>
          </a:p>
        </p:txBody>
      </p:sp>
      <p:sp>
        <p:nvSpPr>
          <p:cNvPr id="74" name="Овал 73"/>
          <p:cNvSpPr/>
          <p:nvPr/>
        </p:nvSpPr>
        <p:spPr>
          <a:xfrm>
            <a:off x="4500562" y="3571875"/>
            <a:ext cx="2500313" cy="7143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Самостоятельный прием МОП</a:t>
            </a:r>
          </a:p>
        </p:txBody>
      </p:sp>
      <p:cxnSp>
        <p:nvCxnSpPr>
          <p:cNvPr id="75" name="Прямая со стрелкой 74"/>
          <p:cNvCxnSpPr>
            <a:stCxn id="72" idx="4"/>
            <a:endCxn id="68" idx="2"/>
          </p:cNvCxnSpPr>
          <p:nvPr/>
        </p:nvCxnSpPr>
        <p:spPr>
          <a:xfrm rot="16200000" flipH="1">
            <a:off x="6388929" y="2405238"/>
            <a:ext cx="178594" cy="13688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72" idx="4"/>
            <a:endCxn id="74" idx="0"/>
          </p:cNvCxnSpPr>
          <p:nvPr/>
        </p:nvCxnSpPr>
        <p:spPr>
          <a:xfrm rot="5400000">
            <a:off x="5486506" y="3264589"/>
            <a:ext cx="571500" cy="4307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18" idx="2"/>
            <a:endCxn id="68" idx="0"/>
          </p:cNvCxnSpPr>
          <p:nvPr/>
        </p:nvCxnSpPr>
        <p:spPr>
          <a:xfrm rot="16200000" flipH="1">
            <a:off x="7134984" y="1767716"/>
            <a:ext cx="1123950" cy="7698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6474619" y="1597819"/>
            <a:ext cx="860425" cy="80803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10" idx="2"/>
            <a:endCxn id="18" idx="1"/>
          </p:cNvCxnSpPr>
          <p:nvPr/>
        </p:nvCxnSpPr>
        <p:spPr>
          <a:xfrm rot="16200000" flipH="1">
            <a:off x="5114131" y="688182"/>
            <a:ext cx="371475" cy="12176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10" idx="2"/>
            <a:endCxn id="17" idx="3"/>
          </p:cNvCxnSpPr>
          <p:nvPr/>
        </p:nvCxnSpPr>
        <p:spPr>
          <a:xfrm rot="5400000">
            <a:off x="3941763" y="733425"/>
            <a:ext cx="371475" cy="11271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6200000" flipH="1">
            <a:off x="2357438" y="1643062"/>
            <a:ext cx="357188" cy="21431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3143250" y="1571625"/>
            <a:ext cx="571500" cy="3571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endCxn id="46" idx="0"/>
          </p:cNvCxnSpPr>
          <p:nvPr/>
        </p:nvCxnSpPr>
        <p:spPr>
          <a:xfrm rot="5400000">
            <a:off x="1428750" y="1714500"/>
            <a:ext cx="357188" cy="7143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rot="10800000" flipV="1">
            <a:off x="571500" y="1571625"/>
            <a:ext cx="534988" cy="3571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10800000" flipV="1">
            <a:off x="571500" y="3571875"/>
            <a:ext cx="687388" cy="28575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41" idx="2"/>
            <a:endCxn id="61" idx="0"/>
          </p:cNvCxnSpPr>
          <p:nvPr/>
        </p:nvCxnSpPr>
        <p:spPr>
          <a:xfrm rot="16200000" flipH="1">
            <a:off x="1562894" y="3675856"/>
            <a:ext cx="357188" cy="1492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Скругленный прямоугольник 118"/>
          <p:cNvSpPr/>
          <p:nvPr/>
        </p:nvSpPr>
        <p:spPr>
          <a:xfrm>
            <a:off x="71438" y="1928813"/>
            <a:ext cx="1000125" cy="642937"/>
          </a:xfrm>
          <a:prstGeom prst="roundRect">
            <a:avLst>
              <a:gd name="adj" fmla="val 36985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Бригада НП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на дому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8"/>
            <a:ext cx="7859712" cy="96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сестра –</a:t>
            </a:r>
            <a:b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технический помощник врача</a:t>
            </a: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317625"/>
            <a:ext cx="6119812" cy="3421063"/>
          </a:xfrm>
        </p:spPr>
      </p:pic>
      <p:sp>
        <p:nvSpPr>
          <p:cNvPr id="1843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90440D-D14E-4788-8714-C11E8CAC7BB0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788" y="0"/>
            <a:ext cx="731837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285750" y="55563"/>
            <a:ext cx="768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0D2FD9"/>
                </a:solidFill>
                <a:cs typeface="Arial" charset="0"/>
              </a:rPr>
              <a:t>Маршрутизация пациента при самостоятельном приеме медсестры общей практики (МОП) КТУ СГП 6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BCFB8776-B501-4276-9087-EFF27DA3F386}"/>
              </a:ext>
            </a:extLst>
          </p:cNvPr>
          <p:cNvSpPr/>
          <p:nvPr/>
        </p:nvSpPr>
        <p:spPr>
          <a:xfrm>
            <a:off x="796925" y="1160463"/>
            <a:ext cx="1989138" cy="3175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D2FD9"/>
                </a:solidFill>
              </a:rPr>
              <a:t>On-line</a:t>
            </a:r>
            <a:r>
              <a:rPr lang="ru-RU" b="1" dirty="0">
                <a:solidFill>
                  <a:srgbClr val="0D2FD9"/>
                </a:solidFill>
              </a:rPr>
              <a:t> запись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F49215EC-5B23-4286-B4B0-F98D2E58AA6A}"/>
              </a:ext>
            </a:extLst>
          </p:cNvPr>
          <p:cNvSpPr/>
          <p:nvPr/>
        </p:nvSpPr>
        <p:spPr>
          <a:xfrm>
            <a:off x="2286000" y="1428750"/>
            <a:ext cx="4500563" cy="642938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Медсестра на самостоятельном приеме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B5F9AB4A-A44C-43A6-81F8-C59191E71D22}"/>
              </a:ext>
            </a:extLst>
          </p:cNvPr>
          <p:cNvSpPr/>
          <p:nvPr/>
        </p:nvSpPr>
        <p:spPr>
          <a:xfrm>
            <a:off x="5643563" y="2857500"/>
            <a:ext cx="1714500" cy="50482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Нуждается в приеме врача в день обращения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E2AE70C8-EF91-4315-9C13-52C03427C92F}"/>
              </a:ext>
            </a:extLst>
          </p:cNvPr>
          <p:cNvSpPr/>
          <p:nvPr/>
        </p:nvSpPr>
        <p:spPr>
          <a:xfrm>
            <a:off x="3786188" y="2857500"/>
            <a:ext cx="1714500" cy="50165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Нуждается в плановом осмотре лечащего врача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7A3DC85A-5D5A-4200-8297-FDC291B12414}"/>
              </a:ext>
            </a:extLst>
          </p:cNvPr>
          <p:cNvSpPr/>
          <p:nvPr/>
        </p:nvSpPr>
        <p:spPr>
          <a:xfrm>
            <a:off x="1857375" y="2857500"/>
            <a:ext cx="1857375" cy="50165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Нуждается в дополнительных исследованиях</a:t>
            </a: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="" xmlns:a16="http://schemas.microsoft.com/office/drawing/2014/main" id="{E37920CA-6AA4-4DD9-BE9A-AA0FB2157AF7}"/>
              </a:ext>
            </a:extLst>
          </p:cNvPr>
          <p:cNvSpPr/>
          <p:nvPr/>
        </p:nvSpPr>
        <p:spPr>
          <a:xfrm>
            <a:off x="1285875" y="2071688"/>
            <a:ext cx="6715125" cy="285750"/>
          </a:xfrm>
          <a:prstGeom prst="roundRect">
            <a:avLst>
              <a:gd name="adj" fmla="val 42953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D2FD9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Доврачебный осмотр, проведение исследований (ЭКГ, сахар крови и др.)</a:t>
            </a:r>
          </a:p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D2F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="" xmlns:a16="http://schemas.microsoft.com/office/drawing/2014/main" id="{68F2E6E1-BC92-4ADC-9CC7-7AD94B6C16D1}"/>
              </a:ext>
            </a:extLst>
          </p:cNvPr>
          <p:cNvSpPr/>
          <p:nvPr/>
        </p:nvSpPr>
        <p:spPr>
          <a:xfrm>
            <a:off x="3429000" y="3643313"/>
            <a:ext cx="2428875" cy="500062"/>
          </a:xfrm>
          <a:prstGeom prst="roundRect">
            <a:avLst>
              <a:gd name="adj" fmla="val 42472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Выдача талона на плановый прием к врачу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5EB44980-B2B6-48D3-969C-B2BD57A564A6}"/>
              </a:ext>
            </a:extLst>
          </p:cNvPr>
          <p:cNvSpPr/>
          <p:nvPr/>
        </p:nvSpPr>
        <p:spPr>
          <a:xfrm>
            <a:off x="6000750" y="4357688"/>
            <a:ext cx="2500313" cy="64293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Врач кабинета неотложной помощи или дежурный врач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0C7DD42C-A603-4CBB-B7C8-4C4C198D6C5A}"/>
              </a:ext>
            </a:extLst>
          </p:cNvPr>
          <p:cNvCxnSpPr>
            <a:stCxn id="42" idx="3"/>
          </p:cNvCxnSpPr>
          <p:nvPr/>
        </p:nvCxnSpPr>
        <p:spPr>
          <a:xfrm>
            <a:off x="2786063" y="1319213"/>
            <a:ext cx="541337" cy="1809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DA22765B-AF10-4A39-AB75-663CDA4ECC5B}"/>
              </a:ext>
            </a:extLst>
          </p:cNvPr>
          <p:cNvCxnSpPr>
            <a:stCxn id="40" idx="1"/>
          </p:cNvCxnSpPr>
          <p:nvPr/>
        </p:nvCxnSpPr>
        <p:spPr>
          <a:xfrm rot="10800000" flipV="1">
            <a:off x="5715000" y="1320800"/>
            <a:ext cx="584200" cy="1793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FFBBF83-E71D-40EF-A2EC-2C2C0CFD8D82}"/>
              </a:ext>
            </a:extLst>
          </p:cNvPr>
          <p:cNvSpPr/>
          <p:nvPr/>
        </p:nvSpPr>
        <p:spPr>
          <a:xfrm>
            <a:off x="6299200" y="1143000"/>
            <a:ext cx="1990725" cy="35718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D2FD9"/>
                </a:solidFill>
              </a:rPr>
              <a:t>Регистратура</a:t>
            </a: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="" xmlns:a16="http://schemas.microsoft.com/office/drawing/2014/main" id="{6AE63A23-C7AE-432A-9346-2ED0E8B39333}"/>
              </a:ext>
            </a:extLst>
          </p:cNvPr>
          <p:cNvCxnSpPr>
            <a:stCxn id="52" idx="2"/>
            <a:endCxn id="54" idx="0"/>
          </p:cNvCxnSpPr>
          <p:nvPr/>
        </p:nvCxnSpPr>
        <p:spPr>
          <a:xfrm rot="5400000">
            <a:off x="3607595" y="1821656"/>
            <a:ext cx="214312" cy="1857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DB875D35-1818-423C-917A-5389A75D6855}"/>
              </a:ext>
            </a:extLst>
          </p:cNvPr>
          <p:cNvCxnSpPr>
            <a:stCxn id="34" idx="2"/>
            <a:endCxn id="42" idx="3"/>
          </p:cNvCxnSpPr>
          <p:nvPr/>
        </p:nvCxnSpPr>
        <p:spPr>
          <a:xfrm rot="10800000" flipV="1">
            <a:off x="2786063" y="1036638"/>
            <a:ext cx="1000125" cy="2825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925EBAB9-DD17-466F-9E22-56F57DC2ABDF}"/>
              </a:ext>
            </a:extLst>
          </p:cNvPr>
          <p:cNvCxnSpPr>
            <a:stCxn id="34" idx="6"/>
            <a:endCxn id="40" idx="1"/>
          </p:cNvCxnSpPr>
          <p:nvPr/>
        </p:nvCxnSpPr>
        <p:spPr>
          <a:xfrm>
            <a:off x="5429250" y="1035050"/>
            <a:ext cx="869950" cy="2857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F5E7C10C-78AC-4273-957B-ADB1E816159F}"/>
              </a:ext>
            </a:extLst>
          </p:cNvPr>
          <p:cNvCxnSpPr/>
          <p:nvPr/>
        </p:nvCxnSpPr>
        <p:spPr>
          <a:xfrm rot="5400000">
            <a:off x="4537076" y="1320800"/>
            <a:ext cx="214312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5E60A142-522B-4BB9-AB6A-5481AEF9C0F4}"/>
              </a:ext>
            </a:extLst>
          </p:cNvPr>
          <p:cNvSpPr/>
          <p:nvPr/>
        </p:nvSpPr>
        <p:spPr>
          <a:xfrm>
            <a:off x="3786188" y="857250"/>
            <a:ext cx="1643062" cy="35718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216AE"/>
                </a:solidFill>
              </a:rPr>
              <a:t>Пациент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="" xmlns:a16="http://schemas.microsoft.com/office/drawing/2014/main" id="{DE541903-75A6-4D6E-8C93-211869851D8E}"/>
              </a:ext>
            </a:extLst>
          </p:cNvPr>
          <p:cNvSpPr/>
          <p:nvPr/>
        </p:nvSpPr>
        <p:spPr>
          <a:xfrm>
            <a:off x="1285875" y="2357438"/>
            <a:ext cx="6715125" cy="285750"/>
          </a:xfrm>
          <a:prstGeom prst="roundRect">
            <a:avLst>
              <a:gd name="adj" fmla="val 42953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Оформление дневника МОП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E19BB2CA-B9E0-4D42-9AB7-A7AE3349E363}"/>
              </a:ext>
            </a:extLst>
          </p:cNvPr>
          <p:cNvCxnSpPr>
            <a:stCxn id="50" idx="2"/>
            <a:endCxn id="163" idx="0"/>
          </p:cNvCxnSpPr>
          <p:nvPr/>
        </p:nvCxnSpPr>
        <p:spPr>
          <a:xfrm rot="16200000" flipH="1">
            <a:off x="6753225" y="3109913"/>
            <a:ext cx="280988" cy="78581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="" xmlns:a16="http://schemas.microsoft.com/office/drawing/2014/main" id="{9C4758E7-EC15-4AA7-BFF1-5D055CDEA5DF}"/>
              </a:ext>
            </a:extLst>
          </p:cNvPr>
          <p:cNvCxnSpPr>
            <a:stCxn id="54" idx="2"/>
            <a:endCxn id="122" idx="0"/>
          </p:cNvCxnSpPr>
          <p:nvPr/>
        </p:nvCxnSpPr>
        <p:spPr>
          <a:xfrm rot="5400000">
            <a:off x="2126456" y="2983707"/>
            <a:ext cx="284163" cy="10350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="" xmlns:a16="http://schemas.microsoft.com/office/drawing/2014/main" id="{8DF41D4C-871B-425C-ADA8-49E49FDE14AD}"/>
              </a:ext>
            </a:extLst>
          </p:cNvPr>
          <p:cNvCxnSpPr>
            <a:stCxn id="52" idx="2"/>
            <a:endCxn id="50" idx="0"/>
          </p:cNvCxnSpPr>
          <p:nvPr/>
        </p:nvCxnSpPr>
        <p:spPr>
          <a:xfrm rot="16200000" flipH="1">
            <a:off x="5464970" y="1821656"/>
            <a:ext cx="214312" cy="1857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="" xmlns:a16="http://schemas.microsoft.com/office/drawing/2014/main" id="{70D96607-A14C-4A54-8B09-C1A3DCFF18B9}"/>
              </a:ext>
            </a:extLst>
          </p:cNvPr>
          <p:cNvCxnSpPr>
            <a:stCxn id="53" idx="2"/>
            <a:endCxn id="63" idx="0"/>
          </p:cNvCxnSpPr>
          <p:nvPr/>
        </p:nvCxnSpPr>
        <p:spPr>
          <a:xfrm rot="5400000">
            <a:off x="4502151" y="3502025"/>
            <a:ext cx="284162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>
              <a:ext uri="{FF2B5EF4-FFF2-40B4-BE49-F238E27FC236}">
                <a16:creationId xmlns="" xmlns:a16="http://schemas.microsoft.com/office/drawing/2014/main" id="{B4E7EB5A-9308-4185-8F2B-14260F6774ED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 rot="5400000">
            <a:off x="4537869" y="2750344"/>
            <a:ext cx="212725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кругленный прямоугольник 121">
            <a:extLst>
              <a:ext uri="{FF2B5EF4-FFF2-40B4-BE49-F238E27FC236}">
                <a16:creationId xmlns="" xmlns:a16="http://schemas.microsoft.com/office/drawing/2014/main" id="{B01B4D28-3636-4584-B63B-F4202559AC3B}"/>
              </a:ext>
            </a:extLst>
          </p:cNvPr>
          <p:cNvSpPr/>
          <p:nvPr/>
        </p:nvSpPr>
        <p:spPr>
          <a:xfrm>
            <a:off x="500063" y="3643313"/>
            <a:ext cx="2500312" cy="500062"/>
          </a:xfrm>
          <a:prstGeom prst="roundRect">
            <a:avLst>
              <a:gd name="adj" fmla="val 42953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выдача направлений на </a:t>
            </a:r>
            <a:r>
              <a:rPr lang="ru-RU" sz="1000" b="1" dirty="0" err="1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дообследования</a:t>
            </a:r>
            <a:endParaRPr lang="ru-RU" sz="1000" b="1" dirty="0">
              <a:solidFill>
                <a:srgbClr val="0D2F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Скругленный прямоугольник 162">
            <a:extLst>
              <a:ext uri="{FF2B5EF4-FFF2-40B4-BE49-F238E27FC236}">
                <a16:creationId xmlns="" xmlns:a16="http://schemas.microsoft.com/office/drawing/2014/main" id="{4FE7E294-A6E0-407C-B219-6BBBD57E57CF}"/>
              </a:ext>
            </a:extLst>
          </p:cNvPr>
          <p:cNvSpPr/>
          <p:nvPr/>
        </p:nvSpPr>
        <p:spPr>
          <a:xfrm>
            <a:off x="6072188" y="3643313"/>
            <a:ext cx="2428875" cy="500062"/>
          </a:xfrm>
          <a:prstGeom prst="roundRect">
            <a:avLst>
              <a:gd name="adj" fmla="val 42472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Направление к врачу </a:t>
            </a:r>
          </a:p>
        </p:txBody>
      </p:sp>
      <p:sp>
        <p:nvSpPr>
          <p:cNvPr id="164" name="Овал 163">
            <a:extLst>
              <a:ext uri="{FF2B5EF4-FFF2-40B4-BE49-F238E27FC236}">
                <a16:creationId xmlns="" xmlns:a16="http://schemas.microsoft.com/office/drawing/2014/main" id="{FC63ADF8-CA53-427E-AED8-50C36BDD8CE2}"/>
              </a:ext>
            </a:extLst>
          </p:cNvPr>
          <p:cNvSpPr/>
          <p:nvPr/>
        </p:nvSpPr>
        <p:spPr>
          <a:xfrm>
            <a:off x="1785938" y="4357688"/>
            <a:ext cx="2500312" cy="64293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Плановый прием врача</a:t>
            </a: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="" xmlns:a16="http://schemas.microsoft.com/office/drawing/2014/main" id="{F1D9BAB4-9AEC-4462-98F4-FCFDFAE7FFDE}"/>
              </a:ext>
            </a:extLst>
          </p:cNvPr>
          <p:cNvCxnSpPr>
            <a:stCxn id="122" idx="2"/>
          </p:cNvCxnSpPr>
          <p:nvPr/>
        </p:nvCxnSpPr>
        <p:spPr>
          <a:xfrm rot="16200000" flipH="1">
            <a:off x="1875632" y="4018756"/>
            <a:ext cx="285750" cy="5349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>
            <a:extLst>
              <a:ext uri="{FF2B5EF4-FFF2-40B4-BE49-F238E27FC236}">
                <a16:creationId xmlns="" xmlns:a16="http://schemas.microsoft.com/office/drawing/2014/main" id="{279EFC93-905A-4B1E-A10F-6846A33F34EF}"/>
              </a:ext>
            </a:extLst>
          </p:cNvPr>
          <p:cNvCxnSpPr/>
          <p:nvPr/>
        </p:nvCxnSpPr>
        <p:spPr>
          <a:xfrm rot="5400000">
            <a:off x="7108825" y="4249738"/>
            <a:ext cx="214313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>
            <a:extLst>
              <a:ext uri="{FF2B5EF4-FFF2-40B4-BE49-F238E27FC236}">
                <a16:creationId xmlns="" xmlns:a16="http://schemas.microsoft.com/office/drawing/2014/main" id="{625ADD13-5527-4490-96EC-35BEF55F9D61}"/>
              </a:ext>
            </a:extLst>
          </p:cNvPr>
          <p:cNvCxnSpPr>
            <a:stCxn id="63" idx="2"/>
            <a:endCxn id="164" idx="7"/>
          </p:cNvCxnSpPr>
          <p:nvPr/>
        </p:nvCxnSpPr>
        <p:spPr>
          <a:xfrm rot="5400000">
            <a:off x="4127500" y="3935413"/>
            <a:ext cx="307975" cy="7239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6D77-C832-4CCF-8425-C2F2B5197D40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Выгнутая вниз стрелка 56"/>
          <p:cNvSpPr/>
          <p:nvPr/>
        </p:nvSpPr>
        <p:spPr>
          <a:xfrm rot="784876">
            <a:off x="1525588" y="3348038"/>
            <a:ext cx="5751512" cy="1500187"/>
          </a:xfrm>
          <a:prstGeom prst="curvedUpArrow">
            <a:avLst>
              <a:gd name="adj1" fmla="val 10671"/>
              <a:gd name="adj2" fmla="val 36751"/>
              <a:gd name="adj3" fmla="val 13972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429000" y="3643313"/>
            <a:ext cx="1785938" cy="428625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Самостоятельный прием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7" name="Заголовок 1"/>
          <p:cNvSpPr txBox="1">
            <a:spLocks/>
          </p:cNvSpPr>
          <p:nvPr/>
        </p:nvSpPr>
        <p:spPr bwMode="auto">
          <a:xfrm>
            <a:off x="285750" y="0"/>
            <a:ext cx="768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00FF"/>
                </a:solidFill>
                <a:cs typeface="Arial" pitchFamily="34" charset="0"/>
              </a:rPr>
              <a:t>Маршрут пациента при обращении в СГП 6 </a:t>
            </a:r>
          </a:p>
          <a:p>
            <a:pPr algn="ctr" eaLnBrk="1" hangingPunct="1"/>
            <a:r>
              <a:rPr lang="ru-RU" altLang="ru-RU" sz="2400" b="1">
                <a:solidFill>
                  <a:srgbClr val="0000FF"/>
                </a:solidFill>
                <a:cs typeface="Arial" pitchFamily="34" charset="0"/>
              </a:rPr>
              <a:t>при отсутствии врача КТУ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2875" y="1928813"/>
            <a:ext cx="1000125" cy="714375"/>
          </a:xfrm>
          <a:prstGeom prst="roundRect">
            <a:avLst>
              <a:gd name="adj" fmla="val 4492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Бригада НП на дому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8" y="2928938"/>
            <a:ext cx="1143000" cy="642937"/>
          </a:xfrm>
          <a:prstGeom prst="roundRect">
            <a:avLst>
              <a:gd name="adj" fmla="val 44373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Дежурный врач на дому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357938" y="1714500"/>
            <a:ext cx="1643062" cy="64293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Врач кабинета НП</a:t>
            </a:r>
          </a:p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1 и 2 смена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57938" y="2428875"/>
            <a:ext cx="1643062" cy="642938"/>
          </a:xfrm>
          <a:prstGeom prst="roundRect">
            <a:avLst>
              <a:gd name="adj" fmla="val 44373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Закрепленный врач поликлиники</a:t>
            </a:r>
          </a:p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1 и 2 смена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357938" y="3143250"/>
            <a:ext cx="1643062" cy="64293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Заведующий отделением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429000" y="2714625"/>
            <a:ext cx="1785938" cy="714375"/>
          </a:xfrm>
          <a:prstGeom prst="roundRect">
            <a:avLst>
              <a:gd name="adj" fmla="val 41602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Медсестра на приеме </a:t>
            </a:r>
            <a:endParaRPr lang="en-US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 2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смену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429000" y="2000250"/>
            <a:ext cx="1785938" cy="714375"/>
          </a:xfrm>
          <a:prstGeom prst="roundRect">
            <a:avLst>
              <a:gd name="adj" fmla="val 43869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Медсестра на приеме</a:t>
            </a:r>
            <a:endParaRPr lang="en-US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смену</a:t>
            </a:r>
          </a:p>
        </p:txBody>
      </p:sp>
      <p:cxnSp>
        <p:nvCxnSpPr>
          <p:cNvPr id="103" name="Прямая со стрелкой 102"/>
          <p:cNvCxnSpPr>
            <a:stCxn id="83" idx="1"/>
            <a:endCxn id="45" idx="3"/>
          </p:cNvCxnSpPr>
          <p:nvPr/>
        </p:nvCxnSpPr>
        <p:spPr>
          <a:xfrm rot="10800000" flipV="1">
            <a:off x="1143000" y="2285999"/>
            <a:ext cx="214290" cy="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5400000">
            <a:off x="1285865" y="2643199"/>
            <a:ext cx="285750" cy="2857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40" idx="2"/>
          </p:cNvCxnSpPr>
          <p:nvPr/>
        </p:nvCxnSpPr>
        <p:spPr>
          <a:xfrm rot="5400000">
            <a:off x="4891088" y="868363"/>
            <a:ext cx="741362" cy="15224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40" idx="2"/>
            <a:endCxn id="47" idx="0"/>
          </p:cNvCxnSpPr>
          <p:nvPr/>
        </p:nvCxnSpPr>
        <p:spPr>
          <a:xfrm rot="16200000" flipH="1">
            <a:off x="6373813" y="908050"/>
            <a:ext cx="455612" cy="11572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357290" y="1857375"/>
            <a:ext cx="1428773" cy="857250"/>
          </a:xfrm>
          <a:prstGeom prst="roundRect">
            <a:avLst>
              <a:gd name="adj" fmla="val 47143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Медсестра на </a:t>
            </a:r>
            <a:r>
              <a:rPr lang="ru-RU" sz="8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самостоятельном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приеме на участке</a:t>
            </a:r>
          </a:p>
        </p:txBody>
      </p:sp>
      <p:cxnSp>
        <p:nvCxnSpPr>
          <p:cNvPr id="228" name="Прямая со стрелкой 227"/>
          <p:cNvCxnSpPr/>
          <p:nvPr/>
        </p:nvCxnSpPr>
        <p:spPr>
          <a:xfrm rot="16200000" flipH="1">
            <a:off x="3178969" y="1393032"/>
            <a:ext cx="571500" cy="50006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>
            <a:endCxn id="47" idx="1"/>
          </p:cNvCxnSpPr>
          <p:nvPr/>
        </p:nvCxnSpPr>
        <p:spPr>
          <a:xfrm flipV="1">
            <a:off x="5000625" y="2035175"/>
            <a:ext cx="1357313" cy="67945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 стрелкой 244"/>
          <p:cNvCxnSpPr>
            <a:endCxn id="52" idx="1"/>
          </p:cNvCxnSpPr>
          <p:nvPr/>
        </p:nvCxnSpPr>
        <p:spPr>
          <a:xfrm>
            <a:off x="4929188" y="2714625"/>
            <a:ext cx="1428750" cy="349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 стрелкой 249"/>
          <p:cNvCxnSpPr>
            <a:endCxn id="80" idx="1"/>
          </p:cNvCxnSpPr>
          <p:nvPr/>
        </p:nvCxnSpPr>
        <p:spPr>
          <a:xfrm>
            <a:off x="5072063" y="2714625"/>
            <a:ext cx="1285875" cy="7493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 стрелкой 282"/>
          <p:cNvCxnSpPr>
            <a:stCxn id="83" idx="3"/>
          </p:cNvCxnSpPr>
          <p:nvPr/>
        </p:nvCxnSpPr>
        <p:spPr>
          <a:xfrm>
            <a:off x="2786063" y="2286000"/>
            <a:ext cx="642937" cy="15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 стрелкой 286"/>
          <p:cNvCxnSpPr/>
          <p:nvPr/>
        </p:nvCxnSpPr>
        <p:spPr>
          <a:xfrm rot="10800000">
            <a:off x="2357438" y="2714625"/>
            <a:ext cx="1071562" cy="5715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Блок-схема: узел 317"/>
          <p:cNvSpPr/>
          <p:nvPr/>
        </p:nvSpPr>
        <p:spPr>
          <a:xfrm>
            <a:off x="2500313" y="2357438"/>
            <a:ext cx="1285875" cy="571500"/>
          </a:xfrm>
          <a:prstGeom prst="flowChartConnector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ВОП отсутствует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57675" y="928688"/>
            <a:ext cx="3529013" cy="330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418BC"/>
                </a:solidFill>
              </a:rPr>
              <a:t>Регистратура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2107407" y="1393031"/>
            <a:ext cx="500062" cy="4286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трелка вниз 67"/>
          <p:cNvSpPr/>
          <p:nvPr/>
        </p:nvSpPr>
        <p:spPr>
          <a:xfrm>
            <a:off x="3929063" y="3429000"/>
            <a:ext cx="714375" cy="214313"/>
          </a:xfrm>
          <a:prstGeom prst="downArrow">
            <a:avLst>
              <a:gd name="adj1" fmla="val 39733"/>
              <a:gd name="adj2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928813" y="857250"/>
            <a:ext cx="1785937" cy="50006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Пациент</a:t>
            </a:r>
          </a:p>
        </p:txBody>
      </p:sp>
      <p:cxnSp>
        <p:nvCxnSpPr>
          <p:cNvPr id="53" name="Прямая со стрелкой 52"/>
          <p:cNvCxnSpPr>
            <a:stCxn id="32" idx="6"/>
            <a:endCxn id="40" idx="1"/>
          </p:cNvCxnSpPr>
          <p:nvPr/>
        </p:nvCxnSpPr>
        <p:spPr>
          <a:xfrm flipV="1">
            <a:off x="3714750" y="1093788"/>
            <a:ext cx="542925" cy="127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3" name="Заголовок 1"/>
          <p:cNvSpPr txBox="1">
            <a:spLocks/>
          </p:cNvSpPr>
          <p:nvPr/>
        </p:nvSpPr>
        <p:spPr bwMode="auto">
          <a:xfrm>
            <a:off x="1000125" y="0"/>
            <a:ext cx="740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00FF"/>
                </a:solidFill>
                <a:cs typeface="Arial" pitchFamily="34" charset="0"/>
              </a:rPr>
              <a:t>МОП КТУ</a:t>
            </a:r>
          </a:p>
        </p:txBody>
      </p:sp>
      <p:sp>
        <p:nvSpPr>
          <p:cNvPr id="32" name="Овал 31"/>
          <p:cNvSpPr/>
          <p:nvPr/>
        </p:nvSpPr>
        <p:spPr>
          <a:xfrm>
            <a:off x="2428875" y="571500"/>
            <a:ext cx="3857625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Анализ данных индивидуальных учетных форм по иммунопрофилактике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28813" y="1143000"/>
            <a:ext cx="4929187" cy="35718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Выявление необходимости вакцинации пациента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357188" y="1785938"/>
            <a:ext cx="2643187" cy="500062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Отсутствие сведений о прививке</a:t>
            </a:r>
          </a:p>
        </p:txBody>
      </p:sp>
      <p:sp>
        <p:nvSpPr>
          <p:cNvPr id="42" name="Овал 41"/>
          <p:cNvSpPr/>
          <p:nvPr/>
        </p:nvSpPr>
        <p:spPr>
          <a:xfrm>
            <a:off x="3071813" y="1785938"/>
            <a:ext cx="2643187" cy="500062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Необходимость вакцинации</a:t>
            </a:r>
          </a:p>
        </p:txBody>
      </p:sp>
      <p:sp>
        <p:nvSpPr>
          <p:cNvPr id="43" name="Овал 42"/>
          <p:cNvSpPr/>
          <p:nvPr/>
        </p:nvSpPr>
        <p:spPr>
          <a:xfrm>
            <a:off x="5786438" y="1785938"/>
            <a:ext cx="2714625" cy="500062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Необходимость ревакцинации по срокам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572000" y="2714625"/>
            <a:ext cx="3071813" cy="357188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Приглашение на прием к врачу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8625" y="2714625"/>
            <a:ext cx="3643313" cy="357188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Уточнение прививочного анамнеза у пациента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85750" y="3071813"/>
            <a:ext cx="1214438" cy="4286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Выход на дом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571750" y="3071813"/>
            <a:ext cx="1857375" cy="4286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ru-RU" sz="1200" b="1" dirty="0">
                <a:solidFill>
                  <a:srgbClr val="002060"/>
                </a:solidFill>
              </a:rPr>
              <a:t>Письменное приглашение на прием к МОП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500188" y="3071813"/>
            <a:ext cx="1071562" cy="4286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По телефону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375" y="4429125"/>
            <a:ext cx="1928813" cy="285750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Внесение записи в базу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00688" y="3286125"/>
            <a:ext cx="1500187" cy="357188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Осмотр ВОП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429250" y="3857625"/>
            <a:ext cx="1714500" cy="500063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ru-RU" sz="1200" b="1" dirty="0">
                <a:solidFill>
                  <a:srgbClr val="002060"/>
                </a:solidFill>
              </a:rPr>
              <a:t>Выдача направления в прививочный кабинет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29250" y="4643438"/>
            <a:ext cx="1714500" cy="35718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Проведение вакцинации</a:t>
            </a:r>
          </a:p>
        </p:txBody>
      </p:sp>
      <p:cxnSp>
        <p:nvCxnSpPr>
          <p:cNvPr id="67" name="Соединительная линия уступом 66"/>
          <p:cNvCxnSpPr>
            <a:stCxn id="65" idx="3"/>
            <a:endCxn id="62" idx="3"/>
          </p:cNvCxnSpPr>
          <p:nvPr/>
        </p:nvCxnSpPr>
        <p:spPr>
          <a:xfrm flipH="1" flipV="1">
            <a:off x="7000875" y="3465513"/>
            <a:ext cx="142875" cy="1357312"/>
          </a:xfrm>
          <a:prstGeom prst="bentConnector3">
            <a:avLst>
              <a:gd name="adj1" fmla="val -159999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500958" y="3429006"/>
            <a:ext cx="369332" cy="142876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    Через 30мин.</a:t>
            </a:r>
          </a:p>
        </p:txBody>
      </p:sp>
      <p:cxnSp>
        <p:nvCxnSpPr>
          <p:cNvPr id="74" name="Прямая со стрелкой 73"/>
          <p:cNvCxnSpPr>
            <a:stCxn id="37" idx="2"/>
            <a:endCxn id="38" idx="0"/>
          </p:cNvCxnSpPr>
          <p:nvPr/>
        </p:nvCxnSpPr>
        <p:spPr>
          <a:xfrm rot="5400000">
            <a:off x="2892426" y="285750"/>
            <a:ext cx="285750" cy="27146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7" idx="2"/>
            <a:endCxn id="43" idx="0"/>
          </p:cNvCxnSpPr>
          <p:nvPr/>
        </p:nvCxnSpPr>
        <p:spPr>
          <a:xfrm rot="16200000" flipH="1">
            <a:off x="5625307" y="267494"/>
            <a:ext cx="285750" cy="275113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7" idx="2"/>
            <a:endCxn id="42" idx="0"/>
          </p:cNvCxnSpPr>
          <p:nvPr/>
        </p:nvCxnSpPr>
        <p:spPr>
          <a:xfrm rot="5400000">
            <a:off x="4250532" y="1642269"/>
            <a:ext cx="285750" cy="158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авая фигурная скобка 78"/>
          <p:cNvSpPr/>
          <p:nvPr/>
        </p:nvSpPr>
        <p:spPr>
          <a:xfrm rot="5400000">
            <a:off x="2178844" y="1393031"/>
            <a:ext cx="285750" cy="4357688"/>
          </a:xfrm>
          <a:prstGeom prst="rightBrace">
            <a:avLst>
              <a:gd name="adj1" fmla="val 122998"/>
              <a:gd name="adj2" fmla="val 5000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2" name="Прямая со стрелкой 81"/>
          <p:cNvCxnSpPr>
            <a:stCxn id="38" idx="4"/>
            <a:endCxn id="48" idx="0"/>
          </p:cNvCxnSpPr>
          <p:nvPr/>
        </p:nvCxnSpPr>
        <p:spPr>
          <a:xfrm rot="16200000" flipH="1">
            <a:off x="1749425" y="2214563"/>
            <a:ext cx="428625" cy="5715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42" idx="4"/>
            <a:endCxn id="46" idx="0"/>
          </p:cNvCxnSpPr>
          <p:nvPr/>
        </p:nvCxnSpPr>
        <p:spPr>
          <a:xfrm rot="16200000" flipH="1">
            <a:off x="5036344" y="1642269"/>
            <a:ext cx="428625" cy="171608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43" idx="4"/>
            <a:endCxn id="46" idx="0"/>
          </p:cNvCxnSpPr>
          <p:nvPr/>
        </p:nvCxnSpPr>
        <p:spPr>
          <a:xfrm rot="5400000">
            <a:off x="6411912" y="1982788"/>
            <a:ext cx="428625" cy="103505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46" idx="2"/>
            <a:endCxn id="62" idx="0"/>
          </p:cNvCxnSpPr>
          <p:nvPr/>
        </p:nvCxnSpPr>
        <p:spPr>
          <a:xfrm rot="16200000" flipH="1">
            <a:off x="6072982" y="3107531"/>
            <a:ext cx="214312" cy="1428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62" idx="2"/>
            <a:endCxn id="63" idx="0"/>
          </p:cNvCxnSpPr>
          <p:nvPr/>
        </p:nvCxnSpPr>
        <p:spPr>
          <a:xfrm rot="16200000" flipH="1">
            <a:off x="6161882" y="3733006"/>
            <a:ext cx="214312" cy="3492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63" idx="2"/>
            <a:endCxn id="65" idx="0"/>
          </p:cNvCxnSpPr>
          <p:nvPr/>
        </p:nvCxnSpPr>
        <p:spPr>
          <a:xfrm rot="5400000">
            <a:off x="6144419" y="4501356"/>
            <a:ext cx="285750" cy="15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108" idx="2"/>
            <a:endCxn id="60" idx="0"/>
          </p:cNvCxnSpPr>
          <p:nvPr/>
        </p:nvCxnSpPr>
        <p:spPr>
          <a:xfrm rot="16200000" flipH="1">
            <a:off x="1303338" y="4054475"/>
            <a:ext cx="357187" cy="39211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15" idx="3"/>
          </p:cNvCxnSpPr>
          <p:nvPr/>
        </p:nvCxnSpPr>
        <p:spPr>
          <a:xfrm flipV="1">
            <a:off x="3571875" y="3143250"/>
            <a:ext cx="2071688" cy="84296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Стрелка вниз 107"/>
          <p:cNvSpPr/>
          <p:nvPr/>
        </p:nvSpPr>
        <p:spPr>
          <a:xfrm>
            <a:off x="642938" y="3714750"/>
            <a:ext cx="1285875" cy="357188"/>
          </a:xfrm>
          <a:prstGeom prst="downArrow">
            <a:avLst>
              <a:gd name="adj1" fmla="val 64814"/>
              <a:gd name="adj2" fmla="val 3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привит</a:t>
            </a:r>
          </a:p>
        </p:txBody>
      </p:sp>
      <p:sp>
        <p:nvSpPr>
          <p:cNvPr id="115" name="Стрелка вниз 114"/>
          <p:cNvSpPr/>
          <p:nvPr/>
        </p:nvSpPr>
        <p:spPr>
          <a:xfrm>
            <a:off x="2286000" y="3714750"/>
            <a:ext cx="1285875" cy="428625"/>
          </a:xfrm>
          <a:prstGeom prst="downArrow">
            <a:avLst>
              <a:gd name="adj1" fmla="val 64814"/>
              <a:gd name="adj2" fmla="val 3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Не привит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51D0E23-28CA-4498-B159-1E132C69604F}" type="slidenum">
              <a:rPr lang="ru-RU" altLang="ru-RU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1206" name="Диаграмма 6"/>
          <p:cNvGraphicFramePr>
            <a:graphicFrameLocks/>
          </p:cNvGraphicFramePr>
          <p:nvPr/>
        </p:nvGraphicFramePr>
        <p:xfrm>
          <a:off x="200025" y="865188"/>
          <a:ext cx="8670925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r:id="rId7" imgW="8669263" imgH="4328535" progId="Excel.Sheet.8">
                  <p:embed/>
                </p:oleObj>
              </mc:Choice>
              <mc:Fallback>
                <p:oleObj r:id="rId7" imgW="8669263" imgH="4328535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865188"/>
                        <a:ext cx="8670925" cy="432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Диаграмма 7"/>
          <p:cNvGraphicFramePr>
            <a:graphicFrameLocks/>
          </p:cNvGraphicFramePr>
          <p:nvPr/>
        </p:nvGraphicFramePr>
        <p:xfrm>
          <a:off x="4449763" y="504825"/>
          <a:ext cx="4494212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r:id="rId10" imgW="4493141" imgH="4401693" progId="Excel.Sheet.8">
                  <p:embed/>
                </p:oleObj>
              </mc:Choice>
              <mc:Fallback>
                <p:oleObj r:id="rId10" imgW="4493141" imgH="4401693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504825"/>
                        <a:ext cx="4494212" cy="440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900113" y="1131888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1216AE"/>
                </a:solidFill>
              </a:rPr>
              <a:t>2013 год</a:t>
            </a:r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5003800" y="113188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1216AE"/>
                </a:solidFill>
              </a:rPr>
              <a:t>2018 год</a:t>
            </a:r>
          </a:p>
        </p:txBody>
      </p:sp>
      <p:sp>
        <p:nvSpPr>
          <p:cNvPr id="51210" name="Text Box 1"/>
          <p:cNvSpPr txBox="1">
            <a:spLocks noChangeArrowheads="1"/>
          </p:cNvSpPr>
          <p:nvPr/>
        </p:nvSpPr>
        <p:spPr bwMode="auto">
          <a:xfrm>
            <a:off x="214313" y="142875"/>
            <a:ext cx="7786687" cy="84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 anchorCtr="1"/>
          <a:lstStyle/>
          <a:p>
            <a:pPr algn="ctr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altLang="ru-RU" sz="2000" b="1">
                <a:solidFill>
                  <a:srgbClr val="0000FF"/>
                </a:solidFill>
                <a:cs typeface="Arial" pitchFamily="34" charset="0"/>
              </a:rPr>
              <a:t>Динамика оценки качества работы </a:t>
            </a:r>
          </a:p>
          <a:p>
            <a:pPr algn="ctr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altLang="ru-RU" sz="2000" b="1">
                <a:solidFill>
                  <a:srgbClr val="0000FF"/>
                </a:solidFill>
                <a:cs typeface="Arial" pitchFamily="34" charset="0"/>
              </a:rPr>
              <a:t>медицинских сестер по данным анкетирования </a:t>
            </a:r>
          </a:p>
          <a:p>
            <a:pPr algn="ctr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altLang="ru-RU" sz="2000" b="1">
                <a:solidFill>
                  <a:srgbClr val="0000FF"/>
                </a:solidFill>
                <a:cs typeface="Arial" pitchFamily="34" charset="0"/>
              </a:rPr>
              <a:t>пациентов СГП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900113" y="-20638"/>
            <a:ext cx="6408737" cy="8429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Сертификат соответствия СМК стандарту ИСО 9001: 2015 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6" name="Picture 16" descr="C:\Users\L17\Desktop\сертификатИСО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987425"/>
            <a:ext cx="3124200" cy="4032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7" name="Picture 2" descr="\\Server2008-3\photo\Бережливое производство\для доклада Бережливое производство\IQnet9001_20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1004888"/>
            <a:ext cx="3097213" cy="4016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576263" y="3759200"/>
            <a:ext cx="7993062" cy="1025525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marL="420688" indent="-381000" algn="ctr" hangingPunct="1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/>
            </a:pPr>
            <a:r>
              <a:rPr lang="ru-RU" sz="2400" dirty="0">
                <a:solidFill>
                  <a:srgbClr val="FF0000"/>
                </a:solidFill>
                <a:cs typeface="Arial" pitchFamily="34" charset="0"/>
              </a:rPr>
              <a:t>- эффективное использование ресурсов ЛПУ </a:t>
            </a:r>
          </a:p>
        </p:txBody>
      </p:sp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76263" y="1509712"/>
            <a:ext cx="7993062" cy="9906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marL="420688" indent="-381000" algn="ctr" hangingPunct="1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/>
            </a:pPr>
            <a:r>
              <a:rPr lang="ru-RU" sz="2400" dirty="0">
                <a:solidFill>
                  <a:srgbClr val="0000FF"/>
                </a:solidFill>
                <a:cs typeface="Arial" pitchFamily="34" charset="0"/>
              </a:rPr>
              <a:t>- повышение  доступности     медицинской  помощи и     удовлетворенности пациентов и сотрудников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76263" y="2643188"/>
            <a:ext cx="7993062" cy="99695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marL="420688" indent="-381000" algn="ctr" hangingPunct="1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</a:tabLst>
              <a:defRPr/>
            </a:pPr>
            <a:r>
              <a:rPr lang="ru-RU" sz="2400" dirty="0">
                <a:solidFill>
                  <a:srgbClr val="0000FF"/>
                </a:solidFill>
                <a:cs typeface="Arial" pitchFamily="34" charset="0"/>
              </a:rPr>
              <a:t>- партнерские отношения врача и пациента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95288" y="5272088"/>
            <a:ext cx="662463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420688" indent="-381000" algn="just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 		</a:t>
            </a:r>
          </a:p>
          <a:p>
            <a:pPr marL="420688" indent="-381000" algn="ctr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marL="420688" indent="-381000" algn="ctr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sz="2400">
              <a:solidFill>
                <a:srgbClr val="000000"/>
              </a:solidFill>
              <a:latin typeface="Calibri" pitchFamily="34" charset="0"/>
            </a:endParaRPr>
          </a:p>
          <a:p>
            <a:pPr marL="420688" indent="-381000" algn="ctr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400">
                <a:solidFill>
                  <a:srgbClr val="000000"/>
                </a:solidFill>
                <a:latin typeface="Arial Black" pitchFamily="34" charset="0"/>
              </a:rPr>
              <a:t>       </a:t>
            </a:r>
          </a:p>
          <a:p>
            <a:pPr marL="420688" indent="-381000" algn="ctr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sz="2400">
              <a:solidFill>
                <a:srgbClr val="000000"/>
              </a:solidFill>
              <a:latin typeface="Arial Black" pitchFamily="34" charset="0"/>
            </a:endParaRPr>
          </a:p>
          <a:p>
            <a:pPr marL="420688" indent="-381000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sz="2400">
              <a:solidFill>
                <a:srgbClr val="000000"/>
              </a:solidFill>
              <a:latin typeface="Arial Black" pitchFamily="34" charset="0"/>
            </a:endParaRPr>
          </a:p>
          <a:p>
            <a:pPr marL="420688" indent="-381000" algn="ctr">
              <a:lnSpc>
                <a:spcPct val="102000"/>
              </a:lnSpc>
              <a:tabLst>
                <a:tab pos="420688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400">
                <a:solidFill>
                  <a:srgbClr val="000000"/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-71438" y="263525"/>
            <a:ext cx="85074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FF"/>
                </a:solidFill>
              </a:rPr>
              <a:t>Основные направления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 Политики в области </a:t>
            </a:r>
            <a:r>
              <a:rPr lang="ru-RU" sz="2800" b="1" dirty="0" smtClean="0">
                <a:solidFill>
                  <a:srgbClr val="0000FF"/>
                </a:solidFill>
              </a:rPr>
              <a:t>качества  </a:t>
            </a:r>
            <a:r>
              <a:rPr lang="ru-RU" sz="2800" b="1" dirty="0">
                <a:solidFill>
                  <a:srgbClr val="0000FF"/>
                </a:solidFill>
              </a:rPr>
              <a:t>СГП 6</a:t>
            </a: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0"/>
            <a:ext cx="731837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4863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68313" y="123825"/>
            <a:ext cx="7272337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Сертификат соответствия  системе менеджмента Бережливого производства</a:t>
            </a:r>
            <a:r>
              <a:rPr lang="ru-RU" altLang="ru-RU" sz="2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30" name="Picture 5" descr="\\Server2008-3\photo\Бережливое производство\для доклада Бережливое производство\сертификатБП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846138"/>
            <a:ext cx="3097213" cy="4173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5148263" y="1995488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00FF"/>
                </a:solidFill>
                <a:cs typeface="Arial" pitchFamily="34" charset="0"/>
              </a:rPr>
              <a:t>Соответствие требованиям стандарта ГОСТ Р 56404-2015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7786688" cy="5715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Бережливое производство, регистратура 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8" name="TextBox 17"/>
          <p:cNvSpPr txBox="1">
            <a:spLocks noChangeArrowheads="1"/>
          </p:cNvSpPr>
          <p:nvPr/>
        </p:nvSpPr>
        <p:spPr bwMode="auto">
          <a:xfrm>
            <a:off x="357188" y="385762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cs typeface="Arial" pitchFamily="34" charset="0"/>
              </a:rPr>
              <a:t>БЫЛО</a:t>
            </a:r>
          </a:p>
        </p:txBody>
      </p:sp>
      <p:sp>
        <p:nvSpPr>
          <p:cNvPr id="54279" name="TextBox 18"/>
          <p:cNvSpPr txBox="1">
            <a:spLocks noChangeArrowheads="1"/>
          </p:cNvSpPr>
          <p:nvPr/>
        </p:nvSpPr>
        <p:spPr bwMode="auto">
          <a:xfrm>
            <a:off x="3143250" y="36433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  <a:cs typeface="Arial" pitchFamily="34" charset="0"/>
              </a:rPr>
              <a:t>СТАЛО</a:t>
            </a:r>
          </a:p>
        </p:txBody>
      </p:sp>
      <p:pic>
        <p:nvPicPr>
          <p:cNvPr id="54280" name="Picture 6" descr="C:\Users\nachinf.CRP6\Desktop\Презентация Пенза\регистратура3.jpg"/>
          <p:cNvPicPr>
            <a:picLocks noChangeAspect="1" noChangeArrowheads="1"/>
          </p:cNvPicPr>
          <p:nvPr/>
        </p:nvPicPr>
        <p:blipFill>
          <a:blip r:embed="rId5"/>
          <a:srcRect l="25000" t="22523"/>
          <a:stretch>
            <a:fillRect/>
          </a:stretch>
        </p:blipFill>
        <p:spPr bwMode="auto">
          <a:xfrm>
            <a:off x="214313" y="1851025"/>
            <a:ext cx="2403475" cy="1825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4281" name="Picture 3" descr="C:\Users\nachinf.CRP6\Desktop\Презентация Пенза\регистратура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928688"/>
            <a:ext cx="2840037" cy="2143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4282" name="Picture 2" descr="C:\Users\nachinf.CRP6\Desktop\Презентация Пенза\регистратура7.jpg"/>
          <p:cNvPicPr>
            <a:picLocks noChangeAspect="1" noChangeArrowheads="1"/>
          </p:cNvPicPr>
          <p:nvPr/>
        </p:nvPicPr>
        <p:blipFill>
          <a:blip r:embed="rId7"/>
          <a:srcRect r="17474"/>
          <a:stretch>
            <a:fillRect/>
          </a:stretch>
        </p:blipFill>
        <p:spPr bwMode="auto">
          <a:xfrm>
            <a:off x="2786063" y="857250"/>
            <a:ext cx="2928937" cy="2260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428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2643188"/>
            <a:ext cx="3168650" cy="2376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7786688" cy="5715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Бережливое производство, кабинеты ВОП 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3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2575" y="0"/>
            <a:ext cx="59848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5675" y="0"/>
            <a:ext cx="5683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2" name="Picture 3" descr="C:\Users\nachinf.CRP6\Desktop\Презентация Пенза\воп305_ста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642938"/>
            <a:ext cx="4786312" cy="2981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5303" name="Picture 3" descr="C:\Users\nachinf.CRP6\Desktop\Презентация Пенза\каб305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749300"/>
            <a:ext cx="2571750" cy="3894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5304" name="Picture 4" descr="C:\Users\nachinf.CRP6\Desktop\Презентация Пенза\ВОП2.jpg"/>
          <p:cNvPicPr>
            <a:picLocks noChangeAspect="1" noChangeArrowheads="1"/>
          </p:cNvPicPr>
          <p:nvPr/>
        </p:nvPicPr>
        <p:blipFill>
          <a:blip r:embed="rId7"/>
          <a:srcRect l="4620" b="-626"/>
          <a:stretch>
            <a:fillRect/>
          </a:stretch>
        </p:blipFill>
        <p:spPr bwMode="auto">
          <a:xfrm>
            <a:off x="6286500" y="3500438"/>
            <a:ext cx="2005013" cy="1500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5305" name="Picture 5" descr="C:\Users\nachinf.CRP6\Desktop\Презентация Пенза\ВОП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63" y="3500438"/>
            <a:ext cx="1857375" cy="15255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9250" y="50800"/>
            <a:ext cx="5040313" cy="4841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Результаты внедрения проекта</a:t>
            </a:r>
          </a:p>
        </p:txBody>
      </p:sp>
      <p:sp>
        <p:nvSpPr>
          <p:cNvPr id="1024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6F9464-D6A2-4FAE-9777-670707DBA547}" type="slidenum">
              <a:rPr lang="ru-RU" altLang="ru-RU" smtClean="0">
                <a:solidFill>
                  <a:schemeClr val="tx1"/>
                </a:solidFill>
              </a:rPr>
              <a:pPr/>
              <a:t>39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388" y="785813"/>
          <a:ext cx="8856984" cy="42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669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доступности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медицинской помощи</a:t>
                      </a: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оказания медицинской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помощи </a:t>
                      </a:r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Оптимизация деятельности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участковой службы</a:t>
                      </a:r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Экономическая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эффективность</a:t>
                      </a:r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4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приема пациентов врачебно-сестринской бригадой </a:t>
                      </a:r>
                    </a:p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с 4 часов до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12 часов</a:t>
                      </a:r>
                    </a:p>
                    <a:p>
                      <a:endParaRPr lang="ru-RU" sz="1200" baseline="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Сокращение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сроков функциональных и лабораторных исследований с 14</a:t>
                      </a:r>
                      <a:r>
                        <a:rPr lang="en-US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дней до 1 дня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Уменьшение времени ожидания приема врача с 15,9 мин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до 4,36 мин</a:t>
                      </a: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времени 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лечебно-диагностической работы врача с 45,5% до 53,2%</a:t>
                      </a:r>
                    </a:p>
                    <a:p>
                      <a:endParaRPr lang="ru-RU" sz="1200" baseline="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Делегирование исполнения отдельных медицинских услуг среднему медицинскому персоналу</a:t>
                      </a:r>
                    </a:p>
                    <a:p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Расширение функционала медицинских сестер в рамках действующего законодательства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Применение технологий бережливого производства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</a:t>
                      </a:r>
                      <a:r>
                        <a:rPr lang="ru-RU" sz="1200" baseline="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пропускной способности ВСБ с 20 до 36 человек</a:t>
                      </a: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Совокупная экономия фонда оплаты труда с 2013 по 2017гг более 20 </a:t>
                      </a:r>
                      <a:r>
                        <a:rPr lang="ru-RU" sz="1200" dirty="0" err="1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 smtClean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D2FD9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заработной платы сотрудников врачебно - сестринской бригады  (ВСБ) на 20% </a:t>
                      </a:r>
                    </a:p>
                    <a:p>
                      <a:endParaRPr lang="ru-RU" sz="1200" dirty="0">
                        <a:solidFill>
                          <a:srgbClr val="0D2FD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с одним вырезанным углом 7"/>
          <p:cNvSpPr/>
          <p:nvPr/>
        </p:nvSpPr>
        <p:spPr>
          <a:xfrm rot="10800000">
            <a:off x="285750" y="1428750"/>
            <a:ext cx="1795463" cy="61913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rot="10800000">
            <a:off x="2490788" y="1428750"/>
            <a:ext cx="1795462" cy="61913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4705350" y="1428750"/>
            <a:ext cx="1795463" cy="61913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rot="10800000">
            <a:off x="6919913" y="1428750"/>
            <a:ext cx="1795462" cy="61913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3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2575" y="0"/>
            <a:ext cx="59848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5675" y="0"/>
            <a:ext cx="5683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627313" y="412750"/>
            <a:ext cx="61404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11150" hangingPunct="1">
              <a:spcBef>
                <a:spcPts val="800"/>
              </a:spcBef>
              <a:tabLst>
                <a:tab pos="342900" algn="l"/>
                <a:tab pos="684213" algn="l"/>
                <a:tab pos="1025525" algn="l"/>
                <a:tab pos="1103313" algn="l"/>
                <a:tab pos="1552575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600700" algn="l"/>
                <a:tab pos="6054725" algn="l"/>
                <a:tab pos="6511925" algn="l"/>
                <a:tab pos="6969125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39300" algn="l"/>
                <a:tab pos="9644063" algn="l"/>
                <a:tab pos="10093325" algn="l"/>
                <a:tab pos="10542588" algn="l"/>
                <a:tab pos="10991850" algn="l"/>
                <a:tab pos="11444288" algn="l"/>
                <a:tab pos="11447463" algn="l"/>
                <a:tab pos="11449050" algn="l"/>
                <a:tab pos="11456988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		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342900" indent="-311150" algn="just" hangingPunct="1">
              <a:spcBef>
                <a:spcPts val="800"/>
              </a:spcBef>
              <a:tabLst>
                <a:tab pos="342900" algn="l"/>
                <a:tab pos="684213" algn="l"/>
                <a:tab pos="1025525" algn="l"/>
                <a:tab pos="1103313" algn="l"/>
                <a:tab pos="1552575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600700" algn="l"/>
                <a:tab pos="6054725" algn="l"/>
                <a:tab pos="6511925" algn="l"/>
                <a:tab pos="6969125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39300" algn="l"/>
                <a:tab pos="9644063" algn="l"/>
                <a:tab pos="10093325" algn="l"/>
                <a:tab pos="10542588" algn="l"/>
                <a:tab pos="10991850" algn="l"/>
                <a:tab pos="11444288" algn="l"/>
                <a:tab pos="11447463" algn="l"/>
                <a:tab pos="11449050" algn="l"/>
                <a:tab pos="11456988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000000"/>
                </a:solidFill>
                <a:latin typeface="Calibri" pitchFamily="34" charset="0"/>
              </a:rPr>
            </a:br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50825" y="0"/>
            <a:ext cx="85074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FF"/>
                </a:solidFill>
              </a:rPr>
              <a:t>Законодательная база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214688" y="750888"/>
            <a:ext cx="5929312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b="1" dirty="0">
                <a:solidFill>
                  <a:srgbClr val="1216AE"/>
                </a:solidFill>
              </a:rPr>
              <a:t>Приказ МЗ РФ от 20.11.2002 г. N 350</a:t>
            </a:r>
          </a:p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 dirty="0">
              <a:solidFill>
                <a:srgbClr val="1216AE"/>
              </a:solidFill>
            </a:endParaRPr>
          </a:p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1216AE"/>
                </a:solidFill>
              </a:rPr>
              <a:t>«О совершенствовании амбулаторно-поликлинической помощи населению РФ</a:t>
            </a:r>
          </a:p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1216AE"/>
                </a:solidFill>
              </a:rPr>
              <a:t>Приложение № 2. Положение об организации деятельности медицинской сестры врача общей практики</a:t>
            </a:r>
          </a:p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FF0000"/>
                </a:solidFill>
              </a:rPr>
              <a:t>п. 5.8. Принимает пациентов в пределах своей компетенции.</a:t>
            </a:r>
          </a:p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 dirty="0">
              <a:solidFill>
                <a:srgbClr val="1216AE"/>
              </a:solidFill>
            </a:endParaRPr>
          </a:p>
          <a:p>
            <a:pPr marL="342900" indent="-317500" hangingPunct="1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 dirty="0">
              <a:solidFill>
                <a:srgbClr val="1216AE"/>
              </a:solidFill>
            </a:endParaRP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2632075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3429000" y="1874838"/>
            <a:ext cx="59404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3311525" y="2565400"/>
            <a:ext cx="5688013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1216AE"/>
                </a:solidFill>
              </a:rPr>
              <a:t>Приказ Министерства здравоохранения и социального развития РФ от 17 января 2005 г. N 84 "О порядке осуществления деятельности врача общей практики (семейного врача)»</a:t>
            </a:r>
          </a:p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1216AE"/>
              </a:solidFill>
            </a:endParaRP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1216AE"/>
                </a:solidFill>
              </a:rPr>
              <a:t> Приказ Министерства здравоохранения и социального развития Российской федерации   от 18 мая 2012 г. N 577 "О признании утратившими силу приложений N 3-5 к приказу Министерства здравоохранения Российской Федерации от 20 ноября 2002 г. N 350 "О совершенствовании амбулаторно-поликлинической помощи населению Российской Федерации"</a:t>
            </a:r>
            <a:br>
              <a:rPr lang="ru-RU" sz="1400">
                <a:solidFill>
                  <a:srgbClr val="1216AE"/>
                </a:solidFill>
              </a:rPr>
            </a:br>
            <a:r>
              <a:rPr lang="ru-RU" sz="1400">
                <a:solidFill>
                  <a:srgbClr val="1216AE"/>
                </a:solidFill>
              </a:rPr>
              <a:t/>
            </a:r>
            <a:br>
              <a:rPr lang="ru-RU" sz="1400">
                <a:solidFill>
                  <a:srgbClr val="1216AE"/>
                </a:solidFill>
              </a:rPr>
            </a:br>
            <a:endParaRPr lang="ru-RU" sz="1400">
              <a:solidFill>
                <a:srgbClr val="1216AE"/>
              </a:solidFill>
            </a:endParaRPr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2627313" y="412750"/>
            <a:ext cx="61404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11150" hangingPunct="1">
              <a:spcBef>
                <a:spcPts val="800"/>
              </a:spcBef>
              <a:tabLst>
                <a:tab pos="342900" algn="l"/>
                <a:tab pos="684213" algn="l"/>
                <a:tab pos="1025525" algn="l"/>
                <a:tab pos="1103313" algn="l"/>
                <a:tab pos="1552575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600700" algn="l"/>
                <a:tab pos="6054725" algn="l"/>
                <a:tab pos="6511925" algn="l"/>
                <a:tab pos="6969125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39300" algn="l"/>
                <a:tab pos="9644063" algn="l"/>
                <a:tab pos="10093325" algn="l"/>
                <a:tab pos="10542588" algn="l"/>
                <a:tab pos="10991850" algn="l"/>
                <a:tab pos="11444288" algn="l"/>
                <a:tab pos="11447463" algn="l"/>
                <a:tab pos="11449050" algn="l"/>
                <a:tab pos="11456988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		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342900" indent="-311150" hangingPunct="1">
              <a:spcBef>
                <a:spcPts val="800"/>
              </a:spcBef>
              <a:tabLst>
                <a:tab pos="342900" algn="l"/>
                <a:tab pos="684213" algn="l"/>
                <a:tab pos="1025525" algn="l"/>
                <a:tab pos="1103313" algn="l"/>
                <a:tab pos="1552575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600700" algn="l"/>
                <a:tab pos="6054725" algn="l"/>
                <a:tab pos="6511925" algn="l"/>
                <a:tab pos="6969125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39300" algn="l"/>
                <a:tab pos="9644063" algn="l"/>
                <a:tab pos="10093325" algn="l"/>
                <a:tab pos="10542588" algn="l"/>
                <a:tab pos="10991850" algn="l"/>
                <a:tab pos="11444288" algn="l"/>
                <a:tab pos="11447463" algn="l"/>
                <a:tab pos="11449050" algn="l"/>
                <a:tab pos="11456988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000000"/>
                </a:solidFill>
                <a:latin typeface="Calibri" pitchFamily="34" charset="0"/>
              </a:rPr>
            </a:br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4050"/>
            <a:ext cx="2928938" cy="200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250825" y="0"/>
            <a:ext cx="7850188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0" y="950913"/>
            <a:ext cx="91440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17500" algn="just" hangingPunct="1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          </a:t>
            </a:r>
          </a:p>
          <a:p>
            <a:pPr marL="342900" indent="-317500" algn="just" hangingPunct="1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3348038" y="1222375"/>
            <a:ext cx="5616575" cy="356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211138" indent="-211138" algn="just" hangingPunct="1"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ru-RU" dirty="0">
                <a:solidFill>
                  <a:srgbClr val="1216AE"/>
                </a:solidFill>
              </a:rPr>
              <a:t> проведение медосмотра перед иммунизацией,</a:t>
            </a:r>
          </a:p>
          <a:p>
            <a:pPr marL="211138" indent="-211138" algn="just" hangingPunct="1"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endParaRPr lang="ru-RU" dirty="0">
              <a:solidFill>
                <a:srgbClr val="1216AE"/>
              </a:solidFill>
            </a:endParaRPr>
          </a:p>
          <a:p>
            <a:pPr marL="211138" indent="-211138" algn="just" hangingPunct="1"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ru-RU" dirty="0">
                <a:solidFill>
                  <a:srgbClr val="1216AE"/>
                </a:solidFill>
              </a:rPr>
              <a:t> выписка льготных  медикаментов при плановом    обращении пациента с хроническим заболеванием при   отсутствии отрицательной динамики,</a:t>
            </a:r>
          </a:p>
          <a:p>
            <a:pPr marL="211138" indent="-211138" algn="just" hangingPunct="1"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endParaRPr lang="ru-RU" dirty="0">
              <a:solidFill>
                <a:srgbClr val="1216AE"/>
              </a:solidFill>
            </a:endParaRPr>
          </a:p>
          <a:p>
            <a:pPr marL="211138" indent="-211138" algn="just" hangingPunct="1"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endParaRPr lang="ru-RU" dirty="0">
              <a:solidFill>
                <a:srgbClr val="1216AE"/>
              </a:solidFill>
            </a:endParaRPr>
          </a:p>
          <a:p>
            <a:pPr marL="211138" indent="-211138" algn="just" hangingPunct="1"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endParaRPr lang="ru-RU" dirty="0">
              <a:solidFill>
                <a:srgbClr val="1216AE"/>
              </a:solidFill>
            </a:endParaRP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144463" y="142875"/>
            <a:ext cx="8428037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8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</a:rPr>
              <a:t>Предложения по делегированию </a:t>
            </a:r>
          </a:p>
          <a:p>
            <a:pPr algn="ctr" hangingPunct="1">
              <a:lnSpc>
                <a:spcPct val="8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</a:rPr>
              <a:t>части услуг  от врача </a:t>
            </a:r>
          </a:p>
          <a:p>
            <a:pPr algn="ctr" hangingPunct="1">
              <a:lnSpc>
                <a:spcPct val="8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</a:rPr>
              <a:t>среднему   медицинскому  персоналу</a:t>
            </a:r>
          </a:p>
        </p:txBody>
      </p:sp>
      <p:pic>
        <p:nvPicPr>
          <p:cNvPr id="594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40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0"/>
            <a:ext cx="731837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40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4863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3921125"/>
            <a:ext cx="8280400" cy="1222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1216AE"/>
                </a:solidFill>
                <a:latin typeface="Century Gothic" pitchFamily="34" charset="0"/>
              </a:rPr>
              <a:t>    </a:t>
            </a:r>
            <a:r>
              <a:rPr lang="ru-RU" sz="4400" b="1" i="1" dirty="0">
                <a:solidFill>
                  <a:srgbClr val="1216AE"/>
                </a:solidFill>
                <a:latin typeface="Century Gothic" pitchFamily="34" charset="0"/>
              </a:rPr>
              <a:t>Спасибо за внимание !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76303F-84FE-45EE-8919-3CF46352E612}" type="slidenum">
              <a:rPr lang="ru-RU" altLang="ru-RU"/>
              <a:pPr>
                <a:defRPr/>
              </a:pPr>
              <a:t>41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627313" y="412750"/>
            <a:ext cx="61404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 eaLnBrk="1" hangingPunct="1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ru-RU" sz="2400">
                <a:solidFill>
                  <a:srgbClr val="FFFFFF"/>
                </a:solidFill>
                <a:latin typeface="Calibri" pitchFamily="34" charset="0"/>
              </a:rPr>
              <a:t> 		</a:t>
            </a: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>	</a:t>
            </a:r>
          </a:p>
          <a:p>
            <a:pPr marL="342900" indent="-336550" algn="just" eaLnBrk="1" hangingPunct="1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alibri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>	</a:t>
            </a:r>
            <a:endParaRPr lang="ru-RU" altLang="ru-RU" i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>
          <a:xfrm>
            <a:off x="34925" y="0"/>
            <a:ext cx="8066088" cy="842963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распределения рабочего времени ВОП </a:t>
            </a:r>
            <a:br>
              <a:rPr lang="ru-RU" altLang="ru-RU" sz="2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результатам хронометража СГП 6</a:t>
            </a:r>
          </a:p>
        </p:txBody>
      </p:sp>
      <p:graphicFrame>
        <p:nvGraphicFramePr>
          <p:cNvPr id="20486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214282" y="785800"/>
          <a:ext cx="8742362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r:id="rId5" imgW="8748518" imgH="4170025" progId="Excel.Sheet.8">
                  <p:embed/>
                </p:oleObj>
              </mc:Choice>
              <mc:Fallback>
                <p:oleObj r:id="rId5" imgW="8748518" imgH="4170025" progId="Excel.Sheet.8">
                  <p:embed/>
                  <p:pic>
                    <p:nvPicPr>
                      <p:cNvPr id="0" name="Содержимое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785800"/>
                        <a:ext cx="8742362" cy="417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795963" y="911215"/>
            <a:ext cx="3465512" cy="3238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2013г.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8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810125" y="1081088"/>
          <a:ext cx="4273550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8" imgW="4273666" imgH="3346994" progId="Excel.Sheet.8">
                  <p:embed/>
                </p:oleObj>
              </mc:Choice>
              <mc:Fallback>
                <p:oleObj r:id="rId8" imgW="4273666" imgH="3346994" progId="Excel.Sheet.8">
                  <p:embed/>
                  <p:pic>
                    <p:nvPicPr>
                      <p:cNvPr id="0" name="Содержимое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1081088"/>
                        <a:ext cx="4273550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Текст 9"/>
          <p:cNvSpPr>
            <a:spLocks noGrp="1"/>
          </p:cNvSpPr>
          <p:nvPr>
            <p:ph type="body" idx="1"/>
          </p:nvPr>
        </p:nvSpPr>
        <p:spPr>
          <a:xfrm>
            <a:off x="357158" y="911215"/>
            <a:ext cx="2170112" cy="2317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2005г.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627313" y="412750"/>
            <a:ext cx="61404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11150" hangingPunct="1">
              <a:spcBef>
                <a:spcPts val="800"/>
              </a:spcBef>
              <a:tabLst>
                <a:tab pos="342900" algn="l"/>
                <a:tab pos="684213" algn="l"/>
                <a:tab pos="1025525" algn="l"/>
                <a:tab pos="1103313" algn="l"/>
                <a:tab pos="1552575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600700" algn="l"/>
                <a:tab pos="6054725" algn="l"/>
                <a:tab pos="6511925" algn="l"/>
                <a:tab pos="6969125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39300" algn="l"/>
                <a:tab pos="9644063" algn="l"/>
                <a:tab pos="10093325" algn="l"/>
                <a:tab pos="10542588" algn="l"/>
                <a:tab pos="10991850" algn="l"/>
                <a:tab pos="11444288" algn="l"/>
                <a:tab pos="11447463" algn="l"/>
                <a:tab pos="11449050" algn="l"/>
                <a:tab pos="11456988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		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342900" indent="-311150" algn="just" hangingPunct="1">
              <a:spcBef>
                <a:spcPts val="800"/>
              </a:spcBef>
              <a:tabLst>
                <a:tab pos="342900" algn="l"/>
                <a:tab pos="684213" algn="l"/>
                <a:tab pos="1025525" algn="l"/>
                <a:tab pos="1103313" algn="l"/>
                <a:tab pos="1552575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600700" algn="l"/>
                <a:tab pos="6054725" algn="l"/>
                <a:tab pos="6511925" algn="l"/>
                <a:tab pos="6969125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39300" algn="l"/>
                <a:tab pos="9644063" algn="l"/>
                <a:tab pos="10093325" algn="l"/>
                <a:tab pos="10542588" algn="l"/>
                <a:tab pos="10991850" algn="l"/>
                <a:tab pos="11444288" algn="l"/>
                <a:tab pos="11447463" algn="l"/>
                <a:tab pos="11449050" algn="l"/>
                <a:tab pos="11456988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000000"/>
                </a:solidFill>
                <a:latin typeface="Calibri" pitchFamily="34" charset="0"/>
              </a:rPr>
            </a:br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14313" y="106363"/>
            <a:ext cx="7793037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</a:rPr>
              <a:t>Задачи, решаемые на</a:t>
            </a: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</a:rPr>
              <a:t>комплексном территориальном участке 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419475" y="1868488"/>
            <a:ext cx="59404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2413" y="898525"/>
            <a:ext cx="8677275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15900" indent="-211138" algn="just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Оптимизация деятельности ВОП и УТ за счет делегирования 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исполнения отдельных медицинских услуг среднему медицинскому персоналу.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Расширение полномочий МОП и УМ в рамках профессиональных компетенций и действующего законодательства.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b="1" dirty="0">
                <a:solidFill>
                  <a:srgbClr val="FF0000"/>
                </a:solidFill>
              </a:rPr>
              <a:t>Повышение доступности первичной медицинской помощи.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Повышение преемственности оказания медицинской помощи.  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b="1" dirty="0">
                <a:solidFill>
                  <a:srgbClr val="FF0000"/>
                </a:solidFill>
              </a:rPr>
              <a:t>Решение вопроса кадрового дефицита ВОП и УТ. 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Обеспечение амбулаторно-поликлинических учреждений МОП и УМ за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>
                <a:solidFill>
                  <a:srgbClr val="1216AE"/>
                </a:solidFill>
              </a:rPr>
              <a:t>счет повышения престижа среднего медицинского работника.</a:t>
            </a:r>
          </a:p>
          <a:p>
            <a:pPr marL="215900" indent="-211138" hangingPunct="1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1400" dirty="0">
              <a:solidFill>
                <a:srgbClr val="1216AE"/>
              </a:solidFill>
            </a:endParaRPr>
          </a:p>
          <a:p>
            <a:pPr marL="211138" indent="-209550" hangingPunct="1">
              <a:buClr>
                <a:srgbClr val="000066"/>
              </a:buClr>
              <a:buSzPct val="45000"/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1400" dirty="0" smtClean="0">
                <a:solidFill>
                  <a:srgbClr val="1216AE"/>
                </a:solidFill>
              </a:rPr>
              <a:t>Повышение экономической </a:t>
            </a:r>
            <a:r>
              <a:rPr lang="ru-RU" sz="1400" dirty="0">
                <a:solidFill>
                  <a:srgbClr val="1216AE"/>
                </a:solidFill>
              </a:rPr>
              <a:t>эффективности использования ресурсов лечебного       учреждения.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2875" y="1244600"/>
            <a:ext cx="8858250" cy="389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электронный и бумажный документооборот;</a:t>
            </a:r>
          </a:p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самостоятельный прием </a:t>
            </a:r>
            <a:r>
              <a:rPr lang="ru-RU" dirty="0" smtClean="0">
                <a:solidFill>
                  <a:srgbClr val="1216AE"/>
                </a:solidFill>
              </a:rPr>
              <a:t>пациентов;</a:t>
            </a:r>
            <a:endParaRPr lang="ru-RU" dirty="0">
              <a:solidFill>
                <a:srgbClr val="1216AE"/>
              </a:solidFill>
            </a:endParaRPr>
          </a:p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оказание доврачебной помощи, в том числе неотложной;</a:t>
            </a:r>
          </a:p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проведение инструментальных и </a:t>
            </a:r>
            <a:r>
              <a:rPr lang="ru-RU" dirty="0" err="1">
                <a:solidFill>
                  <a:srgbClr val="1216AE"/>
                </a:solidFill>
              </a:rPr>
              <a:t>физикальных</a:t>
            </a:r>
            <a:r>
              <a:rPr lang="ru-RU" dirty="0">
                <a:solidFill>
                  <a:srgbClr val="1216AE"/>
                </a:solidFill>
              </a:rPr>
              <a:t> методов </a:t>
            </a:r>
            <a:r>
              <a:rPr lang="ru-RU" dirty="0" smtClean="0">
                <a:solidFill>
                  <a:srgbClr val="1216AE"/>
                </a:solidFill>
              </a:rPr>
              <a:t>обследования;</a:t>
            </a:r>
            <a:endParaRPr lang="ru-RU" dirty="0">
              <a:solidFill>
                <a:srgbClr val="1216AE"/>
              </a:solidFill>
            </a:endParaRPr>
          </a:p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ведение диспансерной группы пациентов при стабильном течении хронической патологии;</a:t>
            </a:r>
          </a:p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маршрутизация пациентов в рамках всеобщей диспансеризации и профилактических осмотров;</a:t>
            </a:r>
          </a:p>
          <a:p>
            <a:pPr marL="319088" indent="-317500" hangingPunct="1">
              <a:spcBef>
                <a:spcPts val="800"/>
              </a:spcBef>
              <a:buClr>
                <a:srgbClr val="000066"/>
              </a:buClr>
              <a:buSzPct val="45000"/>
              <a:buFont typeface="Wingdings" pitchFamily="2" charset="2"/>
              <a:buChar char="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dirty="0">
                <a:solidFill>
                  <a:srgbClr val="1216AE"/>
                </a:solidFill>
              </a:rPr>
              <a:t>профилактическая работа, в том числе обучение пациентов в «Школах здоровья»  и школах для больных с хроническими заболеваниями.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68313" y="2679700"/>
            <a:ext cx="7705725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68313" y="3275013"/>
            <a:ext cx="8424862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63938" y="1600200"/>
            <a:ext cx="558006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896938" y="0"/>
            <a:ext cx="684212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</a:rPr>
              <a:t>Функции врача, делегированные  медицинской сестре на комплексном территориальном участке (КТУ )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79388" y="412750"/>
            <a:ext cx="85883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 eaLnBrk="1" hangingPunct="1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ru-RU" sz="2400">
                <a:solidFill>
                  <a:srgbClr val="FFFFFF"/>
                </a:solidFill>
                <a:latin typeface="Calibri" pitchFamily="34" charset="0"/>
              </a:rPr>
              <a:t> 		</a:t>
            </a: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>	</a:t>
            </a:r>
          </a:p>
          <a:p>
            <a:pPr marL="342900" indent="-336550" algn="just" eaLnBrk="1" hangingPunct="1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alibri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itchFamily="34" charset="0"/>
              </a:rPr>
              <a:t>	</a:t>
            </a:r>
            <a:endParaRPr lang="ru-RU" altLang="ru-RU" i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825" y="0"/>
            <a:ext cx="7850188" cy="896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асширения функционала медсестер</a:t>
            </a:r>
            <a:endParaRPr lang="ru-RU" sz="2800" b="1" i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3557" name="Содержимое 8"/>
          <p:cNvSpPr>
            <a:spLocks noGrp="1"/>
          </p:cNvSpPr>
          <p:nvPr>
            <p:ph idx="1"/>
          </p:nvPr>
        </p:nvSpPr>
        <p:spPr>
          <a:xfrm>
            <a:off x="142875" y="1149350"/>
            <a:ext cx="8750300" cy="3943350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000" i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1. Повышение пропускной способности врачебно-сестринской бригады за счет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перераспределения рабочего времени врача в пользу лечебно-диагностического процесса.</a:t>
            </a:r>
          </a:p>
          <a:p>
            <a:pPr algn="just" eaLnBrk="1" hangingPunct="1">
              <a:buNone/>
            </a:pPr>
            <a:endParaRPr lang="ru-RU" sz="2000" dirty="0" smtClean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None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        2. Полноценная реализация знаний и умений медсестер, полученных в процессе дополнительного обучения.</a:t>
            </a:r>
          </a:p>
          <a:p>
            <a:pPr algn="just" eaLnBrk="1" hangingPunct="1">
              <a:buNone/>
            </a:pPr>
            <a:endParaRPr lang="ru-RU" sz="2000" dirty="0" smtClean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None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        3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.Популяризация профессии медсестры: </a:t>
            </a: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формирование имиджа профессионального медицинского работника.</a:t>
            </a:r>
          </a:p>
          <a:p>
            <a:pPr eaLnBrk="1" hangingPunct="1">
              <a:buNone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hangingPunct="1">
              <a:buNone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	   4.Уменьшение потребности в ВОП и МОП.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None/>
            </a:pP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 eaLnBrk="1" hangingPunct="1">
              <a:buFont typeface="Arial" pitchFamily="34" charset="0"/>
              <a:buNone/>
            </a:pPr>
            <a:endParaRPr lang="ru-RU" sz="1700" i="1" dirty="0" smtClean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Arial" pitchFamily="34" charset="0"/>
              <a:buNone/>
            </a:pPr>
            <a:endParaRPr lang="ru-RU" sz="1700" i="1" dirty="0" smtClean="0">
              <a:solidFill>
                <a:srgbClr val="1418BC"/>
              </a:solidFill>
              <a:latin typeface="Century Gothic" pitchFamily="34" charset="0"/>
            </a:endParaRPr>
          </a:p>
        </p:txBody>
      </p:sp>
      <p:sp>
        <p:nvSpPr>
          <p:cNvPr id="23558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1FB2D7-37F1-41ED-B05D-D5557BB0AA4D}" type="slidenum">
              <a:rPr lang="ru-RU" altLang="ru-RU" smtClean="0">
                <a:solidFill>
                  <a:schemeClr val="tx1"/>
                </a:solidFill>
              </a:rPr>
              <a:pPr/>
              <a:t>8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1816100"/>
            <a:ext cx="6227762" cy="324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142858"/>
            <a:ext cx="7643813" cy="58896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Схема взаимодействия</a:t>
            </a:r>
            <a:b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врачебно-сестринской бригады ЭУ  СГП 6 </a:t>
            </a:r>
            <a:b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 Модель 1/4 )</a:t>
            </a:r>
            <a:endParaRPr lang="ru-RU" altLang="ru-RU" sz="2000" b="1" dirty="0">
              <a:solidFill>
                <a:srgbClr val="0D2FD9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750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7318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0"/>
            <a:ext cx="695325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7F64A8F0-CEF7-4EA5-AFDC-4AB8909C6088}"/>
              </a:ext>
            </a:extLst>
          </p:cNvPr>
          <p:cNvSpPr/>
          <p:nvPr/>
        </p:nvSpPr>
        <p:spPr>
          <a:xfrm>
            <a:off x="3571857" y="4071954"/>
            <a:ext cx="1643063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на участке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E1FCE087-0EB3-4FAF-9794-0DA867D288A0}"/>
              </a:ext>
            </a:extLst>
          </p:cNvPr>
          <p:cNvSpPr/>
          <p:nvPr/>
        </p:nvSpPr>
        <p:spPr>
          <a:xfrm>
            <a:off x="6286522" y="2571766"/>
            <a:ext cx="1500188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диагностическом приеме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(в смену врача)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DCD78D5D-81A5-48B2-9004-1A73E52012E3}"/>
              </a:ext>
            </a:extLst>
          </p:cNvPr>
          <p:cNvSpPr/>
          <p:nvPr/>
        </p:nvSpPr>
        <p:spPr>
          <a:xfrm>
            <a:off x="3714732" y="2643204"/>
            <a:ext cx="1357313" cy="7143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400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Врач общей практики</a:t>
            </a:r>
          </a:p>
        </p:txBody>
      </p:sp>
      <p:cxnSp>
        <p:nvCxnSpPr>
          <p:cNvPr id="31" name="Shape 30">
            <a:extLst>
              <a:ext uri="{FF2B5EF4-FFF2-40B4-BE49-F238E27FC236}">
                <a16:creationId xmlns="" xmlns:a16="http://schemas.microsoft.com/office/drawing/2014/main" id="{15740980-5805-4E64-A438-AE1A1BDD47C2}"/>
              </a:ext>
            </a:extLst>
          </p:cNvPr>
          <p:cNvCxnSpPr>
            <a:stCxn id="25" idx="2"/>
            <a:endCxn id="24" idx="3"/>
          </p:cNvCxnSpPr>
          <p:nvPr/>
        </p:nvCxnSpPr>
        <p:spPr>
          <a:xfrm rot="5400000">
            <a:off x="5589987" y="3053949"/>
            <a:ext cx="1071563" cy="1821696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>
            <a:extLst>
              <a:ext uri="{FF2B5EF4-FFF2-40B4-BE49-F238E27FC236}">
                <a16:creationId xmlns="" xmlns:a16="http://schemas.microsoft.com/office/drawing/2014/main" id="{0358A516-389D-43E5-8EC1-E7C45825AE5F}"/>
              </a:ext>
            </a:extLst>
          </p:cNvPr>
          <p:cNvCxnSpPr>
            <a:stCxn id="24" idx="1"/>
            <a:endCxn id="39" idx="2"/>
          </p:cNvCxnSpPr>
          <p:nvPr/>
        </p:nvCxnSpPr>
        <p:spPr>
          <a:xfrm rot="10800000">
            <a:off x="1893071" y="3429017"/>
            <a:ext cx="1678786" cy="1071563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A9A0D483-18AF-46BE-BD01-A8199E6DBF1F}"/>
              </a:ext>
            </a:extLst>
          </p:cNvPr>
          <p:cNvSpPr/>
          <p:nvPr/>
        </p:nvSpPr>
        <p:spPr>
          <a:xfrm>
            <a:off x="1214414" y="2571766"/>
            <a:ext cx="1357313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приеме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(вместе с врачом)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8A4BA986-992F-4782-961A-89769C33A267}"/>
              </a:ext>
            </a:extLst>
          </p:cNvPr>
          <p:cNvSpPr/>
          <p:nvPr/>
        </p:nvSpPr>
        <p:spPr>
          <a:xfrm>
            <a:off x="3571857" y="1143016"/>
            <a:ext cx="1643063" cy="85725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D2FD9"/>
                </a:solidFill>
                <a:latin typeface="Arial" pitchFamily="34" charset="0"/>
                <a:cs typeface="Arial" pitchFamily="34" charset="0"/>
              </a:rPr>
              <a:t>Медсестра на самостоятельном приеме (без врача)</a:t>
            </a:r>
          </a:p>
        </p:txBody>
      </p:sp>
      <p:cxnSp>
        <p:nvCxnSpPr>
          <p:cNvPr id="46" name="Shape 45">
            <a:extLst>
              <a:ext uri="{FF2B5EF4-FFF2-40B4-BE49-F238E27FC236}">
                <a16:creationId xmlns="" xmlns:a16="http://schemas.microsoft.com/office/drawing/2014/main" id="{D42C2E4C-317F-42E8-AA70-60ACF0EB600A}"/>
              </a:ext>
            </a:extLst>
          </p:cNvPr>
          <p:cNvCxnSpPr>
            <a:stCxn id="39" idx="0"/>
            <a:endCxn id="44" idx="1"/>
          </p:cNvCxnSpPr>
          <p:nvPr/>
        </p:nvCxnSpPr>
        <p:spPr>
          <a:xfrm rot="5400000" flipH="1" flipV="1">
            <a:off x="2232402" y="1232311"/>
            <a:ext cx="1000125" cy="1678786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47">
            <a:extLst>
              <a:ext uri="{FF2B5EF4-FFF2-40B4-BE49-F238E27FC236}">
                <a16:creationId xmlns="" xmlns:a16="http://schemas.microsoft.com/office/drawing/2014/main" id="{FFC5A7D1-FEA9-480B-862D-1BBED3F8B7E0}"/>
              </a:ext>
            </a:extLst>
          </p:cNvPr>
          <p:cNvCxnSpPr>
            <a:stCxn id="44" idx="3"/>
            <a:endCxn id="25" idx="0"/>
          </p:cNvCxnSpPr>
          <p:nvPr/>
        </p:nvCxnSpPr>
        <p:spPr>
          <a:xfrm>
            <a:off x="5214920" y="1571641"/>
            <a:ext cx="1821696" cy="1000125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70FA2FC8-E4C2-4C88-99F3-7753621A88D0}"/>
              </a:ext>
            </a:extLst>
          </p:cNvPr>
          <p:cNvCxnSpPr>
            <a:stCxn id="44" idx="2"/>
            <a:endCxn id="19" idx="0"/>
          </p:cNvCxnSpPr>
          <p:nvPr/>
        </p:nvCxnSpPr>
        <p:spPr>
          <a:xfrm rot="16200000" flipH="1">
            <a:off x="4071126" y="2321735"/>
            <a:ext cx="64293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B509AC35-7FE4-440B-B2E1-74F1B7A98C96}"/>
              </a:ext>
            </a:extLst>
          </p:cNvPr>
          <p:cNvCxnSpPr>
            <a:stCxn id="19" idx="4"/>
            <a:endCxn id="24" idx="0"/>
          </p:cNvCxnSpPr>
          <p:nvPr/>
        </p:nvCxnSpPr>
        <p:spPr>
          <a:xfrm rot="5400000">
            <a:off x="4035407" y="3714767"/>
            <a:ext cx="71437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5A266C20-28FF-4460-9D13-B11046CAD39C}"/>
              </a:ext>
            </a:extLst>
          </p:cNvPr>
          <p:cNvCxnSpPr>
            <a:stCxn id="19" idx="6"/>
            <a:endCxn id="25" idx="1"/>
          </p:cNvCxnSpPr>
          <p:nvPr/>
        </p:nvCxnSpPr>
        <p:spPr>
          <a:xfrm flipV="1">
            <a:off x="5072045" y="3000391"/>
            <a:ext cx="1214477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831634D3-D39A-48FA-90F9-86F6380A7872}"/>
              </a:ext>
            </a:extLst>
          </p:cNvPr>
          <p:cNvCxnSpPr>
            <a:stCxn id="39" idx="3"/>
          </p:cNvCxnSpPr>
          <p:nvPr/>
        </p:nvCxnSpPr>
        <p:spPr>
          <a:xfrm>
            <a:off x="2571727" y="3000391"/>
            <a:ext cx="1143005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15E3-56B5-4CF3-87A2-B921E531C728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7977</TotalTime>
  <Words>2503</Words>
  <Application>Microsoft Office PowerPoint</Application>
  <PresentationFormat>Экран (16:9)</PresentationFormat>
  <Paragraphs>613</Paragraphs>
  <Slides>41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Microsoft YaHei</vt:lpstr>
      <vt:lpstr>Arial</vt:lpstr>
      <vt:lpstr>Arial Black</vt:lpstr>
      <vt:lpstr>Calibri</vt:lpstr>
      <vt:lpstr>Century Gothic</vt:lpstr>
      <vt:lpstr>Courier New</vt:lpstr>
      <vt:lpstr>Lucida Sans Unicode</vt:lpstr>
      <vt:lpstr>Times New Roman</vt:lpstr>
      <vt:lpstr>Wingdings</vt:lpstr>
      <vt:lpstr>Тема Office</vt:lpstr>
      <vt:lpstr>Лист Microsoft Excel 97-2003</vt:lpstr>
      <vt:lpstr>Worksheet</vt:lpstr>
      <vt:lpstr>Презентация PowerPoint</vt:lpstr>
      <vt:lpstr>Приоритетные  направления деятельности СГП 6 </vt:lpstr>
      <vt:lpstr>Медицинская сестра –  технический помощник врача</vt:lpstr>
      <vt:lpstr>Презентация PowerPoint</vt:lpstr>
      <vt:lpstr>Динамика распределения рабочего времени ВОП  по результатам хронометража СГП 6</vt:lpstr>
      <vt:lpstr>Презентация PowerPoint</vt:lpstr>
      <vt:lpstr>Презентация PowerPoint</vt:lpstr>
      <vt:lpstr>Ожидаемые результаты расширения функционала медсестер</vt:lpstr>
      <vt:lpstr>Схема взаимодействия  врачебно-сестринской бригады ЭУ  СГП 6  ( Модель 1/4 )</vt:lpstr>
      <vt:lpstr>Доступность врачебно-сестринской бригады ЭТУ</vt:lpstr>
      <vt:lpstr>Презентация PowerPoint</vt:lpstr>
      <vt:lpstr>Презентация PowerPoint</vt:lpstr>
      <vt:lpstr>Презентация PowerPoint</vt:lpstr>
      <vt:lpstr> Схема  распределения  сестринского  персонала на «спаренном»  КТУ СГП  6 (Модель 1 / 2,5) </vt:lpstr>
      <vt:lpstr>Действующая модель (1/3)    комплексного территориального участка СГП 6</vt:lpstr>
      <vt:lpstr>Презентация PowerPoint</vt:lpstr>
      <vt:lpstr>Преимущества  работы в команде</vt:lpstr>
      <vt:lpstr>Презентация PowerPoint</vt:lpstr>
      <vt:lpstr>Презентация PowerPoint</vt:lpstr>
      <vt:lpstr>Индивидуальная программа  дополнительного образования  МОП СГП 6 на базе ГБПОУ «СМК им. Н. Ляпиной»</vt:lpstr>
      <vt:lpstr>Консультативно - методический  центр сестринского дела  СГП 6</vt:lpstr>
      <vt:lpstr>Реализация проекта</vt:lpstr>
      <vt:lpstr>Презентация PowerPoint</vt:lpstr>
      <vt:lpstr>Презентация PowerPoint</vt:lpstr>
      <vt:lpstr>Презентация PowerPoint</vt:lpstr>
      <vt:lpstr>Динамика уровня заработной платы МОП участковой службы  СГП 6,  2014г., 2018г. (тыс. руб.)</vt:lpstr>
      <vt:lpstr>Презентация PowerPoint</vt:lpstr>
      <vt:lpstr>Распределение рабочего времени ВОП  по результатам хронометража СГП 6, 2017г.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Сертификат соответствия СМК стандарту ИСО 9001: 2015 </vt:lpstr>
      <vt:lpstr>Презентация PowerPoint</vt:lpstr>
      <vt:lpstr>Сертификат соответствия  системе менеджмента Бережливого производства </vt:lpstr>
      <vt:lpstr>Бережливое производство, регистратура </vt:lpstr>
      <vt:lpstr>Бережливое производство, кабинеты ВОП </vt:lpstr>
      <vt:lpstr>Результаты внедрения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k409</cp:lastModifiedBy>
  <cp:revision>831</cp:revision>
  <dcterms:modified xsi:type="dcterms:W3CDTF">2019-11-06T04:56:25Z</dcterms:modified>
</cp:coreProperties>
</file>