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323" r:id="rId4"/>
    <p:sldId id="324" r:id="rId5"/>
    <p:sldId id="288" r:id="rId6"/>
    <p:sldId id="325" r:id="rId7"/>
    <p:sldId id="326" r:id="rId8"/>
    <p:sldId id="321" r:id="rId9"/>
    <p:sldId id="327" r:id="rId10"/>
    <p:sldId id="271" r:id="rId11"/>
    <p:sldId id="306" r:id="rId12"/>
    <p:sldId id="308" r:id="rId13"/>
    <p:sldId id="311" r:id="rId14"/>
    <p:sldId id="322" r:id="rId15"/>
    <p:sldId id="328" r:id="rId16"/>
    <p:sldId id="313" r:id="rId17"/>
    <p:sldId id="259" r:id="rId18"/>
    <p:sldId id="275" r:id="rId19"/>
    <p:sldId id="329" r:id="rId20"/>
    <p:sldId id="319" r:id="rId21"/>
    <p:sldId id="315" r:id="rId22"/>
    <p:sldId id="277" r:id="rId23"/>
    <p:sldId id="31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0099"/>
    <a:srgbClr val="985B42"/>
    <a:srgbClr val="F86942"/>
    <a:srgbClr val="AE2C48"/>
    <a:srgbClr val="D07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69130700137112E-2"/>
          <c:y val="6.329669375515036E-2"/>
          <c:w val="0.91435445313607489"/>
          <c:h val="0.7800605913767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11 месяцев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1039.5</c:v>
                </c:pt>
                <c:pt idx="1">
                  <c:v>1072.5999999999999</c:v>
                </c:pt>
                <c:pt idx="2">
                  <c:v>1072.3</c:v>
                </c:pt>
                <c:pt idx="3">
                  <c:v>1095</c:v>
                </c:pt>
                <c:pt idx="4">
                  <c:v>1088.4000000000001</c:v>
                </c:pt>
                <c:pt idx="5">
                  <c:v>1165.0999999999999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11 месяцев 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11 месяцев 2019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5"/>
        <c:axId val="129015808"/>
        <c:axId val="122703808"/>
      </c:barChart>
      <c:catAx>
        <c:axId val="1290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703808"/>
        <c:crosses val="autoZero"/>
        <c:auto val="1"/>
        <c:lblAlgn val="l"/>
        <c:lblOffset val="100"/>
        <c:tickLblSkip val="1"/>
        <c:noMultiLvlLbl val="0"/>
      </c:catAx>
      <c:valAx>
        <c:axId val="12270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0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91331269349839E-2"/>
          <c:y val="2.7649769585253458E-2"/>
          <c:w val="0.90866873065015474"/>
          <c:h val="0.806451612903225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роды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37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1.1355028733629258E-2"/>
                  <c:y val="-1.506840154421682E-2"/>
                </c:manualLayout>
              </c:layout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027246122179428E-3"/>
                  <c:y val="-2.96997294980475E-2"/>
                </c:manualLayout>
              </c:layout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86333803500085E-3"/>
                  <c:y val="-5.2395460292175663E-2"/>
                </c:manualLayout>
              </c:layout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5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0"/>
                <c:pt idx="0">
                  <c:v>666</c:v>
                </c:pt>
                <c:pt idx="1">
                  <c:v>719</c:v>
                </c:pt>
                <c:pt idx="2">
                  <c:v>702</c:v>
                </c:pt>
                <c:pt idx="3">
                  <c:v>781</c:v>
                </c:pt>
                <c:pt idx="4">
                  <c:v>890</c:v>
                </c:pt>
                <c:pt idx="5">
                  <c:v>849</c:v>
                </c:pt>
                <c:pt idx="6">
                  <c:v>870</c:v>
                </c:pt>
                <c:pt idx="7">
                  <c:v>871</c:v>
                </c:pt>
                <c:pt idx="8">
                  <c:v>740</c:v>
                </c:pt>
                <c:pt idx="9">
                  <c:v>736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аборты</c:v>
                </c:pt>
              </c:strCache>
            </c:strRef>
          </c:tx>
          <c:spPr>
            <a:solidFill>
              <a:srgbClr val="0070C0"/>
            </a:solidFill>
            <a:ln w="1377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Sheet1!$B$1:$P$1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0"/>
                <c:pt idx="0">
                  <c:v>416</c:v>
                </c:pt>
                <c:pt idx="1">
                  <c:v>380</c:v>
                </c:pt>
                <c:pt idx="2">
                  <c:v>336</c:v>
                </c:pt>
                <c:pt idx="3">
                  <c:v>311</c:v>
                </c:pt>
                <c:pt idx="4">
                  <c:v>387</c:v>
                </c:pt>
                <c:pt idx="5">
                  <c:v>342</c:v>
                </c:pt>
                <c:pt idx="6">
                  <c:v>310</c:v>
                </c:pt>
                <c:pt idx="7">
                  <c:v>263</c:v>
                </c:pt>
                <c:pt idx="8">
                  <c:v>248</c:v>
                </c:pt>
                <c:pt idx="9">
                  <c:v>235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4395648"/>
        <c:axId val="194515456"/>
      </c:barChart>
      <c:catAx>
        <c:axId val="194395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4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4515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451545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4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4395648"/>
        <c:crosses val="autoZero"/>
        <c:crossBetween val="between"/>
      </c:valAx>
      <c:spPr>
        <a:noFill/>
        <a:ln w="27542">
          <a:noFill/>
        </a:ln>
      </c:spPr>
    </c:plotArea>
    <c:legend>
      <c:legendPos val="r"/>
      <c:layout>
        <c:manualLayout>
          <c:xMode val="edge"/>
          <c:yMode val="edge"/>
          <c:x val="4.6439628482972138E-2"/>
          <c:y val="0.88940092165898621"/>
          <c:w val="0.52476780185758509"/>
          <c:h val="0.11059907834101383"/>
        </c:manualLayout>
      </c:layout>
      <c:overlay val="0"/>
      <c:spPr>
        <a:noFill/>
        <a:ln w="27542">
          <a:noFill/>
        </a:ln>
      </c:spPr>
      <c:txPr>
        <a:bodyPr/>
        <a:lstStyle/>
        <a:p>
          <a:pPr>
            <a:defRPr sz="1393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Охват ХППП в период беременности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378972806876773"/>
          <c:y val="2.094604071346985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61409061830151"/>
          <c:y val="0.14220220288396213"/>
          <c:w val="0.93635396161417328"/>
          <c:h val="0.73083558483550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75.2</c:v>
                </c:pt>
                <c:pt idx="1">
                  <c:v>77.3</c:v>
                </c:pt>
                <c:pt idx="2">
                  <c:v>79.2</c:v>
                </c:pt>
                <c:pt idx="3">
                  <c:v>80.900000000000006</c:v>
                </c:pt>
                <c:pt idx="4">
                  <c:v>79.900000000000006</c:v>
                </c:pt>
                <c:pt idx="5">
                  <c:v>82.3</c:v>
                </c:pt>
                <c:pt idx="6">
                  <c:v>85.4</c:v>
                </c:pt>
                <c:pt idx="7">
                  <c:v>85.5</c:v>
                </c:pt>
                <c:pt idx="8">
                  <c:v>86.1</c:v>
                </c:pt>
                <c:pt idx="9">
                  <c:v>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53056"/>
        <c:axId val="194518336"/>
      </c:barChart>
      <c:catAx>
        <c:axId val="1950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518336"/>
        <c:crosses val="autoZero"/>
        <c:auto val="1"/>
        <c:lblAlgn val="ctr"/>
        <c:lblOffset val="100"/>
        <c:noMultiLvlLbl val="0"/>
      </c:catAx>
      <c:valAx>
        <c:axId val="194518336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0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chemeClr val="tx1"/>
                </a:solidFill>
              </a:rPr>
              <a:t>Охват ХППП в родах</a:t>
            </a:r>
            <a:endParaRPr lang="ru-RU" sz="18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938877206654354"/>
          <c:y val="2.086706639772319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81134352540032"/>
          <c:y val="0.18724407885963451"/>
          <c:w val="0.93635396161417328"/>
          <c:h val="0.7018423737696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93.4</c:v>
                </c:pt>
                <c:pt idx="1">
                  <c:v>91.9</c:v>
                </c:pt>
                <c:pt idx="2">
                  <c:v>92.3</c:v>
                </c:pt>
                <c:pt idx="3">
                  <c:v>92.8</c:v>
                </c:pt>
                <c:pt idx="4">
                  <c:v>91.7</c:v>
                </c:pt>
                <c:pt idx="5">
                  <c:v>92.8</c:v>
                </c:pt>
                <c:pt idx="6">
                  <c:v>91.7</c:v>
                </c:pt>
                <c:pt idx="7">
                  <c:v>92.9</c:v>
                </c:pt>
                <c:pt idx="8">
                  <c:v>96.2</c:v>
                </c:pt>
                <c:pt idx="9">
                  <c:v>93.3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36000"/>
        <c:axId val="153363584"/>
      </c:barChart>
      <c:catAx>
        <c:axId val="1951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63584"/>
        <c:crosses val="autoZero"/>
        <c:auto val="1"/>
        <c:lblAlgn val="ctr"/>
        <c:lblOffset val="100"/>
        <c:noMultiLvlLbl val="0"/>
      </c:catAx>
      <c:valAx>
        <c:axId val="153363584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1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chemeClr val="tx1"/>
                </a:solidFill>
              </a:rPr>
              <a:t>Охват ХППП новорожденных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8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3091374509745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185162401574803E-2"/>
          <c:y val="0.15028344799237514"/>
          <c:w val="0.93635396161417328"/>
          <c:h val="0.67315894317940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764258555133079E-3"/>
                  <c:y val="1.5662197762087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528517110266375E-3"/>
                  <c:y val="3.1289794927009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97.9</c:v>
                </c:pt>
                <c:pt idx="1">
                  <c:v>97.2</c:v>
                </c:pt>
                <c:pt idx="2">
                  <c:v>97.4</c:v>
                </c:pt>
                <c:pt idx="3">
                  <c:v>97.8</c:v>
                </c:pt>
                <c:pt idx="4">
                  <c:v>97.9</c:v>
                </c:pt>
                <c:pt idx="5">
                  <c:v>97.2</c:v>
                </c:pt>
                <c:pt idx="6">
                  <c:v>98.5</c:v>
                </c:pt>
                <c:pt idx="7">
                  <c:v>98.5</c:v>
                </c:pt>
                <c:pt idx="8">
                  <c:v>98.8</c:v>
                </c:pt>
                <c:pt idx="9">
                  <c:v>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68768"/>
        <c:axId val="153365888"/>
      </c:barChart>
      <c:catAx>
        <c:axId val="19516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65888"/>
        <c:crosses val="autoZero"/>
        <c:auto val="1"/>
        <c:lblAlgn val="ctr"/>
        <c:lblOffset val="100"/>
        <c:noMultiLvlLbl val="0"/>
      </c:catAx>
      <c:valAx>
        <c:axId val="153365888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16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Охват 3х этапной ХППП 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528552080380484"/>
          <c:y val="8.468553474902506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938728355764401E-2"/>
          <c:y val="0.12945398332689229"/>
          <c:w val="0.93635396161417328"/>
          <c:h val="0.73083558483550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76.2</c:v>
                </c:pt>
                <c:pt idx="1">
                  <c:v>77.599999999999994</c:v>
                </c:pt>
                <c:pt idx="2">
                  <c:v>79.599999999999994</c:v>
                </c:pt>
                <c:pt idx="3">
                  <c:v>81.900000000000006</c:v>
                </c:pt>
                <c:pt idx="4">
                  <c:v>79.8</c:v>
                </c:pt>
                <c:pt idx="5" formatCode="0.0">
                  <c:v>83</c:v>
                </c:pt>
                <c:pt idx="6" formatCode="0.0">
                  <c:v>95</c:v>
                </c:pt>
                <c:pt idx="7">
                  <c:v>84.3</c:v>
                </c:pt>
                <c:pt idx="8">
                  <c:v>86.1</c:v>
                </c:pt>
                <c:pt idx="9">
                  <c:v>88.1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53568"/>
        <c:axId val="153367040"/>
      </c:barChart>
      <c:catAx>
        <c:axId val="1950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67040"/>
        <c:crosses val="autoZero"/>
        <c:auto val="1"/>
        <c:lblAlgn val="ctr"/>
        <c:lblOffset val="100"/>
        <c:noMultiLvlLbl val="0"/>
      </c:catAx>
      <c:valAx>
        <c:axId val="153367040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0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16692913385824E-2"/>
          <c:y val="0.14519524892556479"/>
          <c:w val="0.9254881911473205"/>
          <c:h val="0.74272455073550792"/>
        </c:manualLayout>
      </c:layout>
      <c:lineChart>
        <c:grouping val="standard"/>
        <c:varyColors val="0"/>
        <c:ser>
          <c:idx val="0"/>
          <c:order val="0"/>
          <c:tx>
            <c:strRef>
              <c:f>Служебный!$A$6</c:f>
              <c:strCache>
                <c:ptCount val="1"/>
                <c:pt idx="0">
                  <c:v>Показатель реализации ВИЧ-инфекции по годам рождения детей</c:v>
                </c:pt>
              </c:strCache>
            </c:strRef>
          </c:tx>
          <c:spPr>
            <a:ln w="57150"/>
          </c:spPr>
          <c:marker>
            <c:symbol val="none"/>
          </c:marker>
          <c:dPt>
            <c:idx val="1"/>
            <c:bubble3D val="0"/>
          </c:dPt>
          <c:dLbls>
            <c:dLbl>
              <c:idx val="3"/>
              <c:layout>
                <c:manualLayout>
                  <c:x val="-1.7333333333333357E-2"/>
                  <c:y val="-5.501223817748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333333333333333E-2"/>
                  <c:y val="-3.9731060905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333333333333334E-2"/>
                  <c:y val="-3.667482545165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333333333333383E-2"/>
                  <c:y val="-3.6674825451655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666666666666666E-2"/>
                  <c:y val="-4.278729636026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6000000000000049E-2"/>
                  <c:y val="-3.6674825451655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333333333333333E-2"/>
                  <c:y val="-3.9731060905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333333333333333E-2"/>
                  <c:y val="-3.056235454304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666666666666666E-2"/>
                  <c:y val="-3.361858999735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3.361858999735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9.7776648253593543E-17"/>
                  <c:y val="-3.361858999735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6666666666666666E-3"/>
                  <c:y val="-5.501223817748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6666666666667646E-3"/>
                  <c:y val="-4.278729636026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6666666666667646E-3"/>
                  <c:y val="-5.501223817748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6.6666666666666671E-3"/>
                  <c:y val="-4.584353181456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5.3333333333333332E-3"/>
                  <c:y val="-3.9731060905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9.3333333333333341E-3"/>
                  <c:y val="-4.584353181456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Область!$A$60:$A$80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Область!$M$60:$M$80</c:f>
              <c:numCache>
                <c:formatCode>0.0</c:formatCode>
                <c:ptCount val="21"/>
                <c:pt idx="0">
                  <c:v>100</c:v>
                </c:pt>
                <c:pt idx="1">
                  <c:v>0</c:v>
                </c:pt>
                <c:pt idx="2">
                  <c:v>32.142857142857146</c:v>
                </c:pt>
                <c:pt idx="3">
                  <c:v>6.1538461538461542</c:v>
                </c:pt>
                <c:pt idx="4">
                  <c:v>10.027855153203342</c:v>
                </c:pt>
                <c:pt idx="5">
                  <c:v>7.0370370370370372</c:v>
                </c:pt>
                <c:pt idx="6">
                  <c:v>6.4516129032258061</c:v>
                </c:pt>
                <c:pt idx="7">
                  <c:v>7.2164948453608249</c:v>
                </c:pt>
                <c:pt idx="8">
                  <c:v>7.3253833049403747</c:v>
                </c:pt>
                <c:pt idx="9">
                  <c:v>5.9633027522935782</c:v>
                </c:pt>
                <c:pt idx="10">
                  <c:v>6.5597667638483967</c:v>
                </c:pt>
                <c:pt idx="11">
                  <c:v>4.6268656716417906</c:v>
                </c:pt>
                <c:pt idx="12">
                  <c:v>4.583333333333333</c:v>
                </c:pt>
                <c:pt idx="13">
                  <c:v>4.755244755244755</c:v>
                </c:pt>
                <c:pt idx="14">
                  <c:v>2.5031289111389237</c:v>
                </c:pt>
                <c:pt idx="15">
                  <c:v>3.8975501113585747</c:v>
                </c:pt>
                <c:pt idx="16">
                  <c:v>2.4676850763807288</c:v>
                </c:pt>
                <c:pt idx="17">
                  <c:v>3.6739380022962114</c:v>
                </c:pt>
                <c:pt idx="18">
                  <c:v>1.6184971098265897</c:v>
                </c:pt>
                <c:pt idx="19">
                  <c:v>2.8301886792452828</c:v>
                </c:pt>
                <c:pt idx="20">
                  <c:v>1.2278308321964528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34976"/>
        <c:axId val="153369344"/>
      </c:lineChart>
      <c:catAx>
        <c:axId val="1951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3369344"/>
        <c:crosses val="autoZero"/>
        <c:auto val="1"/>
        <c:lblAlgn val="ctr"/>
        <c:lblOffset val="100"/>
        <c:noMultiLvlLbl val="0"/>
      </c:catAx>
      <c:valAx>
        <c:axId val="153369344"/>
        <c:scaling>
          <c:orientation val="minMax"/>
          <c:max val="1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513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24286417322845E-2"/>
          <c:y val="9.8519617463114079E-2"/>
          <c:w val="0.94014940019767013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детей с ВИЧ-статусом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359309934562759E-2"/>
                  <c:y val="-7.678132678132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475073423674511E-2"/>
                      <c:h val="5.141789516789516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359309934562732E-2"/>
                  <c:y val="-1.279688779688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46519928613892E-2"/>
                  <c:y val="-1.023751023751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795359904818559E-2"/>
                  <c:y val="-1.023751023751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308149910767402E-2"/>
                  <c:y val="-1.023751023751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28256989886972E-2"/>
                  <c:y val="-1.535626535626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308149910767402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846519928613865E-2"/>
                  <c:y val="-1.023751023751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2308149910767346E-2"/>
                  <c:y val="-1.27968877968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9744199881023201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3795359904818559E-2"/>
                  <c:y val="-1.023751023751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2308149910767291E-2"/>
                  <c:y val="-2.047502047502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5282569898869612E-2"/>
                  <c:y val="-1.27968877968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2308149910767402E-2"/>
                  <c:y val="-1.791564291564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0820939916716241E-2"/>
                  <c:y val="-1.535626535626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2308149910767291E-2"/>
                  <c:y val="-2.047502047502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9333729922665081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784651992861392E-2"/>
                  <c:y val="-3.32719082719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7846519928613813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1.7846519928613813E-2"/>
                  <c:y val="-2.047502047502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11 мес 2019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9</c:v>
                </c:pt>
                <c:pt idx="1">
                  <c:v>8</c:v>
                </c:pt>
                <c:pt idx="2">
                  <c:v>36</c:v>
                </c:pt>
                <c:pt idx="3">
                  <c:v>38</c:v>
                </c:pt>
                <c:pt idx="4">
                  <c:v>32</c:v>
                </c:pt>
                <c:pt idx="5">
                  <c:v>42</c:v>
                </c:pt>
                <c:pt idx="6">
                  <c:v>43</c:v>
                </c:pt>
                <c:pt idx="7">
                  <c:v>39</c:v>
                </c:pt>
                <c:pt idx="8">
                  <c:v>45</c:v>
                </c:pt>
                <c:pt idx="9">
                  <c:v>31</c:v>
                </c:pt>
                <c:pt idx="10">
                  <c:v>33</c:v>
                </c:pt>
                <c:pt idx="11">
                  <c:v>34</c:v>
                </c:pt>
                <c:pt idx="12">
                  <c:v>20</c:v>
                </c:pt>
                <c:pt idx="13">
                  <c:v>35</c:v>
                </c:pt>
                <c:pt idx="14">
                  <c:v>21</c:v>
                </c:pt>
                <c:pt idx="15">
                  <c:v>32</c:v>
                </c:pt>
                <c:pt idx="16">
                  <c:v>14</c:v>
                </c:pt>
                <c:pt idx="17">
                  <c:v>21</c:v>
                </c:pt>
                <c:pt idx="18">
                  <c:v>9</c:v>
                </c:pt>
                <c:pt idx="19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родившихся детей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625000000000001E-3"/>
                  <c:y val="-3.04687481256921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322751209022492E-17"/>
                  <c:y val="-6.32812461072068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54687490484283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224999986158957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625000000000001E-3"/>
                  <c:y val="-0.201562487600732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625000000000001E-3"/>
                  <c:y val="-0.234374985582247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624999999999426E-3"/>
                  <c:y val="-0.232031235726425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625000000000001E-3"/>
                  <c:y val="-0.26249998385211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729100483608997E-17"/>
                  <c:y val="-0.271874983275407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29100483608997E-17"/>
                  <c:y val="-0.281249982698696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5624999999998854E-3"/>
                  <c:y val="-0.29062498212198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5625000000000001E-3"/>
                  <c:y val="-0.290624982121986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0.332812479526791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0.35859372794083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0.344531228805903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0.34921872851754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0.351562478373371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0.302343731401099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1458200967217994E-16"/>
                  <c:y val="-0.302343731401099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0906080635067691E-16"/>
                  <c:y val="-0.22438123520800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11 мес 2019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19</c:v>
                </c:pt>
                <c:pt idx="1">
                  <c:v>122</c:v>
                </c:pt>
                <c:pt idx="2">
                  <c:v>323</c:v>
                </c:pt>
                <c:pt idx="3">
                  <c:v>502</c:v>
                </c:pt>
                <c:pt idx="4">
                  <c:v>464</c:v>
                </c:pt>
                <c:pt idx="5">
                  <c:v>540</c:v>
                </c:pt>
                <c:pt idx="6">
                  <c:v>544</c:v>
                </c:pt>
                <c:pt idx="7">
                  <c:v>615</c:v>
                </c:pt>
                <c:pt idx="8">
                  <c:v>641</c:v>
                </c:pt>
                <c:pt idx="9">
                  <c:v>639</c:v>
                </c:pt>
                <c:pt idx="10">
                  <c:v>687</c:v>
                </c:pt>
                <c:pt idx="11">
                  <c:v>681</c:v>
                </c:pt>
                <c:pt idx="12">
                  <c:v>779</c:v>
                </c:pt>
                <c:pt idx="13">
                  <c:v>863</c:v>
                </c:pt>
                <c:pt idx="14">
                  <c:v>830</c:v>
                </c:pt>
                <c:pt idx="15">
                  <c:v>839</c:v>
                </c:pt>
                <c:pt idx="16">
                  <c:v>850</c:v>
                </c:pt>
                <c:pt idx="17">
                  <c:v>721</c:v>
                </c:pt>
                <c:pt idx="18">
                  <c:v>724</c:v>
                </c:pt>
                <c:pt idx="19">
                  <c:v>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95133440"/>
        <c:axId val="194750144"/>
      </c:barChart>
      <c:catAx>
        <c:axId val="1951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750144"/>
        <c:crosses val="autoZero"/>
        <c:auto val="1"/>
        <c:lblAlgn val="ctr"/>
        <c:lblOffset val="100"/>
        <c:noMultiLvlLbl val="0"/>
      </c:catAx>
      <c:valAx>
        <c:axId val="19475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13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72110992228495"/>
          <c:y val="0.91123877098286543"/>
          <c:w val="0.72847811741188984"/>
          <c:h val="8.8761229017134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92332708534612E-2"/>
          <c:y val="0.17441098383113027"/>
          <c:w val="0.54428904428904434"/>
          <c:h val="0.58083832335329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explosion val="4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explosion val="3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5.6645442364841078E-2"/>
                  <c:y val="9.58848408197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939070235419559E-2"/>
                  <c:y val="4.13262072810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845589867064259E-3"/>
                  <c:y val="1.181129560877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здоровые</c:v>
                </c:pt>
                <c:pt idx="1">
                  <c:v>Дети R75</c:v>
                </c:pt>
                <c:pt idx="2">
                  <c:v>подтвердился диагноз</c:v>
                </c:pt>
                <c:pt idx="3">
                  <c:v>умерли до установления диагноза</c:v>
                </c:pt>
                <c:pt idx="4">
                  <c:v>выбыли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0.76500000000000001</c:v>
                </c:pt>
                <c:pt idx="1">
                  <c:v>8.2000000000000003E-2</c:v>
                </c:pt>
                <c:pt idx="2">
                  <c:v>4.3999999999999997E-2</c:v>
                </c:pt>
                <c:pt idx="3">
                  <c:v>1.9E-2</c:v>
                </c:pt>
                <c:pt idx="4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здоровые</c:v>
                </c:pt>
                <c:pt idx="1">
                  <c:v>Дети R75</c:v>
                </c:pt>
                <c:pt idx="2">
                  <c:v>подтвердился диагноз</c:v>
                </c:pt>
                <c:pt idx="3">
                  <c:v>умерли до установления диагноза</c:v>
                </c:pt>
                <c:pt idx="4">
                  <c:v>выбыли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708">
          <a:noFill/>
        </a:ln>
      </c:spPr>
    </c:plotArea>
    <c:legend>
      <c:legendPos val="r"/>
      <c:layout>
        <c:manualLayout>
          <c:xMode val="edge"/>
          <c:yMode val="edge"/>
          <c:x val="0.5930148353197745"/>
          <c:y val="0.11377245508982035"/>
          <c:w val="0.37147700784064419"/>
          <c:h val="0.87249262236002878"/>
        </c:manualLayout>
      </c:layout>
      <c:overlay val="0"/>
      <c:txPr>
        <a:bodyPr/>
        <a:lstStyle/>
        <a:p>
          <a:pPr>
            <a:defRPr sz="1417" b="1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3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2454" cap="flat" cmpd="sng" algn="ctr">
              <a:solidFill>
                <a:schemeClr val="accent1"/>
              </a:solidFill>
              <a:round/>
            </a:ln>
            <a:effectLst/>
            <a:sp3d contourW="25400"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7.7575100103183707E-3"/>
                  <c:y val="-4.6688996506413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 w="22454">
                <a:solidFill>
                  <a:srgbClr val="0070C0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ЛЖВ</c:v>
                </c:pt>
                <c:pt idx="1">
                  <c:v>Состоят на учёте</c:v>
                </c:pt>
                <c:pt idx="2">
                  <c:v>Получают АРВТ</c:v>
                </c:pt>
                <c:pt idx="3">
                  <c:v>Неопределяемая ВН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</c:v>
                </c:pt>
                <c:pt idx="1">
                  <c:v>0.91</c:v>
                </c:pt>
                <c:pt idx="2">
                  <c:v>0.72499999999999998</c:v>
                </c:pt>
                <c:pt idx="3">
                  <c:v>0.83599999999999997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30207232"/>
        <c:axId val="195912256"/>
        <c:axId val="0"/>
      </c:bar3DChart>
      <c:catAx>
        <c:axId val="130207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912256"/>
        <c:crosses val="autoZero"/>
        <c:auto val="1"/>
        <c:lblAlgn val="ctr"/>
        <c:lblOffset val="100"/>
        <c:noMultiLvlLbl val="0"/>
      </c:catAx>
      <c:valAx>
        <c:axId val="195912256"/>
        <c:scaling>
          <c:orientation val="minMax"/>
          <c:max val="1"/>
          <c:min val="0"/>
        </c:scaling>
        <c:delete val="0"/>
        <c:axPos val="l"/>
        <c:majorGridlines>
          <c:spPr>
            <a:ln w="8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561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207232"/>
        <c:crosses val="autoZero"/>
        <c:crossBetween val="between"/>
      </c:valAx>
      <c:spPr>
        <a:noFill/>
        <a:ln w="224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835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sp3d contourW="25400">
              <a:contourClr>
                <a:schemeClr val="tx2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95,1%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95000"/>
                </a:schemeClr>
              </a:solidFill>
              <a:ln w="18355">
                <a:solidFill>
                  <a:srgbClr val="000099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Роды у ВИЧ+</c:v>
                </c:pt>
                <c:pt idx="1">
                  <c:v>Состоят на учете в ЖК</c:v>
                </c:pt>
                <c:pt idx="2">
                  <c:v>Получили ХП 1 этап</c:v>
                </c:pt>
                <c:pt idx="3">
                  <c:v>Неопределяемая ВН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</c:v>
                </c:pt>
                <c:pt idx="1">
                  <c:v>0.94799999999999995</c:v>
                </c:pt>
                <c:pt idx="2">
                  <c:v>0.91600000000000004</c:v>
                </c:pt>
                <c:pt idx="3">
                  <c:v>0.89900000000000002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96789760"/>
        <c:axId val="195911680"/>
        <c:axId val="0"/>
      </c:bar3DChart>
      <c:catAx>
        <c:axId val="19678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911680"/>
        <c:crosses val="autoZero"/>
        <c:auto val="1"/>
        <c:lblAlgn val="ctr"/>
        <c:lblOffset val="100"/>
        <c:noMultiLvlLbl val="0"/>
      </c:catAx>
      <c:valAx>
        <c:axId val="195911680"/>
        <c:scaling>
          <c:orientation val="minMax"/>
          <c:max val="1"/>
          <c:min val="0"/>
        </c:scaling>
        <c:delete val="0"/>
        <c:axPos val="l"/>
        <c:majorGridlines>
          <c:spPr>
            <a:ln w="688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458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6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789760"/>
        <c:crosses val="autoZero"/>
        <c:crossBetween val="between"/>
      </c:valAx>
      <c:spPr>
        <a:noFill/>
        <a:ln w="18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57152764441016E-2"/>
          <c:y val="3.9390876457400033E-2"/>
          <c:w val="0.67260513929661236"/>
          <c:h val="0.809712152660790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28575"/>
          </c:spPr>
          <c:marker>
            <c:symbol val="diamond"/>
            <c:size val="2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1180919139034E-2"/>
                  <c:y val="5.9424104276981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0818872474274E-2"/>
                  <c:y val="-4.9292964829578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4859425865640727E-2"/>
                  <c:y val="-1.8767665347654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59797680943729E-2"/>
                  <c:y val="-3.3464948599897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81-477F-81CC-F0303A62BEB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17852">
                <a:solidFill>
                  <a:schemeClr val="accent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39.4</c:v>
                </c:pt>
                <c:pt idx="1">
                  <c:v>41.2</c:v>
                </c:pt>
                <c:pt idx="2">
                  <c:v>41.3</c:v>
                </c:pt>
                <c:pt idx="3">
                  <c:v>44.7</c:v>
                </c:pt>
                <c:pt idx="4">
                  <c:v>50.4</c:v>
                </c:pt>
                <c:pt idx="5">
                  <c:v>53.8</c:v>
                </c:pt>
                <c:pt idx="6">
                  <c:v>58.4</c:v>
                </c:pt>
                <c:pt idx="7">
                  <c:v>63.6</c:v>
                </c:pt>
                <c:pt idx="8">
                  <c:v>69.599999999999994</c:v>
                </c:pt>
                <c:pt idx="9">
                  <c:v>71.099999999999994</c:v>
                </c:pt>
                <c:pt idx="10">
                  <c:v>58.2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981-477F-81CC-F0303A62BE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2"/>
            <c:spPr>
              <a:solidFill>
                <a:srgbClr val="C00000"/>
              </a:solidFill>
              <a:ln w="47605">
                <a:solidFill>
                  <a:srgbClr val="C00000"/>
                </a:solidFill>
              </a:ln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901687027341477E-2"/>
                  <c:y val="-6.2285350226625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721349621873182E-2"/>
                  <c:y val="-6.4486441968129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0721349621873182E-2"/>
                  <c:y val="-5.788316674361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18400640048206E-2"/>
                  <c:y val="5.1554110005246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4859425865640727E-2"/>
                  <c:y val="1.8767665347654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4265573772936401E-2"/>
                  <c:y val="5.8337545532253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981-477F-81CC-F0303A62BEB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17852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41.8</c:v>
                </c:pt>
                <c:pt idx="1">
                  <c:v>46.4</c:v>
                </c:pt>
                <c:pt idx="2">
                  <c:v>42.3</c:v>
                </c:pt>
                <c:pt idx="3">
                  <c:v>48.7</c:v>
                </c:pt>
                <c:pt idx="4">
                  <c:v>51.4</c:v>
                </c:pt>
                <c:pt idx="5">
                  <c:v>59.3</c:v>
                </c:pt>
                <c:pt idx="6">
                  <c:v>62.7</c:v>
                </c:pt>
                <c:pt idx="7">
                  <c:v>68.8</c:v>
                </c:pt>
                <c:pt idx="8">
                  <c:v>68.7</c:v>
                </c:pt>
                <c:pt idx="9">
                  <c:v>70.5</c:v>
                </c:pt>
                <c:pt idx="10">
                  <c:v>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F981-477F-81CC-F0303A62BE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ln w="44450"/>
          </c:spPr>
          <c:dLbls>
            <c:dLbl>
              <c:idx val="0"/>
              <c:layout>
                <c:manualLayout>
                  <c:x val="-2.2396579944447839E-2"/>
                  <c:y val="3.613369124339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378553583336582E-2"/>
                  <c:y val="-4.095151674251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377430569869866E-2"/>
                  <c:y val="-6.296248923718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685053111816518E-2"/>
                  <c:y val="-5.573562912401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395464310416696E-2"/>
                  <c:y val="-4.3360467421762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54333915066846E-3"/>
                  <c:y val="3.301637612255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646658696458806E-2"/>
                  <c:y val="-3.401761289347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521585979763107E-2"/>
                  <c:y val="-3.613360730859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961491070160838E-2"/>
                  <c:y val="-4.3152663563647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8532886268798622E-3"/>
                  <c:y val="-2.197296158107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981-477F-81CC-F0303A62BEB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66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120.9</c:v>
                </c:pt>
                <c:pt idx="1">
                  <c:v>126.9</c:v>
                </c:pt>
                <c:pt idx="2">
                  <c:v>104</c:v>
                </c:pt>
                <c:pt idx="3">
                  <c:v>117.9</c:v>
                </c:pt>
                <c:pt idx="4">
                  <c:v>108.3</c:v>
                </c:pt>
                <c:pt idx="5">
                  <c:v>112.8</c:v>
                </c:pt>
                <c:pt idx="6">
                  <c:v>99.5</c:v>
                </c:pt>
                <c:pt idx="7">
                  <c:v>104.3</c:v>
                </c:pt>
                <c:pt idx="8">
                  <c:v>104.1</c:v>
                </c:pt>
                <c:pt idx="9">
                  <c:v>102.3</c:v>
                </c:pt>
                <c:pt idx="10">
                  <c:v>94.4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F981-477F-81CC-F0303A62B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16832"/>
        <c:axId val="122705536"/>
      </c:lineChart>
      <c:catAx>
        <c:axId val="12901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7055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270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9016832"/>
        <c:crosses val="autoZero"/>
        <c:crossBetween val="midCat"/>
      </c:valAx>
      <c:spPr>
        <a:noFill/>
        <a:ln w="26653">
          <a:noFill/>
        </a:ln>
      </c:spPr>
    </c:plotArea>
    <c:legend>
      <c:legendPos val="b"/>
      <c:layout>
        <c:manualLayout>
          <c:xMode val="edge"/>
          <c:yMode val="edge"/>
          <c:x val="7.5159862216175849E-2"/>
          <c:y val="0.89647572282466281"/>
          <c:w val="0.52358116557419854"/>
          <c:h val="0.10352427717533723"/>
        </c:manualLayout>
      </c:layout>
      <c:overlay val="0"/>
      <c:txPr>
        <a:bodyPr/>
        <a:lstStyle/>
        <a:p>
          <a:pPr>
            <a:defRPr sz="18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265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D07F66"/>
            </a:solidFill>
            <a:ln w="20657" cap="flat" cmpd="sng" algn="ctr">
              <a:solidFill>
                <a:schemeClr val="accent1"/>
              </a:solidFill>
              <a:round/>
            </a:ln>
            <a:effectLst/>
            <a:sp3d contourW="25400">
              <a:contourClr>
                <a:schemeClr val="accent1"/>
              </a:contourClr>
            </a:sp3d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0657">
                <a:solidFill>
                  <a:srgbClr val="985B42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Состоят на учёте</c:v>
                </c:pt>
                <c:pt idx="1">
                  <c:v>Обследовано</c:v>
                </c:pt>
                <c:pt idx="2">
                  <c:v>Получают АРВТ</c:v>
                </c:pt>
                <c:pt idx="3">
                  <c:v>Под контролем ВН</c:v>
                </c:pt>
                <c:pt idx="4">
                  <c:v>Неопределяемая ВН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1</c:v>
                </c:pt>
                <c:pt idx="1">
                  <c:v>0.98399999999999999</c:v>
                </c:pt>
                <c:pt idx="2">
                  <c:v>0.98399999999999999</c:v>
                </c:pt>
                <c:pt idx="3">
                  <c:v>0.98399999999999999</c:v>
                </c:pt>
                <c:pt idx="4">
                  <c:v>0.93300000000000005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96897280"/>
        <c:axId val="129114688"/>
        <c:axId val="0"/>
      </c:bar3DChart>
      <c:catAx>
        <c:axId val="19689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114688"/>
        <c:crosses val="autoZero"/>
        <c:auto val="1"/>
        <c:lblAlgn val="ctr"/>
        <c:lblOffset val="100"/>
        <c:noMultiLvlLbl val="0"/>
      </c:catAx>
      <c:valAx>
        <c:axId val="129114688"/>
        <c:scaling>
          <c:orientation val="minMax"/>
          <c:max val="1"/>
          <c:min val="0"/>
        </c:scaling>
        <c:delete val="0"/>
        <c:axPos val="l"/>
        <c:majorGridlines>
          <c:spPr>
            <a:ln w="774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516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897280"/>
        <c:crosses val="autoZero"/>
        <c:crossBetween val="between"/>
      </c:valAx>
      <c:spPr>
        <a:noFill/>
        <a:ln w="206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5448251593423E-2"/>
          <c:y val="0.11386693405685974"/>
          <c:w val="0.88484964590274251"/>
          <c:h val="0.717425357331409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825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332491723081248E-2"/>
                  <c:y val="-8.688585200158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844366427477036E-2"/>
                  <c:y val="-9.4126339668379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84992905498296E-2"/>
                  <c:y val="-0.10498707116857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7.812847492830164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r>
                      <a:rPr lang="ru-RU" baseline="0" dirty="0" smtClean="0"/>
                      <a:t> </a:t>
                    </a:r>
                  </a:p>
                  <a:p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(планируемый показатель)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604462474645"/>
                      <c:h val="0.483129857647598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20.5</c:v>
                </c:pt>
                <c:pt idx="1">
                  <c:v>21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28608"/>
        <c:axId val="129118720"/>
      </c:lineChart>
      <c:catAx>
        <c:axId val="1962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118720"/>
        <c:crosses val="autoZero"/>
        <c:auto val="1"/>
        <c:lblAlgn val="ctr"/>
        <c:lblOffset val="100"/>
        <c:noMultiLvlLbl val="0"/>
      </c:catAx>
      <c:valAx>
        <c:axId val="12911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2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0899633020986"/>
          <c:y val="9.8304200271999917E-2"/>
          <c:w val="0.84617878647522005"/>
          <c:h val="0.75630675228170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заболеваемость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3975" cap="rnd">
                <a:solidFill>
                  <a:schemeClr val="accent6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11 месяцев 2018</c:v>
                </c:pt>
                <c:pt idx="1">
                  <c:v>11 месяцев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85.8</c:v>
                </c:pt>
                <c:pt idx="1">
                  <c:v>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503168"/>
        <c:axId val="122707264"/>
      </c:barChart>
      <c:catAx>
        <c:axId val="1305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707264"/>
        <c:crosses val="autoZero"/>
        <c:auto val="1"/>
        <c:lblAlgn val="ctr"/>
        <c:lblOffset val="100"/>
        <c:noMultiLvlLbl val="0"/>
      </c:catAx>
      <c:valAx>
        <c:axId val="1227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fld id="{D932E32C-A00C-4CAB-855A-54BE48865A11}" type="VALUE">
                      <a:rPr lang="en-US" sz="18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0099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11 месяцев 2019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1.5</c:v>
                </c:pt>
                <c:pt idx="1">
                  <c:v>13.2</c:v>
                </c:pt>
                <c:pt idx="2">
                  <c:v>29.8</c:v>
                </c:pt>
                <c:pt idx="3">
                  <c:v>37.799999999999997</c:v>
                </c:pt>
                <c:pt idx="4">
                  <c:v>35.9</c:v>
                </c:pt>
                <c:pt idx="5">
                  <c:v>46.2</c:v>
                </c:pt>
                <c:pt idx="6">
                  <c:v>56.2</c:v>
                </c:pt>
                <c:pt idx="7">
                  <c:v>58.9</c:v>
                </c:pt>
                <c:pt idx="8">
                  <c:v>62.9</c:v>
                </c:pt>
                <c:pt idx="9">
                  <c:v>72.8</c:v>
                </c:pt>
                <c:pt idx="10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парентеральный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11 месяцев 2019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98.4</c:v>
                </c:pt>
                <c:pt idx="1">
                  <c:v>86.7</c:v>
                </c:pt>
                <c:pt idx="2">
                  <c:v>68.599999999999994</c:v>
                </c:pt>
                <c:pt idx="3">
                  <c:v>60.3</c:v>
                </c:pt>
                <c:pt idx="4">
                  <c:v>62.3</c:v>
                </c:pt>
                <c:pt idx="5">
                  <c:v>52.3</c:v>
                </c:pt>
                <c:pt idx="6">
                  <c:v>42.4</c:v>
                </c:pt>
                <c:pt idx="7">
                  <c:v>39.1</c:v>
                </c:pt>
                <c:pt idx="8">
                  <c:v>35.299999999999997</c:v>
                </c:pt>
                <c:pt idx="9">
                  <c:v>25.5</c:v>
                </c:pt>
                <c:pt idx="10">
                  <c:v>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709917689748044E-3"/>
                  <c:y val="-3.55314960629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155724000989965E-17"/>
                  <c:y val="-3.55314960629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1413722390069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90330589658268E-3"/>
                  <c:y val="-4.2590128520217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31144800197993E-17"/>
                  <c:y val="-4.2197993143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4.102158701335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7709917689748044E-3"/>
                  <c:y val="-4.062945163663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4.2982263896933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90330589658268E-3"/>
                  <c:y val="-4.2197993143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662289600395986E-16"/>
                  <c:y val="-4.180585776678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3.7276341948310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11 месяцев 2019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0.1</c:v>
                </c:pt>
                <c:pt idx="1">
                  <c:v>0.1</c:v>
                </c:pt>
                <c:pt idx="2">
                  <c:v>1.6</c:v>
                </c:pt>
                <c:pt idx="3">
                  <c:v>1.9</c:v>
                </c:pt>
                <c:pt idx="4">
                  <c:v>1.8</c:v>
                </c:pt>
                <c:pt idx="5">
                  <c:v>1.5</c:v>
                </c:pt>
                <c:pt idx="6">
                  <c:v>1.4</c:v>
                </c:pt>
                <c:pt idx="7">
                  <c:v>2</c:v>
                </c:pt>
                <c:pt idx="8">
                  <c:v>1.8</c:v>
                </c:pt>
                <c:pt idx="9">
                  <c:v>1.7</c:v>
                </c:pt>
                <c:pt idx="10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923648"/>
        <c:axId val="128329408"/>
        <c:axId val="0"/>
      </c:bar3DChart>
      <c:catAx>
        <c:axId val="1289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29408"/>
        <c:crosses val="autoZero"/>
        <c:auto val="1"/>
        <c:lblAlgn val="ctr"/>
        <c:lblOffset val="100"/>
        <c:noMultiLvlLbl val="0"/>
      </c:catAx>
      <c:valAx>
        <c:axId val="12832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42521703542098"/>
          <c:y val="0.16251418621726069"/>
          <c:w val="0.78198567041965195"/>
          <c:h val="0.653910149750415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1">
                <a:tint val="100000"/>
                <a:shade val="100000"/>
                <a:satMod val="10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082473779209675E-2"/>
                  <c:y val="-4.90696431601421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041730481978107E-2"/>
                  <c:y val="8.60478260592657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082442927207861E-2"/>
                  <c:y val="5.16286956355593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633587992932193E-2"/>
                  <c:y val="3.44191304237063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178498845951611E-2"/>
                  <c:y val="1.00737056825803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BE-423E-892A-5E0ABC63BA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0.6</c:v>
                </c:pt>
                <c:pt idx="1">
                  <c:v>1.6</c:v>
                </c:pt>
                <c:pt idx="2">
                  <c:v>1.4</c:v>
                </c:pt>
                <c:pt idx="3">
                  <c:v>1.8</c:v>
                </c:pt>
                <c:pt idx="4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BE-423E-892A-5E0ABC63BA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rgbClr val="969696"/>
            </a:solidFill>
            <a:ln w="24998">
              <a:noFill/>
            </a:ln>
          </c:spPr>
          <c:invertIfNegative val="0"/>
          <c:dLbls>
            <c:dLbl>
              <c:idx val="0"/>
              <c:layout>
                <c:manualLayout>
                  <c:x val="-4.5154662011665505E-3"/>
                  <c:y val="-7.2680962430242135E-2"/>
                </c:manualLayout>
              </c:layout>
              <c:tx>
                <c:rich>
                  <a:bodyPr/>
                  <a:lstStyle/>
                  <a:p>
                    <a:pPr>
                      <a:defRPr sz="1516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89,8</a:t>
                    </a:r>
                  </a:p>
                </c:rich>
              </c:tx>
              <c:spPr>
                <a:noFill/>
                <a:ln w="2499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041730481978107E-2"/>
                  <c:y val="-2.409339129659439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898727905299819E-2"/>
                  <c:y val="-2.7535304338965165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633587992932193E-2"/>
                  <c:y val="-3.4419130423706298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116455897928368E-2"/>
                  <c:y val="-2.9344981485003644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FBE-423E-892A-5E0ABC63BA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4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39.6</c:v>
                </c:pt>
                <c:pt idx="1">
                  <c:v>2.2999999999999998</c:v>
                </c:pt>
                <c:pt idx="2" formatCode="General">
                  <c:v>2.2999999999999998</c:v>
                </c:pt>
                <c:pt idx="3" formatCode="General">
                  <c:v>1.9</c:v>
                </c:pt>
                <c:pt idx="4" formatCode="General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FBE-423E-892A-5E0ABC63BA1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rgbClr val="FFC000"/>
            </a:solidFill>
            <a:ln w="19273">
              <a:noFill/>
            </a:ln>
          </c:spPr>
          <c:invertIfNegative val="0"/>
          <c:dLbls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52</c:v>
                </c:pt>
                <c:pt idx="1">
                  <c:v>30.1</c:v>
                </c:pt>
                <c:pt idx="2">
                  <c:v>29</c:v>
                </c:pt>
                <c:pt idx="3">
                  <c:v>22.8</c:v>
                </c:pt>
                <c:pt idx="4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FBE-423E-892A-5E0ABC63BA1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rgbClr val="FF5050"/>
            </a:solidFill>
            <a:ln w="19273">
              <a:noFill/>
            </a:ln>
          </c:spPr>
          <c:invertIfNegative val="0"/>
          <c:dLbls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Sheet1!$B$5:$F$5</c:f>
              <c:numCache>
                <c:formatCode>0.0</c:formatCode>
                <c:ptCount val="5"/>
                <c:pt idx="0" formatCode="General">
                  <c:v>5.9</c:v>
                </c:pt>
                <c:pt idx="1">
                  <c:v>40.9</c:v>
                </c:pt>
                <c:pt idx="2" formatCode="General">
                  <c:v>41.3</c:v>
                </c:pt>
                <c:pt idx="3" formatCode="General">
                  <c:v>44.5</c:v>
                </c:pt>
                <c:pt idx="4" formatCode="General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FBE-423E-892A-5E0ABC63BA1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старше 40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9273">
              <a:noFill/>
            </a:ln>
          </c:spPr>
          <c:invertIfNegative val="0"/>
          <c:dLbls>
            <c:dLbl>
              <c:idx val="0"/>
              <c:layout>
                <c:manualLayout>
                  <c:x val="6.4483798242774476E-2"/>
                  <c:y val="-1.805871759238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Sheet1!$B$6:$F$6</c:f>
              <c:numCache>
                <c:formatCode>0.0</c:formatCode>
                <c:ptCount val="5"/>
                <c:pt idx="0" formatCode="General">
                  <c:v>1.8</c:v>
                </c:pt>
                <c:pt idx="1">
                  <c:v>25.1</c:v>
                </c:pt>
                <c:pt idx="2" formatCode="General">
                  <c:v>26</c:v>
                </c:pt>
                <c:pt idx="3" formatCode="General">
                  <c:v>29</c:v>
                </c:pt>
                <c:pt idx="4" formatCode="General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FBE-423E-892A-5E0ABC63BA1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C000"/>
            </a:solidFill>
            <a:ln w="19273">
              <a:noFill/>
            </a:ln>
          </c:spPr>
          <c:invertIfNegative val="0"/>
          <c:dLbls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FBE-423E-892A-5E0ABC63BA1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tint val="100000"/>
                <a:shade val="100000"/>
                <a:satMod val="10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463406876190967E-2"/>
                  <c:y val="-6.86306668932865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887173513144476E-2"/>
                  <c:y val="-8.29758948821278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825776934085732E-2"/>
                  <c:y val="-1.8393912896042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856112140585604E-2"/>
                  <c:y val="-1.57127549780540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084333032236144E-2"/>
                  <c:y val="-2.50202959755461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FBE-423E-892A-5E0ABC63BA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FBE-423E-892A-5E0ABC63B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44480"/>
        <c:axId val="128332288"/>
      </c:barChart>
      <c:catAx>
        <c:axId val="12904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7227">
            <a:noFill/>
          </a:ln>
        </c:spPr>
        <c:txPr>
          <a:bodyPr rot="0" spcFirstLastPara="1" vertOverflow="ellipsis" wrap="square" anchor="ctr" anchorCtr="1"/>
          <a:lstStyle/>
          <a:p>
            <a:pPr>
              <a:defRPr sz="1575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33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332288"/>
        <c:scaling>
          <c:orientation val="minMax"/>
        </c:scaling>
        <c:delete val="1"/>
        <c:axPos val="l"/>
        <c:majorGridlines>
          <c:spPr>
            <a:ln w="722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129044480"/>
        <c:crosses val="autoZero"/>
        <c:crossBetween val="between"/>
      </c:valAx>
      <c:spPr>
        <a:noFill/>
        <a:ln w="24998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7339561070322859"/>
          <c:y val="0.90920345216013743"/>
          <c:w val="0.79583471620459878"/>
          <c:h val="9.0359491395226643E-2"/>
        </c:manualLayout>
      </c:layout>
      <c:overlay val="0"/>
      <c:spPr>
        <a:noFill/>
        <a:ln w="19273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39087495187209E-2"/>
          <c:y val="2.7807251334103042E-2"/>
          <c:w val="0.91473534274969803"/>
          <c:h val="0.81033137069421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11 месяцев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60.3</c:v>
                </c:pt>
                <c:pt idx="1">
                  <c:v>59.4</c:v>
                </c:pt>
                <c:pt idx="2">
                  <c:v>61.2</c:v>
                </c:pt>
                <c:pt idx="3">
                  <c:v>61.5</c:v>
                </c:pt>
                <c:pt idx="4">
                  <c:v>61.7</c:v>
                </c:pt>
                <c:pt idx="5">
                  <c:v>58.3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103937784481989E-2"/>
                  <c:y val="-1.536220863592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016116909899276E-2"/>
                  <c:y val="-1.5202644239089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420259336810847E-2"/>
                  <c:y val="-1.843465036310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327025722709432E-2"/>
                  <c:y val="-1.536220863592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705372918633539E-2"/>
                  <c:y val="-1.228976690873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364864864864865E-2"/>
                  <c:y val="-6.144864453725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11 месяцев 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39.700000000000003</c:v>
                </c:pt>
                <c:pt idx="1">
                  <c:v>40.6</c:v>
                </c:pt>
                <c:pt idx="2">
                  <c:v>38.799999999999997</c:v>
                </c:pt>
                <c:pt idx="3">
                  <c:v>38.5</c:v>
                </c:pt>
                <c:pt idx="4">
                  <c:v>38.299999999999997</c:v>
                </c:pt>
                <c:pt idx="5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11 месяцев 2019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06240"/>
        <c:axId val="128334016"/>
        <c:axId val="0"/>
      </c:bar3DChart>
      <c:catAx>
        <c:axId val="1305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34016"/>
        <c:crosses val="autoZero"/>
        <c:auto val="1"/>
        <c:lblAlgn val="ctr"/>
        <c:lblOffset val="100"/>
        <c:noMultiLvlLbl val="0"/>
      </c:catAx>
      <c:valAx>
        <c:axId val="1283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123516606100241"/>
          <c:y val="0.91173425522914531"/>
          <c:w val="0.43752950305645072"/>
          <c:h val="8.826574477085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45316073447111E-3"/>
          <c:y val="5.761761230099189E-2"/>
          <c:w val="0.78915046059365401"/>
          <c:h val="0.75335570469798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работающие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302">
              <a:noFill/>
            </a:ln>
          </c:spPr>
          <c:invertIfNegative val="0"/>
          <c:dLbls>
            <c:dLbl>
              <c:idx val="0"/>
              <c:layout>
                <c:manualLayout>
                  <c:x val="9.0610458944577509E-4"/>
                  <c:y val="1.2922784289230885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474584127076598E-4"/>
                  <c:y val="1.4051468070491954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36643155982743E-3"/>
                  <c:y val="1.465167600170836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38569018130091E-4"/>
                  <c:y val="7.3556783196728776E-3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5D-46D1-B68D-BD2B8D6F5C5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 w="253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4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22.1</c:v>
                </c:pt>
                <c:pt idx="1">
                  <c:v>45.5</c:v>
                </c:pt>
                <c:pt idx="2">
                  <c:v>47.6</c:v>
                </c:pt>
                <c:pt idx="3">
                  <c:v>51.9</c:v>
                </c:pt>
                <c:pt idx="4">
                  <c:v>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5D-46D1-B68D-BD2B8D6F5C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неработающие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02">
              <a:noFill/>
            </a:ln>
          </c:spPr>
          <c:invertIfNegative val="0"/>
          <c:dLbls>
            <c:dLbl>
              <c:idx val="0"/>
              <c:layout>
                <c:manualLayout>
                  <c:x val="2.2191974051346962E-3"/>
                  <c:y val="-7.3791912593199624E-3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873593243957835E-4"/>
                  <c:y val="-8.7315364057711786E-3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982653077869795E-3"/>
                  <c:y val="1.0342535176357583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158876836422746E-4"/>
                  <c:y val="-1.4753615707834289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5D-46D1-B68D-BD2B8D6F5C54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 w="253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70.2</c:v>
                </c:pt>
                <c:pt idx="1">
                  <c:v>48.6</c:v>
                </c:pt>
                <c:pt idx="2" formatCode="General">
                  <c:v>48</c:v>
                </c:pt>
                <c:pt idx="3" formatCode="General">
                  <c:v>42</c:v>
                </c:pt>
                <c:pt idx="4" formatCode="General">
                  <c:v>39.200000000000003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05D-46D1-B68D-BD2B8D6F5C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студенты ВУЗ и СУЗ</c:v>
                </c:pt>
              </c:strCache>
            </c:strRef>
          </c:tx>
          <c:spPr>
            <a:solidFill>
              <a:srgbClr val="FFFF00"/>
            </a:solidFill>
            <a:ln w="19508">
              <a:noFill/>
            </a:ln>
          </c:spPr>
          <c:invertIfNegative val="0"/>
          <c:dLbls>
            <c:dLbl>
              <c:idx val="0"/>
              <c:layout>
                <c:manualLayout>
                  <c:x val="4.6039676737742584E-2"/>
                  <c:y val="4.4969083754918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674388059143336E-2"/>
                  <c:y val="2.248454187745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54549690272034E-2"/>
                  <c:y val="-2.248454187745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251247178209513E-2"/>
                  <c:y val="1.12422709387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616535856808608E-2"/>
                  <c:y val="1.573917931422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1.9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05D-46D1-B68D-BD2B8D6F5C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учащиеся ССУЗ</c:v>
                </c:pt>
              </c:strCache>
            </c:strRef>
          </c:tx>
          <c:spPr>
            <a:solidFill>
              <a:srgbClr val="FF5050"/>
            </a:solidFill>
            <a:ln w="19508">
              <a:noFill/>
            </a:ln>
          </c:spPr>
          <c:invertIfNegative val="0"/>
          <c:dLbls>
            <c:dLbl>
              <c:idx val="0"/>
              <c:layout>
                <c:manualLayout>
                  <c:x val="4.6039676737742584E-2"/>
                  <c:y val="-2.2484541877459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288884661642242E-2"/>
                  <c:y val="-2.13488069471923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432882384271413E-2"/>
                  <c:y val="-8.753037404894371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79128848417561E-2"/>
                  <c:y val="-1.33289072424125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0508856074655E-2"/>
                  <c:y val="-6.10942300795534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05D-46D1-B68D-BD2B8D6F5C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Sheet1!$B$5:$F$5</c:f>
              <c:numCache>
                <c:formatCode>0.0</c:formatCode>
                <c:ptCount val="5"/>
                <c:pt idx="0" formatCode="General">
                  <c:v>3.9</c:v>
                </c:pt>
                <c:pt idx="1">
                  <c:v>0.3</c:v>
                </c:pt>
                <c:pt idx="2" formatCode="General">
                  <c:v>0.2</c:v>
                </c:pt>
                <c:pt idx="3" formatCode="General">
                  <c:v>0.6</c:v>
                </c:pt>
                <c:pt idx="4" formatCode="General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05D-46D1-B68D-BD2B8D6F5C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учащиеся школ</c:v>
                </c:pt>
              </c:strCache>
            </c:strRef>
          </c:tx>
          <c:spPr>
            <a:solidFill>
              <a:srgbClr val="00B050"/>
            </a:solidFill>
            <a:ln w="19508">
              <a:noFill/>
            </a:ln>
          </c:spPr>
          <c:invertIfNegative val="0"/>
          <c:dLbls>
            <c:dLbl>
              <c:idx val="0"/>
              <c:layout>
                <c:manualLayout>
                  <c:x val="4.532494557711441E-2"/>
                  <c:y val="-2.78041720333019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887294661467667E-3"/>
                  <c:y val="-2.8457994184116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555627036910065E-3"/>
                  <c:y val="-2.4509429757001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05D-46D1-B68D-BD2B8D6F5C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Sheet1!$B$6:$F$6</c:f>
              <c:numCache>
                <c:formatCode>0.0</c:formatCode>
                <c:ptCount val="5"/>
                <c:pt idx="0" formatCode="General">
                  <c:v>1.7</c:v>
                </c:pt>
                <c:pt idx="1">
                  <c:v>0.01</c:v>
                </c:pt>
                <c:pt idx="2" formatCode="General">
                  <c:v>0.03</c:v>
                </c:pt>
                <c:pt idx="3" formatCode="General">
                  <c:v>0.5</c:v>
                </c:pt>
                <c:pt idx="4" formatCode="General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05D-46D1-B68D-BD2B8D6F5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079232"/>
        <c:axId val="194037440"/>
      </c:barChart>
      <c:catAx>
        <c:axId val="1940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7315">
            <a:noFill/>
          </a:ln>
        </c:spPr>
        <c:txPr>
          <a:bodyPr rot="0" spcFirstLastPara="1" vertOverflow="ellipsis" wrap="square" anchor="ctr" anchorCtr="1"/>
          <a:lstStyle/>
          <a:p>
            <a:pPr>
              <a:defRPr sz="1594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03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037440"/>
        <c:scaling>
          <c:orientation val="minMax"/>
        </c:scaling>
        <c:delete val="1"/>
        <c:axPos val="l"/>
        <c:majorGridlines>
          <c:spPr>
            <a:ln w="73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194079232"/>
        <c:crosses val="autoZero"/>
        <c:crossBetween val="between"/>
      </c:valAx>
      <c:spPr>
        <a:noFill/>
        <a:ln w="25302">
          <a:noFill/>
        </a:ln>
      </c:spPr>
    </c:plotArea>
    <c:legend>
      <c:legendPos val="r"/>
      <c:layout>
        <c:manualLayout>
          <c:xMode val="edge"/>
          <c:yMode val="edge"/>
          <c:x val="0.7887531537798661"/>
          <c:y val="9.6488782072561355E-4"/>
          <c:w val="0.20648546978834634"/>
          <c:h val="0.85761920569372319"/>
        </c:manualLayout>
      </c:layout>
      <c:overlay val="0"/>
      <c:spPr>
        <a:noFill/>
        <a:ln w="1950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ВИЧ-инфицированных (от всех причин)</c:v>
                </c:pt>
              </c:strCache>
            </c:strRef>
          </c:tx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587887544075437E-3"/>
                  <c:y val="2.469135802469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175775088150874E-3"/>
                  <c:y val="4.320987654320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469718860188601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440915658056638E-2"/>
                  <c:y val="6.790123456790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329098789667895E-2"/>
                  <c:y val="4.938271604938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476070675686875E-2"/>
                  <c:y val="5.246913580246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476070675686757E-2"/>
                  <c:y val="4.0123456790123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105465052890649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11 месяцев 2019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42.1</c:v>
                </c:pt>
                <c:pt idx="1">
                  <c:v>52.2</c:v>
                </c:pt>
                <c:pt idx="2">
                  <c:v>63.7</c:v>
                </c:pt>
                <c:pt idx="3">
                  <c:v>64.7</c:v>
                </c:pt>
                <c:pt idx="4">
                  <c:v>84</c:v>
                </c:pt>
                <c:pt idx="5">
                  <c:v>70.8</c:v>
                </c:pt>
                <c:pt idx="6">
                  <c:v>84.2</c:v>
                </c:pt>
                <c:pt idx="7">
                  <c:v>70.8</c:v>
                </c:pt>
                <c:pt idx="8">
                  <c:v>75.5</c:v>
                </c:pt>
                <c:pt idx="9">
                  <c:v>66.900000000000006</c:v>
                </c:pt>
                <c:pt idx="10">
                  <c:v>57.4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от ВИЧ</c:v>
                </c:pt>
              </c:strCache>
            </c:strRef>
          </c:tx>
          <c:spPr>
            <a:ln w="666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664549394833947E-2"/>
                  <c:y val="-4.629629629629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329098789667895E-2"/>
                  <c:y val="-4.320987654320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84667629848298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07031003526035E-2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587887544075496E-2"/>
                  <c:y val="-3.395061728395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329098789667895E-2"/>
                  <c:y val="-4.320987654320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051122569331693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36425380729819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329098789667895E-2"/>
                  <c:y val="-3.086419753086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329098789667895E-2"/>
                  <c:y val="-3.086419753086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11 месяцев 2019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5.9</c:v>
                </c:pt>
                <c:pt idx="1">
                  <c:v>7.3</c:v>
                </c:pt>
                <c:pt idx="2">
                  <c:v>10.9</c:v>
                </c:pt>
                <c:pt idx="3">
                  <c:v>14.4</c:v>
                </c:pt>
                <c:pt idx="4">
                  <c:v>23.7</c:v>
                </c:pt>
                <c:pt idx="5">
                  <c:v>22</c:v>
                </c:pt>
                <c:pt idx="6">
                  <c:v>32.799999999999997</c:v>
                </c:pt>
                <c:pt idx="7">
                  <c:v>38.799999999999997</c:v>
                </c:pt>
                <c:pt idx="8">
                  <c:v>36.200000000000003</c:v>
                </c:pt>
                <c:pt idx="9">
                  <c:v>34.6</c:v>
                </c:pt>
                <c:pt idx="10">
                  <c:v>28.3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11 месяцев 2019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56256"/>
        <c:axId val="194039744"/>
      </c:lineChart>
      <c:catAx>
        <c:axId val="1290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39744"/>
        <c:crosses val="autoZero"/>
        <c:auto val="1"/>
        <c:lblAlgn val="ctr"/>
        <c:lblOffset val="100"/>
        <c:noMultiLvlLbl val="0"/>
      </c:catAx>
      <c:valAx>
        <c:axId val="19403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05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4688120343224E-2"/>
          <c:y val="4.3613548998840249E-2"/>
          <c:w val="0.94622682864826557"/>
          <c:h val="0.60577580772317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 ВИЧ+ от всех причин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11 месяцев 2018</c:v>
                </c:pt>
                <c:pt idx="1">
                  <c:v>11 месяцев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59.6</c:v>
                </c:pt>
                <c:pt idx="1">
                  <c:v>57.4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68512"/>
        <c:axId val="194041472"/>
      </c:barChart>
      <c:catAx>
        <c:axId val="1943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41472"/>
        <c:crosses val="autoZero"/>
        <c:auto val="1"/>
        <c:lblAlgn val="ctr"/>
        <c:lblOffset val="100"/>
        <c:noMultiLvlLbl val="0"/>
      </c:catAx>
      <c:valAx>
        <c:axId val="19404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36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7FCD9-652E-46A1-BFB3-EF18918770A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CB76-18B6-4E08-82BB-35975E54C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7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A34A5-C00E-4309-8579-7CFD7430F0B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4B6E-0275-49A6-8DD6-CE7435B1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7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26D3D-93FF-48E4-926B-29A136066549}" type="slidenum">
              <a:rPr lang="ru-RU" altLang="ru-RU">
                <a:latin typeface="Candara" panose="020E0502030303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4E6B287-7B27-4C12-857D-B846406B091F}" type="slidenum">
              <a:rPr lang="ru-RU" altLang="ru-RU">
                <a:cs typeface="Lucida Sans Unicode" panose="020B0602030504020204" pitchFamily="34" charset="0"/>
              </a:rPr>
              <a:pPr eaLnBrk="1" hangingPunct="1"/>
              <a:t>11</a:t>
            </a:fld>
            <a:endParaRPr lang="ru-RU" altLang="ru-RU">
              <a:cs typeface="Lucida Sans Unicode" panose="020B0602030504020204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9451975"/>
            <a:ext cx="2973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7BBAA70-5C9F-42B2-8450-36029D9A376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883025" y="9450388"/>
            <a:ext cx="2973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3FE206C-00C9-4028-9290-EC0885679CDE}" type="slidenum">
              <a:rPr lang="ru-RU" altLang="ru-RU" sz="1200">
                <a:latin typeface="Calibri" panose="020F0502020204030204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6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381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01EF31-82D1-4142-B42F-B8B0775A24C5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6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A91712B-7F29-456A-8B27-E6BC305C8374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92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4B6E-0275-49A6-8DD6-CE7435B1F8E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4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41FD-AD25-47A0-B0E8-DA43CA6B598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9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body"/>
          </p:nvPr>
        </p:nvSpPr>
        <p:spPr>
          <a:xfrm>
            <a:off x="678960" y="4689360"/>
            <a:ext cx="5427360" cy="4436280"/>
          </a:xfrm>
          <a:prstGeom prst="rect">
            <a:avLst/>
          </a:prstGeom>
        </p:spPr>
        <p:txBody>
          <a:bodyPr lIns="91080" tIns="45360" rIns="91080" bIns="45360"/>
          <a:lstStyle/>
          <a:p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CustomShape 2"/>
          <p:cNvSpPr/>
          <p:nvPr/>
        </p:nvSpPr>
        <p:spPr>
          <a:xfrm>
            <a:off x="3846240" y="9378360"/>
            <a:ext cx="293724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b"/>
          <a:lstStyle/>
          <a:p>
            <a:pPr algn="r">
              <a:lnSpc>
                <a:spcPct val="100000"/>
              </a:lnSpc>
            </a:pPr>
            <a:fld id="{63D58EA1-A757-4D35-9F1B-C4AC461EE77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22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27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4B6E-0275-49A6-8DD6-CE7435B1F8E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9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2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826685" y="1827213"/>
            <a:ext cx="9751483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631B4F7-F52A-49A8-BFE0-4F0093BB7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82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9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4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7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7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6184-D08C-4B57-8448-F7C3EEBB7B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source=wiz&amp;fp=0&amp;text=%D0%B0%D0%BD%D1%82%D0%B8%D1%80%D0%B5%D1%82%D1%80%D0%BE%D0%B2%D0%B8%D1%80%D1%83%D1%81%D0%BD%D0%B0%D1%8F%20%D1%82%D0%B5%D1%80%D0%B0%D0%BF%D0%B8%D1%8F%20%D1%84%D0%BE%D1%82%D0%BE&amp;noreask=1&amp;pos=28&amp;lr=240&amp;rpt=simage&amp;uinfo=ww-1663-wh-925-fw-1438-fh-598-pd-1&amp;img_url=http://thumb9.shutterstock.com/thumb_small/496243/496243,1315074015,32/stock-photo-aids-842181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874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1360"/>
            <a:ext cx="10515600" cy="4738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</a:t>
            </a: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эпидемиологии, профилактики и лечения</a:t>
            </a:r>
            <a:endParaRPr lang="en-US" sz="160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ВИЧ-инфекции</a:t>
            </a:r>
            <a:r>
              <a:rPr lang="en-US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области. </a:t>
            </a: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 и перспективы</a:t>
            </a:r>
          </a:p>
          <a:p>
            <a:pPr marL="0" indent="0">
              <a:buNone/>
            </a:pPr>
            <a:endParaRPr lang="ru-RU" sz="5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Чернова Оксана Эдуардовна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врач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ГБУЗ «Самарский областной клинический центр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профилактики и борьбы со СПИД»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к.м.н.</a:t>
            </a:r>
            <a:endParaRPr lang="ru-RU" sz="6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Самара</a:t>
            </a:r>
          </a:p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декабрь 2019</a:t>
            </a:r>
            <a:endParaRPr lang="ru-RU" sz="5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7" y="320608"/>
            <a:ext cx="5783520" cy="183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17"/>
          <p:cNvSpPr>
            <a:spLocks noChangeArrowheads="1"/>
          </p:cNvSpPr>
          <p:nvPr/>
        </p:nvSpPr>
        <p:spPr bwMode="auto">
          <a:xfrm>
            <a:off x="3473705" y="116417"/>
            <a:ext cx="76006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эпидемиологической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ВИЧ-инфекции в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</a:t>
            </a:r>
            <a:endParaRPr lang="ru-RU" alt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0" y="3606031"/>
            <a:ext cx="4819844" cy="31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6804" y="199995"/>
            <a:ext cx="3326900" cy="1660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Неоднородное развитие </a:t>
            </a:r>
            <a:r>
              <a:rPr lang="ru-RU" sz="2000" b="1" dirty="0" err="1">
                <a:solidFill>
                  <a:schemeClr val="tx1"/>
                </a:solidFill>
              </a:rPr>
              <a:t>эпидситуации</a:t>
            </a:r>
            <a:r>
              <a:rPr lang="ru-RU" sz="2000" b="1" dirty="0">
                <a:solidFill>
                  <a:schemeClr val="tx1"/>
                </a:solidFill>
              </a:rPr>
              <a:t> по районам </a:t>
            </a:r>
            <a:r>
              <a:rPr lang="ru-RU" sz="2000" b="1" dirty="0" smtClean="0">
                <a:solidFill>
                  <a:schemeClr val="tx1"/>
                </a:solidFill>
              </a:rPr>
              <a:t>Самарской области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83705" y="1600773"/>
            <a:ext cx="3297436" cy="1585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Преобладание полового пути передачи в структуре инфицирования ВИЧ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86761" y="2836757"/>
            <a:ext cx="3297436" cy="15990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Преобладание среди впервые выявленных ВИЧ инфицированных возрастной  группы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30-39 лет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5007" y="4215946"/>
            <a:ext cx="3227582" cy="1554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Рост заболеваемости в старшей возрастной группе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94999" y="5281119"/>
            <a:ext cx="3355847" cy="15095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Увеличение доли социально-адаптированных лиц среди впервые выявленных ВИЧ-инфицированных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32641" y="1631720"/>
            <a:ext cx="3227582" cy="15542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Увеличение доли женщин среди впервые выявленных ВИЧ-инфицированных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https://ds05.infourok.ru/uploads/ex/0f5a/0009bfd1-2520f8d6/hello_html_6be97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23" y="1631720"/>
            <a:ext cx="1036656" cy="15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345188" y="4277725"/>
            <a:ext cx="884353" cy="920612"/>
          </a:xfrm>
          <a:prstGeom prst="rect">
            <a:avLst/>
          </a:prstGeom>
        </p:spPr>
      </p:pic>
      <p:grpSp>
        <p:nvGrpSpPr>
          <p:cNvPr id="13" name="Группа 3"/>
          <p:cNvGrpSpPr>
            <a:grpSpLocks/>
          </p:cNvGrpSpPr>
          <p:nvPr/>
        </p:nvGrpSpPr>
        <p:grpSpPr bwMode="auto">
          <a:xfrm>
            <a:off x="7547195" y="3358458"/>
            <a:ext cx="841197" cy="746783"/>
            <a:chOff x="285750" y="2428875"/>
            <a:chExt cx="1330325" cy="1428750"/>
          </a:xfrm>
        </p:grpSpPr>
        <p:pic>
          <p:nvPicPr>
            <p:cNvPr id="14" name="Picture 3" descr="D:\Work\Красная строка\Минздав\ИТОГИ 2016\вич\preg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 l="50963" b="2702"/>
            <a:stretch>
              <a:fillRect/>
            </a:stretch>
          </p:blipFill>
          <p:spPr bwMode="auto">
            <a:xfrm>
              <a:off x="285750" y="2428875"/>
              <a:ext cx="687388" cy="14287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3" descr="D:\Work\Красная строка\Минздав\ИТОГИ 2016\вич\preg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 l="50963" b="2702"/>
            <a:stretch>
              <a:fillRect/>
            </a:stretch>
          </p:blipFill>
          <p:spPr bwMode="auto">
            <a:xfrm>
              <a:off x="928688" y="2428875"/>
              <a:ext cx="687387" cy="142875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6" name="Picture 2" descr="http://sro-direct.ru/media/images/85ab4ce3e7dcb89139ab3e1923a8a28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823200" y="5801079"/>
            <a:ext cx="837076" cy="925632"/>
          </a:xfrm>
          <a:prstGeom prst="rect">
            <a:avLst/>
          </a:prstGeom>
          <a:noFill/>
          <a:extLst/>
        </p:spPr>
      </p:pic>
      <p:pic>
        <p:nvPicPr>
          <p:cNvPr id="1028" name="Picture 4" descr="https://wcu-network.org.ua/public/upload/images/orig/4_14586312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45" y="1855938"/>
            <a:ext cx="1070946" cy="9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77440" y="58726"/>
            <a:ext cx="8930640" cy="154357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исходов беременности </a:t>
            </a:r>
            <a:b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ВИЧ-инфицированных женщин (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2009 – 2018 </a:t>
            </a:r>
            <a:r>
              <a:rPr lang="ru-RU" sz="2800" b="1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6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25504085"/>
              </p:ext>
            </p:extLst>
          </p:nvPr>
        </p:nvGraphicFramePr>
        <p:xfrm>
          <a:off x="845820" y="1807733"/>
          <a:ext cx="7109460" cy="44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8" name="Нижний колонтитул 1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0" y="6524626"/>
            <a:ext cx="9144000" cy="333375"/>
          </a:xfrm>
          <a:prstGeom prst="rect">
            <a:avLst/>
          </a:prstGeom>
          <a:ln>
            <a:miter lim="800000"/>
          </a:ln>
          <a:extLst/>
        </p:spPr>
        <p:txBody>
          <a:bodyPr vert="horz" lIns="92160" tIns="46080" rIns="92160" bIns="46080" rtlCol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ea typeface="+mn-ea"/>
                <a:cs typeface="Lucida Sans Unicode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1942" y="1735775"/>
            <a:ext cx="3132337" cy="181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u="sng" dirty="0" smtClean="0">
              <a:solidFill>
                <a:srgbClr val="0D0D0D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 smtClean="0">
                <a:solidFill>
                  <a:srgbClr val="0D0D0D"/>
                </a:solidFill>
              </a:rPr>
              <a:t>Самарская область – </a:t>
            </a:r>
            <a:r>
              <a:rPr lang="ru-RU" sz="2000" b="1" dirty="0" smtClean="0">
                <a:solidFill>
                  <a:srgbClr val="0D0D0D"/>
                </a:solidFill>
              </a:rPr>
              <a:t>лидер в ПФО по числу детей, рождённых от ВИЧ-инфицированных матерей</a:t>
            </a:r>
            <a:endParaRPr lang="ru-RU" sz="2000" b="1" dirty="0">
              <a:solidFill>
                <a:srgbClr val="0D0D0D"/>
              </a:solidFill>
            </a:endParaRPr>
          </a:p>
          <a:p>
            <a:r>
              <a:rPr lang="ru-RU" sz="2000" b="1" u="sng" dirty="0" smtClean="0">
                <a:solidFill>
                  <a:srgbClr val="0D0D0D"/>
                </a:solidFill>
              </a:rPr>
              <a:t> </a:t>
            </a:r>
            <a:r>
              <a:rPr lang="ru-RU" sz="2000" b="1" dirty="0" smtClean="0">
                <a:solidFill>
                  <a:srgbClr val="0D0D0D"/>
                </a:solidFill>
              </a:rPr>
              <a:t>  </a:t>
            </a:r>
            <a:endParaRPr lang="ru-RU" sz="2000" b="1" dirty="0">
              <a:solidFill>
                <a:srgbClr val="0D0D0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51942" y="3956709"/>
            <a:ext cx="3132337" cy="21570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altLang="ru-RU" b="1" u="sng" dirty="0">
                <a:solidFill>
                  <a:srgbClr val="0D0D0D"/>
                </a:solidFill>
                <a:latin typeface="Calibri" panose="020F0502020204030204" pitchFamily="34" charset="0"/>
              </a:rPr>
              <a:t>Тенденция:</a:t>
            </a:r>
            <a:r>
              <a:rPr lang="ru-RU" altLang="ru-RU" b="1" dirty="0">
                <a:solidFill>
                  <a:srgbClr val="0D0D0D"/>
                </a:solidFill>
                <a:latin typeface="Calibri" panose="020F0502020204030204" pitchFamily="34" charset="0"/>
              </a:rPr>
              <a:t>     Снижение числа  родов у ВИЧ-инфицированных женщин.          Снижение числа абортов (</a:t>
            </a: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осознанное </a:t>
            </a:r>
            <a:r>
              <a:rPr lang="ru-RU" altLang="ru-RU" b="1" dirty="0">
                <a:solidFill>
                  <a:srgbClr val="0D0D0D"/>
                </a:solidFill>
                <a:latin typeface="Calibri" panose="020F0502020204030204" pitchFamily="34" charset="0"/>
              </a:rPr>
              <a:t>материнство увеличивается)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30"/>
            <a:ext cx="2155588" cy="16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2552"/>
      </p:ext>
    </p:extLst>
  </p:cSld>
  <p:clrMapOvr>
    <a:masterClrMapping/>
  </p:clrMapOvr>
  <p:transition advTm="26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08" y="327598"/>
            <a:ext cx="10515600" cy="9657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28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химиопрофилактикой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перинатальной</a:t>
            </a:r>
            <a:b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 ВИЧ от матери ребёнку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038339"/>
              </p:ext>
            </p:extLst>
          </p:nvPr>
        </p:nvGraphicFramePr>
        <p:xfrm>
          <a:off x="335280" y="1148080"/>
          <a:ext cx="4876800" cy="293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2444717"/>
              </p:ext>
            </p:extLst>
          </p:nvPr>
        </p:nvGraphicFramePr>
        <p:xfrm>
          <a:off x="335280" y="4196080"/>
          <a:ext cx="4876800" cy="24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9317790"/>
              </p:ext>
            </p:extLst>
          </p:nvPr>
        </p:nvGraphicFramePr>
        <p:xfrm>
          <a:off x="6096000" y="1148081"/>
          <a:ext cx="5344160" cy="294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45390321"/>
              </p:ext>
            </p:extLst>
          </p:nvPr>
        </p:nvGraphicFramePr>
        <p:xfrm>
          <a:off x="6096000" y="4087368"/>
          <a:ext cx="5516880" cy="263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8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040" y="264160"/>
            <a:ext cx="8620760" cy="14265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реализации ВИЧ-инфекции по годам рождения детей</a:t>
            </a:r>
            <a:endParaRPr lang="ru-RU" sz="36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818630"/>
              </p:ext>
            </p:extLst>
          </p:nvPr>
        </p:nvGraphicFramePr>
        <p:xfrm>
          <a:off x="1503680" y="1477328"/>
          <a:ext cx="9525000" cy="415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3920" y="5709920"/>
            <a:ext cx="10993120" cy="955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u="sng" dirty="0">
                <a:solidFill>
                  <a:srgbClr val="0D0D0D"/>
                </a:solidFill>
              </a:rPr>
              <a:t>Тенденция:</a:t>
            </a:r>
            <a:r>
              <a:rPr lang="ru-RU" altLang="ru-RU" sz="2000" b="1" dirty="0">
                <a:solidFill>
                  <a:srgbClr val="0D0D0D"/>
                </a:solidFill>
              </a:rPr>
              <a:t>    Снижение % вертикальной передачи ВИЧ-инфекции  от матери к ребенку   с  </a:t>
            </a:r>
            <a:r>
              <a:rPr lang="ru-RU" altLang="ru-RU" sz="2000" b="1" u="sng" dirty="0" smtClean="0">
                <a:solidFill>
                  <a:srgbClr val="0D0D0D"/>
                </a:solidFill>
              </a:rPr>
              <a:t>32,1%</a:t>
            </a:r>
            <a:r>
              <a:rPr lang="ru-RU" altLang="ru-RU" sz="2000" b="1" dirty="0" smtClean="0">
                <a:solidFill>
                  <a:srgbClr val="0D0D0D"/>
                </a:solidFill>
              </a:rPr>
              <a:t> </a:t>
            </a:r>
            <a:r>
              <a:rPr lang="ru-RU" altLang="ru-RU" sz="2000" b="1" dirty="0">
                <a:solidFill>
                  <a:srgbClr val="0D0D0D"/>
                </a:solidFill>
              </a:rPr>
              <a:t>(в 2000г.);   </a:t>
            </a:r>
            <a:r>
              <a:rPr lang="ru-RU" altLang="ru-RU" sz="2000" b="1" u="sng" dirty="0" smtClean="0">
                <a:solidFill>
                  <a:srgbClr val="0D0D0D"/>
                </a:solidFill>
              </a:rPr>
              <a:t>10% (</a:t>
            </a:r>
            <a:r>
              <a:rPr lang="ru-RU" altLang="ru-RU" sz="2000" b="1" dirty="0" smtClean="0">
                <a:solidFill>
                  <a:srgbClr val="0D0D0D"/>
                </a:solidFill>
              </a:rPr>
              <a:t>в 2002 г.); 4,8%  (в 2011 г.) до 1,2% в 2018 году.</a:t>
            </a:r>
            <a:endParaRPr lang="ru-RU" altLang="ru-RU" sz="2000" b="1" dirty="0">
              <a:solidFill>
                <a:srgbClr val="0D0D0D"/>
              </a:solidFill>
            </a:endParaRPr>
          </a:p>
        </p:txBody>
      </p:sp>
      <p:pic>
        <p:nvPicPr>
          <p:cNvPr id="6" name="Picture 2" descr="https://www.sb.by/upload/iblock/b00/b00b7ab793a2a7d30b11fd5eee8e2e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9483"/>
            <a:ext cx="2717420" cy="18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4614266"/>
              </p:ext>
            </p:extLst>
          </p:nvPr>
        </p:nvGraphicFramePr>
        <p:xfrm>
          <a:off x="685800" y="1330960"/>
          <a:ext cx="8539480" cy="496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91030" y="264160"/>
            <a:ext cx="885825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передачи ВИЧ-инфекции от матери к </a:t>
            </a:r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(абсолютные числа) </a:t>
            </a:r>
            <a:endParaRPr lang="ru-RU" sz="3200" b="1" dirty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58960" y="1930400"/>
            <a:ext cx="2580640" cy="3139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За 11 месяцев 2019 г. текущий процент перинатальной передачи ВИЧ - 1,0 %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ПФО за 2018 - 2,0 %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РФ за 2018 - 1,7%</a:t>
            </a:r>
            <a:endParaRPr lang="ru-RU" altLang="ru-RU" b="1" dirty="0">
              <a:solidFill>
                <a:srgbClr val="0D0D0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76268" y="169920"/>
            <a:ext cx="7500112" cy="966691"/>
          </a:xfrm>
          <a:prstGeom prst="rect">
            <a:avLst/>
          </a:prstGeom>
          <a:noFill/>
        </p:spPr>
        <p:txBody>
          <a:bodyPr wrap="square" lIns="103900" tIns="51951" rIns="103900" bIns="51951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рожденные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ВИЧ(+)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матерей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01.12.2019 </a:t>
            </a:r>
            <a:endParaRPr 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/>
          </p:nvPr>
        </p:nvGraphicFramePr>
        <p:xfrm>
          <a:off x="4998720" y="2844800"/>
          <a:ext cx="685673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1134528" y="3467101"/>
            <a:ext cx="3619500" cy="2190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Тенденция: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снижение частоты перинатальной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передачи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ВИЧ.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 11 месяцев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г.– 1,0 % 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 2018 г. – 1,2%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736" y="169920"/>
            <a:ext cx="35410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>
            <a:extLst/>
          </p:cNvPr>
          <p:cNvSpPr/>
          <p:nvPr/>
        </p:nvSpPr>
        <p:spPr>
          <a:xfrm>
            <a:off x="3714824" y="1136611"/>
            <a:ext cx="8050456" cy="21552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За весь период наблюдения на территории Самарской области родилось 12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508 детей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В 2019 году от ВИЧ-позитивных матерей родилось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579 детей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altLang="ru-RU" sz="2000" b="1" dirty="0">
                <a:solidFill>
                  <a:schemeClr val="tx1"/>
                </a:solidFill>
              </a:rPr>
              <a:t>«Д» учете с В.20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состоит 627 детей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(перинатального контакта 610 детей)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На учёте с </a:t>
            </a:r>
            <a:r>
              <a:rPr lang="en-US" altLang="ru-RU" sz="2000" b="1" dirty="0">
                <a:solidFill>
                  <a:schemeClr val="tx1"/>
                </a:solidFill>
              </a:rPr>
              <a:t>R 75 </a:t>
            </a:r>
            <a:r>
              <a:rPr lang="ru-RU" altLang="ru-RU" sz="2000" b="1" dirty="0">
                <a:solidFill>
                  <a:schemeClr val="tx1"/>
                </a:solidFill>
              </a:rPr>
              <a:t>состоит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1239 детей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ероприятия, направленные на достижение цели раннего выявления ВИЧ и постановки</a:t>
            </a:r>
            <a:b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диспансерный учет</a:t>
            </a:r>
            <a:endParaRPr lang="ru-RU" sz="32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1867"/>
            <a:ext cx="10811256" cy="457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Выездная работа ГБУЗ СОКЦ СПИД в 2019 году:</a:t>
            </a:r>
          </a:p>
          <a:p>
            <a:pPr>
              <a:buFontTx/>
              <a:buChar char="-"/>
            </a:pPr>
            <a:r>
              <a:rPr lang="ru-RU" b="1" dirty="0" smtClean="0"/>
              <a:t>организационно-методические выезды (</a:t>
            </a:r>
            <a:r>
              <a:rPr lang="ru-RU" b="1" u="sng" dirty="0" smtClean="0"/>
              <a:t>51 выезд</a:t>
            </a:r>
            <a:r>
              <a:rPr lang="ru-RU" b="1" dirty="0" smtClean="0"/>
              <a:t>)</a:t>
            </a:r>
          </a:p>
          <a:p>
            <a:pPr>
              <a:buFontTx/>
              <a:buChar char="-"/>
            </a:pPr>
            <a:r>
              <a:rPr lang="ru-RU" b="1" dirty="0"/>
              <a:t>к</a:t>
            </a:r>
            <a:r>
              <a:rPr lang="ru-RU" b="1" dirty="0" smtClean="0"/>
              <a:t>онтроль качества лабораторной диагностики</a:t>
            </a:r>
          </a:p>
          <a:p>
            <a:pPr marL="0" indent="0">
              <a:buNone/>
            </a:pPr>
            <a:r>
              <a:rPr lang="ru-RU" b="1" dirty="0" smtClean="0"/>
              <a:t> ВИЧ-инфекции (</a:t>
            </a:r>
            <a:r>
              <a:rPr lang="ru-RU" b="1" u="sng" dirty="0" smtClean="0"/>
              <a:t>27 выездов</a:t>
            </a:r>
            <a:r>
              <a:rPr lang="ru-RU" b="1" dirty="0" smtClean="0"/>
              <a:t>)</a:t>
            </a:r>
          </a:p>
          <a:p>
            <a:pPr>
              <a:buFontTx/>
              <a:buChar char="-"/>
            </a:pPr>
            <a:r>
              <a:rPr lang="ru-RU" b="1" dirty="0" smtClean="0"/>
              <a:t>выезды врачебных бригад с консультативной целью (41</a:t>
            </a:r>
            <a:r>
              <a:rPr lang="ru-RU" b="1" u="sng" dirty="0" smtClean="0"/>
              <a:t> выезд</a:t>
            </a:r>
            <a:r>
              <a:rPr lang="ru-RU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Привлечение участковой службы к раннему выявлению ВИЧ-инфекции, постановке на «Д» учет и контролю за лицами, стоящими на «Д» учете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Выездная работа в учреждениях ФСИН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Взаимодействие с ГУ МВД по Самарской области по установлению места регистрации ВИЧ-инфицированных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859520" y="904240"/>
            <a:ext cx="2965896" cy="2481511"/>
            <a:chOff x="4697413" y="659261"/>
            <a:chExt cx="4770437" cy="4982714"/>
          </a:xfrm>
        </p:grpSpPr>
        <p:pic>
          <p:nvPicPr>
            <p:cNvPr id="7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13" y="659261"/>
              <a:ext cx="4770437" cy="498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 стрелкой 7"/>
            <p:cNvCxnSpPr/>
            <p:nvPr/>
          </p:nvCxnSpPr>
          <p:spPr>
            <a:xfrm flipV="1">
              <a:off x="7483475" y="3152775"/>
              <a:ext cx="755650" cy="222250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 flipV="1">
              <a:off x="6370638" y="3211513"/>
              <a:ext cx="809625" cy="295275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7126288" y="3530600"/>
              <a:ext cx="53975" cy="893763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7180263" y="3530600"/>
              <a:ext cx="485775" cy="1055688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7205663" y="2259013"/>
              <a:ext cx="153987" cy="1028700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62688" y="3517900"/>
              <a:ext cx="889000" cy="528638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7331075" y="2116138"/>
              <a:ext cx="1006475" cy="1163637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7234238" y="3524250"/>
              <a:ext cx="787400" cy="522288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6513495" y="2870064"/>
              <a:ext cx="471488" cy="431800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AEC8-18AF-4A19-9104-F96B694192D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4000" y="350651"/>
            <a:ext cx="87593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Каскад оказания медицинской помощи </a:t>
            </a:r>
          </a:p>
          <a:p>
            <a:pPr algn="ctr">
              <a:defRPr/>
            </a:pPr>
            <a:r>
              <a:rPr lang="ru-RU" sz="3200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ВИЧ-инфицированным </a:t>
            </a:r>
            <a:r>
              <a:rPr lang="ru-RU" sz="3200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11 </a:t>
            </a:r>
            <a:r>
              <a:rPr lang="ru-RU" sz="3200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месяцев 2019 года</a:t>
            </a:r>
          </a:p>
        </p:txBody>
      </p:sp>
      <p:grpSp>
        <p:nvGrpSpPr>
          <p:cNvPr id="32771" name="Группа 34"/>
          <p:cNvGrpSpPr>
            <a:grpSpLocks/>
          </p:cNvGrpSpPr>
          <p:nvPr/>
        </p:nvGrpSpPr>
        <p:grpSpPr bwMode="auto">
          <a:xfrm>
            <a:off x="1049277" y="1471060"/>
            <a:ext cx="10564095" cy="4193090"/>
            <a:chOff x="2989996" y="487414"/>
            <a:chExt cx="6633981" cy="2917513"/>
          </a:xfrm>
        </p:grpSpPr>
        <p:graphicFrame>
          <p:nvGraphicFramePr>
            <p:cNvPr id="2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2571045"/>
                </p:ext>
              </p:extLst>
            </p:nvPr>
          </p:nvGraphicFramePr>
          <p:xfrm>
            <a:off x="2989996" y="487414"/>
            <a:ext cx="6633981" cy="2782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722518" y="3062289"/>
              <a:ext cx="1157815" cy="203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ЛЖВ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2670" y="2978809"/>
              <a:ext cx="1212242" cy="342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Состоят на </a:t>
              </a:r>
              <a:r>
                <a:rPr lang="ru-RU" sz="1300" b="1" i="1" dirty="0" smtClean="0"/>
                <a:t>диспансерном учёте</a:t>
              </a:r>
              <a:endParaRPr lang="ru-RU" sz="1300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17249" y="2976090"/>
              <a:ext cx="1159153" cy="3426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Получают </a:t>
              </a:r>
            </a:p>
            <a:p>
              <a:pPr algn="ctr">
                <a:defRPr/>
              </a:pPr>
              <a:r>
                <a:rPr lang="ru-RU" sz="1300" b="1" i="1" dirty="0"/>
                <a:t>АРВТ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3742" y="3062290"/>
              <a:ext cx="964117" cy="342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Неопределяемая </a:t>
              </a:r>
            </a:p>
            <a:p>
              <a:pPr algn="ctr">
                <a:defRPr/>
              </a:pPr>
              <a:r>
                <a:rPr lang="ru-RU" sz="1300" b="1" i="1" dirty="0"/>
                <a:t>ВН</a:t>
              </a:r>
            </a:p>
          </p:txBody>
        </p:sp>
      </p:grpSp>
      <p:sp>
        <p:nvSpPr>
          <p:cNvPr id="3" name="Стрелка вправо 2"/>
          <p:cNvSpPr/>
          <p:nvPr/>
        </p:nvSpPr>
        <p:spPr>
          <a:xfrm>
            <a:off x="4318000" y="3206706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331324" y="3494944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352769" y="3470601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5506720" y="5531483"/>
            <a:ext cx="2039768" cy="8801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7612938" y="5544171"/>
            <a:ext cx="2500193" cy="7745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6" descr="http://www.wort.lu/img/042157a704c18ad37377428efa87d53e/460/325/17/0/583/400/75/4cd13330cf588d9792afe34f917d2e010152a7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" y="0"/>
            <a:ext cx="2430065" cy="17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0484" y="144360"/>
            <a:ext cx="4403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Каскад оказания медицинской помощи </a:t>
            </a: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ВИЧ-инфицированным беременным </a:t>
            </a: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месяцев 2019 года</a:t>
            </a:r>
          </a:p>
        </p:txBody>
      </p:sp>
      <p:grpSp>
        <p:nvGrpSpPr>
          <p:cNvPr id="36867" name="Группа 25"/>
          <p:cNvGrpSpPr>
            <a:grpSpLocks/>
          </p:cNvGrpSpPr>
          <p:nvPr/>
        </p:nvGrpSpPr>
        <p:grpSpPr bwMode="auto">
          <a:xfrm>
            <a:off x="347757" y="1008584"/>
            <a:ext cx="5467067" cy="4781555"/>
            <a:chOff x="-10496" y="371577"/>
            <a:chExt cx="6714352" cy="3047274"/>
          </a:xfrm>
        </p:grpSpPr>
        <p:graphicFrame>
          <p:nvGraphicFramePr>
            <p:cNvPr id="2" name="Диаграмма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8866995"/>
                </p:ext>
              </p:extLst>
            </p:nvPr>
          </p:nvGraphicFramePr>
          <p:xfrm>
            <a:off x="-10496" y="371577"/>
            <a:ext cx="6714352" cy="2738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534719" y="2992768"/>
              <a:ext cx="1158450" cy="313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Родов у ВИЧ+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85408" y="2966698"/>
              <a:ext cx="1271369" cy="441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Состоят на учёте в ЖК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97128" y="2977524"/>
              <a:ext cx="1318765" cy="441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Получили ХП </a:t>
              </a:r>
            </a:p>
            <a:p>
              <a:pPr algn="ctr">
                <a:defRPr/>
              </a:pPr>
              <a:r>
                <a:rPr lang="ru-RU" sz="1300" b="1" i="1" dirty="0"/>
                <a:t>1 этап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9148" y="2966698"/>
              <a:ext cx="1868613" cy="313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Неопределяемая ВН</a:t>
              </a:r>
            </a:p>
          </p:txBody>
        </p:sp>
      </p:grpSp>
      <p:sp>
        <p:nvSpPr>
          <p:cNvPr id="11" name="Стрелка вправо 10"/>
          <p:cNvSpPr/>
          <p:nvPr/>
        </p:nvSpPr>
        <p:spPr>
          <a:xfrm>
            <a:off x="4164331" y="3722043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005893" y="2693414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81291" y="3179290"/>
            <a:ext cx="301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679260"/>
              </p:ext>
            </p:extLst>
          </p:nvPr>
        </p:nvGraphicFramePr>
        <p:xfrm>
          <a:off x="6079863" y="2095242"/>
          <a:ext cx="6017074" cy="346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Группа 34"/>
          <p:cNvGrpSpPr>
            <a:grpSpLocks/>
          </p:cNvGrpSpPr>
          <p:nvPr/>
        </p:nvGrpSpPr>
        <p:grpSpPr bwMode="auto">
          <a:xfrm>
            <a:off x="6409333" y="5834795"/>
            <a:ext cx="5963683" cy="692497"/>
            <a:chOff x="2989777" y="2867114"/>
            <a:chExt cx="5974711" cy="444869"/>
          </a:xfrm>
        </p:grpSpPr>
        <p:sp>
          <p:nvSpPr>
            <p:cNvPr id="16" name="TextBox 15"/>
            <p:cNvSpPr txBox="1"/>
            <p:nvPr/>
          </p:nvSpPr>
          <p:spPr>
            <a:xfrm>
              <a:off x="2989777" y="2867114"/>
              <a:ext cx="1158791" cy="316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Состоят на учете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07047" y="2867114"/>
              <a:ext cx="1272288" cy="444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 smtClean="0"/>
                <a:t>Охвачены диспансерным наблюдением</a:t>
              </a:r>
              <a:endParaRPr lang="ru-RU" sz="13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7371" y="2867114"/>
              <a:ext cx="1158792" cy="316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Получают АРВТ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0749" y="2867114"/>
              <a:ext cx="1158792" cy="3163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Контроль ВН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43301" y="2867114"/>
              <a:ext cx="1621187" cy="3163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Неопределяемая ВН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09333" y="520947"/>
            <a:ext cx="4413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Каскад оказания </a:t>
            </a:r>
            <a:r>
              <a:rPr lang="ru-RU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медицинской помощи </a:t>
            </a:r>
            <a:endParaRPr lang="ru-RU" b="1" spc="-5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ВИЧ-инфицированным детям </a:t>
            </a: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месяцев 2019 года</a:t>
            </a:r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9546" y="1028779"/>
            <a:ext cx="2002925" cy="129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https://ds05.infourok.ru/uploads/ex/0f5a/0009bfd1-2520f8d6/hello_html_6be97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66" y="-57386"/>
            <a:ext cx="806142" cy="12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040" y="121921"/>
            <a:ext cx="8620760" cy="721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на ВИЧ. Цель – выявление ЛЖВ.</a:t>
            </a:r>
            <a:endParaRPr lang="ru-RU" sz="32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33040" y="847599"/>
            <a:ext cx="9138931" cy="166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724 378 человек (22,8%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населения обследовано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11 месяцев 2019 года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(11 месяцев 2018 г.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21,6%) РФ 2018 - 25,9%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0,4%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выявляемость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ВИЧ-инфекции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иммуноблоты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24,7%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поздней стадии</a:t>
            </a:r>
          </a:p>
          <a:p>
            <a:pPr marL="0" indent="0" algn="just">
              <a:buNone/>
              <a:defRPr/>
            </a:pPr>
            <a:endParaRPr lang="ru-RU" b="1" dirty="0">
              <a:solidFill>
                <a:srgbClr val="1349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913120" y="2601795"/>
          <a:ext cx="6065048" cy="2398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547">
                  <a:extLst>
                    <a:ext uri="{9D8B030D-6E8A-4147-A177-3AD203B41FA5}">
                      <a16:colId xmlns:a16="http://schemas.microsoft.com/office/drawing/2014/main" xmlns="" val="2028754030"/>
                    </a:ext>
                  </a:extLst>
                </a:gridCol>
                <a:gridCol w="918286">
                  <a:extLst>
                    <a:ext uri="{9D8B030D-6E8A-4147-A177-3AD203B41FA5}">
                      <a16:colId xmlns:a16="http://schemas.microsoft.com/office/drawing/2014/main" xmlns="" val="3755877517"/>
                    </a:ext>
                  </a:extLst>
                </a:gridCol>
                <a:gridCol w="1314600">
                  <a:extLst>
                    <a:ext uri="{9D8B030D-6E8A-4147-A177-3AD203B41FA5}">
                      <a16:colId xmlns:a16="http://schemas.microsoft.com/office/drawing/2014/main" xmlns="" val="1541965081"/>
                    </a:ext>
                  </a:extLst>
                </a:gridCol>
                <a:gridCol w="1502615">
                  <a:extLst>
                    <a:ext uri="{9D8B030D-6E8A-4147-A177-3AD203B41FA5}">
                      <a16:colId xmlns:a16="http://schemas.microsoft.com/office/drawing/2014/main" xmlns="" val="4066947160"/>
                    </a:ext>
                  </a:extLst>
                </a:gridCol>
              </a:tblGrid>
              <a:tr h="8069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людей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</a:t>
                      </a:r>
                    </a:p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Впервые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выявлен-</a:t>
                      </a:r>
                    </a:p>
                    <a:p>
                      <a:pPr algn="ctr" fontAlgn="b"/>
                      <a:r>
                        <a:rPr lang="ru-RU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ru-RU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мость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059504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2153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22495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студенты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685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502760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рабочие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589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97514"/>
                  </a:ext>
                </a:extLst>
              </a:tr>
              <a:tr h="622261">
                <a:tc>
                  <a:txBody>
                    <a:bodyPr/>
                    <a:lstStyle/>
                    <a:p>
                      <a:pPr marL="285750" indent="-285750" algn="ctr" fontAlgn="b">
                        <a:buFontTx/>
                        <a:buChar char="-"/>
                      </a:pP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x-none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x-none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 </a:t>
                      </a:r>
                    </a:p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(обследованы НКО в рамках </a:t>
                      </a:r>
                      <a:r>
                        <a:rPr lang="ru-RU" sz="16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аутрич</a:t>
                      </a:r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-работы)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11,8%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7438593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86148" y="5000773"/>
            <a:ext cx="2103638" cy="1518520"/>
          </a:xfrm>
          <a:prstGeom prst="rightArrow">
            <a:avLst>
              <a:gd name="adj1" fmla="val 50000"/>
              <a:gd name="adj2" fmla="val 49110"/>
            </a:avLst>
          </a:prstGeom>
          <a:ln>
            <a:solidFill>
              <a:srgbClr val="9A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тестирования</a:t>
            </a:r>
            <a:endParaRPr lang="ru-RU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9786" y="5091824"/>
            <a:ext cx="9864418" cy="1681166"/>
          </a:xfrm>
          <a:prstGeom prst="roundRect">
            <a:avLst/>
          </a:prstGeom>
          <a:ln>
            <a:solidFill>
              <a:srgbClr val="9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6989" y="5146548"/>
            <a:ext cx="2229497" cy="7515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населения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7233" y="5218019"/>
            <a:ext cx="2166187" cy="1469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при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профилактических осмотров и  диспансеризации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6512" y="5197774"/>
            <a:ext cx="2247448" cy="1469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компании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Экспресс-тестирование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24523" y="5218019"/>
            <a:ext cx="2247448" cy="1469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в ключевых группах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568960" y="2692391"/>
          <a:ext cx="5008880" cy="206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7788329" y="2235151"/>
            <a:ext cx="367238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Экспресс-тестирование </a:t>
            </a:r>
            <a:r>
              <a:rPr lang="ru-RU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68960" y="2235151"/>
            <a:ext cx="5933440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тестированием на ВИЧ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Самарской области, %</a:t>
            </a:r>
            <a:endParaRPr lang="ru-RU" altLang="ru-RU" sz="18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1349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8047" y="5943600"/>
            <a:ext cx="2264433" cy="695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тестов в аптеках</a:t>
            </a:r>
          </a:p>
        </p:txBody>
      </p:sp>
      <p:pic>
        <p:nvPicPr>
          <p:cNvPr id="17" name="Picture 3"/>
          <p:cNvPicPr>
            <a:picLocks/>
          </p:cNvPicPr>
          <p:nvPr/>
        </p:nvPicPr>
        <p:blipFill>
          <a:blip r:embed="rId4"/>
          <a:stretch/>
        </p:blipFill>
        <p:spPr>
          <a:xfrm>
            <a:off x="1" y="38940"/>
            <a:ext cx="2372982" cy="18563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600" y="-162560"/>
            <a:ext cx="12090400" cy="72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-239288"/>
            <a:ext cx="12348411" cy="7112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Информирование населения - </a:t>
            </a:r>
            <a:r>
              <a:rPr lang="ru-RU" alt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рофилактика ВИЧ</a:t>
            </a:r>
            <a:endParaRPr lang="ru-RU" altLang="ru-RU" sz="14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-50920" y="805227"/>
            <a:ext cx="12144276" cy="5256584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Самарский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областной СПИД-центр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реализует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профилактическую информационную кампанию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«Знать о ВИЧ – значит жить!»</a:t>
            </a:r>
            <a:r>
              <a:rPr lang="ru-RU" sz="24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dirty="0">
                <a:latin typeface="Cambria" panose="02040503050406030204" pitchFamily="18" charset="0"/>
              </a:rPr>
              <a:t/>
            </a:r>
            <a:br>
              <a:rPr lang="ru-RU" sz="2200" dirty="0">
                <a:latin typeface="Cambria" panose="02040503050406030204" pitchFamily="18" charset="0"/>
              </a:rPr>
            </a:br>
            <a:r>
              <a:rPr lang="ru-RU" sz="2200" dirty="0">
                <a:latin typeface="Cambria" panose="02040503050406030204" pitchFamily="18" charset="0"/>
              </a:rPr>
              <a:t/>
            </a:r>
            <a:br>
              <a:rPr lang="ru-RU" sz="2200" dirty="0">
                <a:latin typeface="Cambria" panose="02040503050406030204" pitchFamily="18" charset="0"/>
              </a:rPr>
            </a:br>
            <a:endParaRPr lang="ru-RU" sz="2200" dirty="0" smtClean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 smtClean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 smtClean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800" dirty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latin typeface="Cambria" panose="02040503050406030204" pitchFamily="18" charset="0"/>
              </a:rPr>
              <a:t>Важные элементы </a:t>
            </a:r>
            <a:r>
              <a:rPr lang="ru-RU" sz="2000" b="1" dirty="0">
                <a:latin typeface="Cambria" panose="02040503050406030204" pitchFamily="18" charset="0"/>
              </a:rPr>
              <a:t>кампании </a:t>
            </a:r>
            <a:r>
              <a:rPr lang="ru-RU" sz="2000" b="1" dirty="0" smtClean="0">
                <a:latin typeface="Cambria" panose="02040503050406030204" pitchFamily="18" charset="0"/>
              </a:rPr>
              <a:t>- акции по экспресс-тестированию на ВИЧ, социальная </a:t>
            </a:r>
            <a:r>
              <a:rPr lang="ru-RU" sz="2000" b="1" dirty="0">
                <a:latin typeface="Cambria" panose="02040503050406030204" pitchFamily="18" charset="0"/>
              </a:rPr>
              <a:t>реклама </a:t>
            </a:r>
            <a:r>
              <a:rPr lang="ru-RU" sz="2000" b="1" dirty="0" smtClean="0">
                <a:latin typeface="Cambria" panose="02040503050406030204" pitchFamily="18" charset="0"/>
              </a:rPr>
              <a:t>на </a:t>
            </a:r>
            <a:r>
              <a:rPr lang="ru-RU" sz="2000" b="1" dirty="0">
                <a:latin typeface="Cambria" panose="02040503050406030204" pitchFamily="18" charset="0"/>
              </a:rPr>
              <a:t>баннерных щитах, </a:t>
            </a:r>
            <a:r>
              <a:rPr lang="ru-RU" sz="2000" b="1" dirty="0" smtClean="0">
                <a:latin typeface="Cambria" panose="02040503050406030204" pitchFamily="18" charset="0"/>
              </a:rPr>
              <a:t>в лифтах, телевизионные сюжеты, социальные ролики на радиостанциях и телевидении, публикации </a:t>
            </a:r>
            <a:r>
              <a:rPr lang="ru-RU" sz="2000" b="1" dirty="0">
                <a:latin typeface="Cambria" panose="02040503050406030204" pitchFamily="18" charset="0"/>
              </a:rPr>
              <a:t>в печатных и электронных </a:t>
            </a:r>
            <a:r>
              <a:rPr lang="ru-RU" sz="2000" b="1" dirty="0" smtClean="0">
                <a:latin typeface="Cambria" panose="02040503050406030204" pitchFamily="18" charset="0"/>
              </a:rPr>
              <a:t>СМИ, </a:t>
            </a:r>
            <a:r>
              <a:rPr lang="ru-RU" sz="2000" b="1" dirty="0" err="1" smtClean="0">
                <a:latin typeface="Cambria" panose="02040503050406030204" pitchFamily="18" charset="0"/>
              </a:rPr>
              <a:t>таргетированная</a:t>
            </a:r>
            <a:r>
              <a:rPr lang="ru-RU" sz="2000" b="1" dirty="0" smtClean="0">
                <a:latin typeface="Cambria" panose="020405030504060302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</a:rPr>
              <a:t>реклама в социальной сети «</a:t>
            </a:r>
            <a:r>
              <a:rPr lang="ru-RU" sz="2000" b="1" dirty="0" err="1">
                <a:latin typeface="Cambria" panose="02040503050406030204" pitchFamily="18" charset="0"/>
              </a:rPr>
              <a:t>Вконтакте</a:t>
            </a:r>
            <a:r>
              <a:rPr lang="ru-RU" sz="2000" b="1" dirty="0" smtClean="0">
                <a:latin typeface="Cambria" panose="02040503050406030204" pitchFamily="18" charset="0"/>
              </a:rPr>
              <a:t>»</a:t>
            </a:r>
            <a:endParaRPr lang="fr-FR" sz="2000" b="1" dirty="0" smtClean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2" y="1624416"/>
            <a:ext cx="3840591" cy="1978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66" y="1624416"/>
            <a:ext cx="3969515" cy="1978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70" y="3628724"/>
            <a:ext cx="3987735" cy="1994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32" y="1624416"/>
            <a:ext cx="3964173" cy="1978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2" y="3628724"/>
            <a:ext cx="3836745" cy="1994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34" y="3632936"/>
            <a:ext cx="3980548" cy="19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1" y="-99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противодействия распространению ВИЧ-инфекции в Самарской области</a:t>
            </a:r>
            <a:endParaRPr 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13180"/>
              </p:ext>
            </p:extLst>
          </p:nvPr>
        </p:nvGraphicFramePr>
        <p:xfrm>
          <a:off x="240330" y="1226271"/>
          <a:ext cx="11752901" cy="511997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15810"/>
                <a:gridCol w="5470924"/>
                <a:gridCol w="3182819"/>
                <a:gridCol w="2583348"/>
              </a:tblGrid>
              <a:tr h="381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  </a:t>
                      </a: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План </a:t>
                      </a:r>
                      <a:r>
                        <a:rPr lang="ru-RU" sz="1600" b="1" dirty="0" smtClean="0">
                          <a:effectLst/>
                        </a:rPr>
                        <a:t>2019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11 месяцев 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Охват</a:t>
                      </a:r>
                      <a:r>
                        <a:rPr lang="ru-RU" sz="1400" b="1" dirty="0">
                          <a:effectLst/>
                        </a:rPr>
                        <a:t> медицинским освидетельствованием на ВИЧ-инфекцию населения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(35% при наличии финансирования)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22,8%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(724378 / 3183038) х 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0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лиц, зараженных ВИЧ, состоящих под диспансерным наблюдением, от общего числа лиц, зараженных ВИЧ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84,7%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(33732 / 37086) х 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6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лиц, зараженных ВИЧ, получающих антиретровирусную терапию, от общего числа лиц, зараженных ВИЧ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(75,3% при наличии финансирования)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66,0%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(24463 / 37086) х 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лиц, зараженных ВИЧ, получающих антиретровирусную терапию, от общего числа лиц, зараженных ВИЧ, состоящих под диспансерным наблюдением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(90,1% при наличии финансирования)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72,5%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(24463 / 33732) х 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Проведение </a:t>
                      </a:r>
                      <a:r>
                        <a:rPr lang="ru-RU" sz="1400" b="1" dirty="0" err="1">
                          <a:effectLst/>
                        </a:rPr>
                        <a:t>химиопрофилактики</a:t>
                      </a:r>
                      <a:r>
                        <a:rPr lang="ru-RU" sz="1400" b="1" dirty="0">
                          <a:effectLst/>
                        </a:rPr>
                        <a:t> передачи ВИЧ-инфекции от матери к ребенку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во время беременности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94%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91,6%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(533 / 582) х 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во время родов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94,5%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(547 / 582)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новорожденному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99,8%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99,0%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(573 / 579) х 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информированности населения в возрасте 18-49 лет по вопросам ВИЧ-инфекции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effectLst/>
                        </a:rPr>
                        <a:t>90%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90,2%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3"/>
          <p:cNvPicPr/>
          <p:nvPr/>
        </p:nvPicPr>
        <p:blipFill>
          <a:blip r:embed="rId3"/>
          <a:stretch/>
        </p:blipFill>
        <p:spPr>
          <a:xfrm>
            <a:off x="4255096" y="2679192"/>
            <a:ext cx="3032672" cy="2450590"/>
          </a:xfrm>
          <a:prstGeom prst="rect">
            <a:avLst/>
          </a:prstGeom>
          <a:ln>
            <a:noFill/>
          </a:ln>
        </p:spPr>
      </p:pic>
      <p:sp>
        <p:nvSpPr>
          <p:cNvPr id="541" name="Line 1"/>
          <p:cNvSpPr/>
          <p:nvPr/>
        </p:nvSpPr>
        <p:spPr>
          <a:xfrm flipH="1" flipV="1">
            <a:off x="7102046" y="5812200"/>
            <a:ext cx="811271" cy="47952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Line 2"/>
          <p:cNvSpPr/>
          <p:nvPr/>
        </p:nvSpPr>
        <p:spPr>
          <a:xfrm>
            <a:off x="8438587" y="4857005"/>
            <a:ext cx="294048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Line 3"/>
          <p:cNvSpPr/>
          <p:nvPr/>
        </p:nvSpPr>
        <p:spPr>
          <a:xfrm>
            <a:off x="8538240" y="3507840"/>
            <a:ext cx="294096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Line 4"/>
          <p:cNvSpPr/>
          <p:nvPr/>
        </p:nvSpPr>
        <p:spPr>
          <a:xfrm>
            <a:off x="7187184" y="1864874"/>
            <a:ext cx="3310128" cy="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Line 5"/>
          <p:cNvSpPr/>
          <p:nvPr/>
        </p:nvSpPr>
        <p:spPr>
          <a:xfrm flipV="1">
            <a:off x="658080" y="5092920"/>
            <a:ext cx="2592960" cy="255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Line 6"/>
          <p:cNvSpPr/>
          <p:nvPr/>
        </p:nvSpPr>
        <p:spPr>
          <a:xfrm flipV="1">
            <a:off x="1702912" y="1777625"/>
            <a:ext cx="2682368" cy="2441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Line 8"/>
          <p:cNvSpPr/>
          <p:nvPr/>
        </p:nvSpPr>
        <p:spPr>
          <a:xfrm>
            <a:off x="709536" y="3507840"/>
            <a:ext cx="200736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Line 9"/>
          <p:cNvSpPr/>
          <p:nvPr/>
        </p:nvSpPr>
        <p:spPr>
          <a:xfrm flipH="1">
            <a:off x="3456480" y="5812200"/>
            <a:ext cx="577440" cy="47952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CustomShape 10"/>
          <p:cNvSpPr/>
          <p:nvPr/>
        </p:nvSpPr>
        <p:spPr>
          <a:xfrm>
            <a:off x="5661078" y="1563120"/>
            <a:ext cx="1733706" cy="1163324"/>
          </a:xfrm>
          <a:custGeom>
            <a:avLst/>
            <a:gdLst/>
            <a:ahLst/>
            <a:cxnLst/>
            <a:rect l="l" t="t" r="r" b="b"/>
            <a:pathLst>
              <a:path w="1922" h="1642">
                <a:moveTo>
                  <a:pt x="109" y="0"/>
                </a:moveTo>
                <a:lnTo>
                  <a:pt x="116" y="0"/>
                </a:lnTo>
                <a:lnTo>
                  <a:pt x="136" y="0"/>
                </a:lnTo>
                <a:lnTo>
                  <a:pt x="169" y="4"/>
                </a:lnTo>
                <a:lnTo>
                  <a:pt x="213" y="8"/>
                </a:lnTo>
                <a:lnTo>
                  <a:pt x="266" y="13"/>
                </a:lnTo>
                <a:lnTo>
                  <a:pt x="330" y="22"/>
                </a:lnTo>
                <a:lnTo>
                  <a:pt x="399" y="33"/>
                </a:lnTo>
                <a:lnTo>
                  <a:pt x="477" y="48"/>
                </a:lnTo>
                <a:lnTo>
                  <a:pt x="563" y="68"/>
                </a:lnTo>
                <a:lnTo>
                  <a:pt x="652" y="90"/>
                </a:lnTo>
                <a:lnTo>
                  <a:pt x="745" y="119"/>
                </a:lnTo>
                <a:lnTo>
                  <a:pt x="843" y="152"/>
                </a:lnTo>
                <a:lnTo>
                  <a:pt x="942" y="190"/>
                </a:lnTo>
                <a:lnTo>
                  <a:pt x="1042" y="235"/>
                </a:lnTo>
                <a:lnTo>
                  <a:pt x="1164" y="294"/>
                </a:lnTo>
                <a:lnTo>
                  <a:pt x="1273" y="350"/>
                </a:lnTo>
                <a:lnTo>
                  <a:pt x="1373" y="405"/>
                </a:lnTo>
                <a:lnTo>
                  <a:pt x="1461" y="456"/>
                </a:lnTo>
                <a:lnTo>
                  <a:pt x="1541" y="505"/>
                </a:lnTo>
                <a:lnTo>
                  <a:pt x="1610" y="551"/>
                </a:lnTo>
                <a:lnTo>
                  <a:pt x="1672" y="592"/>
                </a:lnTo>
                <a:lnTo>
                  <a:pt x="1723" y="629"/>
                </a:lnTo>
                <a:lnTo>
                  <a:pt x="1767" y="664"/>
                </a:lnTo>
                <a:lnTo>
                  <a:pt x="1803" y="693"/>
                </a:lnTo>
                <a:lnTo>
                  <a:pt x="1833" y="716"/>
                </a:lnTo>
                <a:lnTo>
                  <a:pt x="1854" y="736"/>
                </a:lnTo>
                <a:lnTo>
                  <a:pt x="1869" y="751"/>
                </a:lnTo>
                <a:lnTo>
                  <a:pt x="1878" y="760"/>
                </a:lnTo>
                <a:lnTo>
                  <a:pt x="1880" y="762"/>
                </a:lnTo>
                <a:lnTo>
                  <a:pt x="1902" y="787"/>
                </a:lnTo>
                <a:lnTo>
                  <a:pt x="1915" y="809"/>
                </a:lnTo>
                <a:lnTo>
                  <a:pt x="1922" y="831"/>
                </a:lnTo>
                <a:lnTo>
                  <a:pt x="1920" y="849"/>
                </a:lnTo>
                <a:lnTo>
                  <a:pt x="1913" y="866"/>
                </a:lnTo>
                <a:lnTo>
                  <a:pt x="1898" y="882"/>
                </a:lnTo>
                <a:lnTo>
                  <a:pt x="1146" y="1607"/>
                </a:lnTo>
                <a:lnTo>
                  <a:pt x="1131" y="1620"/>
                </a:lnTo>
                <a:lnTo>
                  <a:pt x="1117" y="1631"/>
                </a:lnTo>
                <a:lnTo>
                  <a:pt x="1102" y="1638"/>
                </a:lnTo>
                <a:lnTo>
                  <a:pt x="1086" y="1642"/>
                </a:lnTo>
                <a:lnTo>
                  <a:pt x="1067" y="1640"/>
                </a:lnTo>
                <a:lnTo>
                  <a:pt x="1047" y="1631"/>
                </a:lnTo>
                <a:lnTo>
                  <a:pt x="1026" y="1613"/>
                </a:lnTo>
                <a:lnTo>
                  <a:pt x="984" y="1574"/>
                </a:lnTo>
                <a:lnTo>
                  <a:pt x="947" y="1543"/>
                </a:lnTo>
                <a:lnTo>
                  <a:pt x="916" y="1518"/>
                </a:lnTo>
                <a:lnTo>
                  <a:pt x="891" y="1500"/>
                </a:lnTo>
                <a:lnTo>
                  <a:pt x="869" y="1485"/>
                </a:lnTo>
                <a:lnTo>
                  <a:pt x="854" y="1476"/>
                </a:lnTo>
                <a:lnTo>
                  <a:pt x="845" y="1471"/>
                </a:lnTo>
                <a:lnTo>
                  <a:pt x="843" y="1469"/>
                </a:lnTo>
                <a:lnTo>
                  <a:pt x="821" y="1458"/>
                </a:lnTo>
                <a:lnTo>
                  <a:pt x="794" y="1449"/>
                </a:lnTo>
                <a:lnTo>
                  <a:pt x="761" y="1443"/>
                </a:lnTo>
                <a:lnTo>
                  <a:pt x="727" y="1443"/>
                </a:lnTo>
                <a:lnTo>
                  <a:pt x="692" y="1451"/>
                </a:lnTo>
                <a:lnTo>
                  <a:pt x="658" y="1465"/>
                </a:lnTo>
                <a:lnTo>
                  <a:pt x="521" y="1551"/>
                </a:lnTo>
                <a:lnTo>
                  <a:pt x="499" y="1560"/>
                </a:lnTo>
                <a:lnTo>
                  <a:pt x="479" y="1562"/>
                </a:lnTo>
                <a:lnTo>
                  <a:pt x="461" y="1553"/>
                </a:lnTo>
                <a:lnTo>
                  <a:pt x="448" y="1538"/>
                </a:lnTo>
                <a:lnTo>
                  <a:pt x="439" y="1514"/>
                </a:lnTo>
                <a:lnTo>
                  <a:pt x="404" y="1319"/>
                </a:lnTo>
                <a:lnTo>
                  <a:pt x="392" y="1290"/>
                </a:lnTo>
                <a:lnTo>
                  <a:pt x="373" y="1267"/>
                </a:lnTo>
                <a:lnTo>
                  <a:pt x="350" y="1247"/>
                </a:lnTo>
                <a:lnTo>
                  <a:pt x="322" y="1232"/>
                </a:lnTo>
                <a:lnTo>
                  <a:pt x="291" y="1221"/>
                </a:lnTo>
                <a:lnTo>
                  <a:pt x="259" y="1212"/>
                </a:lnTo>
                <a:lnTo>
                  <a:pt x="224" y="1206"/>
                </a:lnTo>
                <a:lnTo>
                  <a:pt x="187" y="1201"/>
                </a:lnTo>
                <a:lnTo>
                  <a:pt x="149" y="1197"/>
                </a:lnTo>
                <a:lnTo>
                  <a:pt x="113" y="1194"/>
                </a:lnTo>
                <a:lnTo>
                  <a:pt x="78" y="1192"/>
                </a:lnTo>
                <a:lnTo>
                  <a:pt x="53" y="1186"/>
                </a:lnTo>
                <a:lnTo>
                  <a:pt x="33" y="1175"/>
                </a:lnTo>
                <a:lnTo>
                  <a:pt x="16" y="1161"/>
                </a:lnTo>
                <a:lnTo>
                  <a:pt x="5" y="1141"/>
                </a:lnTo>
                <a:lnTo>
                  <a:pt x="0" y="1117"/>
                </a:lnTo>
                <a:lnTo>
                  <a:pt x="0" y="70"/>
                </a:lnTo>
                <a:lnTo>
                  <a:pt x="2" y="51"/>
                </a:lnTo>
                <a:lnTo>
                  <a:pt x="7" y="35"/>
                </a:lnTo>
                <a:lnTo>
                  <a:pt x="16" y="22"/>
                </a:lnTo>
                <a:lnTo>
                  <a:pt x="31" y="11"/>
                </a:lnTo>
                <a:lnTo>
                  <a:pt x="51" y="4"/>
                </a:lnTo>
                <a:lnTo>
                  <a:pt x="76" y="0"/>
                </a:lnTo>
                <a:lnTo>
                  <a:pt x="10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11"/>
          <p:cNvSpPr/>
          <p:nvPr/>
        </p:nvSpPr>
        <p:spPr>
          <a:xfrm>
            <a:off x="6899304" y="2237802"/>
            <a:ext cx="1330980" cy="1623963"/>
          </a:xfrm>
          <a:custGeom>
            <a:avLst/>
            <a:gdLst/>
            <a:ahLst/>
            <a:cxnLst/>
            <a:rect l="l" t="t" r="r" b="b"/>
            <a:pathLst>
              <a:path w="1603" h="1936">
                <a:moveTo>
                  <a:pt x="804" y="0"/>
                </a:moveTo>
                <a:lnTo>
                  <a:pt x="820" y="2"/>
                </a:lnTo>
                <a:lnTo>
                  <a:pt x="840" y="11"/>
                </a:lnTo>
                <a:lnTo>
                  <a:pt x="862" y="25"/>
                </a:lnTo>
                <a:lnTo>
                  <a:pt x="886" y="49"/>
                </a:lnTo>
                <a:lnTo>
                  <a:pt x="889" y="53"/>
                </a:lnTo>
                <a:lnTo>
                  <a:pt x="898" y="64"/>
                </a:lnTo>
                <a:lnTo>
                  <a:pt x="913" y="80"/>
                </a:lnTo>
                <a:lnTo>
                  <a:pt x="933" y="102"/>
                </a:lnTo>
                <a:lnTo>
                  <a:pt x="957" y="131"/>
                </a:lnTo>
                <a:lnTo>
                  <a:pt x="984" y="166"/>
                </a:lnTo>
                <a:lnTo>
                  <a:pt x="1015" y="206"/>
                </a:lnTo>
                <a:lnTo>
                  <a:pt x="1050" y="253"/>
                </a:lnTo>
                <a:lnTo>
                  <a:pt x="1086" y="304"/>
                </a:lnTo>
                <a:lnTo>
                  <a:pt x="1123" y="359"/>
                </a:lnTo>
                <a:lnTo>
                  <a:pt x="1163" y="421"/>
                </a:lnTo>
                <a:lnTo>
                  <a:pt x="1201" y="486"/>
                </a:lnTo>
                <a:lnTo>
                  <a:pt x="1239" y="556"/>
                </a:lnTo>
                <a:lnTo>
                  <a:pt x="1277" y="628"/>
                </a:lnTo>
                <a:lnTo>
                  <a:pt x="1314" y="707"/>
                </a:lnTo>
                <a:lnTo>
                  <a:pt x="1348" y="789"/>
                </a:lnTo>
                <a:lnTo>
                  <a:pt x="1381" y="873"/>
                </a:lnTo>
                <a:lnTo>
                  <a:pt x="1423" y="993"/>
                </a:lnTo>
                <a:lnTo>
                  <a:pt x="1460" y="1104"/>
                </a:lnTo>
                <a:lnTo>
                  <a:pt x="1491" y="1208"/>
                </a:lnTo>
                <a:lnTo>
                  <a:pt x="1516" y="1302"/>
                </a:lnTo>
                <a:lnTo>
                  <a:pt x="1538" y="1390"/>
                </a:lnTo>
                <a:lnTo>
                  <a:pt x="1556" y="1468"/>
                </a:lnTo>
                <a:lnTo>
                  <a:pt x="1571" y="1539"/>
                </a:lnTo>
                <a:lnTo>
                  <a:pt x="1582" y="1603"/>
                </a:lnTo>
                <a:lnTo>
                  <a:pt x="1591" y="1660"/>
                </a:lnTo>
                <a:lnTo>
                  <a:pt x="1596" y="1707"/>
                </a:lnTo>
                <a:lnTo>
                  <a:pt x="1600" y="1747"/>
                </a:lnTo>
                <a:lnTo>
                  <a:pt x="1602" y="1780"/>
                </a:lnTo>
                <a:lnTo>
                  <a:pt x="1603" y="1805"/>
                </a:lnTo>
                <a:lnTo>
                  <a:pt x="1603" y="1824"/>
                </a:lnTo>
                <a:lnTo>
                  <a:pt x="1603" y="1834"/>
                </a:lnTo>
                <a:lnTo>
                  <a:pt x="1603" y="1838"/>
                </a:lnTo>
                <a:lnTo>
                  <a:pt x="1602" y="1871"/>
                </a:lnTo>
                <a:lnTo>
                  <a:pt x="1594" y="1896"/>
                </a:lnTo>
                <a:lnTo>
                  <a:pt x="1585" y="1915"/>
                </a:lnTo>
                <a:lnTo>
                  <a:pt x="1571" y="1927"/>
                </a:lnTo>
                <a:lnTo>
                  <a:pt x="1552" y="1935"/>
                </a:lnTo>
                <a:lnTo>
                  <a:pt x="1532" y="1936"/>
                </a:lnTo>
                <a:lnTo>
                  <a:pt x="487" y="1920"/>
                </a:lnTo>
                <a:lnTo>
                  <a:pt x="469" y="1918"/>
                </a:lnTo>
                <a:lnTo>
                  <a:pt x="450" y="1916"/>
                </a:lnTo>
                <a:lnTo>
                  <a:pt x="434" y="1911"/>
                </a:lnTo>
                <a:lnTo>
                  <a:pt x="421" y="1902"/>
                </a:lnTo>
                <a:lnTo>
                  <a:pt x="410" y="1887"/>
                </a:lnTo>
                <a:lnTo>
                  <a:pt x="401" y="1867"/>
                </a:lnTo>
                <a:lnTo>
                  <a:pt x="397" y="1838"/>
                </a:lnTo>
                <a:lnTo>
                  <a:pt x="396" y="1774"/>
                </a:lnTo>
                <a:lnTo>
                  <a:pt x="390" y="1722"/>
                </a:lnTo>
                <a:lnTo>
                  <a:pt x="385" y="1680"/>
                </a:lnTo>
                <a:lnTo>
                  <a:pt x="379" y="1649"/>
                </a:lnTo>
                <a:lnTo>
                  <a:pt x="374" y="1625"/>
                </a:lnTo>
                <a:lnTo>
                  <a:pt x="370" y="1612"/>
                </a:lnTo>
                <a:lnTo>
                  <a:pt x="370" y="1609"/>
                </a:lnTo>
                <a:lnTo>
                  <a:pt x="363" y="1585"/>
                </a:lnTo>
                <a:lnTo>
                  <a:pt x="348" y="1559"/>
                </a:lnTo>
                <a:lnTo>
                  <a:pt x="330" y="1532"/>
                </a:lnTo>
                <a:lnTo>
                  <a:pt x="306" y="1508"/>
                </a:lnTo>
                <a:lnTo>
                  <a:pt x="275" y="1488"/>
                </a:lnTo>
                <a:lnTo>
                  <a:pt x="241" y="1476"/>
                </a:lnTo>
                <a:lnTo>
                  <a:pt x="84" y="1439"/>
                </a:lnTo>
                <a:lnTo>
                  <a:pt x="62" y="1430"/>
                </a:lnTo>
                <a:lnTo>
                  <a:pt x="46" y="1417"/>
                </a:lnTo>
                <a:lnTo>
                  <a:pt x="40" y="1399"/>
                </a:lnTo>
                <a:lnTo>
                  <a:pt x="40" y="1377"/>
                </a:lnTo>
                <a:lnTo>
                  <a:pt x="51" y="1355"/>
                </a:lnTo>
                <a:lnTo>
                  <a:pt x="164" y="1193"/>
                </a:lnTo>
                <a:lnTo>
                  <a:pt x="177" y="1157"/>
                </a:lnTo>
                <a:lnTo>
                  <a:pt x="179" y="1120"/>
                </a:lnTo>
                <a:lnTo>
                  <a:pt x="172" y="1084"/>
                </a:lnTo>
                <a:lnTo>
                  <a:pt x="155" y="1047"/>
                </a:lnTo>
                <a:lnTo>
                  <a:pt x="135" y="1011"/>
                </a:lnTo>
                <a:lnTo>
                  <a:pt x="108" y="975"/>
                </a:lnTo>
                <a:lnTo>
                  <a:pt x="80" y="940"/>
                </a:lnTo>
                <a:lnTo>
                  <a:pt x="51" y="905"/>
                </a:lnTo>
                <a:lnTo>
                  <a:pt x="22" y="871"/>
                </a:lnTo>
                <a:lnTo>
                  <a:pt x="9" y="851"/>
                </a:lnTo>
                <a:lnTo>
                  <a:pt x="0" y="829"/>
                </a:lnTo>
                <a:lnTo>
                  <a:pt x="0" y="807"/>
                </a:lnTo>
                <a:lnTo>
                  <a:pt x="6" y="785"/>
                </a:lnTo>
                <a:lnTo>
                  <a:pt x="20" y="765"/>
                </a:lnTo>
                <a:lnTo>
                  <a:pt x="758" y="22"/>
                </a:lnTo>
                <a:lnTo>
                  <a:pt x="773" y="9"/>
                </a:lnTo>
                <a:lnTo>
                  <a:pt x="787" y="2"/>
                </a:lnTo>
                <a:lnTo>
                  <a:pt x="80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CustomShape 12"/>
          <p:cNvSpPr/>
          <p:nvPr/>
        </p:nvSpPr>
        <p:spPr>
          <a:xfrm>
            <a:off x="6899304" y="3881733"/>
            <a:ext cx="1412717" cy="1502041"/>
          </a:xfrm>
          <a:custGeom>
            <a:avLst/>
            <a:gdLst/>
            <a:ahLst/>
            <a:cxnLst/>
            <a:rect l="l" t="t" r="r" b="b"/>
            <a:pathLst>
              <a:path w="1639" h="1924">
                <a:moveTo>
                  <a:pt x="1570" y="0"/>
                </a:moveTo>
                <a:lnTo>
                  <a:pt x="1587" y="2"/>
                </a:lnTo>
                <a:lnTo>
                  <a:pt x="1603" y="8"/>
                </a:lnTo>
                <a:lnTo>
                  <a:pt x="1616" y="17"/>
                </a:lnTo>
                <a:lnTo>
                  <a:pt x="1627" y="31"/>
                </a:lnTo>
                <a:lnTo>
                  <a:pt x="1634" y="51"/>
                </a:lnTo>
                <a:lnTo>
                  <a:pt x="1639" y="77"/>
                </a:lnTo>
                <a:lnTo>
                  <a:pt x="1639" y="110"/>
                </a:lnTo>
                <a:lnTo>
                  <a:pt x="1639" y="117"/>
                </a:lnTo>
                <a:lnTo>
                  <a:pt x="1638" y="137"/>
                </a:lnTo>
                <a:lnTo>
                  <a:pt x="1636" y="170"/>
                </a:lnTo>
                <a:lnTo>
                  <a:pt x="1632" y="214"/>
                </a:lnTo>
                <a:lnTo>
                  <a:pt x="1627" y="266"/>
                </a:lnTo>
                <a:lnTo>
                  <a:pt x="1618" y="328"/>
                </a:lnTo>
                <a:lnTo>
                  <a:pt x="1607" y="399"/>
                </a:lnTo>
                <a:lnTo>
                  <a:pt x="1592" y="478"/>
                </a:lnTo>
                <a:lnTo>
                  <a:pt x="1574" y="563"/>
                </a:lnTo>
                <a:lnTo>
                  <a:pt x="1550" y="653"/>
                </a:lnTo>
                <a:lnTo>
                  <a:pt x="1523" y="747"/>
                </a:lnTo>
                <a:lnTo>
                  <a:pt x="1490" y="844"/>
                </a:lnTo>
                <a:lnTo>
                  <a:pt x="1452" y="942"/>
                </a:lnTo>
                <a:lnTo>
                  <a:pt x="1408" y="1044"/>
                </a:lnTo>
                <a:lnTo>
                  <a:pt x="1348" y="1165"/>
                </a:lnTo>
                <a:lnTo>
                  <a:pt x="1291" y="1276"/>
                </a:lnTo>
                <a:lnTo>
                  <a:pt x="1239" y="1374"/>
                </a:lnTo>
                <a:lnTo>
                  <a:pt x="1188" y="1463"/>
                </a:lnTo>
                <a:lnTo>
                  <a:pt x="1138" y="1544"/>
                </a:lnTo>
                <a:lnTo>
                  <a:pt x="1093" y="1613"/>
                </a:lnTo>
                <a:lnTo>
                  <a:pt x="1053" y="1675"/>
                </a:lnTo>
                <a:lnTo>
                  <a:pt x="1015" y="1726"/>
                </a:lnTo>
                <a:lnTo>
                  <a:pt x="982" y="1769"/>
                </a:lnTo>
                <a:lnTo>
                  <a:pt x="953" y="1806"/>
                </a:lnTo>
                <a:lnTo>
                  <a:pt x="927" y="1835"/>
                </a:lnTo>
                <a:lnTo>
                  <a:pt x="909" y="1857"/>
                </a:lnTo>
                <a:lnTo>
                  <a:pt x="894" y="1871"/>
                </a:lnTo>
                <a:lnTo>
                  <a:pt x="885" y="1881"/>
                </a:lnTo>
                <a:lnTo>
                  <a:pt x="883" y="1884"/>
                </a:lnTo>
                <a:lnTo>
                  <a:pt x="858" y="1904"/>
                </a:lnTo>
                <a:lnTo>
                  <a:pt x="834" y="1919"/>
                </a:lnTo>
                <a:lnTo>
                  <a:pt x="814" y="1924"/>
                </a:lnTo>
                <a:lnTo>
                  <a:pt x="796" y="1923"/>
                </a:lnTo>
                <a:lnTo>
                  <a:pt x="780" y="1915"/>
                </a:lnTo>
                <a:lnTo>
                  <a:pt x="763" y="1902"/>
                </a:lnTo>
                <a:lnTo>
                  <a:pt x="34" y="1150"/>
                </a:lnTo>
                <a:lnTo>
                  <a:pt x="22" y="1137"/>
                </a:lnTo>
                <a:lnTo>
                  <a:pt x="11" y="1123"/>
                </a:lnTo>
                <a:lnTo>
                  <a:pt x="3" y="1108"/>
                </a:lnTo>
                <a:lnTo>
                  <a:pt x="0" y="1092"/>
                </a:lnTo>
                <a:lnTo>
                  <a:pt x="3" y="1074"/>
                </a:lnTo>
                <a:lnTo>
                  <a:pt x="13" y="1053"/>
                </a:lnTo>
                <a:lnTo>
                  <a:pt x="29" y="1032"/>
                </a:lnTo>
                <a:lnTo>
                  <a:pt x="67" y="990"/>
                </a:lnTo>
                <a:lnTo>
                  <a:pt x="98" y="953"/>
                </a:lnTo>
                <a:lnTo>
                  <a:pt x="124" y="921"/>
                </a:lnTo>
                <a:lnTo>
                  <a:pt x="142" y="895"/>
                </a:lnTo>
                <a:lnTo>
                  <a:pt x="156" y="875"/>
                </a:lnTo>
                <a:lnTo>
                  <a:pt x="166" y="860"/>
                </a:lnTo>
                <a:lnTo>
                  <a:pt x="171" y="851"/>
                </a:lnTo>
                <a:lnTo>
                  <a:pt x="173" y="848"/>
                </a:lnTo>
                <a:lnTo>
                  <a:pt x="184" y="826"/>
                </a:lnTo>
                <a:lnTo>
                  <a:pt x="193" y="798"/>
                </a:lnTo>
                <a:lnTo>
                  <a:pt x="198" y="767"/>
                </a:lnTo>
                <a:lnTo>
                  <a:pt x="198" y="733"/>
                </a:lnTo>
                <a:lnTo>
                  <a:pt x="191" y="698"/>
                </a:lnTo>
                <a:lnTo>
                  <a:pt x="175" y="664"/>
                </a:lnTo>
                <a:lnTo>
                  <a:pt x="89" y="527"/>
                </a:lnTo>
                <a:lnTo>
                  <a:pt x="80" y="505"/>
                </a:lnTo>
                <a:lnTo>
                  <a:pt x="80" y="483"/>
                </a:lnTo>
                <a:lnTo>
                  <a:pt x="87" y="467"/>
                </a:lnTo>
                <a:lnTo>
                  <a:pt x="104" y="452"/>
                </a:lnTo>
                <a:lnTo>
                  <a:pt x="125" y="445"/>
                </a:lnTo>
                <a:lnTo>
                  <a:pt x="320" y="409"/>
                </a:lnTo>
                <a:lnTo>
                  <a:pt x="350" y="396"/>
                </a:lnTo>
                <a:lnTo>
                  <a:pt x="373" y="378"/>
                </a:lnTo>
                <a:lnTo>
                  <a:pt x="393" y="354"/>
                </a:lnTo>
                <a:lnTo>
                  <a:pt x="408" y="327"/>
                </a:lnTo>
                <a:lnTo>
                  <a:pt x="419" y="296"/>
                </a:lnTo>
                <a:lnTo>
                  <a:pt x="428" y="263"/>
                </a:lnTo>
                <a:lnTo>
                  <a:pt x="433" y="228"/>
                </a:lnTo>
                <a:lnTo>
                  <a:pt x="439" y="192"/>
                </a:lnTo>
                <a:lnTo>
                  <a:pt x="442" y="154"/>
                </a:lnTo>
                <a:lnTo>
                  <a:pt x="444" y="117"/>
                </a:lnTo>
                <a:lnTo>
                  <a:pt x="448" y="81"/>
                </a:lnTo>
                <a:lnTo>
                  <a:pt x="453" y="57"/>
                </a:lnTo>
                <a:lnTo>
                  <a:pt x="463" y="37"/>
                </a:lnTo>
                <a:lnTo>
                  <a:pt x="477" y="19"/>
                </a:lnTo>
                <a:lnTo>
                  <a:pt x="497" y="8"/>
                </a:lnTo>
                <a:lnTo>
                  <a:pt x="523" y="4"/>
                </a:lnTo>
                <a:lnTo>
                  <a:pt x="157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CustomShape 13"/>
          <p:cNvSpPr/>
          <p:nvPr/>
        </p:nvSpPr>
        <p:spPr>
          <a:xfrm>
            <a:off x="5660578" y="4822920"/>
            <a:ext cx="1792828" cy="1181458"/>
          </a:xfrm>
          <a:custGeom>
            <a:avLst/>
            <a:gdLst/>
            <a:ahLst/>
            <a:cxnLst/>
            <a:rect l="l" t="t" r="r" b="b"/>
            <a:pathLst>
              <a:path w="1929" h="1612">
                <a:moveTo>
                  <a:pt x="1115" y="0"/>
                </a:moveTo>
                <a:lnTo>
                  <a:pt x="1137" y="6"/>
                </a:lnTo>
                <a:lnTo>
                  <a:pt x="1157" y="20"/>
                </a:lnTo>
                <a:lnTo>
                  <a:pt x="1907" y="753"/>
                </a:lnTo>
                <a:lnTo>
                  <a:pt x="1918" y="765"/>
                </a:lnTo>
                <a:lnTo>
                  <a:pt x="1926" y="780"/>
                </a:lnTo>
                <a:lnTo>
                  <a:pt x="1929" y="796"/>
                </a:lnTo>
                <a:lnTo>
                  <a:pt x="1927" y="814"/>
                </a:lnTo>
                <a:lnTo>
                  <a:pt x="1918" y="833"/>
                </a:lnTo>
                <a:lnTo>
                  <a:pt x="1904" y="855"/>
                </a:lnTo>
                <a:lnTo>
                  <a:pt x="1880" y="878"/>
                </a:lnTo>
                <a:lnTo>
                  <a:pt x="1876" y="882"/>
                </a:lnTo>
                <a:lnTo>
                  <a:pt x="1867" y="891"/>
                </a:lnTo>
                <a:lnTo>
                  <a:pt x="1851" y="906"/>
                </a:lnTo>
                <a:lnTo>
                  <a:pt x="1827" y="926"/>
                </a:lnTo>
                <a:lnTo>
                  <a:pt x="1798" y="951"/>
                </a:lnTo>
                <a:lnTo>
                  <a:pt x="1763" y="978"/>
                </a:lnTo>
                <a:lnTo>
                  <a:pt x="1723" y="1011"/>
                </a:lnTo>
                <a:lnTo>
                  <a:pt x="1678" y="1046"/>
                </a:lnTo>
                <a:lnTo>
                  <a:pt x="1629" y="1082"/>
                </a:lnTo>
                <a:lnTo>
                  <a:pt x="1572" y="1119"/>
                </a:lnTo>
                <a:lnTo>
                  <a:pt x="1512" y="1159"/>
                </a:lnTo>
                <a:lnTo>
                  <a:pt x="1446" y="1199"/>
                </a:lnTo>
                <a:lnTo>
                  <a:pt x="1377" y="1237"/>
                </a:lnTo>
                <a:lnTo>
                  <a:pt x="1304" y="1275"/>
                </a:lnTo>
                <a:lnTo>
                  <a:pt x="1226" y="1314"/>
                </a:lnTo>
                <a:lnTo>
                  <a:pt x="1146" y="1348"/>
                </a:lnTo>
                <a:lnTo>
                  <a:pt x="1060" y="1383"/>
                </a:lnTo>
                <a:lnTo>
                  <a:pt x="942" y="1425"/>
                </a:lnTo>
                <a:lnTo>
                  <a:pt x="831" y="1461"/>
                </a:lnTo>
                <a:lnTo>
                  <a:pt x="727" y="1494"/>
                </a:lnTo>
                <a:lnTo>
                  <a:pt x="632" y="1521"/>
                </a:lnTo>
                <a:lnTo>
                  <a:pt x="546" y="1543"/>
                </a:lnTo>
                <a:lnTo>
                  <a:pt x="466" y="1561"/>
                </a:lnTo>
                <a:lnTo>
                  <a:pt x="395" y="1576"/>
                </a:lnTo>
                <a:lnTo>
                  <a:pt x="333" y="1589"/>
                </a:lnTo>
                <a:lnTo>
                  <a:pt x="277" y="1598"/>
                </a:lnTo>
                <a:lnTo>
                  <a:pt x="229" y="1603"/>
                </a:lnTo>
                <a:lnTo>
                  <a:pt x="189" y="1609"/>
                </a:lnTo>
                <a:lnTo>
                  <a:pt x="155" y="1611"/>
                </a:lnTo>
                <a:lnTo>
                  <a:pt x="129" y="1612"/>
                </a:lnTo>
                <a:lnTo>
                  <a:pt x="113" y="1612"/>
                </a:lnTo>
                <a:lnTo>
                  <a:pt x="102" y="1612"/>
                </a:lnTo>
                <a:lnTo>
                  <a:pt x="98" y="1612"/>
                </a:lnTo>
                <a:lnTo>
                  <a:pt x="64" y="1611"/>
                </a:lnTo>
                <a:lnTo>
                  <a:pt x="38" y="1605"/>
                </a:lnTo>
                <a:lnTo>
                  <a:pt x="20" y="1594"/>
                </a:lnTo>
                <a:lnTo>
                  <a:pt x="7" y="1580"/>
                </a:lnTo>
                <a:lnTo>
                  <a:pt x="2" y="1563"/>
                </a:lnTo>
                <a:lnTo>
                  <a:pt x="0" y="1543"/>
                </a:lnTo>
                <a:lnTo>
                  <a:pt x="7" y="496"/>
                </a:lnTo>
                <a:lnTo>
                  <a:pt x="7" y="477"/>
                </a:lnTo>
                <a:lnTo>
                  <a:pt x="9" y="461"/>
                </a:lnTo>
                <a:lnTo>
                  <a:pt x="14" y="445"/>
                </a:lnTo>
                <a:lnTo>
                  <a:pt x="24" y="430"/>
                </a:lnTo>
                <a:lnTo>
                  <a:pt x="38" y="419"/>
                </a:lnTo>
                <a:lnTo>
                  <a:pt x="58" y="412"/>
                </a:lnTo>
                <a:lnTo>
                  <a:pt x="87" y="408"/>
                </a:lnTo>
                <a:lnTo>
                  <a:pt x="151" y="403"/>
                </a:lnTo>
                <a:lnTo>
                  <a:pt x="202" y="399"/>
                </a:lnTo>
                <a:lnTo>
                  <a:pt x="246" y="392"/>
                </a:lnTo>
                <a:lnTo>
                  <a:pt x="277" y="386"/>
                </a:lnTo>
                <a:lnTo>
                  <a:pt x="299" y="381"/>
                </a:lnTo>
                <a:lnTo>
                  <a:pt x="313" y="377"/>
                </a:lnTo>
                <a:lnTo>
                  <a:pt x="317" y="377"/>
                </a:lnTo>
                <a:lnTo>
                  <a:pt x="341" y="368"/>
                </a:lnTo>
                <a:lnTo>
                  <a:pt x="366" y="355"/>
                </a:lnTo>
                <a:lnTo>
                  <a:pt x="392" y="337"/>
                </a:lnTo>
                <a:lnTo>
                  <a:pt x="415" y="312"/>
                </a:lnTo>
                <a:lnTo>
                  <a:pt x="435" y="282"/>
                </a:lnTo>
                <a:lnTo>
                  <a:pt x="448" y="246"/>
                </a:lnTo>
                <a:lnTo>
                  <a:pt x="483" y="89"/>
                </a:lnTo>
                <a:lnTo>
                  <a:pt x="492" y="68"/>
                </a:lnTo>
                <a:lnTo>
                  <a:pt x="506" y="51"/>
                </a:lnTo>
                <a:lnTo>
                  <a:pt x="525" y="46"/>
                </a:lnTo>
                <a:lnTo>
                  <a:pt x="545" y="46"/>
                </a:lnTo>
                <a:lnTo>
                  <a:pt x="566" y="57"/>
                </a:lnTo>
                <a:lnTo>
                  <a:pt x="730" y="168"/>
                </a:lnTo>
                <a:lnTo>
                  <a:pt x="767" y="180"/>
                </a:lnTo>
                <a:lnTo>
                  <a:pt x="803" y="182"/>
                </a:lnTo>
                <a:lnTo>
                  <a:pt x="840" y="173"/>
                </a:lnTo>
                <a:lnTo>
                  <a:pt x="876" y="159"/>
                </a:lnTo>
                <a:lnTo>
                  <a:pt x="913" y="137"/>
                </a:lnTo>
                <a:lnTo>
                  <a:pt x="947" y="109"/>
                </a:lnTo>
                <a:lnTo>
                  <a:pt x="984" y="82"/>
                </a:lnTo>
                <a:lnTo>
                  <a:pt x="1016" y="51"/>
                </a:lnTo>
                <a:lnTo>
                  <a:pt x="1051" y="24"/>
                </a:lnTo>
                <a:lnTo>
                  <a:pt x="1071" y="9"/>
                </a:lnTo>
                <a:lnTo>
                  <a:pt x="1093" y="2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14"/>
          <p:cNvSpPr/>
          <p:nvPr/>
        </p:nvSpPr>
        <p:spPr>
          <a:xfrm>
            <a:off x="3724370" y="4776500"/>
            <a:ext cx="1750520" cy="1164192"/>
          </a:xfrm>
          <a:custGeom>
            <a:avLst/>
            <a:gdLst/>
            <a:ahLst/>
            <a:cxnLst/>
            <a:rect l="l" t="t" r="r" b="b"/>
            <a:pathLst>
              <a:path w="1929" h="1631">
                <a:moveTo>
                  <a:pt x="825" y="0"/>
                </a:moveTo>
                <a:lnTo>
                  <a:pt x="843" y="2"/>
                </a:lnTo>
                <a:lnTo>
                  <a:pt x="863" y="11"/>
                </a:lnTo>
                <a:lnTo>
                  <a:pt x="885" y="30"/>
                </a:lnTo>
                <a:lnTo>
                  <a:pt x="927" y="66"/>
                </a:lnTo>
                <a:lnTo>
                  <a:pt x="965" y="97"/>
                </a:lnTo>
                <a:lnTo>
                  <a:pt x="996" y="123"/>
                </a:lnTo>
                <a:lnTo>
                  <a:pt x="1024" y="141"/>
                </a:lnTo>
                <a:lnTo>
                  <a:pt x="1044" y="155"/>
                </a:lnTo>
                <a:lnTo>
                  <a:pt x="1058" y="164"/>
                </a:lnTo>
                <a:lnTo>
                  <a:pt x="1067" y="168"/>
                </a:lnTo>
                <a:lnTo>
                  <a:pt x="1071" y="170"/>
                </a:lnTo>
                <a:lnTo>
                  <a:pt x="1093" y="181"/>
                </a:lnTo>
                <a:lnTo>
                  <a:pt x="1120" y="190"/>
                </a:lnTo>
                <a:lnTo>
                  <a:pt x="1151" y="195"/>
                </a:lnTo>
                <a:lnTo>
                  <a:pt x="1186" y="195"/>
                </a:lnTo>
                <a:lnTo>
                  <a:pt x="1220" y="188"/>
                </a:lnTo>
                <a:lnTo>
                  <a:pt x="1255" y="172"/>
                </a:lnTo>
                <a:lnTo>
                  <a:pt x="1392" y="84"/>
                </a:lnTo>
                <a:lnTo>
                  <a:pt x="1413" y="75"/>
                </a:lnTo>
                <a:lnTo>
                  <a:pt x="1433" y="75"/>
                </a:lnTo>
                <a:lnTo>
                  <a:pt x="1452" y="82"/>
                </a:lnTo>
                <a:lnTo>
                  <a:pt x="1464" y="97"/>
                </a:lnTo>
                <a:lnTo>
                  <a:pt x="1474" y="121"/>
                </a:lnTo>
                <a:lnTo>
                  <a:pt x="1510" y="316"/>
                </a:lnTo>
                <a:lnTo>
                  <a:pt x="1525" y="345"/>
                </a:lnTo>
                <a:lnTo>
                  <a:pt x="1543" y="368"/>
                </a:lnTo>
                <a:lnTo>
                  <a:pt x="1566" y="387"/>
                </a:lnTo>
                <a:lnTo>
                  <a:pt x="1594" y="401"/>
                </a:lnTo>
                <a:lnTo>
                  <a:pt x="1625" y="412"/>
                </a:lnTo>
                <a:lnTo>
                  <a:pt x="1658" y="421"/>
                </a:lnTo>
                <a:lnTo>
                  <a:pt x="1694" y="427"/>
                </a:lnTo>
                <a:lnTo>
                  <a:pt x="1730" y="430"/>
                </a:lnTo>
                <a:lnTo>
                  <a:pt x="1767" y="434"/>
                </a:lnTo>
                <a:lnTo>
                  <a:pt x="1803" y="436"/>
                </a:lnTo>
                <a:lnTo>
                  <a:pt x="1840" y="440"/>
                </a:lnTo>
                <a:lnTo>
                  <a:pt x="1863" y="443"/>
                </a:lnTo>
                <a:lnTo>
                  <a:pt x="1885" y="454"/>
                </a:lnTo>
                <a:lnTo>
                  <a:pt x="1902" y="469"/>
                </a:lnTo>
                <a:lnTo>
                  <a:pt x="1913" y="489"/>
                </a:lnTo>
                <a:lnTo>
                  <a:pt x="1916" y="512"/>
                </a:lnTo>
                <a:lnTo>
                  <a:pt x="1929" y="1560"/>
                </a:lnTo>
                <a:lnTo>
                  <a:pt x="1929" y="1578"/>
                </a:lnTo>
                <a:lnTo>
                  <a:pt x="1924" y="1595"/>
                </a:lnTo>
                <a:lnTo>
                  <a:pt x="1914" y="1607"/>
                </a:lnTo>
                <a:lnTo>
                  <a:pt x="1900" y="1618"/>
                </a:lnTo>
                <a:lnTo>
                  <a:pt x="1880" y="1626"/>
                </a:lnTo>
                <a:lnTo>
                  <a:pt x="1854" y="1631"/>
                </a:lnTo>
                <a:lnTo>
                  <a:pt x="1822" y="1631"/>
                </a:lnTo>
                <a:lnTo>
                  <a:pt x="1814" y="1631"/>
                </a:lnTo>
                <a:lnTo>
                  <a:pt x="1794" y="1629"/>
                </a:lnTo>
                <a:lnTo>
                  <a:pt x="1761" y="1627"/>
                </a:lnTo>
                <a:lnTo>
                  <a:pt x="1718" y="1626"/>
                </a:lnTo>
                <a:lnTo>
                  <a:pt x="1665" y="1620"/>
                </a:lnTo>
                <a:lnTo>
                  <a:pt x="1601" y="1611"/>
                </a:lnTo>
                <a:lnTo>
                  <a:pt x="1530" y="1602"/>
                </a:lnTo>
                <a:lnTo>
                  <a:pt x="1452" y="1587"/>
                </a:lnTo>
                <a:lnTo>
                  <a:pt x="1368" y="1569"/>
                </a:lnTo>
                <a:lnTo>
                  <a:pt x="1279" y="1547"/>
                </a:lnTo>
                <a:lnTo>
                  <a:pt x="1184" y="1520"/>
                </a:lnTo>
                <a:lnTo>
                  <a:pt x="1086" y="1489"/>
                </a:lnTo>
                <a:lnTo>
                  <a:pt x="987" y="1451"/>
                </a:lnTo>
                <a:lnTo>
                  <a:pt x="885" y="1407"/>
                </a:lnTo>
                <a:lnTo>
                  <a:pt x="763" y="1350"/>
                </a:lnTo>
                <a:lnTo>
                  <a:pt x="654" y="1294"/>
                </a:lnTo>
                <a:lnTo>
                  <a:pt x="554" y="1241"/>
                </a:lnTo>
                <a:lnTo>
                  <a:pt x="464" y="1190"/>
                </a:lnTo>
                <a:lnTo>
                  <a:pt x="384" y="1143"/>
                </a:lnTo>
                <a:lnTo>
                  <a:pt x="313" y="1099"/>
                </a:lnTo>
                <a:lnTo>
                  <a:pt x="253" y="1057"/>
                </a:lnTo>
                <a:lnTo>
                  <a:pt x="200" y="1021"/>
                </a:lnTo>
                <a:lnTo>
                  <a:pt x="155" y="988"/>
                </a:lnTo>
                <a:lnTo>
                  <a:pt x="118" y="959"/>
                </a:lnTo>
                <a:lnTo>
                  <a:pt x="89" y="935"/>
                </a:lnTo>
                <a:lnTo>
                  <a:pt x="67" y="915"/>
                </a:lnTo>
                <a:lnTo>
                  <a:pt x="53" y="902"/>
                </a:lnTo>
                <a:lnTo>
                  <a:pt x="43" y="893"/>
                </a:lnTo>
                <a:lnTo>
                  <a:pt x="42" y="890"/>
                </a:lnTo>
                <a:lnTo>
                  <a:pt x="20" y="864"/>
                </a:lnTo>
                <a:lnTo>
                  <a:pt x="5" y="842"/>
                </a:lnTo>
                <a:lnTo>
                  <a:pt x="0" y="822"/>
                </a:lnTo>
                <a:lnTo>
                  <a:pt x="2" y="804"/>
                </a:lnTo>
                <a:lnTo>
                  <a:pt x="9" y="787"/>
                </a:lnTo>
                <a:lnTo>
                  <a:pt x="22" y="771"/>
                </a:lnTo>
                <a:lnTo>
                  <a:pt x="767" y="35"/>
                </a:lnTo>
                <a:lnTo>
                  <a:pt x="779" y="22"/>
                </a:lnTo>
                <a:lnTo>
                  <a:pt x="794" y="11"/>
                </a:lnTo>
                <a:lnTo>
                  <a:pt x="809" y="4"/>
                </a:lnTo>
                <a:lnTo>
                  <a:pt x="8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15"/>
          <p:cNvSpPr/>
          <p:nvPr/>
        </p:nvSpPr>
        <p:spPr>
          <a:xfrm>
            <a:off x="2886756" y="3802785"/>
            <a:ext cx="1540704" cy="1405867"/>
          </a:xfrm>
          <a:custGeom>
            <a:avLst/>
            <a:gdLst/>
            <a:ahLst/>
            <a:cxnLst/>
            <a:rect l="l" t="t" r="r" b="b"/>
            <a:pathLst>
              <a:path w="1614" h="1930">
                <a:moveTo>
                  <a:pt x="71" y="0"/>
                </a:moveTo>
                <a:lnTo>
                  <a:pt x="1116" y="6"/>
                </a:lnTo>
                <a:lnTo>
                  <a:pt x="1135" y="8"/>
                </a:lnTo>
                <a:lnTo>
                  <a:pt x="1153" y="10"/>
                </a:lnTo>
                <a:lnTo>
                  <a:pt x="1169" y="13"/>
                </a:lnTo>
                <a:lnTo>
                  <a:pt x="1182" y="22"/>
                </a:lnTo>
                <a:lnTo>
                  <a:pt x="1193" y="37"/>
                </a:lnTo>
                <a:lnTo>
                  <a:pt x="1202" y="59"/>
                </a:lnTo>
                <a:lnTo>
                  <a:pt x="1206" y="86"/>
                </a:lnTo>
                <a:lnTo>
                  <a:pt x="1209" y="150"/>
                </a:lnTo>
                <a:lnTo>
                  <a:pt x="1215" y="203"/>
                </a:lnTo>
                <a:lnTo>
                  <a:pt x="1220" y="245"/>
                </a:lnTo>
                <a:lnTo>
                  <a:pt x="1226" y="277"/>
                </a:lnTo>
                <a:lnTo>
                  <a:pt x="1231" y="299"/>
                </a:lnTo>
                <a:lnTo>
                  <a:pt x="1235" y="312"/>
                </a:lnTo>
                <a:lnTo>
                  <a:pt x="1237" y="316"/>
                </a:lnTo>
                <a:lnTo>
                  <a:pt x="1244" y="339"/>
                </a:lnTo>
                <a:lnTo>
                  <a:pt x="1257" y="365"/>
                </a:lnTo>
                <a:lnTo>
                  <a:pt x="1277" y="392"/>
                </a:lnTo>
                <a:lnTo>
                  <a:pt x="1300" y="416"/>
                </a:lnTo>
                <a:lnTo>
                  <a:pt x="1331" y="436"/>
                </a:lnTo>
                <a:lnTo>
                  <a:pt x="1366" y="449"/>
                </a:lnTo>
                <a:lnTo>
                  <a:pt x="1524" y="483"/>
                </a:lnTo>
                <a:lnTo>
                  <a:pt x="1546" y="490"/>
                </a:lnTo>
                <a:lnTo>
                  <a:pt x="1561" y="505"/>
                </a:lnTo>
                <a:lnTo>
                  <a:pt x="1568" y="523"/>
                </a:lnTo>
                <a:lnTo>
                  <a:pt x="1566" y="543"/>
                </a:lnTo>
                <a:lnTo>
                  <a:pt x="1557" y="565"/>
                </a:lnTo>
                <a:lnTo>
                  <a:pt x="1444" y="729"/>
                </a:lnTo>
                <a:lnTo>
                  <a:pt x="1433" y="767"/>
                </a:lnTo>
                <a:lnTo>
                  <a:pt x="1432" y="804"/>
                </a:lnTo>
                <a:lnTo>
                  <a:pt x="1439" y="840"/>
                </a:lnTo>
                <a:lnTo>
                  <a:pt x="1455" y="877"/>
                </a:lnTo>
                <a:lnTo>
                  <a:pt x="1477" y="911"/>
                </a:lnTo>
                <a:lnTo>
                  <a:pt x="1503" y="948"/>
                </a:lnTo>
                <a:lnTo>
                  <a:pt x="1532" y="982"/>
                </a:lnTo>
                <a:lnTo>
                  <a:pt x="1561" y="1017"/>
                </a:lnTo>
                <a:lnTo>
                  <a:pt x="1590" y="1050"/>
                </a:lnTo>
                <a:lnTo>
                  <a:pt x="1605" y="1070"/>
                </a:lnTo>
                <a:lnTo>
                  <a:pt x="1612" y="1092"/>
                </a:lnTo>
                <a:lnTo>
                  <a:pt x="1614" y="1115"/>
                </a:lnTo>
                <a:lnTo>
                  <a:pt x="1606" y="1137"/>
                </a:lnTo>
                <a:lnTo>
                  <a:pt x="1594" y="1157"/>
                </a:lnTo>
                <a:lnTo>
                  <a:pt x="861" y="1906"/>
                </a:lnTo>
                <a:lnTo>
                  <a:pt x="849" y="1919"/>
                </a:lnTo>
                <a:lnTo>
                  <a:pt x="834" y="1926"/>
                </a:lnTo>
                <a:lnTo>
                  <a:pt x="818" y="1930"/>
                </a:lnTo>
                <a:lnTo>
                  <a:pt x="799" y="1928"/>
                </a:lnTo>
                <a:lnTo>
                  <a:pt x="781" y="1919"/>
                </a:lnTo>
                <a:lnTo>
                  <a:pt x="759" y="1902"/>
                </a:lnTo>
                <a:lnTo>
                  <a:pt x="736" y="1881"/>
                </a:lnTo>
                <a:lnTo>
                  <a:pt x="732" y="1877"/>
                </a:lnTo>
                <a:lnTo>
                  <a:pt x="723" y="1866"/>
                </a:lnTo>
                <a:lnTo>
                  <a:pt x="706" y="1850"/>
                </a:lnTo>
                <a:lnTo>
                  <a:pt x="686" y="1828"/>
                </a:lnTo>
                <a:lnTo>
                  <a:pt x="663" y="1799"/>
                </a:lnTo>
                <a:lnTo>
                  <a:pt x="634" y="1764"/>
                </a:lnTo>
                <a:lnTo>
                  <a:pt x="603" y="1724"/>
                </a:lnTo>
                <a:lnTo>
                  <a:pt x="568" y="1678"/>
                </a:lnTo>
                <a:lnTo>
                  <a:pt x="532" y="1627"/>
                </a:lnTo>
                <a:lnTo>
                  <a:pt x="493" y="1573"/>
                </a:lnTo>
                <a:lnTo>
                  <a:pt x="455" y="1513"/>
                </a:lnTo>
                <a:lnTo>
                  <a:pt x="415" y="1447"/>
                </a:lnTo>
                <a:lnTo>
                  <a:pt x="377" y="1378"/>
                </a:lnTo>
                <a:lnTo>
                  <a:pt x="337" y="1303"/>
                </a:lnTo>
                <a:lnTo>
                  <a:pt x="300" y="1227"/>
                </a:lnTo>
                <a:lnTo>
                  <a:pt x="264" y="1146"/>
                </a:lnTo>
                <a:lnTo>
                  <a:pt x="231" y="1061"/>
                </a:lnTo>
                <a:lnTo>
                  <a:pt x="189" y="942"/>
                </a:lnTo>
                <a:lnTo>
                  <a:pt x="151" y="831"/>
                </a:lnTo>
                <a:lnTo>
                  <a:pt x="120" y="727"/>
                </a:lnTo>
                <a:lnTo>
                  <a:pt x="92" y="633"/>
                </a:lnTo>
                <a:lnTo>
                  <a:pt x="71" y="547"/>
                </a:lnTo>
                <a:lnTo>
                  <a:pt x="51" y="467"/>
                </a:lnTo>
                <a:lnTo>
                  <a:pt x="36" y="396"/>
                </a:lnTo>
                <a:lnTo>
                  <a:pt x="25" y="332"/>
                </a:lnTo>
                <a:lnTo>
                  <a:pt x="16" y="277"/>
                </a:lnTo>
                <a:lnTo>
                  <a:pt x="9" y="230"/>
                </a:lnTo>
                <a:lnTo>
                  <a:pt x="5" y="188"/>
                </a:lnTo>
                <a:lnTo>
                  <a:pt x="1" y="155"/>
                </a:lnTo>
                <a:lnTo>
                  <a:pt x="0" y="130"/>
                </a:lnTo>
                <a:lnTo>
                  <a:pt x="0" y="112"/>
                </a:lnTo>
                <a:lnTo>
                  <a:pt x="0" y="101"/>
                </a:lnTo>
                <a:lnTo>
                  <a:pt x="0" y="99"/>
                </a:lnTo>
                <a:lnTo>
                  <a:pt x="1" y="64"/>
                </a:lnTo>
                <a:lnTo>
                  <a:pt x="9" y="39"/>
                </a:lnTo>
                <a:lnTo>
                  <a:pt x="18" y="20"/>
                </a:lnTo>
                <a:lnTo>
                  <a:pt x="32" y="8"/>
                </a:lnTo>
                <a:lnTo>
                  <a:pt x="49" y="2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16"/>
          <p:cNvSpPr/>
          <p:nvPr/>
        </p:nvSpPr>
        <p:spPr>
          <a:xfrm>
            <a:off x="2875078" y="2380844"/>
            <a:ext cx="1665480" cy="1276276"/>
          </a:xfrm>
          <a:custGeom>
            <a:avLst/>
            <a:gdLst/>
            <a:ahLst/>
            <a:cxnLst/>
            <a:rect l="l" t="t" r="r" b="b"/>
            <a:pathLst>
              <a:path w="1627" h="1933">
                <a:moveTo>
                  <a:pt x="803" y="0"/>
                </a:moveTo>
                <a:lnTo>
                  <a:pt x="822" y="2"/>
                </a:lnTo>
                <a:lnTo>
                  <a:pt x="838" y="9"/>
                </a:lnTo>
                <a:lnTo>
                  <a:pt x="854" y="22"/>
                </a:lnTo>
                <a:lnTo>
                  <a:pt x="1592" y="763"/>
                </a:lnTo>
                <a:lnTo>
                  <a:pt x="1605" y="778"/>
                </a:lnTo>
                <a:lnTo>
                  <a:pt x="1616" y="790"/>
                </a:lnTo>
                <a:lnTo>
                  <a:pt x="1623" y="807"/>
                </a:lnTo>
                <a:lnTo>
                  <a:pt x="1627" y="823"/>
                </a:lnTo>
                <a:lnTo>
                  <a:pt x="1625" y="840"/>
                </a:lnTo>
                <a:lnTo>
                  <a:pt x="1616" y="860"/>
                </a:lnTo>
                <a:lnTo>
                  <a:pt x="1598" y="883"/>
                </a:lnTo>
                <a:lnTo>
                  <a:pt x="1561" y="925"/>
                </a:lnTo>
                <a:lnTo>
                  <a:pt x="1530" y="963"/>
                </a:lnTo>
                <a:lnTo>
                  <a:pt x="1507" y="994"/>
                </a:lnTo>
                <a:lnTo>
                  <a:pt x="1487" y="1020"/>
                </a:lnTo>
                <a:lnTo>
                  <a:pt x="1474" y="1042"/>
                </a:lnTo>
                <a:lnTo>
                  <a:pt x="1465" y="1056"/>
                </a:lnTo>
                <a:lnTo>
                  <a:pt x="1459" y="1066"/>
                </a:lnTo>
                <a:lnTo>
                  <a:pt x="1457" y="1069"/>
                </a:lnTo>
                <a:lnTo>
                  <a:pt x="1447" y="1091"/>
                </a:lnTo>
                <a:lnTo>
                  <a:pt x="1437" y="1118"/>
                </a:lnTo>
                <a:lnTo>
                  <a:pt x="1434" y="1149"/>
                </a:lnTo>
                <a:lnTo>
                  <a:pt x="1434" y="1184"/>
                </a:lnTo>
                <a:lnTo>
                  <a:pt x="1441" y="1219"/>
                </a:lnTo>
                <a:lnTo>
                  <a:pt x="1457" y="1253"/>
                </a:lnTo>
                <a:lnTo>
                  <a:pt x="1545" y="1388"/>
                </a:lnTo>
                <a:lnTo>
                  <a:pt x="1554" y="1410"/>
                </a:lnTo>
                <a:lnTo>
                  <a:pt x="1556" y="1432"/>
                </a:lnTo>
                <a:lnTo>
                  <a:pt x="1549" y="1448"/>
                </a:lnTo>
                <a:lnTo>
                  <a:pt x="1532" y="1463"/>
                </a:lnTo>
                <a:lnTo>
                  <a:pt x="1510" y="1472"/>
                </a:lnTo>
                <a:lnTo>
                  <a:pt x="1315" y="1508"/>
                </a:lnTo>
                <a:lnTo>
                  <a:pt x="1286" y="1523"/>
                </a:lnTo>
                <a:lnTo>
                  <a:pt x="1263" y="1541"/>
                </a:lnTo>
                <a:lnTo>
                  <a:pt x="1244" y="1565"/>
                </a:lnTo>
                <a:lnTo>
                  <a:pt x="1230" y="1592"/>
                </a:lnTo>
                <a:lnTo>
                  <a:pt x="1217" y="1623"/>
                </a:lnTo>
                <a:lnTo>
                  <a:pt x="1210" y="1656"/>
                </a:lnTo>
                <a:lnTo>
                  <a:pt x="1204" y="1692"/>
                </a:lnTo>
                <a:lnTo>
                  <a:pt x="1201" y="1729"/>
                </a:lnTo>
                <a:lnTo>
                  <a:pt x="1197" y="1765"/>
                </a:lnTo>
                <a:lnTo>
                  <a:pt x="1195" y="1802"/>
                </a:lnTo>
                <a:lnTo>
                  <a:pt x="1191" y="1838"/>
                </a:lnTo>
                <a:lnTo>
                  <a:pt x="1188" y="1862"/>
                </a:lnTo>
                <a:lnTo>
                  <a:pt x="1177" y="1884"/>
                </a:lnTo>
                <a:lnTo>
                  <a:pt x="1162" y="1900"/>
                </a:lnTo>
                <a:lnTo>
                  <a:pt x="1142" y="1911"/>
                </a:lnTo>
                <a:lnTo>
                  <a:pt x="1119" y="1916"/>
                </a:lnTo>
                <a:lnTo>
                  <a:pt x="71" y="1933"/>
                </a:lnTo>
                <a:lnTo>
                  <a:pt x="53" y="1931"/>
                </a:lnTo>
                <a:lnTo>
                  <a:pt x="38" y="1925"/>
                </a:lnTo>
                <a:lnTo>
                  <a:pt x="24" y="1916"/>
                </a:lnTo>
                <a:lnTo>
                  <a:pt x="13" y="1904"/>
                </a:lnTo>
                <a:lnTo>
                  <a:pt x="5" y="1884"/>
                </a:lnTo>
                <a:lnTo>
                  <a:pt x="2" y="1858"/>
                </a:lnTo>
                <a:lnTo>
                  <a:pt x="0" y="1823"/>
                </a:lnTo>
                <a:lnTo>
                  <a:pt x="0" y="1818"/>
                </a:lnTo>
                <a:lnTo>
                  <a:pt x="2" y="1796"/>
                </a:lnTo>
                <a:lnTo>
                  <a:pt x="2" y="1765"/>
                </a:lnTo>
                <a:lnTo>
                  <a:pt x="5" y="1721"/>
                </a:lnTo>
                <a:lnTo>
                  <a:pt x="11" y="1667"/>
                </a:lnTo>
                <a:lnTo>
                  <a:pt x="18" y="1605"/>
                </a:lnTo>
                <a:lnTo>
                  <a:pt x="29" y="1534"/>
                </a:lnTo>
                <a:lnTo>
                  <a:pt x="42" y="1455"/>
                </a:lnTo>
                <a:lnTo>
                  <a:pt x="60" y="1370"/>
                </a:lnTo>
                <a:lnTo>
                  <a:pt x="82" y="1280"/>
                </a:lnTo>
                <a:lnTo>
                  <a:pt x="107" y="1186"/>
                </a:lnTo>
                <a:lnTo>
                  <a:pt x="140" y="1089"/>
                </a:lnTo>
                <a:lnTo>
                  <a:pt x="177" y="989"/>
                </a:lnTo>
                <a:lnTo>
                  <a:pt x="220" y="887"/>
                </a:lnTo>
                <a:lnTo>
                  <a:pt x="277" y="767"/>
                </a:lnTo>
                <a:lnTo>
                  <a:pt x="333" y="656"/>
                </a:lnTo>
                <a:lnTo>
                  <a:pt x="386" y="555"/>
                </a:lnTo>
                <a:lnTo>
                  <a:pt x="435" y="464"/>
                </a:lnTo>
                <a:lnTo>
                  <a:pt x="483" y="386"/>
                </a:lnTo>
                <a:lnTo>
                  <a:pt x="527" y="315"/>
                </a:lnTo>
                <a:lnTo>
                  <a:pt x="568" y="253"/>
                </a:lnTo>
                <a:lnTo>
                  <a:pt x="605" y="200"/>
                </a:lnTo>
                <a:lnTo>
                  <a:pt x="638" y="156"/>
                </a:lnTo>
                <a:lnTo>
                  <a:pt x="667" y="120"/>
                </a:lnTo>
                <a:lnTo>
                  <a:pt x="690" y="91"/>
                </a:lnTo>
                <a:lnTo>
                  <a:pt x="709" y="69"/>
                </a:lnTo>
                <a:lnTo>
                  <a:pt x="723" y="53"/>
                </a:lnTo>
                <a:lnTo>
                  <a:pt x="732" y="45"/>
                </a:lnTo>
                <a:lnTo>
                  <a:pt x="734" y="42"/>
                </a:lnTo>
                <a:lnTo>
                  <a:pt x="760" y="20"/>
                </a:lnTo>
                <a:lnTo>
                  <a:pt x="782" y="5"/>
                </a:lnTo>
                <a:lnTo>
                  <a:pt x="80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17"/>
          <p:cNvSpPr/>
          <p:nvPr/>
        </p:nvSpPr>
        <p:spPr>
          <a:xfrm>
            <a:off x="3827520" y="1606322"/>
            <a:ext cx="1721040" cy="1105454"/>
          </a:xfrm>
          <a:custGeom>
            <a:avLst/>
            <a:gdLst/>
            <a:ahLst/>
            <a:cxnLst/>
            <a:rect l="l" t="t" r="r" b="b"/>
            <a:pathLst>
              <a:path w="1933" h="1608">
                <a:moveTo>
                  <a:pt x="1831" y="0"/>
                </a:moveTo>
                <a:lnTo>
                  <a:pt x="1835" y="0"/>
                </a:lnTo>
                <a:lnTo>
                  <a:pt x="1867" y="3"/>
                </a:lnTo>
                <a:lnTo>
                  <a:pt x="1893" y="9"/>
                </a:lnTo>
                <a:lnTo>
                  <a:pt x="1913" y="20"/>
                </a:lnTo>
                <a:lnTo>
                  <a:pt x="1924" y="34"/>
                </a:lnTo>
                <a:lnTo>
                  <a:pt x="1931" y="51"/>
                </a:lnTo>
                <a:lnTo>
                  <a:pt x="1933" y="71"/>
                </a:lnTo>
                <a:lnTo>
                  <a:pt x="1920" y="1118"/>
                </a:lnTo>
                <a:lnTo>
                  <a:pt x="1920" y="1136"/>
                </a:lnTo>
                <a:lnTo>
                  <a:pt x="1918" y="1153"/>
                </a:lnTo>
                <a:lnTo>
                  <a:pt x="1913" y="1169"/>
                </a:lnTo>
                <a:lnTo>
                  <a:pt x="1904" y="1184"/>
                </a:lnTo>
                <a:lnTo>
                  <a:pt x="1889" y="1195"/>
                </a:lnTo>
                <a:lnTo>
                  <a:pt x="1869" y="1202"/>
                </a:lnTo>
                <a:lnTo>
                  <a:pt x="1840" y="1206"/>
                </a:lnTo>
                <a:lnTo>
                  <a:pt x="1776" y="1209"/>
                </a:lnTo>
                <a:lnTo>
                  <a:pt x="1723" y="1215"/>
                </a:lnTo>
                <a:lnTo>
                  <a:pt x="1682" y="1220"/>
                </a:lnTo>
                <a:lnTo>
                  <a:pt x="1651" y="1226"/>
                </a:lnTo>
                <a:lnTo>
                  <a:pt x="1627" y="1231"/>
                </a:lnTo>
                <a:lnTo>
                  <a:pt x="1614" y="1235"/>
                </a:lnTo>
                <a:lnTo>
                  <a:pt x="1611" y="1237"/>
                </a:lnTo>
                <a:lnTo>
                  <a:pt x="1587" y="1244"/>
                </a:lnTo>
                <a:lnTo>
                  <a:pt x="1561" y="1257"/>
                </a:lnTo>
                <a:lnTo>
                  <a:pt x="1534" y="1275"/>
                </a:lnTo>
                <a:lnTo>
                  <a:pt x="1510" y="1300"/>
                </a:lnTo>
                <a:lnTo>
                  <a:pt x="1490" y="1329"/>
                </a:lnTo>
                <a:lnTo>
                  <a:pt x="1478" y="1366"/>
                </a:lnTo>
                <a:lnTo>
                  <a:pt x="1443" y="1523"/>
                </a:lnTo>
                <a:lnTo>
                  <a:pt x="1434" y="1544"/>
                </a:lnTo>
                <a:lnTo>
                  <a:pt x="1419" y="1559"/>
                </a:lnTo>
                <a:lnTo>
                  <a:pt x="1401" y="1566"/>
                </a:lnTo>
                <a:lnTo>
                  <a:pt x="1381" y="1564"/>
                </a:lnTo>
                <a:lnTo>
                  <a:pt x="1359" y="1555"/>
                </a:lnTo>
                <a:lnTo>
                  <a:pt x="1195" y="1442"/>
                </a:lnTo>
                <a:lnTo>
                  <a:pt x="1159" y="1430"/>
                </a:lnTo>
                <a:lnTo>
                  <a:pt x="1122" y="1428"/>
                </a:lnTo>
                <a:lnTo>
                  <a:pt x="1086" y="1437"/>
                </a:lnTo>
                <a:lnTo>
                  <a:pt x="1049" y="1451"/>
                </a:lnTo>
                <a:lnTo>
                  <a:pt x="1013" y="1473"/>
                </a:lnTo>
                <a:lnTo>
                  <a:pt x="978" y="1499"/>
                </a:lnTo>
                <a:lnTo>
                  <a:pt x="942" y="1528"/>
                </a:lnTo>
                <a:lnTo>
                  <a:pt x="909" y="1557"/>
                </a:lnTo>
                <a:lnTo>
                  <a:pt x="875" y="1586"/>
                </a:lnTo>
                <a:lnTo>
                  <a:pt x="854" y="1599"/>
                </a:lnTo>
                <a:lnTo>
                  <a:pt x="833" y="1608"/>
                </a:lnTo>
                <a:lnTo>
                  <a:pt x="809" y="1608"/>
                </a:lnTo>
                <a:lnTo>
                  <a:pt x="789" y="1603"/>
                </a:lnTo>
                <a:lnTo>
                  <a:pt x="769" y="1588"/>
                </a:lnTo>
                <a:lnTo>
                  <a:pt x="22" y="852"/>
                </a:lnTo>
                <a:lnTo>
                  <a:pt x="11" y="839"/>
                </a:lnTo>
                <a:lnTo>
                  <a:pt x="2" y="825"/>
                </a:lnTo>
                <a:lnTo>
                  <a:pt x="0" y="808"/>
                </a:lnTo>
                <a:lnTo>
                  <a:pt x="2" y="792"/>
                </a:lnTo>
                <a:lnTo>
                  <a:pt x="11" y="772"/>
                </a:lnTo>
                <a:lnTo>
                  <a:pt x="26" y="750"/>
                </a:lnTo>
                <a:lnTo>
                  <a:pt x="49" y="726"/>
                </a:lnTo>
                <a:lnTo>
                  <a:pt x="53" y="723"/>
                </a:lnTo>
                <a:lnTo>
                  <a:pt x="62" y="714"/>
                </a:lnTo>
                <a:lnTo>
                  <a:pt x="78" y="699"/>
                </a:lnTo>
                <a:lnTo>
                  <a:pt x="102" y="679"/>
                </a:lnTo>
                <a:lnTo>
                  <a:pt x="131" y="655"/>
                </a:lnTo>
                <a:lnTo>
                  <a:pt x="166" y="626"/>
                </a:lnTo>
                <a:lnTo>
                  <a:pt x="206" y="595"/>
                </a:lnTo>
                <a:lnTo>
                  <a:pt x="251" y="561"/>
                </a:lnTo>
                <a:lnTo>
                  <a:pt x="302" y="524"/>
                </a:lnTo>
                <a:lnTo>
                  <a:pt x="359" y="488"/>
                </a:lnTo>
                <a:lnTo>
                  <a:pt x="419" y="448"/>
                </a:lnTo>
                <a:lnTo>
                  <a:pt x="485" y="409"/>
                </a:lnTo>
                <a:lnTo>
                  <a:pt x="554" y="369"/>
                </a:lnTo>
                <a:lnTo>
                  <a:pt x="627" y="331"/>
                </a:lnTo>
                <a:lnTo>
                  <a:pt x="705" y="295"/>
                </a:lnTo>
                <a:lnTo>
                  <a:pt x="787" y="260"/>
                </a:lnTo>
                <a:lnTo>
                  <a:pt x="871" y="227"/>
                </a:lnTo>
                <a:lnTo>
                  <a:pt x="991" y="185"/>
                </a:lnTo>
                <a:lnTo>
                  <a:pt x="1102" y="149"/>
                </a:lnTo>
                <a:lnTo>
                  <a:pt x="1204" y="118"/>
                </a:lnTo>
                <a:lnTo>
                  <a:pt x="1299" y="91"/>
                </a:lnTo>
                <a:lnTo>
                  <a:pt x="1386" y="69"/>
                </a:lnTo>
                <a:lnTo>
                  <a:pt x="1465" y="51"/>
                </a:lnTo>
                <a:lnTo>
                  <a:pt x="1536" y="36"/>
                </a:lnTo>
                <a:lnTo>
                  <a:pt x="1600" y="23"/>
                </a:lnTo>
                <a:lnTo>
                  <a:pt x="1656" y="16"/>
                </a:lnTo>
                <a:lnTo>
                  <a:pt x="1703" y="9"/>
                </a:lnTo>
                <a:lnTo>
                  <a:pt x="1744" y="5"/>
                </a:lnTo>
                <a:lnTo>
                  <a:pt x="1776" y="1"/>
                </a:lnTo>
                <a:lnTo>
                  <a:pt x="1802" y="1"/>
                </a:lnTo>
                <a:lnTo>
                  <a:pt x="1820" y="0"/>
                </a:lnTo>
                <a:lnTo>
                  <a:pt x="183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18"/>
          <p:cNvSpPr/>
          <p:nvPr/>
        </p:nvSpPr>
        <p:spPr>
          <a:xfrm>
            <a:off x="5916000" y="3063600"/>
            <a:ext cx="480" cy="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19"/>
          <p:cNvSpPr/>
          <p:nvPr/>
        </p:nvSpPr>
        <p:spPr>
          <a:xfrm>
            <a:off x="5916000" y="3063600"/>
            <a:ext cx="22560" cy="360"/>
          </a:xfrm>
          <a:custGeom>
            <a:avLst/>
            <a:gdLst/>
            <a:ahLst/>
            <a:cxnLst/>
            <a:rect l="l" t="t" r="r" b="b"/>
            <a:pathLst>
              <a:path w="63" h="3">
                <a:moveTo>
                  <a:pt x="0" y="0"/>
                </a:moveTo>
                <a:lnTo>
                  <a:pt x="62" y="0"/>
                </a:lnTo>
                <a:lnTo>
                  <a:pt x="6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57A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20"/>
          <p:cNvSpPr/>
          <p:nvPr/>
        </p:nvSpPr>
        <p:spPr>
          <a:xfrm>
            <a:off x="5921280" y="4829760"/>
            <a:ext cx="7680" cy="14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21"/>
          <p:cNvSpPr/>
          <p:nvPr/>
        </p:nvSpPr>
        <p:spPr>
          <a:xfrm>
            <a:off x="5796480" y="4751280"/>
            <a:ext cx="124320" cy="115560"/>
          </a:xfrm>
          <a:custGeom>
            <a:avLst/>
            <a:gdLst/>
            <a:ahLst/>
            <a:cxnLst/>
            <a:rect l="l" t="t" r="r" b="b"/>
            <a:pathLst>
              <a:path w="269" h="329">
                <a:moveTo>
                  <a:pt x="114" y="0"/>
                </a:moveTo>
                <a:lnTo>
                  <a:pt x="269" y="210"/>
                </a:lnTo>
                <a:lnTo>
                  <a:pt x="145" y="329"/>
                </a:lnTo>
                <a:lnTo>
                  <a:pt x="0" y="104"/>
                </a:lnTo>
                <a:lnTo>
                  <a:pt x="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22"/>
          <p:cNvSpPr/>
          <p:nvPr/>
        </p:nvSpPr>
        <p:spPr>
          <a:xfrm>
            <a:off x="5929440" y="4751280"/>
            <a:ext cx="128640" cy="115560"/>
          </a:xfrm>
          <a:custGeom>
            <a:avLst/>
            <a:gdLst/>
            <a:ahLst/>
            <a:cxnLst/>
            <a:rect l="l" t="t" r="r" b="b"/>
            <a:pathLst>
              <a:path w="277" h="329">
                <a:moveTo>
                  <a:pt x="164" y="0"/>
                </a:moveTo>
                <a:lnTo>
                  <a:pt x="277" y="109"/>
                </a:lnTo>
                <a:lnTo>
                  <a:pt x="125" y="329"/>
                </a:lnTo>
                <a:lnTo>
                  <a:pt x="0" y="21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23"/>
          <p:cNvSpPr/>
          <p:nvPr/>
        </p:nvSpPr>
        <p:spPr>
          <a:xfrm>
            <a:off x="5929440" y="4829040"/>
            <a:ext cx="480" cy="360"/>
          </a:xfrm>
          <a:prstGeom prst="rect">
            <a:avLst/>
          </a:prstGeom>
          <a:solidFill>
            <a:srgbClr val="1088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24"/>
          <p:cNvSpPr/>
          <p:nvPr/>
        </p:nvSpPr>
        <p:spPr>
          <a:xfrm>
            <a:off x="5852640" y="4749480"/>
            <a:ext cx="149280" cy="73440"/>
          </a:xfrm>
          <a:custGeom>
            <a:avLst/>
            <a:gdLst/>
            <a:ahLst/>
            <a:cxnLst/>
            <a:rect l="l" t="t" r="r" b="b"/>
            <a:pathLst>
              <a:path w="319" h="215">
                <a:moveTo>
                  <a:pt x="0" y="0"/>
                </a:moveTo>
                <a:lnTo>
                  <a:pt x="155" y="210"/>
                </a:lnTo>
                <a:lnTo>
                  <a:pt x="319" y="0"/>
                </a:lnTo>
                <a:lnTo>
                  <a:pt x="319" y="5"/>
                </a:lnTo>
                <a:lnTo>
                  <a:pt x="156" y="215"/>
                </a:lnTo>
                <a:lnTo>
                  <a:pt x="155" y="21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DCA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CustomShape 25"/>
          <p:cNvSpPr/>
          <p:nvPr/>
        </p:nvSpPr>
        <p:spPr>
          <a:xfrm>
            <a:off x="5929440" y="4751280"/>
            <a:ext cx="72480" cy="71640"/>
          </a:xfrm>
          <a:custGeom>
            <a:avLst/>
            <a:gdLst/>
            <a:ahLst/>
            <a:cxnLst/>
            <a:rect l="l" t="t" r="r" b="b"/>
            <a:pathLst>
              <a:path w="164" h="210">
                <a:moveTo>
                  <a:pt x="164" y="0"/>
                </a:moveTo>
                <a:lnTo>
                  <a:pt x="1" y="210"/>
                </a:lnTo>
                <a:lnTo>
                  <a:pt x="0" y="210"/>
                </a:lnTo>
                <a:lnTo>
                  <a:pt x="164" y="0"/>
                </a:lnTo>
                <a:close/>
              </a:path>
            </a:pathLst>
          </a:custGeom>
          <a:solidFill>
            <a:srgbClr val="F6F9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6"/>
          <p:cNvSpPr/>
          <p:nvPr/>
        </p:nvSpPr>
        <p:spPr>
          <a:xfrm>
            <a:off x="8291040" y="4961520"/>
            <a:ext cx="61920" cy="47160"/>
          </a:xfrm>
          <a:custGeom>
            <a:avLst/>
            <a:gdLst/>
            <a:ahLst/>
            <a:cxnLst/>
            <a:rect l="l" t="t" r="r" b="b"/>
            <a:pathLst>
              <a:path w="85" h="86">
                <a:moveTo>
                  <a:pt x="23" y="0"/>
                </a:moveTo>
                <a:lnTo>
                  <a:pt x="31" y="2"/>
                </a:lnTo>
                <a:lnTo>
                  <a:pt x="38" y="7"/>
                </a:lnTo>
                <a:lnTo>
                  <a:pt x="79" y="47"/>
                </a:lnTo>
                <a:lnTo>
                  <a:pt x="84" y="55"/>
                </a:lnTo>
                <a:lnTo>
                  <a:pt x="85" y="64"/>
                </a:lnTo>
                <a:lnTo>
                  <a:pt x="84" y="72"/>
                </a:lnTo>
                <a:lnTo>
                  <a:pt x="79" y="79"/>
                </a:lnTo>
                <a:lnTo>
                  <a:pt x="79" y="79"/>
                </a:lnTo>
                <a:lnTo>
                  <a:pt x="71" y="84"/>
                </a:lnTo>
                <a:lnTo>
                  <a:pt x="63" y="86"/>
                </a:lnTo>
                <a:lnTo>
                  <a:pt x="55" y="84"/>
                </a:lnTo>
                <a:lnTo>
                  <a:pt x="47" y="79"/>
                </a:lnTo>
                <a:lnTo>
                  <a:pt x="6" y="38"/>
                </a:lnTo>
                <a:lnTo>
                  <a:pt x="1" y="31"/>
                </a:lnTo>
                <a:lnTo>
                  <a:pt x="0" y="22"/>
                </a:lnTo>
                <a:lnTo>
                  <a:pt x="1" y="14"/>
                </a:lnTo>
                <a:lnTo>
                  <a:pt x="6" y="7"/>
                </a:lnTo>
                <a:lnTo>
                  <a:pt x="6" y="7"/>
                </a:lnTo>
                <a:lnTo>
                  <a:pt x="14" y="2"/>
                </a:lnTo>
                <a:lnTo>
                  <a:pt x="23" y="0"/>
                </a:lnTo>
                <a:close/>
              </a:path>
            </a:pathLst>
          </a:custGeom>
          <a:solidFill>
            <a:srgbClr val="4747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27"/>
          <p:cNvSpPr/>
          <p:nvPr/>
        </p:nvSpPr>
        <p:spPr>
          <a:xfrm>
            <a:off x="8291520" y="4966560"/>
            <a:ext cx="56160" cy="42120"/>
          </a:xfrm>
          <a:custGeom>
            <a:avLst/>
            <a:gdLst/>
            <a:ahLst/>
            <a:cxnLst/>
            <a:rect l="l" t="t" r="r" b="b"/>
            <a:pathLst>
              <a:path w="78" h="78">
                <a:moveTo>
                  <a:pt x="6" y="0"/>
                </a:moveTo>
                <a:lnTo>
                  <a:pt x="78" y="72"/>
                </a:lnTo>
                <a:lnTo>
                  <a:pt x="71" y="76"/>
                </a:lnTo>
                <a:lnTo>
                  <a:pt x="63" y="78"/>
                </a:lnTo>
                <a:lnTo>
                  <a:pt x="55" y="77"/>
                </a:lnTo>
                <a:lnTo>
                  <a:pt x="46" y="72"/>
                </a:lnTo>
                <a:lnTo>
                  <a:pt x="6" y="32"/>
                </a:lnTo>
                <a:lnTo>
                  <a:pt x="1" y="24"/>
                </a:lnTo>
                <a:lnTo>
                  <a:pt x="0" y="16"/>
                </a:lnTo>
                <a:lnTo>
                  <a:pt x="1" y="7"/>
                </a:lnTo>
                <a:lnTo>
                  <a:pt x="6" y="0"/>
                </a:lnTo>
                <a:close/>
              </a:path>
            </a:pathLst>
          </a:custGeom>
          <a:solidFill>
            <a:srgbClr val="4747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28"/>
          <p:cNvSpPr/>
          <p:nvPr/>
        </p:nvSpPr>
        <p:spPr>
          <a:xfrm>
            <a:off x="4542720" y="5585760"/>
            <a:ext cx="26400" cy="19800"/>
          </a:xfrm>
          <a:custGeom>
            <a:avLst/>
            <a:gdLst/>
            <a:ahLst/>
            <a:cxnLst/>
            <a:rect l="l" t="t" r="r" b="b"/>
            <a:pathLst>
              <a:path w="42" h="42">
                <a:moveTo>
                  <a:pt x="42" y="0"/>
                </a:moveTo>
                <a:lnTo>
                  <a:pt x="42" y="42"/>
                </a:lnTo>
                <a:lnTo>
                  <a:pt x="0" y="7"/>
                </a:lnTo>
                <a:lnTo>
                  <a:pt x="42" y="0"/>
                </a:lnTo>
                <a:close/>
              </a:path>
            </a:pathLst>
          </a:custGeom>
          <a:solidFill>
            <a:srgbClr val="F29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29"/>
          <p:cNvSpPr/>
          <p:nvPr/>
        </p:nvSpPr>
        <p:spPr>
          <a:xfrm>
            <a:off x="4281600" y="5661360"/>
            <a:ext cx="20640" cy="15480"/>
          </a:xfrm>
          <a:custGeom>
            <a:avLst/>
            <a:gdLst/>
            <a:ahLst/>
            <a:cxnLst/>
            <a:rect l="l" t="t" r="r" b="b"/>
            <a:pathLst>
              <a:path w="35" h="35">
                <a:moveTo>
                  <a:pt x="18" y="0"/>
                </a:moveTo>
                <a:lnTo>
                  <a:pt x="27" y="2"/>
                </a:lnTo>
                <a:lnTo>
                  <a:pt x="33" y="8"/>
                </a:lnTo>
                <a:lnTo>
                  <a:pt x="35" y="18"/>
                </a:lnTo>
                <a:lnTo>
                  <a:pt x="33" y="26"/>
                </a:lnTo>
                <a:lnTo>
                  <a:pt x="27" y="33"/>
                </a:lnTo>
                <a:lnTo>
                  <a:pt x="18" y="35"/>
                </a:lnTo>
                <a:lnTo>
                  <a:pt x="9" y="33"/>
                </a:lnTo>
                <a:lnTo>
                  <a:pt x="2" y="26"/>
                </a:lnTo>
                <a:lnTo>
                  <a:pt x="0" y="18"/>
                </a:lnTo>
                <a:lnTo>
                  <a:pt x="2" y="8"/>
                </a:lnTo>
                <a:lnTo>
                  <a:pt x="9" y="2"/>
                </a:lnTo>
                <a:lnTo>
                  <a:pt x="18" y="0"/>
                </a:lnTo>
                <a:close/>
              </a:path>
            </a:pathLst>
          </a:custGeom>
          <a:solidFill>
            <a:srgbClr val="F29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CustomShape 30"/>
          <p:cNvSpPr/>
          <p:nvPr/>
        </p:nvSpPr>
        <p:spPr>
          <a:xfrm>
            <a:off x="4369920" y="5599800"/>
            <a:ext cx="15360" cy="10800"/>
          </a:xfrm>
          <a:custGeom>
            <a:avLst/>
            <a:gdLst/>
            <a:ahLst/>
            <a:cxnLst/>
            <a:rect l="l" t="t" r="r" b="b"/>
            <a:pathLst>
              <a:path w="29" h="28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4"/>
                </a:lnTo>
                <a:lnTo>
                  <a:pt x="28" y="18"/>
                </a:lnTo>
                <a:lnTo>
                  <a:pt x="26" y="22"/>
                </a:lnTo>
                <a:lnTo>
                  <a:pt x="23" y="25"/>
                </a:lnTo>
                <a:lnTo>
                  <a:pt x="19" y="27"/>
                </a:lnTo>
                <a:lnTo>
                  <a:pt x="14" y="28"/>
                </a:lnTo>
                <a:lnTo>
                  <a:pt x="10" y="27"/>
                </a:lnTo>
                <a:lnTo>
                  <a:pt x="6" y="25"/>
                </a:lnTo>
                <a:lnTo>
                  <a:pt x="3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F29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31"/>
          <p:cNvSpPr/>
          <p:nvPr/>
        </p:nvSpPr>
        <p:spPr>
          <a:xfrm>
            <a:off x="3427200" y="5195160"/>
            <a:ext cx="480" cy="360"/>
          </a:xfrm>
          <a:prstGeom prst="rect">
            <a:avLst/>
          </a:prstGeom>
          <a:solidFill>
            <a:srgbClr val="3E708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CustomShape 32"/>
          <p:cNvSpPr/>
          <p:nvPr/>
        </p:nvSpPr>
        <p:spPr>
          <a:xfrm>
            <a:off x="1327177" y="979375"/>
            <a:ext cx="3603827" cy="43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 smtClean="0"/>
              <a:t>Охват </a:t>
            </a:r>
            <a:r>
              <a:rPr lang="ru-RU" sz="2000" b="1" dirty="0"/>
              <a:t>тестированием на </a:t>
            </a:r>
            <a:r>
              <a:rPr lang="ru-RU" sz="2000" b="1" dirty="0" smtClean="0"/>
              <a:t>ВИЧ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не менее </a:t>
            </a:r>
            <a:r>
              <a:rPr lang="ru-RU" sz="2000" b="1" dirty="0" smtClean="0"/>
              <a:t>25% </a:t>
            </a:r>
            <a:r>
              <a:rPr lang="ru-RU" sz="2000" b="1" dirty="0"/>
              <a:t>населения</a:t>
            </a:r>
          </a:p>
        </p:txBody>
      </p:sp>
      <p:sp>
        <p:nvSpPr>
          <p:cNvPr id="573" name="CustomShape 33"/>
          <p:cNvSpPr/>
          <p:nvPr/>
        </p:nvSpPr>
        <p:spPr>
          <a:xfrm>
            <a:off x="4477864" y="1910076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CustomShape 34"/>
          <p:cNvSpPr/>
          <p:nvPr/>
        </p:nvSpPr>
        <p:spPr>
          <a:xfrm>
            <a:off x="5975280" y="1916858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35"/>
          <p:cNvSpPr/>
          <p:nvPr/>
        </p:nvSpPr>
        <p:spPr>
          <a:xfrm>
            <a:off x="7304464" y="2806206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36"/>
          <p:cNvSpPr/>
          <p:nvPr/>
        </p:nvSpPr>
        <p:spPr>
          <a:xfrm>
            <a:off x="7286089" y="4290852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37"/>
          <p:cNvSpPr/>
          <p:nvPr/>
        </p:nvSpPr>
        <p:spPr>
          <a:xfrm>
            <a:off x="6001523" y="5187528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38"/>
          <p:cNvSpPr/>
          <p:nvPr/>
        </p:nvSpPr>
        <p:spPr>
          <a:xfrm>
            <a:off x="4398707" y="5105700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ru-RU" sz="28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39"/>
          <p:cNvSpPr/>
          <p:nvPr/>
        </p:nvSpPr>
        <p:spPr>
          <a:xfrm>
            <a:off x="3301428" y="4136640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ru-RU" sz="28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40"/>
          <p:cNvSpPr/>
          <p:nvPr/>
        </p:nvSpPr>
        <p:spPr>
          <a:xfrm>
            <a:off x="3270720" y="2728620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41"/>
          <p:cNvSpPr/>
          <p:nvPr/>
        </p:nvSpPr>
        <p:spPr>
          <a:xfrm>
            <a:off x="8357963" y="2229227"/>
            <a:ext cx="3611521" cy="1119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/>
              <a:t>Снижение доли перинатальной передачи ВИЧ-инфекции от матери ребёнку</a:t>
            </a:r>
          </a:p>
        </p:txBody>
      </p:sp>
      <p:sp>
        <p:nvSpPr>
          <p:cNvPr id="582" name="CustomShape 42"/>
          <p:cNvSpPr/>
          <p:nvPr/>
        </p:nvSpPr>
        <p:spPr>
          <a:xfrm>
            <a:off x="599473" y="5297228"/>
            <a:ext cx="2976552" cy="90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/>
              <a:t>Охват АРВТ по жизненным показаниям до 100%</a:t>
            </a:r>
          </a:p>
        </p:txBody>
      </p:sp>
      <p:sp>
        <p:nvSpPr>
          <p:cNvPr id="583" name="CustomShape 43"/>
          <p:cNvSpPr/>
          <p:nvPr/>
        </p:nvSpPr>
        <p:spPr>
          <a:xfrm>
            <a:off x="73518" y="4033818"/>
            <a:ext cx="3073216" cy="831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lnSpc>
                <a:spcPct val="110000"/>
              </a:lnSpc>
            </a:pPr>
            <a:r>
              <a:rPr lang="ru-RU" sz="2000" b="1" dirty="0"/>
              <a:t>Охват и удержание на АРВТ до 75</a:t>
            </a:r>
            <a:r>
              <a:rPr lang="ru-RU" sz="2000" b="1" dirty="0" smtClean="0"/>
              <a:t>%</a:t>
            </a:r>
          </a:p>
          <a:p>
            <a:pPr algn="ctr">
              <a:lnSpc>
                <a:spcPct val="110000"/>
              </a:lnSpc>
            </a:pPr>
            <a:r>
              <a:rPr lang="ru-RU" sz="2000" b="1" dirty="0" smtClean="0"/>
              <a:t> </a:t>
            </a:r>
            <a:r>
              <a:rPr lang="ru-RU" sz="2000" b="1" dirty="0"/>
              <a:t>от «Д» группы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44"/>
          <p:cNvSpPr/>
          <p:nvPr/>
        </p:nvSpPr>
        <p:spPr>
          <a:xfrm>
            <a:off x="-25759" y="84450"/>
            <a:ext cx="11840640" cy="122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560" tIns="59040" rIns="46560" bIns="5904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Целевые задачи по противодействию </a:t>
            </a:r>
            <a:endParaRPr lang="ru-RU" sz="2800" b="1" spc="-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</a:t>
            </a:r>
            <a:r>
              <a:rPr lang="ru-RU" sz="2800" b="1" spc="-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аспространения ВИЧ-инфекции В Самарской области</a:t>
            </a:r>
            <a:endParaRPr lang="ru-RU" sz="2800" b="1" spc="-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5" name="Line 45"/>
          <p:cNvSpPr/>
          <p:nvPr/>
        </p:nvSpPr>
        <p:spPr>
          <a:xfrm>
            <a:off x="794880" y="6291720"/>
            <a:ext cx="266160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Line 46"/>
          <p:cNvSpPr/>
          <p:nvPr/>
        </p:nvSpPr>
        <p:spPr>
          <a:xfrm>
            <a:off x="7913318" y="6291720"/>
            <a:ext cx="3094008" cy="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47"/>
          <p:cNvSpPr/>
          <p:nvPr/>
        </p:nvSpPr>
        <p:spPr>
          <a:xfrm>
            <a:off x="0" y="1911600"/>
            <a:ext cx="367968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48"/>
          <p:cNvSpPr/>
          <p:nvPr/>
        </p:nvSpPr>
        <p:spPr>
          <a:xfrm>
            <a:off x="6812280" y="1225965"/>
            <a:ext cx="6051960" cy="821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endParaRPr lang="ru-RU" sz="1600" b="1" dirty="0"/>
          </a:p>
        </p:txBody>
      </p:sp>
      <p:sp>
        <p:nvSpPr>
          <p:cNvPr id="589" name="CustomShape 49"/>
          <p:cNvSpPr/>
          <p:nvPr/>
        </p:nvSpPr>
        <p:spPr>
          <a:xfrm>
            <a:off x="8478353" y="3886778"/>
            <a:ext cx="3491132" cy="8897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/>
              <a:t>Охват </a:t>
            </a:r>
            <a:r>
              <a:rPr lang="ru-RU" sz="2000" b="1" dirty="0" err="1"/>
              <a:t>химиопрофилактикой</a:t>
            </a:r>
            <a:r>
              <a:rPr lang="ru-RU" sz="2000" b="1" dirty="0"/>
              <a:t> туберкулеза 95% </a:t>
            </a:r>
            <a:r>
              <a:rPr lang="ru-RU" b="1" dirty="0"/>
              <a:t>подлежащих ВИЧ-инфицированных</a:t>
            </a:r>
          </a:p>
        </p:txBody>
      </p:sp>
      <p:sp>
        <p:nvSpPr>
          <p:cNvPr id="590" name="CustomShape 50"/>
          <p:cNvSpPr/>
          <p:nvPr/>
        </p:nvSpPr>
        <p:spPr>
          <a:xfrm>
            <a:off x="8015824" y="5256020"/>
            <a:ext cx="4167536" cy="85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 smtClean="0"/>
              <a:t>Достижение неопределяемого уровня ВН </a:t>
            </a:r>
            <a:r>
              <a:rPr lang="ru-RU" sz="2000" b="1" dirty="0"/>
              <a:t>у 85% принимающих </a:t>
            </a:r>
            <a:r>
              <a:rPr lang="ru-RU" sz="2000" b="1" dirty="0" smtClean="0"/>
              <a:t>АРВТ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923" y="1983173"/>
            <a:ext cx="2924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Раннее выявление ВИЧ-инфекции и постановка на «Д» учет в кратчайшие сроки не менее 75%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77609" y="1350935"/>
            <a:ext cx="4435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Снижение доли умерших от СПИД</a:t>
            </a:r>
          </a:p>
        </p:txBody>
      </p:sp>
    </p:spTree>
    <p:extLst>
      <p:ext uri="{BB962C8B-B14F-4D97-AF65-F5344CB8AC3E}">
        <p14:creationId xmlns:p14="http://schemas.microsoft.com/office/powerpoint/2010/main" val="192664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279" y="0"/>
            <a:ext cx="10515600" cy="187452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72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pbs.twimg.com/media/DYvlozMXcAIUJvv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1" y="1371600"/>
            <a:ext cx="10764416" cy="51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847"/>
            <a:ext cx="10515600" cy="12853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4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  <a:endParaRPr lang="ru-RU" sz="4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10091" y="4011238"/>
            <a:ext cx="4537494" cy="25620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01.10.2019 централизация службы профилактике и борьбы со СПИД: ГБУЗ «Самарский областной клинический центр профилактики и борьбы со СПИД» и его отделения в городах Тольятти, Сызрань, Новокуйбышевск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6" y="206704"/>
            <a:ext cx="1031892" cy="102807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312822" y="999691"/>
            <a:ext cx="4500246" cy="28821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-  3,2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чел. 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ЛЖВ      2018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34 758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11 месяцев 2019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37 086 чел.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«Д» наблюдение:</a:t>
            </a: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2018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33 363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11 месяцев 2019 – 33 732 чел.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АРВТ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2018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22 222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11 месяцев 2019 – 24 463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Группа 4"/>
          <p:cNvGrpSpPr>
            <a:grpSpLocks/>
          </p:cNvGrpSpPr>
          <p:nvPr/>
        </p:nvGrpSpPr>
        <p:grpSpPr bwMode="auto">
          <a:xfrm>
            <a:off x="838200" y="1413657"/>
            <a:ext cx="6275832" cy="5331125"/>
            <a:chOff x="635343" y="731520"/>
            <a:chExt cx="7961868" cy="6004027"/>
          </a:xfrm>
        </p:grpSpPr>
        <p:pic>
          <p:nvPicPr>
            <p:cNvPr id="58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43" y="731521"/>
              <a:ext cx="7961868" cy="600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2"/>
            <p:cNvSpPr txBox="1"/>
            <p:nvPr/>
          </p:nvSpPr>
          <p:spPr>
            <a:xfrm>
              <a:off x="8413048" y="731520"/>
              <a:ext cx="184163" cy="2651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60" name="TextBox 4"/>
            <p:cNvSpPr txBox="1"/>
            <p:nvPr/>
          </p:nvSpPr>
          <p:spPr>
            <a:xfrm>
              <a:off x="5620440" y="1225241"/>
              <a:ext cx="758878" cy="5730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 </a:t>
              </a:r>
              <a:r>
                <a:rPr lang="ru-RU" sz="800" dirty="0" err="1">
                  <a:latin typeface="Arial Black" pitchFamily="34" charset="0"/>
                </a:rPr>
                <a:t>Челно</a:t>
              </a:r>
              <a:r>
                <a:rPr lang="ru-RU" sz="800" dirty="0">
                  <a:latin typeface="Arial Black" pitchFamily="34" charset="0"/>
                </a:rPr>
                <a:t>-</a:t>
              </a:r>
            </a:p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Вершин-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1" name="TextBox 6"/>
            <p:cNvSpPr txBox="1"/>
            <p:nvPr/>
          </p:nvSpPr>
          <p:spPr>
            <a:xfrm>
              <a:off x="6226908" y="1161740"/>
              <a:ext cx="1073225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Шенталинский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2" name="TextBox 8"/>
            <p:cNvSpPr txBox="1"/>
            <p:nvPr/>
          </p:nvSpPr>
          <p:spPr>
            <a:xfrm>
              <a:off x="7196938" y="1985666"/>
              <a:ext cx="1120853" cy="2365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Камышлинский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3" name="TextBox 11"/>
            <p:cNvSpPr txBox="1"/>
            <p:nvPr/>
          </p:nvSpPr>
          <p:spPr>
            <a:xfrm>
              <a:off x="6226908" y="2001542"/>
              <a:ext cx="984319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Исаклинский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4" name="TextBox 12"/>
            <p:cNvSpPr txBox="1"/>
            <p:nvPr/>
          </p:nvSpPr>
          <p:spPr>
            <a:xfrm>
              <a:off x="7074692" y="1460195"/>
              <a:ext cx="973206" cy="2444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Клявлинский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6752407" y="2707992"/>
              <a:ext cx="1163718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Похвистневский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514071" y="2981046"/>
              <a:ext cx="1365345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Кинель</a:t>
              </a:r>
              <a:r>
                <a:rPr lang="ru-RU" sz="800" dirty="0">
                  <a:latin typeface="Arial Black" pitchFamily="34" charset="0"/>
                </a:rPr>
                <a:t>-Черкасский</a:t>
              </a:r>
            </a:p>
          </p:txBody>
        </p:sp>
        <p:sp>
          <p:nvSpPr>
            <p:cNvPr id="67" name="TextBox 16"/>
            <p:cNvSpPr txBox="1"/>
            <p:nvPr/>
          </p:nvSpPr>
          <p:spPr>
            <a:xfrm>
              <a:off x="6138002" y="3211237"/>
              <a:ext cx="1019246" cy="27305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ОТРАДНЫЙ</a:t>
              </a:r>
            </a:p>
          </p:txBody>
        </p:sp>
        <p:sp>
          <p:nvSpPr>
            <p:cNvPr id="68" name="Овал 67"/>
            <p:cNvSpPr/>
            <p:nvPr/>
          </p:nvSpPr>
          <p:spPr>
            <a:xfrm>
              <a:off x="6304701" y="3449366"/>
              <a:ext cx="142885" cy="12382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69" name="TextBox 18"/>
            <p:cNvSpPr txBox="1"/>
            <p:nvPr/>
          </p:nvSpPr>
          <p:spPr>
            <a:xfrm>
              <a:off x="6730181" y="3952613"/>
              <a:ext cx="690610" cy="23654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Борский</a:t>
              </a:r>
            </a:p>
          </p:txBody>
        </p:sp>
        <p:sp>
          <p:nvSpPr>
            <p:cNvPr id="70" name="TextBox 19"/>
            <p:cNvSpPr txBox="1"/>
            <p:nvPr/>
          </p:nvSpPr>
          <p:spPr>
            <a:xfrm>
              <a:off x="6007818" y="3879586"/>
              <a:ext cx="879536" cy="5191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Богатов-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1" name="TextBox 20"/>
            <p:cNvSpPr txBox="1"/>
            <p:nvPr/>
          </p:nvSpPr>
          <p:spPr>
            <a:xfrm>
              <a:off x="4948882" y="3335064"/>
              <a:ext cx="898588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Кинельский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2" name="TextBox 22"/>
            <p:cNvSpPr txBox="1"/>
            <p:nvPr/>
          </p:nvSpPr>
          <p:spPr>
            <a:xfrm>
              <a:off x="4015367" y="2785780"/>
              <a:ext cx="990669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Красноярский</a:t>
              </a:r>
            </a:p>
          </p:txBody>
        </p:sp>
        <p:sp>
          <p:nvSpPr>
            <p:cNvPr id="73" name="TextBox 23"/>
            <p:cNvSpPr txBox="1"/>
            <p:nvPr/>
          </p:nvSpPr>
          <p:spPr>
            <a:xfrm>
              <a:off x="5255290" y="2255546"/>
              <a:ext cx="949391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Сергиевский</a:t>
              </a:r>
            </a:p>
          </p:txBody>
        </p:sp>
        <p:sp>
          <p:nvSpPr>
            <p:cNvPr id="74" name="TextBox 24"/>
            <p:cNvSpPr txBox="1"/>
            <p:nvPr/>
          </p:nvSpPr>
          <p:spPr>
            <a:xfrm>
              <a:off x="4559917" y="1642760"/>
              <a:ext cx="960505" cy="2079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Кошкинский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5" name="TextBox 25"/>
            <p:cNvSpPr txBox="1"/>
            <p:nvPr/>
          </p:nvSpPr>
          <p:spPr>
            <a:xfrm>
              <a:off x="4062995" y="2222208"/>
              <a:ext cx="823969" cy="2397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Елховский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2675423" y="2696878"/>
              <a:ext cx="1376458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Ставропольский</a:t>
              </a:r>
            </a:p>
          </p:txBody>
        </p:sp>
        <p:sp>
          <p:nvSpPr>
            <p:cNvPr id="77" name="Овал 76"/>
            <p:cNvSpPr/>
            <p:nvPr/>
          </p:nvSpPr>
          <p:spPr>
            <a:xfrm>
              <a:off x="3180283" y="3062010"/>
              <a:ext cx="146060" cy="968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78" name="TextBox 28"/>
            <p:cNvSpPr txBox="1"/>
            <p:nvPr/>
          </p:nvSpPr>
          <p:spPr>
            <a:xfrm>
              <a:off x="3223148" y="2861981"/>
              <a:ext cx="990669" cy="2905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>
                  <a:latin typeface="Arial Black" pitchFamily="34" charset="0"/>
                </a:rPr>
                <a:t>ТОЛЬЯТТИ</a:t>
              </a:r>
            </a:p>
          </p:txBody>
        </p:sp>
        <p:sp>
          <p:nvSpPr>
            <p:cNvPr id="79" name="Овал 78"/>
            <p:cNvSpPr/>
            <p:nvPr/>
          </p:nvSpPr>
          <p:spPr>
            <a:xfrm>
              <a:off x="4385279" y="3782747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0" name="TextBox 30"/>
            <p:cNvSpPr txBox="1"/>
            <p:nvPr/>
          </p:nvSpPr>
          <p:spPr>
            <a:xfrm>
              <a:off x="4502763" y="3657333"/>
              <a:ext cx="771579" cy="2746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САМАРА</a:t>
              </a:r>
            </a:p>
          </p:txBody>
        </p:sp>
        <p:sp>
          <p:nvSpPr>
            <p:cNvPr id="81" name="TextBox 31"/>
            <p:cNvSpPr txBox="1"/>
            <p:nvPr/>
          </p:nvSpPr>
          <p:spPr>
            <a:xfrm>
              <a:off x="3064387" y="3389040"/>
              <a:ext cx="1028772" cy="2762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ЖИГУЛЕВСК</a:t>
              </a:r>
            </a:p>
          </p:txBody>
        </p:sp>
        <p:sp>
          <p:nvSpPr>
            <p:cNvPr id="82" name="Овал 81"/>
            <p:cNvSpPr/>
            <p:nvPr/>
          </p:nvSpPr>
          <p:spPr>
            <a:xfrm>
              <a:off x="3410486" y="3293789"/>
              <a:ext cx="147648" cy="8096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3" name="TextBox 34"/>
            <p:cNvSpPr txBox="1"/>
            <p:nvPr/>
          </p:nvSpPr>
          <p:spPr>
            <a:xfrm>
              <a:off x="4155076" y="3871648"/>
              <a:ext cx="1590786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НОВОКУЙБЫШЕВСК</a:t>
              </a:r>
            </a:p>
          </p:txBody>
        </p:sp>
        <p:sp>
          <p:nvSpPr>
            <p:cNvPr id="84" name="Овал 83"/>
            <p:cNvSpPr/>
            <p:nvPr/>
          </p:nvSpPr>
          <p:spPr>
            <a:xfrm>
              <a:off x="4085221" y="3877998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5" name="TextBox 36"/>
            <p:cNvSpPr txBox="1"/>
            <p:nvPr/>
          </p:nvSpPr>
          <p:spPr>
            <a:xfrm>
              <a:off x="3886770" y="4076440"/>
              <a:ext cx="923989" cy="2762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ЧАПАЕВСК</a:t>
              </a:r>
            </a:p>
          </p:txBody>
        </p:sp>
        <p:sp>
          <p:nvSpPr>
            <p:cNvPr id="86" name="Овал 85"/>
            <p:cNvSpPr/>
            <p:nvPr/>
          </p:nvSpPr>
          <p:spPr>
            <a:xfrm>
              <a:off x="3829616" y="4055801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7" name="TextBox 39"/>
            <p:cNvSpPr txBox="1"/>
            <p:nvPr/>
          </p:nvSpPr>
          <p:spPr>
            <a:xfrm>
              <a:off x="4413856" y="4338381"/>
              <a:ext cx="879536" cy="2413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Волжский</a:t>
              </a:r>
            </a:p>
          </p:txBody>
        </p:sp>
        <p:sp>
          <p:nvSpPr>
            <p:cNvPr id="88" name="TextBox 40"/>
            <p:cNvSpPr txBox="1"/>
            <p:nvPr/>
          </p:nvSpPr>
          <p:spPr>
            <a:xfrm>
              <a:off x="5113993" y="4501897"/>
              <a:ext cx="1046235" cy="2413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Нефтегорский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89" name="TextBox 42"/>
            <p:cNvSpPr txBox="1"/>
            <p:nvPr/>
          </p:nvSpPr>
          <p:spPr>
            <a:xfrm>
              <a:off x="5671244" y="4982917"/>
              <a:ext cx="1035122" cy="2397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Алексеевский</a:t>
              </a:r>
            </a:p>
          </p:txBody>
        </p:sp>
        <p:sp>
          <p:nvSpPr>
            <p:cNvPr id="90" name="TextBox 43"/>
            <p:cNvSpPr txBox="1"/>
            <p:nvPr/>
          </p:nvSpPr>
          <p:spPr>
            <a:xfrm>
              <a:off x="4393218" y="5119445"/>
              <a:ext cx="1293902" cy="2413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Большеглушицкий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1" name="TextBox 44"/>
            <p:cNvSpPr txBox="1"/>
            <p:nvPr/>
          </p:nvSpPr>
          <p:spPr>
            <a:xfrm>
              <a:off x="4871088" y="5973534"/>
              <a:ext cx="1408211" cy="5413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Большечерниговский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2" name="TextBox 45"/>
            <p:cNvSpPr txBox="1"/>
            <p:nvPr/>
          </p:nvSpPr>
          <p:spPr>
            <a:xfrm>
              <a:off x="3558135" y="5417900"/>
              <a:ext cx="952566" cy="2397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Пестравский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3" name="TextBox 46"/>
            <p:cNvSpPr txBox="1"/>
            <p:nvPr/>
          </p:nvSpPr>
          <p:spPr>
            <a:xfrm>
              <a:off x="3381909" y="4630486"/>
              <a:ext cx="1268501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Красноармейский</a:t>
              </a:r>
            </a:p>
          </p:txBody>
        </p:sp>
        <p:sp>
          <p:nvSpPr>
            <p:cNvPr id="94" name="TextBox 47"/>
            <p:cNvSpPr txBox="1"/>
            <p:nvPr/>
          </p:nvSpPr>
          <p:spPr>
            <a:xfrm>
              <a:off x="2443632" y="4073265"/>
              <a:ext cx="1035122" cy="2397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Безенчукский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5" name="TextBox 49"/>
            <p:cNvSpPr txBox="1"/>
            <p:nvPr/>
          </p:nvSpPr>
          <p:spPr>
            <a:xfrm>
              <a:off x="2041966" y="4720976"/>
              <a:ext cx="1085926" cy="2397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Хворостянский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6" name="TextBox 50"/>
            <p:cNvSpPr txBox="1"/>
            <p:nvPr/>
          </p:nvSpPr>
          <p:spPr>
            <a:xfrm>
              <a:off x="1911782" y="4016114"/>
              <a:ext cx="527087" cy="5334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При-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волж</a:t>
              </a:r>
              <a:r>
                <a:rPr lang="ru-RU" sz="800" dirty="0">
                  <a:latin typeface="Arial Black" pitchFamily="34" charset="0"/>
                </a:rPr>
                <a:t>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7" name="TextBox 51"/>
            <p:cNvSpPr txBox="1"/>
            <p:nvPr/>
          </p:nvSpPr>
          <p:spPr>
            <a:xfrm>
              <a:off x="968741" y="3439841"/>
              <a:ext cx="930340" cy="2397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Сызранский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637126" y="3870061"/>
              <a:ext cx="176224" cy="14605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9" name="TextBox 53"/>
            <p:cNvSpPr txBox="1"/>
            <p:nvPr/>
          </p:nvSpPr>
          <p:spPr>
            <a:xfrm>
              <a:off x="824269" y="3757346"/>
              <a:ext cx="838258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СЫЗРАНЬ</a:t>
              </a: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962586" y="3762109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1" name="TextBox 55"/>
            <p:cNvSpPr txBox="1"/>
            <p:nvPr/>
          </p:nvSpPr>
          <p:spPr>
            <a:xfrm>
              <a:off x="1568858" y="3585893"/>
              <a:ext cx="1017659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ОКТЯБРЬСК</a:t>
              </a:r>
            </a:p>
          </p:txBody>
        </p:sp>
        <p:sp>
          <p:nvSpPr>
            <p:cNvPr id="102" name="TextBox 56"/>
            <p:cNvSpPr txBox="1"/>
            <p:nvPr/>
          </p:nvSpPr>
          <p:spPr>
            <a:xfrm>
              <a:off x="1570446" y="2979458"/>
              <a:ext cx="855722" cy="2492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Шигонский</a:t>
              </a:r>
              <a:endParaRPr lang="ru-RU" sz="800" dirty="0">
                <a:latin typeface="Arial Black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822960" y="566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AEC8-18AF-4A19-9104-F96B694192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391288" y="5580188"/>
            <a:ext cx="3289416" cy="1138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ПФО </a:t>
            </a:r>
            <a:r>
              <a:rPr lang="ru-RU" sz="20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 год) – 597,7</a:t>
            </a:r>
          </a:p>
          <a:p>
            <a:r>
              <a:rPr lang="ru-RU" sz="20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(2018 год) – 572,0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05841" y="5580188"/>
            <a:ext cx="5809344" cy="1138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D0D0D"/>
                </a:solidFill>
              </a:rPr>
              <a:t>Тенденция: </a:t>
            </a:r>
            <a:r>
              <a:rPr lang="ru-RU" sz="2000" b="1" dirty="0">
                <a:solidFill>
                  <a:srgbClr val="0D0D0D"/>
                </a:solidFill>
              </a:rPr>
              <a:t>  Продолжается рост кумулятивного числа людей, живущих с ВИЧ/СПИД в </a:t>
            </a:r>
            <a:r>
              <a:rPr lang="ru-RU" sz="2000" b="1" dirty="0" smtClean="0">
                <a:solidFill>
                  <a:srgbClr val="0D0D0D"/>
                </a:solidFill>
              </a:rPr>
              <a:t>регионе на фоне снижения заболеваемости и смертности</a:t>
            </a:r>
            <a:endParaRPr lang="ru-RU" sz="2000" b="1" dirty="0">
              <a:solidFill>
                <a:srgbClr val="0D0D0D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179265"/>
              </p:ext>
            </p:extLst>
          </p:nvPr>
        </p:nvGraphicFramePr>
        <p:xfrm>
          <a:off x="1312911" y="886575"/>
          <a:ext cx="9801268" cy="488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77286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Поражённость ВИЧ-инфекцией в Самарской  области </a:t>
            </a:r>
            <a:b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100 тыс. населения)</a:t>
            </a:r>
            <a:endParaRPr lang="ru-RU" sz="28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61849" y="104844"/>
            <a:ext cx="7823200" cy="1223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Первичная заболеваемость ВИЧ – инфекцией </a:t>
            </a:r>
            <a: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Самарской области</a:t>
            </a:r>
            <a: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(на 100 тыс. населения)</a:t>
            </a:r>
            <a:endParaRPr lang="ru-RU" altLang="ru-RU" sz="2800" b="1" kern="12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26685604"/>
              </p:ext>
            </p:extLst>
          </p:nvPr>
        </p:nvGraphicFramePr>
        <p:xfrm>
          <a:off x="914400" y="1088136"/>
          <a:ext cx="8732520" cy="576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6310989"/>
              </p:ext>
            </p:extLst>
          </p:nvPr>
        </p:nvGraphicFramePr>
        <p:xfrm>
          <a:off x="8090409" y="1192981"/>
          <a:ext cx="3368040" cy="223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280400" y="3908267"/>
            <a:ext cx="3178049" cy="2048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D0D0D"/>
                </a:solidFill>
              </a:rPr>
              <a:t>Тенденция</a:t>
            </a:r>
            <a:r>
              <a:rPr lang="ru-RU" sz="2000" b="1" u="sng" dirty="0" smtClean="0">
                <a:solidFill>
                  <a:srgbClr val="0D0D0D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0D0D0D"/>
                </a:solidFill>
              </a:rPr>
              <a:t>снижение первичной заболеваемости на фоне </a:t>
            </a:r>
            <a:r>
              <a:rPr lang="ru-RU" sz="2000" b="1" dirty="0">
                <a:solidFill>
                  <a:srgbClr val="0D0D0D"/>
                </a:solidFill>
              </a:rPr>
              <a:t>у</a:t>
            </a:r>
            <a:r>
              <a:rPr lang="ru-RU" sz="2000" b="1" dirty="0" smtClean="0">
                <a:solidFill>
                  <a:srgbClr val="0D0D0D"/>
                </a:solidFill>
              </a:rPr>
              <a:t>величения охвата населения тестированием на ВИЧ   </a:t>
            </a:r>
            <a:endParaRPr lang="ru-RU" sz="2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инфицирования ВИЧ в Самарской области                                                        по путям заражения  </a:t>
            </a:r>
            <a:r>
              <a:rPr lang="ru-RU" sz="31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(2000-2019 </a:t>
            </a:r>
            <a:r>
              <a:rPr lang="ru-RU" sz="31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1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660400" y="1351281"/>
          <a:ext cx="7985761" cy="511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711514" y="1804086"/>
            <a:ext cx="3082568" cy="195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0D0D0D"/>
                </a:solidFill>
              </a:rPr>
              <a:t>Тенденция: </a:t>
            </a:r>
            <a:r>
              <a:rPr lang="ru-RU" sz="2000" b="1" dirty="0" smtClean="0">
                <a:solidFill>
                  <a:srgbClr val="0D0D0D"/>
                </a:solidFill>
                <a:cs typeface="Arial" charset="0"/>
              </a:rPr>
              <a:t>Активная </a:t>
            </a:r>
            <a:r>
              <a:rPr lang="ru-RU" sz="2000" b="1" dirty="0">
                <a:solidFill>
                  <a:srgbClr val="0D0D0D"/>
                </a:solidFill>
                <a:cs typeface="Arial" charset="0"/>
              </a:rPr>
              <a:t>реализация полового пути передачи ВИЧ-инфекции </a:t>
            </a:r>
            <a:r>
              <a:rPr lang="ru-RU" sz="2000" b="1" dirty="0" smtClean="0">
                <a:solidFill>
                  <a:srgbClr val="0D0D0D"/>
                </a:solidFill>
                <a:cs typeface="Arial" charset="0"/>
              </a:rPr>
              <a:t>(77%) </a:t>
            </a:r>
            <a:endParaRPr lang="ru-RU" sz="2000" b="1" dirty="0">
              <a:solidFill>
                <a:srgbClr val="0D0D0D"/>
              </a:solidFill>
              <a:cs typeface="Arial" charset="0"/>
            </a:endParaRPr>
          </a:p>
          <a:p>
            <a:r>
              <a:rPr lang="ru-RU" sz="2000" b="1" u="sng" dirty="0" smtClean="0">
                <a:solidFill>
                  <a:srgbClr val="0D0D0D"/>
                </a:solidFill>
              </a:rPr>
              <a:t> </a:t>
            </a:r>
            <a:r>
              <a:rPr lang="ru-RU" sz="2000" b="1" dirty="0" smtClean="0">
                <a:solidFill>
                  <a:srgbClr val="0D0D0D"/>
                </a:solidFill>
              </a:rPr>
              <a:t>  </a:t>
            </a:r>
            <a:endParaRPr lang="ru-RU" sz="2000" b="1" dirty="0">
              <a:solidFill>
                <a:srgbClr val="0D0D0D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23" y="4115915"/>
            <a:ext cx="1894428" cy="16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3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90886" y="0"/>
            <a:ext cx="11101114" cy="11967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Гендерная и в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озрастная </a:t>
            </a:r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впервые 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выявленных </a:t>
            </a:r>
            <a:b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 - 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инфицированных в Самарской области по годам, %</a:t>
            </a:r>
            <a:endParaRPr lang="ru-RU" sz="2800" b="1" kern="12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/>
          </p:nvPr>
        </p:nvGraphicFramePr>
        <p:xfrm>
          <a:off x="5572897" y="1196752"/>
          <a:ext cx="6264876" cy="378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340929" y="1362324"/>
          <a:ext cx="6067168" cy="392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68680" y="5214551"/>
            <a:ext cx="10707623" cy="1482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 smtClean="0">
              <a:solidFill>
                <a:srgbClr val="0D0D0D"/>
              </a:solidFill>
            </a:endParaRPr>
          </a:p>
          <a:p>
            <a:r>
              <a:rPr lang="ru-RU" b="1" u="sng" dirty="0" smtClean="0">
                <a:solidFill>
                  <a:srgbClr val="0D0D0D"/>
                </a:solidFill>
              </a:rPr>
              <a:t>Тенденция: </a:t>
            </a:r>
          </a:p>
          <a:p>
            <a:r>
              <a:rPr lang="ru-RU" b="1" dirty="0">
                <a:solidFill>
                  <a:srgbClr val="000000"/>
                </a:solidFill>
              </a:rPr>
              <a:t>н</a:t>
            </a:r>
            <a:r>
              <a:rPr lang="ru-RU" b="1" dirty="0" smtClean="0">
                <a:solidFill>
                  <a:srgbClr val="000000"/>
                </a:solidFill>
              </a:rPr>
              <a:t>аибольшее </a:t>
            </a:r>
            <a:r>
              <a:rPr lang="ru-RU" b="1" dirty="0">
                <a:solidFill>
                  <a:srgbClr val="000000"/>
                </a:solidFill>
              </a:rPr>
              <a:t>распространение </a:t>
            </a:r>
            <a:r>
              <a:rPr lang="ru-RU" b="1" dirty="0" smtClean="0">
                <a:solidFill>
                  <a:srgbClr val="000000"/>
                </a:solidFill>
              </a:rPr>
              <a:t>вируса </a:t>
            </a:r>
            <a:r>
              <a:rPr lang="ru-RU" b="1" dirty="0">
                <a:solidFill>
                  <a:srgbClr val="000000"/>
                </a:solidFill>
              </a:rPr>
              <a:t>иммунодефицита </a:t>
            </a:r>
            <a:r>
              <a:rPr lang="ru-RU" b="1" dirty="0" smtClean="0">
                <a:solidFill>
                  <a:srgbClr val="000000"/>
                </a:solidFill>
              </a:rPr>
              <a:t>человека в возрастной группе  </a:t>
            </a:r>
            <a:r>
              <a:rPr lang="ru-RU" b="1" dirty="0">
                <a:solidFill>
                  <a:srgbClr val="000000"/>
                </a:solidFill>
              </a:rPr>
              <a:t>30-39 </a:t>
            </a:r>
            <a:r>
              <a:rPr lang="ru-RU" b="1" dirty="0" smtClean="0">
                <a:solidFill>
                  <a:srgbClr val="000000"/>
                </a:solidFill>
              </a:rPr>
              <a:t>лет;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рост числа ВИЧ-инфицированных в возрастной группе старше 40 лет;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увеличение числа ВИЧ-инфицированных </a:t>
            </a:r>
            <a:r>
              <a:rPr lang="ru-RU" b="1" dirty="0">
                <a:solidFill>
                  <a:srgbClr val="000000"/>
                </a:solidFill>
              </a:rPr>
              <a:t>женщин </a:t>
            </a:r>
            <a:r>
              <a:rPr lang="ru-RU" b="1" dirty="0" smtClean="0">
                <a:solidFill>
                  <a:srgbClr val="000000"/>
                </a:solidFill>
              </a:rPr>
              <a:t>преимущественно репродуктивного возраста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b="1" u="sng" dirty="0" smtClean="0">
                <a:solidFill>
                  <a:srgbClr val="0D0D0D"/>
                </a:solidFill>
              </a:rPr>
              <a:t> </a:t>
            </a:r>
            <a:r>
              <a:rPr lang="ru-RU" b="1" dirty="0" smtClean="0">
                <a:solidFill>
                  <a:srgbClr val="0D0D0D"/>
                </a:solidFill>
              </a:rPr>
              <a:t>  </a:t>
            </a:r>
            <a:endParaRPr lang="ru-RU" b="1" dirty="0">
              <a:solidFill>
                <a:srgbClr val="0D0D0D"/>
              </a:solidFill>
            </a:endParaRPr>
          </a:p>
        </p:txBody>
      </p:sp>
      <p:pic>
        <p:nvPicPr>
          <p:cNvPr id="18434" name="Picture 2" descr="https://img2.freepng.ru/20180213/lhw/kisspng-human-body-silhouette-clip-art-vector-man-woman-sign-body-profile-5a82d4434d5264.2502217215185234593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23798" cy="14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90886" y="0"/>
            <a:ext cx="11101114" cy="11967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Социальная структура впервые 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выявленных</a:t>
            </a:r>
            <a:b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 - инфицированных по годам</a:t>
            </a: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857135944"/>
              </p:ext>
            </p:extLst>
          </p:nvPr>
        </p:nvGraphicFramePr>
        <p:xfrm>
          <a:off x="1567815" y="1318672"/>
          <a:ext cx="10482263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7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49315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ВИЧ-позитивных </a:t>
            </a: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b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 по </a:t>
            </a: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годам</a:t>
            </a:r>
            <a:endParaRPr lang="ru-RU" sz="3200" dirty="0">
              <a:solidFill>
                <a:srgbClr val="9A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89853" y="1745933"/>
          <a:ext cx="779430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8396722" y="1277247"/>
          <a:ext cx="3795278" cy="212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627862" y="4136665"/>
            <a:ext cx="3132337" cy="21570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 smtClean="0">
                <a:solidFill>
                  <a:srgbClr val="0D0D0D"/>
                </a:solidFill>
              </a:rPr>
              <a:t>Тенденция: </a:t>
            </a:r>
            <a:r>
              <a:rPr lang="ru-RU" sz="2000" b="1" dirty="0">
                <a:solidFill>
                  <a:srgbClr val="0D0D0D"/>
                </a:solidFill>
              </a:rPr>
              <a:t>Смертность среди людей с ВИЧ-инфекцией до </a:t>
            </a:r>
            <a:r>
              <a:rPr lang="ru-RU" sz="2000" b="1" dirty="0" smtClean="0">
                <a:solidFill>
                  <a:srgbClr val="0D0D0D"/>
                </a:solidFill>
              </a:rPr>
              <a:t>2015 </a:t>
            </a:r>
            <a:r>
              <a:rPr lang="ru-RU" sz="2000" b="1" dirty="0">
                <a:solidFill>
                  <a:srgbClr val="0D0D0D"/>
                </a:solidFill>
              </a:rPr>
              <a:t>года  увеличивалась, с </a:t>
            </a:r>
            <a:r>
              <a:rPr lang="ru-RU" sz="2000" b="1" dirty="0" smtClean="0">
                <a:solidFill>
                  <a:srgbClr val="0D0D0D"/>
                </a:solidFill>
              </a:rPr>
              <a:t>2016 </a:t>
            </a:r>
            <a:r>
              <a:rPr lang="ru-RU" sz="2000" b="1" dirty="0">
                <a:solidFill>
                  <a:srgbClr val="0D0D0D"/>
                </a:solidFill>
              </a:rPr>
              <a:t>года наметилась тенденция к снижению</a:t>
            </a:r>
          </a:p>
          <a:p>
            <a:r>
              <a:rPr lang="ru-RU" sz="2000" b="1" u="sng" dirty="0" smtClean="0">
                <a:solidFill>
                  <a:srgbClr val="0D0D0D"/>
                </a:solidFill>
              </a:rPr>
              <a:t> </a:t>
            </a:r>
            <a:r>
              <a:rPr lang="ru-RU" sz="2000" b="1" dirty="0" smtClean="0">
                <a:solidFill>
                  <a:srgbClr val="0D0D0D"/>
                </a:solidFill>
              </a:rPr>
              <a:t>  </a:t>
            </a:r>
            <a:endParaRPr lang="ru-RU" sz="2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1355</Words>
  <Application>Microsoft Office PowerPoint</Application>
  <PresentationFormat>Произвольный</PresentationFormat>
  <Paragraphs>403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                  Самарская область</vt:lpstr>
      <vt:lpstr>Презентация PowerPoint</vt:lpstr>
      <vt:lpstr>Первичная заболеваемость ВИЧ – инфекцией  в Самарской области (на 100 тыс. населения)</vt:lpstr>
      <vt:lpstr>Структура инфицирования ВИЧ в Самарской области                                                        по путям заражения  (2000-2019 г.г.) </vt:lpstr>
      <vt:lpstr>Гендерная и возрастная структура впервые выявленных   ВИЧ - инфицированных в Самарской области по годам, %</vt:lpstr>
      <vt:lpstr>Социальная структура впервые выявленных  ВИЧ - инфицированных по годам</vt:lpstr>
      <vt:lpstr>Смертность ВИЧ-позитивных лиц  в Самарской области по годам</vt:lpstr>
      <vt:lpstr>Презентация PowerPoint</vt:lpstr>
      <vt:lpstr>Динамика исходов беременности  у ВИЧ-инфицированных женщин (2009 – 2018 г.г.)  </vt:lpstr>
      <vt:lpstr> Охват химиопрофилактикой перинатальной  передачи ВИЧ от матери ребёнку </vt:lpstr>
      <vt:lpstr>Показатель реализации ВИЧ-инфекции по годам рождения детей</vt:lpstr>
      <vt:lpstr>Презентация PowerPoint</vt:lpstr>
      <vt:lpstr>Презентация PowerPoint</vt:lpstr>
      <vt:lpstr>Мероприятия, направленные на достижение цели раннего выявления ВИЧ и постановки  на диспансерный учет</vt:lpstr>
      <vt:lpstr>Презентация PowerPoint</vt:lpstr>
      <vt:lpstr>Презентация PowerPoint</vt:lpstr>
      <vt:lpstr>Скрининг на ВИЧ. Цель – выявление ЛЖВ.</vt:lpstr>
      <vt:lpstr> Информирование населения - профилактика ВИЧ</vt:lpstr>
      <vt:lpstr>Реализация Государственной стратегии противодействия распространению ВИЧ-инфекции в Самарской области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Бохонко Наталья Геннадьевна</dc:creator>
  <cp:lastModifiedBy>Пользователь Windows</cp:lastModifiedBy>
  <cp:revision>206</cp:revision>
  <cp:lastPrinted>2019-10-01T11:36:25Z</cp:lastPrinted>
  <dcterms:created xsi:type="dcterms:W3CDTF">2019-09-26T08:46:20Z</dcterms:created>
  <dcterms:modified xsi:type="dcterms:W3CDTF">2019-12-10T19:10:13Z</dcterms:modified>
</cp:coreProperties>
</file>