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8" r:id="rId2"/>
    <p:sldId id="277" r:id="rId3"/>
    <p:sldId id="276" r:id="rId4"/>
    <p:sldId id="296" r:id="rId5"/>
    <p:sldId id="278" r:id="rId6"/>
    <p:sldId id="299" r:id="rId7"/>
    <p:sldId id="282" r:id="rId8"/>
    <p:sldId id="287" r:id="rId9"/>
    <p:sldId id="279" r:id="rId10"/>
    <p:sldId id="288" r:id="rId11"/>
    <p:sldId id="289" r:id="rId12"/>
    <p:sldId id="292" r:id="rId13"/>
    <p:sldId id="286" r:id="rId14"/>
    <p:sldId id="300" r:id="rId15"/>
    <p:sldId id="283" r:id="rId16"/>
    <p:sldId id="285" r:id="rId17"/>
    <p:sldId id="284" r:id="rId18"/>
    <p:sldId id="290" r:id="rId19"/>
    <p:sldId id="291" r:id="rId20"/>
    <p:sldId id="293" r:id="rId21"/>
    <p:sldId id="295" r:id="rId22"/>
    <p:sldId id="301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6127" autoAdjust="0"/>
  </p:normalViewPr>
  <p:slideViewPr>
    <p:cSldViewPr>
      <p:cViewPr>
        <p:scale>
          <a:sx n="88" d="100"/>
          <a:sy n="88" d="100"/>
        </p:scale>
        <p:origin x="-79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3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выявлены </a:t>
            </a:r>
            <a:r>
              <a:rPr lang="ru-RU" dirty="0" smtClean="0"/>
              <a:t>при: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577543387093623E-4"/>
          <c:y val="0.13669353830771153"/>
          <c:w val="0.7009632302906581"/>
          <c:h val="0.833065802791584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выявлены при</c:v>
                </c:pt>
              </c:strCache>
            </c:strRef>
          </c:tx>
          <c:explosion val="25"/>
          <c:dPt>
            <c:idx val="1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9235093708121379"/>
                  <c:y val="-9.2818814314877346E-2"/>
                </c:manualLayout>
              </c:layout>
              <c:showVal val="1"/>
            </c:dLbl>
            <c:dLbl>
              <c:idx val="1"/>
              <c:layout>
                <c:manualLayout>
                  <c:x val="2.9753645315927404E-2"/>
                  <c:y val="-0.10390239145602478"/>
                </c:manualLayout>
              </c:layout>
              <c:showVal val="1"/>
            </c:dLbl>
            <c:dLbl>
              <c:idx val="2"/>
              <c:layout>
                <c:manualLayout>
                  <c:x val="1.4302335471954895E-2"/>
                  <c:y val="2.151365355836982E-3"/>
                </c:manualLayout>
              </c:layout>
              <c:showVal val="1"/>
            </c:dLbl>
            <c:dLbl>
              <c:idx val="3"/>
              <c:layout>
                <c:manualLayout>
                  <c:x val="1.717890298434914E-2"/>
                  <c:y val="-2.347566694645981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подготовка на госпитализацию (амбулаторный этап)</c:v>
                </c:pt>
                <c:pt idx="1">
                  <c:v>экстренная госпитализация (находились в изоляционном отделении)</c:v>
                </c:pt>
                <c:pt idx="2">
                  <c:v>обследован как контактный амбулаторно</c:v>
                </c:pt>
                <c:pt idx="3">
                  <c:v> находился в стационаре, подъем температуры тела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951955836172464"/>
          <c:y val="4.8144099005803326E-2"/>
          <c:w val="0.2920130411302313"/>
          <c:h val="0.9412157621106490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E3F42-95D8-4195-8984-2CAAD747824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7CCCC-93D9-4B76-A0F3-2C8536A824B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основании нормативных документов по ГБУЗ «СОКПТД» были изданы 18 приказов и разработаны два </a:t>
          </a:r>
          <a:r>
            <a:rPr lang="ru-RU" sz="2400" dirty="0" err="1" smtClean="0">
              <a:solidFill>
                <a:schemeClr val="tx1"/>
              </a:solidFill>
            </a:rPr>
            <a:t>СОПа</a:t>
          </a:r>
          <a:r>
            <a:rPr lang="ru-RU" sz="2400" dirty="0" smtClean="0">
              <a:solidFill>
                <a:schemeClr val="tx1"/>
              </a:solidFill>
            </a:rPr>
            <a:t>, регламентирующие работу сотрудников диспансера в условиях пандемии </a:t>
          </a:r>
          <a:r>
            <a:rPr lang="en-US" sz="2400" dirty="0" smtClean="0">
              <a:solidFill>
                <a:schemeClr val="tx1"/>
              </a:solidFill>
            </a:rPr>
            <a:t>COVID-19</a:t>
          </a:r>
          <a:endParaRPr lang="ru-RU" sz="2400" dirty="0">
            <a:solidFill>
              <a:schemeClr val="tx1"/>
            </a:solidFill>
          </a:endParaRPr>
        </a:p>
      </dgm:t>
    </dgm:pt>
    <dgm:pt modelId="{3E966238-988D-4B23-94EE-13420835B480}" type="parTrans" cxnId="{635E40E5-1C2C-4E5A-8475-3384A7279A55}">
      <dgm:prSet/>
      <dgm:spPr/>
      <dgm:t>
        <a:bodyPr/>
        <a:lstStyle/>
        <a:p>
          <a:endParaRPr lang="ru-RU"/>
        </a:p>
      </dgm:t>
    </dgm:pt>
    <dgm:pt modelId="{646AF56E-DAF5-4C5F-BFCF-9D5C1B2F77C7}" type="sibTrans" cxnId="{635E40E5-1C2C-4E5A-8475-3384A7279A55}">
      <dgm:prSet/>
      <dgm:spPr/>
      <dgm:t>
        <a:bodyPr/>
        <a:lstStyle/>
        <a:p>
          <a:endParaRPr lang="ru-RU"/>
        </a:p>
      </dgm:t>
    </dgm:pt>
    <dgm:pt modelId="{979FEFB3-64AB-453B-B5AB-FD3C4BD639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документы федерального уровня – более 60</a:t>
          </a:r>
          <a:endParaRPr lang="ru-RU" sz="2400" b="1" dirty="0">
            <a:solidFill>
              <a:srgbClr val="002060"/>
            </a:solidFill>
          </a:endParaRPr>
        </a:p>
      </dgm:t>
    </dgm:pt>
    <dgm:pt modelId="{74DC40EC-CAC2-4D03-AC67-3FF382903CC9}" type="parTrans" cxnId="{FB5A23F4-B44D-46DD-9A67-7A385E5DDEAA}">
      <dgm:prSet/>
      <dgm:spPr/>
      <dgm:t>
        <a:bodyPr/>
        <a:lstStyle/>
        <a:p>
          <a:endParaRPr lang="ru-RU"/>
        </a:p>
      </dgm:t>
    </dgm:pt>
    <dgm:pt modelId="{FC8E8280-D9FD-4771-BC0C-AA5A3BDED8B7}" type="sibTrans" cxnId="{FB5A23F4-B44D-46DD-9A67-7A385E5DDEAA}">
      <dgm:prSet/>
      <dgm:spPr/>
      <dgm:t>
        <a:bodyPr/>
        <a:lstStyle/>
        <a:p>
          <a:endParaRPr lang="ru-RU"/>
        </a:p>
      </dgm:t>
    </dgm:pt>
    <dgm:pt modelId="{C7B215E0-B44C-404D-885F-B3A94BA93656}" type="pres">
      <dgm:prSet presAssocID="{7ABE3F42-95D8-4195-8984-2CAAD747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54854-D1E5-418B-84BD-77CE5C33CE8D}" type="pres">
      <dgm:prSet presAssocID="{EA47CCCC-93D9-4B76-A0F3-2C8536A824BF}" presName="composite" presStyleCnt="0"/>
      <dgm:spPr/>
    </dgm:pt>
    <dgm:pt modelId="{BAB97B64-3957-4808-9EA8-2D90710D9D22}" type="pres">
      <dgm:prSet presAssocID="{EA47CCCC-93D9-4B76-A0F3-2C8536A824BF}" presName="parentText" presStyleLbl="alignNode1" presStyleIdx="0" presStyleCnt="1" custScaleX="123814" custScaleY="100000" custLinFactNeighborX="-4938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3DF0E-EF05-47D1-B872-D238F80E770D}" type="pres">
      <dgm:prSet presAssocID="{EA47CCCC-93D9-4B76-A0F3-2C8536A824BF}" presName="descendantText" presStyleLbl="alignAcc1" presStyleIdx="0" presStyleCnt="1" custScaleX="83712" custScaleY="27067" custLinFactNeighborX="272" custLinFactNeighborY="17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CADCC-F0A4-4086-9718-2A3AD6DFEE8F}" type="presOf" srcId="{EA47CCCC-93D9-4B76-A0F3-2C8536A824BF}" destId="{BAB97B64-3957-4808-9EA8-2D90710D9D22}" srcOrd="0" destOrd="0" presId="urn:microsoft.com/office/officeart/2005/8/layout/chevron2"/>
    <dgm:cxn modelId="{723F8FB7-2F84-4943-8B13-8695DFEE05C6}" type="presOf" srcId="{979FEFB3-64AB-453B-B5AB-FD3C4BD63907}" destId="{4EE3DF0E-EF05-47D1-B872-D238F80E770D}" srcOrd="0" destOrd="0" presId="urn:microsoft.com/office/officeart/2005/8/layout/chevron2"/>
    <dgm:cxn modelId="{635E40E5-1C2C-4E5A-8475-3384A7279A55}" srcId="{7ABE3F42-95D8-4195-8984-2CAAD747824E}" destId="{EA47CCCC-93D9-4B76-A0F3-2C8536A824BF}" srcOrd="0" destOrd="0" parTransId="{3E966238-988D-4B23-94EE-13420835B480}" sibTransId="{646AF56E-DAF5-4C5F-BFCF-9D5C1B2F77C7}"/>
    <dgm:cxn modelId="{700CB033-4216-47E3-87EA-818DF7E46D29}" type="presOf" srcId="{7ABE3F42-95D8-4195-8984-2CAAD747824E}" destId="{C7B215E0-B44C-404D-885F-B3A94BA93656}" srcOrd="0" destOrd="0" presId="urn:microsoft.com/office/officeart/2005/8/layout/chevron2"/>
    <dgm:cxn modelId="{FB5A23F4-B44D-46DD-9A67-7A385E5DDEAA}" srcId="{EA47CCCC-93D9-4B76-A0F3-2C8536A824BF}" destId="{979FEFB3-64AB-453B-B5AB-FD3C4BD63907}" srcOrd="0" destOrd="0" parTransId="{74DC40EC-CAC2-4D03-AC67-3FF382903CC9}" sibTransId="{FC8E8280-D9FD-4771-BC0C-AA5A3BDED8B7}"/>
    <dgm:cxn modelId="{DF559E6D-CD6F-4DA5-8312-77A50D02B3AC}" type="presParOf" srcId="{C7B215E0-B44C-404D-885F-B3A94BA93656}" destId="{47D54854-D1E5-418B-84BD-77CE5C33CE8D}" srcOrd="0" destOrd="0" presId="urn:microsoft.com/office/officeart/2005/8/layout/chevron2"/>
    <dgm:cxn modelId="{A9037F1E-CE3B-494F-A94D-180399AAC1C9}" type="presParOf" srcId="{47D54854-D1E5-418B-84BD-77CE5C33CE8D}" destId="{BAB97B64-3957-4808-9EA8-2D90710D9D22}" srcOrd="0" destOrd="0" presId="urn:microsoft.com/office/officeart/2005/8/layout/chevron2"/>
    <dgm:cxn modelId="{8F5FE546-7814-43DF-95F3-7D95BD8A157F}" type="presParOf" srcId="{47D54854-D1E5-418B-84BD-77CE5C33CE8D}" destId="{4EE3DF0E-EF05-47D1-B872-D238F80E77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6712-4860-4CC1-8117-C64E9A9323BE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A9748-A66C-4769-8ABF-EFC1C6057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15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9748-A66C-4769-8ABF-EFC1C60578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Всемирная организация здравоохранения (ВОЗ) бьёт тревогу: ежегодно в мире регистрируются 8 миллионов новых случаев заболевания туберкулезом, 2 миллиона больных умирают. В связи с ограничениями, вызванными пандемией </a:t>
            </a:r>
            <a:r>
              <a:rPr lang="ru-RU" sz="1200" b="1" dirty="0" err="1" smtClean="0"/>
              <a:t>коронавируса</a:t>
            </a:r>
            <a:r>
              <a:rPr lang="ru-RU" sz="1200" b="1" dirty="0" smtClean="0"/>
              <a:t>, в европейском регионе уже отмечено снижение на 60% </a:t>
            </a:r>
            <a:r>
              <a:rPr lang="ru-RU" sz="1200" b="1" dirty="0" err="1" smtClean="0"/>
              <a:t>выявляемости</a:t>
            </a:r>
            <a:r>
              <a:rPr lang="ru-RU" sz="1200" b="1" dirty="0" smtClean="0"/>
              <a:t> туберкулеза. Если такая тенденция сохранится, есть основания предполагать, что количество заболевших туберкулезом и смертей от этого заболевания может резко возрасти, и ТУБЕРКУЛЕЗ может стать угрозой №2 населению Европы после пандемии </a:t>
            </a:r>
            <a:r>
              <a:rPr lang="ru-RU" sz="1200" b="1" dirty="0" err="1" smtClean="0"/>
              <a:t>коронавируса</a:t>
            </a:r>
            <a:r>
              <a:rPr lang="ru-RU" sz="1200" b="1" dirty="0" smtClean="0"/>
              <a:t>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9748-A66C-4769-8ABF-EFC1C605780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В</a:t>
            </a:r>
            <a:r>
              <a:rPr lang="ru-RU" b="0" baseline="0" dirty="0" smtClean="0"/>
              <a:t> настоящее время разработаны средства специфической профилактики, как туберкулеза, так и </a:t>
            </a:r>
            <a:r>
              <a:rPr lang="ru-RU" b="0" baseline="0" dirty="0" err="1" smtClean="0"/>
              <a:t>коронавирусной</a:t>
            </a:r>
            <a:r>
              <a:rPr lang="ru-RU" b="0" baseline="0" dirty="0" smtClean="0"/>
              <a:t> инфекции.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9748-A66C-4769-8ABF-EFC1C60578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Учитывая все, выше</a:t>
            </a:r>
            <a:r>
              <a:rPr lang="ru-RU" baseline="0" dirty="0" smtClean="0"/>
              <a:t> сказанное,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условиях пандемии COVID-19 у противотуберкулезной службы наряду с задачами диагностики, лечения и профилактики распространения туберкулеза появляются новые важные задачи, в том числе предупреждение распространения COVID-19 среди контингентов и сотрудников противотуберкулезных организаций.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A9748-A66C-4769-8ABF-EFC1C605780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3040" y="1916832"/>
            <a:ext cx="8245424" cy="309634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ЗОНЕ ОСОБОГО РИСКА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Самарского областного клинического противотуберкулезного диспансера в условиях пандемии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5536" y="6021288"/>
            <a:ext cx="8496944" cy="6724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врач-эпидемиолог ГБУЗ «СОКПТД»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Одрузова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Светлана Владимировна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региональная конференция «Актуальные вопросы профилактики, диагностики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и лечения туберкулеза»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Самара, 27.04.2021</a:t>
            </a:r>
          </a:p>
          <a:p>
            <a:pPr>
              <a:spcBef>
                <a:spcPts val="0"/>
              </a:spcBef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endParaRPr lang="ru-RU" sz="2900" dirty="0"/>
          </a:p>
        </p:txBody>
      </p:sp>
      <p:pic>
        <p:nvPicPr>
          <p:cNvPr id="7" name="Picture 2" descr="Глав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42433" cy="83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s://yt3.ggpht.com/a/AATXAJxOQf1m-4kwdghWY-58OhGqK76nNBjIZYPSGw4xJQ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776" y="4841776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Нормативная база ГБУЗ «СОКПТД»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 descr="https://u21.plpstatic.ru/58bd655217b2f23b05f4fc76a9f6b848/7ea3e8ac3d2a24e4848258ccf3a1f7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2714" y="4964140"/>
            <a:ext cx="1901286" cy="189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Нормативная база ГБУЗ «СОКПТД»</a:t>
            </a:r>
            <a:br>
              <a:rPr lang="ru-RU" sz="3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Разработаны и введены: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Система ежедневных планерок с заведующими амбулаторных и стационарных отделений с заслушиванием докладов по текущей ситуации в отделении, обязательно – информировании о заболевших и ушедших на листы нетрудоспособности сотрудниках</a:t>
            </a:r>
          </a:p>
          <a:p>
            <a:r>
              <a:rPr lang="ru-RU" sz="1200" b="1" dirty="0" smtClean="0"/>
              <a:t>Система утреннего фильтра персонала и контроль состояния здоровья персонала в течение рабочего дня каждые 3 часа </a:t>
            </a:r>
          </a:p>
          <a:p>
            <a:r>
              <a:rPr lang="ru-RU" sz="1200" b="1" dirty="0" smtClean="0"/>
              <a:t>Алгоритм первичных противоэпидемических мероприятий при выявлении больного или подозрения на </a:t>
            </a:r>
            <a:r>
              <a:rPr lang="en-US" sz="1200" b="1" dirty="0" smtClean="0"/>
              <a:t>COVID-19</a:t>
            </a:r>
          </a:p>
          <a:p>
            <a:r>
              <a:rPr lang="ru-RU" sz="1200" b="1" dirty="0" smtClean="0"/>
              <a:t>Порядок проведения утреннего фильтра персонала</a:t>
            </a:r>
          </a:p>
          <a:p>
            <a:r>
              <a:rPr lang="ru-RU" sz="1200" b="1" dirty="0" smtClean="0"/>
              <a:t>Правила усиленной текущей дезинфекции помещений</a:t>
            </a:r>
          </a:p>
          <a:p>
            <a:r>
              <a:rPr lang="ru-RU" sz="1200" b="1" dirty="0" smtClean="0"/>
              <a:t>Проведение экстренной профилактики новой </a:t>
            </a:r>
            <a:r>
              <a:rPr lang="ru-RU" sz="1200" b="1" dirty="0" err="1" smtClean="0"/>
              <a:t>коронавирусной</a:t>
            </a:r>
            <a:r>
              <a:rPr lang="ru-RU" sz="1200" b="1" dirty="0" smtClean="0"/>
              <a:t> инфекции после контакта с больным</a:t>
            </a:r>
          </a:p>
          <a:p>
            <a:r>
              <a:rPr lang="ru-RU" sz="1200" b="1" dirty="0" smtClean="0"/>
              <a:t>Специальная памятка для регистраторов при записи пациентов на прием</a:t>
            </a:r>
          </a:p>
          <a:p>
            <a:r>
              <a:rPr lang="ru-RU" sz="1200" b="1" dirty="0" smtClean="0"/>
              <a:t>Порядок работы амбулаторных и стационарных отделений</a:t>
            </a:r>
          </a:p>
          <a:p>
            <a:r>
              <a:rPr lang="ru-RU" sz="1200" b="1" dirty="0" smtClean="0"/>
              <a:t>Порядок работы </a:t>
            </a:r>
            <a:r>
              <a:rPr lang="ru-RU" sz="1200" b="1" dirty="0" err="1" smtClean="0"/>
              <a:t>фильтр-боксов</a:t>
            </a:r>
            <a:r>
              <a:rPr lang="ru-RU" sz="1200" b="1" dirty="0" smtClean="0"/>
              <a:t> в амбулаторных отделениях</a:t>
            </a:r>
          </a:p>
          <a:p>
            <a:r>
              <a:rPr lang="ru-RU" sz="1200" b="1" dirty="0" smtClean="0"/>
              <a:t>Расширенный эпидемиологический анамнез</a:t>
            </a:r>
          </a:p>
          <a:p>
            <a:r>
              <a:rPr lang="ru-RU" sz="1200" b="1" dirty="0" smtClean="0"/>
              <a:t>Порядок забора, упаковки и транспортирования биологического материала</a:t>
            </a:r>
          </a:p>
          <a:p>
            <a:r>
              <a:rPr lang="ru-RU" sz="1200" b="1" dirty="0" smtClean="0"/>
              <a:t>Порядок одевания и снятия защитного костюма</a:t>
            </a:r>
          </a:p>
          <a:p>
            <a:r>
              <a:rPr lang="ru-RU" sz="1200" b="1" dirty="0" smtClean="0"/>
              <a:t>Оперативный план работы диспансера в условиях пандемии </a:t>
            </a:r>
          </a:p>
          <a:p>
            <a:r>
              <a:rPr lang="ru-RU" sz="1200" b="1" dirty="0" smtClean="0"/>
              <a:t>Схема экстренного оповещения и сбора персонала</a:t>
            </a:r>
          </a:p>
          <a:p>
            <a:r>
              <a:rPr lang="ru-RU" sz="1200" b="1" dirty="0" smtClean="0"/>
              <a:t>Схема информирования при выявлении больного/подозрении на </a:t>
            </a:r>
            <a:r>
              <a:rPr lang="ru-RU" sz="1200" b="1" dirty="0" err="1" smtClean="0"/>
              <a:t>коронавивирусную</a:t>
            </a:r>
            <a:r>
              <a:rPr lang="ru-RU" sz="1200" b="1" dirty="0" smtClean="0"/>
              <a:t> </a:t>
            </a:r>
          </a:p>
          <a:p>
            <a:pPr>
              <a:buNone/>
            </a:pPr>
            <a:r>
              <a:rPr lang="ru-RU" sz="1200" b="1" dirty="0" smtClean="0"/>
              <a:t>         инфекцию</a:t>
            </a:r>
          </a:p>
          <a:p>
            <a:endParaRPr lang="ru-RU" sz="1200" dirty="0"/>
          </a:p>
        </p:txBody>
      </p:sp>
      <p:pic>
        <p:nvPicPr>
          <p:cNvPr id="15362" name="Picture 2" descr="https://u21.plpstatic.ru/58bd655217b2f23b05f4fc76a9f6b848/7ea3e8ac3d2a24e4848258ccf3a1f7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1" y="5064833"/>
            <a:ext cx="1800199" cy="179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Организация </a:t>
            </a:r>
            <a:r>
              <a:rPr lang="ru-RU" sz="2800" dirty="0" err="1" smtClean="0"/>
              <a:t>фильтр-бокса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в амбулаторном отделении</a:t>
            </a:r>
            <a:endParaRPr lang="ru-RU" sz="2800" dirty="0"/>
          </a:p>
        </p:txBody>
      </p:sp>
      <p:pic>
        <p:nvPicPr>
          <p:cNvPr id="2052" name="Picture 4" descr="C:\Users\20\Downloads\IMG2021021112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1872208" cy="4752528"/>
          </a:xfrm>
          <a:prstGeom prst="rect">
            <a:avLst/>
          </a:prstGeom>
          <a:noFill/>
        </p:spPr>
      </p:pic>
      <p:pic>
        <p:nvPicPr>
          <p:cNvPr id="2053" name="Picture 5" descr="C:\Users\20\Downloads\IMG20210211122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800200" cy="476976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24482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0768"/>
            <a:ext cx="25557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880" y="1484784"/>
            <a:ext cx="29731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Профилактические мероприятия по предупреждению распространения новой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амбулаторных условиях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6264696" cy="5544616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Перевод дневных стационаров в режим «стационара на дому»</a:t>
            </a:r>
          </a:p>
          <a:p>
            <a:r>
              <a:rPr lang="ru-RU" sz="1600" b="1" dirty="0" smtClean="0"/>
              <a:t>Строгий масочный режим для персонала, пациентов и сопровождающих</a:t>
            </a:r>
          </a:p>
          <a:p>
            <a:r>
              <a:rPr lang="ru-RU" sz="1600" b="1" dirty="0" smtClean="0"/>
              <a:t>Строгий утренний фильтр персонала</a:t>
            </a:r>
          </a:p>
          <a:p>
            <a:r>
              <a:rPr lang="ru-RU" sz="1600" b="1" dirty="0" smtClean="0"/>
              <a:t>Контроль температуры тела персонала в течение рабочего дня (каждые 3 часа)</a:t>
            </a:r>
          </a:p>
          <a:p>
            <a:r>
              <a:rPr lang="ru-RU" sz="1600" b="1" dirty="0" smtClean="0"/>
              <a:t>Социальное </a:t>
            </a:r>
            <a:r>
              <a:rPr lang="ru-RU" sz="1600" b="1" dirty="0" err="1" smtClean="0"/>
              <a:t>дистанцирование</a:t>
            </a:r>
            <a:r>
              <a:rPr lang="ru-RU" sz="1600" b="1" dirty="0" smtClean="0"/>
              <a:t> при нахождении в помещении</a:t>
            </a:r>
          </a:p>
          <a:p>
            <a:r>
              <a:rPr lang="ru-RU" sz="1600" b="1" dirty="0" smtClean="0"/>
              <a:t>Разделение потоков здоровых и температурящих пациентов на входе в отделения</a:t>
            </a:r>
          </a:p>
          <a:p>
            <a:r>
              <a:rPr lang="ru-RU" sz="1600" b="1" dirty="0" smtClean="0"/>
              <a:t>Организация </a:t>
            </a:r>
            <a:r>
              <a:rPr lang="ru-RU" sz="1600" b="1" dirty="0" err="1" smtClean="0"/>
              <a:t>фильтр-боксов</a:t>
            </a:r>
            <a:r>
              <a:rPr lang="ru-RU" sz="1600" b="1" dirty="0" smtClean="0"/>
              <a:t> в каждом амбулаторном отделении для приема температурящих пациентов и пациентов с подозрением на заболевание новой </a:t>
            </a:r>
            <a:r>
              <a:rPr lang="ru-RU" sz="1600" b="1" dirty="0" err="1" smtClean="0"/>
              <a:t>коронавирусной</a:t>
            </a:r>
            <a:r>
              <a:rPr lang="ru-RU" sz="1600" b="1" dirty="0" smtClean="0"/>
              <a:t> инфекцией</a:t>
            </a:r>
          </a:p>
          <a:p>
            <a:r>
              <a:rPr lang="ru-RU" sz="1600" b="1" dirty="0" smtClean="0"/>
              <a:t>Ограничение количества визитов к участковому фтизиатру</a:t>
            </a:r>
          </a:p>
          <a:p>
            <a:r>
              <a:rPr lang="ru-RU" sz="1600" b="1" dirty="0" smtClean="0"/>
              <a:t>Регламентированная запись пациентов на посещение амбулаторных отделений</a:t>
            </a:r>
          </a:p>
          <a:p>
            <a:r>
              <a:rPr lang="ru-RU" sz="1600" b="1" dirty="0" smtClean="0"/>
              <a:t>Обеспечение пациентов лекарственными препаратами на дому – проводится специализированной бригадой</a:t>
            </a:r>
          </a:p>
          <a:p>
            <a:r>
              <a:rPr lang="ru-RU" sz="1600" b="1" dirty="0" smtClean="0"/>
              <a:t>Контроль приема лекарственных препаратов по видеосвязи</a:t>
            </a:r>
          </a:p>
          <a:p>
            <a:r>
              <a:rPr lang="ru-RU" sz="1600" b="1" dirty="0" smtClean="0"/>
              <a:t>Обследование пациентов на дому (</a:t>
            </a:r>
            <a:r>
              <a:rPr lang="ru-RU" sz="1600" b="1" dirty="0" err="1" smtClean="0"/>
              <a:t>назофарингеальный</a:t>
            </a:r>
            <a:r>
              <a:rPr lang="ru-RU" sz="1600" b="1" dirty="0" smtClean="0"/>
              <a:t> мазок на </a:t>
            </a:r>
            <a:r>
              <a:rPr lang="en-US" sz="1600" b="1" dirty="0" smtClean="0"/>
              <a:t>COVID</a:t>
            </a:r>
            <a:r>
              <a:rPr lang="ru-RU" sz="1600" b="1" dirty="0" smtClean="0"/>
              <a:t>-19, анализы крови, мочи, мокроты) – проводится специализированной бригадой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700808"/>
            <a:ext cx="298782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Утренний фильтр персонала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Мероприятия по предотвращению заносов </a:t>
            </a:r>
            <a:r>
              <a:rPr lang="en-US" sz="2400" dirty="0" smtClean="0"/>
              <a:t>COVID</a:t>
            </a:r>
            <a:r>
              <a:rPr lang="ru-RU" sz="2400" dirty="0" smtClean="0"/>
              <a:t>-19 в стационарные отделения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отношении персонала:</a:t>
            </a:r>
          </a:p>
          <a:p>
            <a:pPr marL="596646" indent="-514350"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Запрещение внешнего и внутреннего совместительства</a:t>
            </a:r>
          </a:p>
          <a:p>
            <a:pPr marL="596646" indent="-514350"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Закрепление персонала за каждым отделением в стационаре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Строгий масочный режим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Строгий утренний фильтр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Контроль температуры тела персонала в течение рабочего дня (каждые 3 часа)</a:t>
            </a:r>
          </a:p>
          <a:p>
            <a:pPr marL="596646" indent="-514350">
              <a:buAutoNum type="arabicPeriod"/>
            </a:pPr>
            <a:endParaRPr lang="ru-RU" dirty="0" smtClean="0"/>
          </a:p>
          <a:p>
            <a:pPr marL="59664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Мероприятия по предотвращению заносов </a:t>
            </a:r>
            <a:r>
              <a:rPr lang="en-US" sz="2400" dirty="0" smtClean="0"/>
              <a:t>COVID</a:t>
            </a:r>
            <a:r>
              <a:rPr lang="ru-RU" sz="2400" dirty="0" smtClean="0"/>
              <a:t>-19 в стационарные отделения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 плановой госпитализации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492896"/>
            <a:ext cx="6264696" cy="86409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Обследование пациента на </a:t>
            </a:r>
            <a:r>
              <a:rPr lang="en-US" dirty="0" smtClean="0"/>
              <a:t>COVID</a:t>
            </a:r>
            <a:r>
              <a:rPr lang="ru-RU" dirty="0" smtClean="0"/>
              <a:t>-19 методом ПЦР на амбулаторном этапе – обследование проводит выездная бригада на дому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3356992"/>
            <a:ext cx="484632" cy="50405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47664" y="3861048"/>
            <a:ext cx="6408712" cy="92333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отрицательном результате ПЦР – госпитализация в обсервационное отделение (ДО № 6 г. Новокуйбышевск) </a:t>
            </a:r>
          </a:p>
          <a:p>
            <a:pPr algn="ctr"/>
            <a:r>
              <a:rPr lang="ru-RU" dirty="0" smtClean="0"/>
              <a:t>до 14-го дня  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4797152"/>
            <a:ext cx="484632" cy="57606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5373216"/>
            <a:ext cx="6480720" cy="9144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14-го дня обсервации – перевод в отделение по профилю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980728"/>
            <a:ext cx="7632848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 отношении пациентов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Мероприятия по предотвращению заносов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-19 в стационарные отделения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Дополнительно в диспансерных отделениях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2210544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Чапаевск</a:t>
            </a:r>
          </a:p>
          <a:p>
            <a:pPr algn="ctr"/>
            <a:r>
              <a:rPr lang="ru-RU" dirty="0" smtClean="0"/>
              <a:t>ДО № 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12976"/>
            <a:ext cx="2304256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Похвистнево</a:t>
            </a:r>
          </a:p>
          <a:p>
            <a:pPr algn="ctr"/>
            <a:r>
              <a:rPr lang="ru-RU" dirty="0" smtClean="0"/>
              <a:t>ДО № 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36504" cy="3096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Палаты переоборудованы под </a:t>
            </a:r>
          </a:p>
          <a:p>
            <a:pPr algn="ctr"/>
            <a:r>
              <a:rPr lang="ru-RU" dirty="0" err="1" smtClean="0"/>
              <a:t>фильтр-боксы</a:t>
            </a:r>
            <a:endParaRPr lang="ru-RU" dirty="0" smtClean="0"/>
          </a:p>
          <a:p>
            <a:pPr algn="ctr"/>
            <a:r>
              <a:rPr lang="ru-RU" dirty="0" smtClean="0"/>
              <a:t>При необходимости 14-дневную изоляцию пациент может провести там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4" idx="3"/>
            <a:endCxn id="6" idx="1"/>
          </p:cNvCxnSpPr>
          <p:nvPr/>
        </p:nvCxnSpPr>
        <p:spPr>
          <a:xfrm>
            <a:off x="2678088" y="2204864"/>
            <a:ext cx="1389856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3"/>
            <a:endCxn id="6" idx="1"/>
          </p:cNvCxnSpPr>
          <p:nvPr/>
        </p:nvCxnSpPr>
        <p:spPr>
          <a:xfrm>
            <a:off x="2771800" y="3573016"/>
            <a:ext cx="129614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4581128"/>
            <a:ext cx="21602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Отрадный</a:t>
            </a:r>
          </a:p>
          <a:p>
            <a:pPr algn="ctr"/>
            <a:r>
              <a:rPr lang="ru-RU" dirty="0" smtClean="0"/>
              <a:t>ДО № 9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6" idx="1"/>
          </p:cNvCxnSpPr>
          <p:nvPr/>
        </p:nvCxnSpPr>
        <p:spPr>
          <a:xfrm flipV="1">
            <a:off x="2699792" y="3753036"/>
            <a:ext cx="1368152" cy="115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Мероприятия по предотвращению заносов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-19 в стационарные отделения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При экстренной госпитализации </a:t>
            </a:r>
          </a:p>
          <a:p>
            <a:pPr algn="ctr">
              <a:buNone/>
            </a:pPr>
            <a:r>
              <a:rPr lang="ru-RU" sz="1800" dirty="0" smtClean="0"/>
              <a:t>(направлен диспансерным отделением или доставлен скорой помощью)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6872"/>
            <a:ext cx="741682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Изоляционное отделение ТСО № 2 (переоборудованное отделение № 7)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99992" y="2924944"/>
            <a:ext cx="484632" cy="64807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573016"/>
            <a:ext cx="74168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Обследование на </a:t>
            </a:r>
            <a:r>
              <a:rPr lang="en-US" dirty="0" smtClean="0"/>
              <a:t>COVID</a:t>
            </a:r>
            <a:r>
              <a:rPr lang="ru-RU" dirty="0" smtClean="0"/>
              <a:t>-19 методом ПЦР, </a:t>
            </a:r>
          </a:p>
          <a:p>
            <a:pPr algn="ctr"/>
            <a:r>
              <a:rPr lang="ru-RU" dirty="0" smtClean="0"/>
              <a:t>изоляция в отделении на 14 дней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572000" y="4509120"/>
            <a:ext cx="484632" cy="576064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085184"/>
            <a:ext cx="741682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 14-го дня изоляции – перевод в отделение по профилю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ТСО № 2 – изоляционное отделение (№7)</a:t>
            </a:r>
            <a:endParaRPr lang="ru-RU" sz="3600" dirty="0"/>
          </a:p>
        </p:txBody>
      </p:sp>
      <p:pic>
        <p:nvPicPr>
          <p:cNvPr id="1026" name="Picture 2" descr="C:\Users\20\Downloads\20210302_1119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2632075" cy="4320480"/>
          </a:xfrm>
          <a:prstGeom prst="rect">
            <a:avLst/>
          </a:prstGeom>
          <a:noFill/>
        </p:spPr>
      </p:pic>
      <p:pic>
        <p:nvPicPr>
          <p:cNvPr id="1027" name="Picture 3" descr="C:\Users\20\Downloads\20210302_111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16832"/>
            <a:ext cx="2664296" cy="4320480"/>
          </a:xfrm>
          <a:prstGeom prst="rect">
            <a:avLst/>
          </a:prstGeom>
          <a:noFill/>
        </p:spPr>
      </p:pic>
      <p:pic>
        <p:nvPicPr>
          <p:cNvPr id="1028" name="Picture 4" descr="C:\Users\20\Downloads\20210302_111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16832"/>
            <a:ext cx="2571750" cy="4320480"/>
          </a:xfrm>
          <a:prstGeom prst="rect">
            <a:avLst/>
          </a:prstGeom>
          <a:noFill/>
        </p:spPr>
      </p:pic>
      <p:sp>
        <p:nvSpPr>
          <p:cNvPr id="11" name="Выгнутая вниз стрелка 10"/>
          <p:cNvSpPr/>
          <p:nvPr/>
        </p:nvSpPr>
        <p:spPr>
          <a:xfrm>
            <a:off x="2123728" y="5733256"/>
            <a:ext cx="4032448" cy="792088"/>
          </a:xfrm>
          <a:prstGeom prst="curved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5085184"/>
            <a:ext cx="24482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доставка экстренного пациента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5085184"/>
            <a:ext cx="49685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приемный покой изоляционного отделения в ТСО № 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ТСО № 2 – изоляционное отделение (№7)</a:t>
            </a:r>
            <a:endParaRPr lang="ru-RU" sz="3200" dirty="0"/>
          </a:p>
        </p:txBody>
      </p:sp>
      <p:pic>
        <p:nvPicPr>
          <p:cNvPr id="1026" name="Picture 2" descr="C:\Users\20\Downloads\20210302_125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2703725" cy="4536504"/>
          </a:xfrm>
          <a:prstGeom prst="rect">
            <a:avLst/>
          </a:prstGeom>
          <a:noFill/>
        </p:spPr>
      </p:pic>
      <p:pic>
        <p:nvPicPr>
          <p:cNvPr id="1027" name="Picture 3" descr="C:\Users\20\Downloads\20210302_11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052736"/>
            <a:ext cx="2725616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589240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сестринский пост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589240"/>
            <a:ext cx="2016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коридор отделения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5589240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палата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1052736"/>
            <a:ext cx="2304256" cy="45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Станет ли ТУБЕРКУЛЕЗ угрозой №2 для </a:t>
            </a:r>
            <a:r>
              <a:rPr lang="ru-RU" dirty="0" smtClean="0"/>
              <a:t>населения </a:t>
            </a:r>
            <a:r>
              <a:rPr lang="ru-RU" dirty="0"/>
              <a:t>после пандемии </a:t>
            </a:r>
            <a:r>
              <a:rPr lang="ru-RU" dirty="0" err="1"/>
              <a:t>коронавируса</a:t>
            </a:r>
            <a:r>
              <a:rPr lang="ru-RU" dirty="0"/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4293096"/>
            <a:ext cx="8136904" cy="22322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/>
              <a:t>Всемирная организация здравоохранения (</a:t>
            </a:r>
            <a:r>
              <a:rPr lang="ru-RU" sz="1800" b="1" dirty="0" smtClean="0"/>
              <a:t>ВОЗ) обозначила следующие проблемы туберкулеза в свете пандемии </a:t>
            </a:r>
            <a:r>
              <a:rPr lang="ru-RU" sz="1800" b="1" dirty="0" err="1" smtClean="0"/>
              <a:t>коронавирусной</a:t>
            </a:r>
            <a:r>
              <a:rPr lang="ru-RU" sz="1800" b="1" dirty="0" smtClean="0"/>
              <a:t> инфекции: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/>
              <a:t> ежегодно </a:t>
            </a:r>
            <a:r>
              <a:rPr lang="ru-RU" sz="1800" b="1" dirty="0"/>
              <a:t>в мире регистрируются 8 миллионов новых случаев заболевания туберкулезом, 2 миллиона больных </a:t>
            </a:r>
            <a:r>
              <a:rPr lang="ru-RU" sz="1800" b="1" dirty="0" smtClean="0"/>
              <a:t>умирают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 smtClean="0"/>
              <a:t> в Европе </a:t>
            </a:r>
            <a:r>
              <a:rPr lang="ru-RU" sz="1800" b="1" dirty="0"/>
              <a:t>уже отмечено снижение на 60% </a:t>
            </a:r>
            <a:r>
              <a:rPr lang="ru-RU" sz="1800" b="1" dirty="0" err="1"/>
              <a:t>выявляемости</a:t>
            </a:r>
            <a:r>
              <a:rPr lang="ru-RU" sz="1800" b="1" dirty="0"/>
              <a:t> туберкулеза</a:t>
            </a:r>
            <a:r>
              <a:rPr lang="ru-RU" sz="1800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/>
              <a:t> </a:t>
            </a:r>
            <a:r>
              <a:rPr lang="ru-RU" sz="1800" b="1" dirty="0" smtClean="0"/>
              <a:t>если </a:t>
            </a:r>
            <a:r>
              <a:rPr lang="ru-RU" sz="1800" b="1" dirty="0"/>
              <a:t>такая тенденция сохранится, есть основания предполагать, что количество заболевших туберкулезом и смертей от этого заболевания может резко </a:t>
            </a:r>
            <a:r>
              <a:rPr lang="ru-RU" sz="1800" b="1" dirty="0" smtClean="0"/>
              <a:t>возрасти</a:t>
            </a:r>
            <a:endParaRPr lang="ru-RU" sz="1800" dirty="0"/>
          </a:p>
          <a:p>
            <a:endParaRPr lang="ru-RU" dirty="0"/>
          </a:p>
        </p:txBody>
      </p:sp>
      <p:pic>
        <p:nvPicPr>
          <p:cNvPr id="7" name="Содержимое 6" descr="https://admin.cgon.ru/storage/upload/medialibrary/79d147f5ddb590fc797fbe8eec87015a.pn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125539"/>
            <a:ext cx="3672408" cy="302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\Downloads\shutterstock_112905406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67544" y="188640"/>
            <a:ext cx="8496944" cy="5950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Благодаря проводимым профилактическим мероприятиям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466144" cy="48356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 smtClean="0"/>
              <a:t>За 2020 год:</a:t>
            </a:r>
          </a:p>
          <a:p>
            <a:pPr algn="just">
              <a:buNone/>
            </a:pPr>
            <a:r>
              <a:rPr lang="ru-RU" sz="2800" b="1" dirty="0" smtClean="0"/>
              <a:t>- 32,4% случаев заболеваний пациентов были заносными и были локализованы на этапе </a:t>
            </a:r>
            <a:r>
              <a:rPr lang="ru-RU" sz="2800" b="1" dirty="0" err="1" smtClean="0"/>
              <a:t>карантинизации</a:t>
            </a:r>
            <a:r>
              <a:rPr lang="ru-RU" sz="2800" b="1" dirty="0" smtClean="0"/>
              <a:t> (пациенты были переведены в соответствии с действующей маршрутизацией в другие стационары),</a:t>
            </a:r>
          </a:p>
          <a:p>
            <a:pPr algn="just">
              <a:buNone/>
            </a:pPr>
            <a:r>
              <a:rPr lang="ru-RU" sz="2800" b="1" dirty="0" smtClean="0"/>
              <a:t>- 61,7% случаев заболеваний пациентов были выявлены на амбулаторном этапе – эти пациенты сразу были госпитализированы в </a:t>
            </a:r>
            <a:r>
              <a:rPr lang="ru-RU" sz="2800" b="1" dirty="0" err="1" smtClean="0"/>
              <a:t>ковидные</a:t>
            </a:r>
            <a:r>
              <a:rPr lang="ru-RU" sz="2800" b="1" dirty="0" smtClean="0"/>
              <a:t>  госпиталя,</a:t>
            </a:r>
          </a:p>
          <a:p>
            <a:pPr algn="just">
              <a:buNone/>
            </a:pPr>
            <a:r>
              <a:rPr lang="ru-RU" sz="2800" b="1" dirty="0" smtClean="0"/>
              <a:t>-  только 10% (5) случаев заболевания </a:t>
            </a:r>
            <a:r>
              <a:rPr lang="en-US" sz="2800" b="1" dirty="0" smtClean="0"/>
              <a:t>COVID</a:t>
            </a:r>
            <a:r>
              <a:rPr lang="ru-RU" sz="2800" b="1" dirty="0" smtClean="0"/>
              <a:t>-19 сотрудников связанны с оказанием медицинской помощи пациентам диспансера (страховые случаи),</a:t>
            </a:r>
          </a:p>
          <a:p>
            <a:pPr algn="just">
              <a:buNone/>
            </a:pPr>
            <a:r>
              <a:rPr lang="ru-RU" sz="2800" b="1" dirty="0" smtClean="0"/>
              <a:t>- групповая заболеваемость не регистрировалась,</a:t>
            </a:r>
          </a:p>
          <a:p>
            <a:pPr algn="just">
              <a:buNone/>
            </a:pPr>
            <a:r>
              <a:rPr lang="ru-RU" sz="2800" b="1" dirty="0" smtClean="0"/>
              <a:t>- 90% случаев заболеваний сотрудников не связаны с пребыванием на рабочем месте и оказанием медицинской помощи  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get-images-cbir/3581972/mL1A1C_tPwGumrdsH43feA3220/ocr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716722" y="1583054"/>
            <a:ext cx="7103750" cy="47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645496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ru-RU" dirty="0" smtClean="0"/>
              <a:t>С января по 13.04.2021 года:</a:t>
            </a:r>
          </a:p>
          <a:p>
            <a:pPr algn="just">
              <a:buFontTx/>
              <a:buChar char="-"/>
            </a:pPr>
            <a:r>
              <a:rPr lang="ru-RU" dirty="0" smtClean="0"/>
              <a:t>по всему </a:t>
            </a:r>
            <a:r>
              <a:rPr lang="ru-RU" dirty="0"/>
              <a:t>диспансеру </a:t>
            </a:r>
            <a:r>
              <a:rPr lang="ru-RU" dirty="0" smtClean="0"/>
              <a:t>выявлено заболевание </a:t>
            </a:r>
            <a:r>
              <a:rPr lang="en-US" dirty="0" smtClean="0"/>
              <a:t>COVID</a:t>
            </a:r>
            <a:r>
              <a:rPr lang="ru-RU" dirty="0" smtClean="0"/>
              <a:t>-19 среди пациентов: 4 случая на амбулаторном этапе при подготовке к госпитализации и 4 случая при экстренной госпитализации (пациенты находились в изоляционном отделении либо в фильтр-боксе)</a:t>
            </a:r>
          </a:p>
          <a:p>
            <a:pPr algn="just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реди сотрудников зарегистрировано 5 </a:t>
            </a:r>
            <a:r>
              <a:rPr lang="ru-RU" dirty="0"/>
              <a:t>случаев </a:t>
            </a:r>
            <a:r>
              <a:rPr lang="ru-RU" dirty="0" smtClean="0"/>
              <a:t>заболевания </a:t>
            </a:r>
            <a:r>
              <a:rPr lang="en-US" dirty="0"/>
              <a:t>COVID</a:t>
            </a:r>
            <a:r>
              <a:rPr lang="ru-RU" dirty="0"/>
              <a:t>-19 </a:t>
            </a:r>
            <a:r>
              <a:rPr lang="ru-RU" dirty="0" smtClean="0"/>
              <a:t>(3 сотрудника – не медицинский персонал)</a:t>
            </a:r>
          </a:p>
          <a:p>
            <a:pPr algn="just">
              <a:buNone/>
            </a:pPr>
            <a:r>
              <a:rPr lang="ru-RU" dirty="0" smtClean="0"/>
              <a:t>- все случаи заболевания являются заносными и не связаны с пребыванием и работой в диспансере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Благодаря проводимым профилактическим мероприятиям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 bright="-35000"/>
          </a:blip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4a238eeb97be7de1643ac0b62adf3553&amp;n=24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187624" y="1124744"/>
            <a:ext cx="7560840" cy="5136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Специфическая профилактика </a:t>
            </a:r>
            <a:r>
              <a:rPr lang="ru-RU" sz="3200" b="1" dirty="0" err="1" smtClean="0"/>
              <a:t>коронавирусной</a:t>
            </a:r>
            <a:r>
              <a:rPr lang="ru-RU" sz="3200" b="1" dirty="0" smtClean="0"/>
              <a:t> инфекции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45734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</a:rPr>
              <a:t>Итоги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</a:rPr>
              <a:t>по состоянию на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</a:rPr>
              <a:t>13.04.2021:</a:t>
            </a:r>
          </a:p>
          <a:p>
            <a:pPr>
              <a:buFontTx/>
              <a:buChar char="-"/>
            </a:pPr>
            <a:endParaRPr lang="ru-RU" sz="37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протестированы и имеют защитное количество </a:t>
            </a:r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</a:rPr>
              <a:t>IgG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 к </a:t>
            </a:r>
            <a:r>
              <a:rPr lang="ru-RU" sz="4200" b="1" dirty="0" err="1" smtClean="0">
                <a:solidFill>
                  <a:schemeClr val="tx2">
                    <a:lumMod val="50000"/>
                  </a:schemeClr>
                </a:solidFill>
              </a:rPr>
              <a:t>коронавирусу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200" b="1" dirty="0" smtClean="0">
                <a:solidFill>
                  <a:schemeClr val="tx2">
                    <a:lumMod val="50000"/>
                  </a:schemeClr>
                </a:solidFill>
              </a:rPr>
              <a:t>SARS-CoV-2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из не болевших </a:t>
            </a:r>
            <a:r>
              <a:rPr lang="en-US" sz="4200" b="1" dirty="0" smtClean="0">
                <a:solidFill>
                  <a:schemeClr val="tx2">
                    <a:lumMod val="50000"/>
                  </a:schemeClr>
                </a:solidFill>
              </a:rPr>
              <a:t>– 36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,5%</a:t>
            </a:r>
          </a:p>
          <a:p>
            <a:pPr>
              <a:buFontTx/>
              <a:buChar char="-"/>
            </a:pP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 учетом переболевших и имеющих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защитное количество </a:t>
            </a:r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</a:rPr>
              <a:t>IgG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, от общего числа сотрудников подлежит на вакцинацию – 56,0%</a:t>
            </a:r>
          </a:p>
          <a:p>
            <a:pPr>
              <a:buFontTx/>
              <a:buChar char="-"/>
            </a:pP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охват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вакцинацией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медицинского персонала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(закончили и получили </a:t>
            </a:r>
            <a:r>
              <a:rPr lang="en-US" sz="4200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 аппликацию) составил – </a:t>
            </a:r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</a:rPr>
              <a:t>88,3%</a:t>
            </a:r>
            <a:endParaRPr lang="ru-RU" sz="4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069969c1aada57eaf2803664bceae200/00f91a4c136067f2837ff6ac149475d5.jpe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11560" y="260648"/>
            <a:ext cx="8358840" cy="62966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322128" cy="15121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Сравнительная характеристика туберкулеза и </a:t>
            </a:r>
            <a:r>
              <a:rPr lang="en-US" sz="1800" dirty="0" smtClean="0"/>
              <a:t>COVID-19</a:t>
            </a:r>
            <a:endParaRPr lang="ru-RU" sz="18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>
          <a:xfrm>
            <a:off x="4644009" y="1124744"/>
            <a:ext cx="4042792" cy="10501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2852937"/>
          <a:ext cx="8424936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459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Возраст инфекции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Коронавирусная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инфекция появилась лишь в конце 2019 года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Туберкулез сопровождает человечество в течение тысячелетий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59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Степень </a:t>
                      </a:r>
                      <a:r>
                        <a:rPr lang="ru-RU" sz="1400" b="1" dirty="0" err="1" smtClean="0"/>
                        <a:t>инфекционности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449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COVID-19 – заразнее туберкулеза (быстро распространилась по всему миру), диагностика COVID-19 затруднена (существует бессимптомное течение заболевания, что является опасным в плане распространения инфекции)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Латентное течение туберкулеза не опасно для окружающих</a:t>
                      </a:r>
                      <a:endParaRPr lang="ru-RU" sz="1400" dirty="0"/>
                    </a:p>
                  </a:txBody>
                  <a:tcPr/>
                </a:tc>
              </a:tr>
              <a:tr h="3459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Длительность течения заболевания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COVID-19 протекает «молниеносно»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Туберкулез</a:t>
                      </a:r>
                      <a:r>
                        <a:rPr lang="ru-RU" sz="1400" b="1" baseline="0" dirty="0" smtClean="0"/>
                        <a:t> развивается постепенно на протяжении длительного времени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Рисунок 21" descr="https://admin.cgon.ru/storage/upload/medialibrary/50c801a5aeff9e5ad04f55eb936d743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1044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admin.cgon.ru/storage/upload/medialibrary/c25ac722e7a44822e594667eb9cb77dc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4143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Сравнительная характеристика туберкулеза и </a:t>
            </a:r>
            <a:r>
              <a:rPr lang="en-US" sz="2400" dirty="0" smtClean="0"/>
              <a:t>COVID-19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ru-RU" sz="2800" b="1" dirty="0" smtClean="0"/>
              <a:t>Многие симптомы туберкулеза и COVID-19 совпадают, поэтому во время пандемии существенное значение имеют дифференциальная диагностика, своевременное и правильное лечение этих заболеваний.</a:t>
            </a:r>
            <a:endParaRPr lang="ru-RU" sz="2800" dirty="0" smtClean="0"/>
          </a:p>
          <a:p>
            <a:pPr lvl="0" algn="just"/>
            <a:r>
              <a:rPr lang="ru-RU" sz="2800" b="1" dirty="0" smtClean="0"/>
              <a:t>И COVID-19 и туберкулез поражают преимущественно легкие.</a:t>
            </a:r>
          </a:p>
          <a:p>
            <a:pPr lvl="0" algn="just"/>
            <a:r>
              <a:rPr lang="ru-RU" sz="2800" b="1" dirty="0" smtClean="0">
                <a:solidFill>
                  <a:schemeClr val="dk1"/>
                </a:solidFill>
              </a:rPr>
              <a:t>И COVID-19 и туберкулез – это воздушно-капельный путь передачи инфекции</a:t>
            </a:r>
          </a:p>
          <a:p>
            <a:pPr lvl="0" algn="just"/>
            <a:r>
              <a:rPr lang="ru-RU" sz="2800" b="1" dirty="0" smtClean="0"/>
              <a:t>И у COVID-19 и у туберкулеза общие факторы риска: сахарный диабет и другие обменные нарушения, курение, </a:t>
            </a:r>
            <a:r>
              <a:rPr lang="ru-RU" sz="2800" b="1" dirty="0" err="1" smtClean="0"/>
              <a:t>коинфекция</a:t>
            </a:r>
            <a:r>
              <a:rPr lang="ru-RU" sz="2800" b="1" dirty="0" smtClean="0"/>
              <a:t> с ВИЧ, алкоголизм.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Почему больные туберкулезом являются группой особого риска?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5400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/>
              <a:t>У  больных туберкулезом поражены легкие и ослаблен иммунитет, что делает их более тяжелыми, у них чаще возникают осложнения, приводящие к летальному исходу. Любой срыв иммунитета приводит к осложнениям в течении основного заболевания.</a:t>
            </a:r>
          </a:p>
          <a:p>
            <a:pPr algn="just"/>
            <a:r>
              <a:rPr lang="ru-RU" sz="6400" b="1" dirty="0" smtClean="0"/>
              <a:t>Больные туберкулезом в сочетании с ВИЧ-инфекцией, формами туберкулеза с МЛУ и ШЛУ, страдающие от недостаточности питания или употребляющие табак, подвергаются гораздо более высокому риску тяжелого течение </a:t>
            </a:r>
            <a:r>
              <a:rPr lang="ru-RU" sz="6400" b="1" dirty="0" err="1" smtClean="0"/>
              <a:t>коронавирусной</a:t>
            </a:r>
            <a:r>
              <a:rPr lang="ru-RU" sz="6400" b="1" dirty="0" smtClean="0"/>
              <a:t> инфекции, развития легочной недостаточности и быстрой смерти.</a:t>
            </a:r>
          </a:p>
          <a:p>
            <a:pPr algn="just"/>
            <a:r>
              <a:rPr lang="ru-RU" sz="6400" b="1" dirty="0" smtClean="0"/>
              <a:t>У большинства больных туберкулезом COVID-19 протекает в тяжелой форме с развитием вирусной пневмонии, влекущей за собой острый респираторный </a:t>
            </a:r>
            <a:r>
              <a:rPr lang="ru-RU" sz="6400" b="1" dirty="0" err="1" smtClean="0"/>
              <a:t>дистресс-синдром</a:t>
            </a:r>
            <a:r>
              <a:rPr lang="ru-RU" sz="6400" b="1" dirty="0" smtClean="0"/>
              <a:t> и дыхательную недостаточность.</a:t>
            </a:r>
          </a:p>
          <a:p>
            <a:pPr algn="just"/>
            <a:r>
              <a:rPr lang="ru-RU" sz="6400" b="1" dirty="0" smtClean="0"/>
              <a:t>Даже наличие вакцины и эффективные лекарственные препараты для лечения  COVID-19 не снимают остроту ситуации с заболеваемостью туберкулезом.</a:t>
            </a:r>
          </a:p>
          <a:p>
            <a:pPr algn="just"/>
            <a:r>
              <a:rPr lang="ru-RU" sz="6400" b="1" dirty="0" err="1" smtClean="0"/>
              <a:t>Коронавирусная</a:t>
            </a:r>
            <a:r>
              <a:rPr lang="ru-RU" sz="6400" b="1" dirty="0" smtClean="0"/>
              <a:t> инфекция, вызванная вирусом SARS-CoV-2, также негативно воздействует на состояние дыхательной системы и делает ее восприимчивой к туберкулезу, способствуя переходу латентной туберкулезной инфекции в активный туберкулез. «Наличие туберкулезной инфекции, в том числе латентной, утяжеляет течение COVID-19» (Временные клинические рекомендации Минздрава – версия 10).</a:t>
            </a:r>
          </a:p>
          <a:p>
            <a:pPr algn="just"/>
            <a:r>
              <a:rPr lang="ru-RU" sz="6400" b="1" dirty="0" smtClean="0"/>
              <a:t>Иммунитет, ослабленный одной инфекцией, хуже сопротивляется другой, поэтому пациент, имеющий туберкулез (в том числе в латентной форме) и не знающий об этом, намного легче заразится COVID-19, а течение болезни будет в разы тяжелее.</a:t>
            </a:r>
          </a:p>
          <a:p>
            <a:pPr algn="just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Факторы, ослабляющие иммунитет</a:t>
            </a:r>
            <a:br>
              <a:rPr lang="ru-RU" sz="3100" dirty="0" smtClean="0"/>
            </a:br>
            <a:r>
              <a:rPr lang="ru-RU" sz="3100" dirty="0" smtClean="0"/>
              <a:t>больных туберкулезом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1800" dirty="0" smtClean="0"/>
              <a:t>(по состоянию на 13.04.2021)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523439"/>
              </p:ext>
            </p:extLst>
          </p:nvPr>
        </p:nvGraphicFramePr>
        <p:xfrm>
          <a:off x="1435100" y="1447800"/>
          <a:ext cx="7499349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Самарская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ГБУЗ «СОКПТД»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заболело </a:t>
                      </a:r>
                      <a:r>
                        <a:rPr lang="en-US" dirty="0" smtClean="0"/>
                        <a:t>COVID-19</a:t>
                      </a:r>
                      <a:r>
                        <a:rPr lang="ru-RU" dirty="0" smtClean="0"/>
                        <a:t> больных туберкулезом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</a:t>
                      </a:r>
                      <a:r>
                        <a:rPr lang="ru-RU" baseline="0" dirty="0" smtClean="0"/>
                        <a:t> туберкулеза с МЛУ/ШЛУ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24 – 51,1%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15 – 44,1%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Сочетание туберкулеза и ВИЧ-инфекции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25 – 53,2%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17 – 50,0%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Сочетание туберкулеза с ШЛУ/МЛУ и ВИЧ-инфекции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15 – 31,9%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9 – 26,5%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Летальный исход*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– 10,6%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– 14,7%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928185"/>
            <a:ext cx="7286061" cy="3630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*все летальные исходы – смерть от другой болезни/причины 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выявления пациентов ГБУЗ «СОКПТД», заболевших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заболеваемость начала регистрироваться в мае 2020г.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состоянию на 13.04.2021г. зарегистрировано  34 случая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(во всех случаях вирус идентифицирован методом ПЦР)</a:t>
            </a:r>
            <a:endParaRPr lang="ru-RU" sz="16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0233099"/>
              </p:ext>
            </p:extLst>
          </p:nvPr>
        </p:nvGraphicFramePr>
        <p:xfrm>
          <a:off x="1475656" y="1844824"/>
          <a:ext cx="7499350" cy="43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нормативные документы по профилактике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инфекции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Санитарно-эпидемиологические правила СП 3.1/3.2.3146-13 «Общие требования по профилактике инфекционных и паразитарных болезней» (утв. </a:t>
            </a:r>
            <a:r>
              <a:rPr lang="ru-RU" sz="2000" dirty="0" err="1" smtClean="0"/>
              <a:t>Врио</a:t>
            </a:r>
            <a:r>
              <a:rPr lang="ru-RU" sz="2000" dirty="0" smtClean="0"/>
              <a:t> Главного государственного санитарного врача РФ 16.12.2013)</a:t>
            </a:r>
          </a:p>
          <a:p>
            <a:pPr algn="just"/>
            <a:r>
              <a:rPr lang="ru-RU" sz="2000" dirty="0" smtClean="0"/>
              <a:t>Приказ Минздрава России от 19.03.2020 № 198н «О временном порядке организации работы медицинских организаций в целях реализации мер по профилактике и снижению рисков распространения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COVID-19»( с изменяющими приказами от 27.03.2020 № 246н и от 02.04.2020 № 264н)</a:t>
            </a:r>
          </a:p>
          <a:p>
            <a:pPr algn="just"/>
            <a:r>
              <a:rPr lang="ru-RU" sz="2000" dirty="0" smtClean="0"/>
              <a:t>Санитарно-эпидемиологических правил СП 3.1.3597-20 "Профилактика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(COVID-19)»</a:t>
            </a:r>
          </a:p>
          <a:p>
            <a:pPr algn="just"/>
            <a:r>
              <a:rPr lang="ru-RU" sz="2000" dirty="0" smtClean="0"/>
              <a:t>Все версии Временных клинических рекомендаций Минздрава ( с 1 по 10)</a:t>
            </a:r>
          </a:p>
          <a:p>
            <a:pPr algn="just"/>
            <a:r>
              <a:rPr lang="ru-RU" sz="2000" dirty="0" smtClean="0"/>
              <a:t>Временные методические рекомендации по оказанию противотуберкулезной помощи в условиях пандемии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(COVID-19) (утв. Президентом Российского общества фтизиатров/Ассоциации фтизиатров, главным внештатным специалистом фтизиатром Минздрава России, директором ФГБУ «НМИЦ ФПИ» Минздрава России, профессором, д.м.н. И.А. Васильевой)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Основными </a:t>
            </a:r>
            <a:r>
              <a:rPr lang="ru-RU" sz="2400" b="1" dirty="0" smtClean="0"/>
              <a:t>подходы </a:t>
            </a:r>
            <a:r>
              <a:rPr lang="ru-RU" sz="2400" b="1" dirty="0"/>
              <a:t>к организации противотуберкулезной помощи в условиях эпидемии COVID-19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/>
              <a:t>организация </a:t>
            </a:r>
            <a:r>
              <a:rPr lang="ru-RU" sz="1400" b="1" dirty="0"/>
              <a:t>оказания медицинской помощи больным туберкулезом преимущественно на дому у больного;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обеспечение </a:t>
            </a:r>
            <a:r>
              <a:rPr lang="ru-RU" sz="1400" b="1" dirty="0"/>
              <a:t>своевременного выявления случаев туберкулеза с </a:t>
            </a:r>
            <a:r>
              <a:rPr lang="ru-RU" sz="1400" b="1" dirty="0" err="1"/>
              <a:t>бактериовыделением</a:t>
            </a:r>
            <a:r>
              <a:rPr lang="ru-RU" sz="1400" b="1" dirty="0"/>
              <a:t> и изоляция данных больных </a:t>
            </a:r>
            <a:r>
              <a:rPr lang="ru-RU" sz="1400" b="1" dirty="0" smtClean="0"/>
              <a:t>в противотуберкулезные стационарные отделения; </a:t>
            </a:r>
          </a:p>
          <a:p>
            <a:pPr algn="just"/>
            <a:r>
              <a:rPr lang="ru-RU" sz="1400" b="1" dirty="0" smtClean="0"/>
              <a:t>обследование пациентов на COVID-19 методом ПЦР перед проведением </a:t>
            </a:r>
            <a:r>
              <a:rPr lang="ru-RU" sz="1400" b="1" dirty="0"/>
              <a:t>лечебно-диагностических </a:t>
            </a:r>
            <a:r>
              <a:rPr lang="ru-RU" sz="1400" b="1" dirty="0" smtClean="0"/>
              <a:t>мероприятий (например, бронхоскопия) </a:t>
            </a:r>
            <a:r>
              <a:rPr lang="ru-RU" sz="1400" b="1" dirty="0"/>
              <a:t>в амбулаторных </a:t>
            </a:r>
            <a:r>
              <a:rPr lang="ru-RU" sz="1400" b="1" dirty="0" smtClean="0"/>
              <a:t>условиях; </a:t>
            </a:r>
          </a:p>
          <a:p>
            <a:pPr algn="just"/>
            <a:r>
              <a:rPr lang="ru-RU" sz="1400" b="1" dirty="0" smtClean="0"/>
              <a:t>неукоснительное </a:t>
            </a:r>
            <a:r>
              <a:rPr lang="ru-RU" sz="1400" b="1" dirty="0"/>
              <a:t>соблюдение всех принципов инфекционного контроля в противотуберкулезных организациях, которые должны быть распространены на всех пациентов и медицинских работников вне зависимости от фактора </a:t>
            </a:r>
            <a:r>
              <a:rPr lang="ru-RU" sz="1400" b="1" dirty="0" err="1"/>
              <a:t>бактериовыделения</a:t>
            </a:r>
            <a:r>
              <a:rPr lang="ru-RU" sz="1400" b="1" dirty="0"/>
              <a:t> у пациента и включающие в себя: строгие ограничения на перемещения пациентов внутри медицинских организаций; изоляцию в отдельных палатах и обсервацию в течение 14 суток всех поступающих в стационар </a:t>
            </a:r>
            <a:r>
              <a:rPr lang="ru-RU" sz="1400" b="1" dirty="0" smtClean="0"/>
              <a:t>пациентов; </a:t>
            </a:r>
            <a:r>
              <a:rPr lang="ru-RU" sz="1400" b="1" dirty="0"/>
              <a:t>неукоснительное соблюдением «масочного» режима пациентами и применение средств индивидуальной защиты органов дыхания медицинским персоналом;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ежедневный </a:t>
            </a:r>
            <a:r>
              <a:rPr lang="ru-RU" sz="1400" b="1" dirty="0"/>
              <a:t>мониторинг возможных проявлений COVID-19 как у больных туберкулезом, так и у медицинских работников противотуберкулезных организаций; </a:t>
            </a:r>
            <a:endParaRPr lang="ru-RU" sz="1400" b="1" dirty="0" smtClean="0"/>
          </a:p>
          <a:p>
            <a:pPr algn="just"/>
            <a:r>
              <a:rPr lang="ru-RU" sz="1400" b="1" dirty="0" smtClean="0"/>
              <a:t>разработка </a:t>
            </a:r>
            <a:r>
              <a:rPr lang="ru-RU" sz="1400" b="1" dirty="0"/>
              <a:t>порядка маршрутизации лиц с активным туберкулезом и COVID-19 </a:t>
            </a:r>
            <a:r>
              <a:rPr lang="ru-RU" sz="1400" b="1" dirty="0" smtClean="0"/>
              <a:t>одновременно;</a:t>
            </a:r>
          </a:p>
          <a:p>
            <a:pPr algn="just"/>
            <a:r>
              <a:rPr lang="ru-RU" sz="1400" b="1" dirty="0" smtClean="0"/>
              <a:t> отработка </a:t>
            </a:r>
            <a:r>
              <a:rPr lang="ru-RU" sz="1400" b="1" dirty="0"/>
              <a:t>порядка действий персонала противотуберкулезных организаций при выявлении пациентов COVID-19 и </a:t>
            </a:r>
            <a:r>
              <a:rPr lang="ru-RU" sz="1400" b="1" dirty="0" smtClean="0"/>
              <a:t>готовность </a:t>
            </a:r>
            <a:r>
              <a:rPr lang="ru-RU" sz="1400" b="1" dirty="0"/>
              <a:t>противотуберкулезной организации к </a:t>
            </a:r>
            <a:r>
              <a:rPr lang="ru-RU" sz="1400" b="1" dirty="0" smtClean="0"/>
              <a:t>локализации </a:t>
            </a:r>
            <a:r>
              <a:rPr lang="ru-RU" sz="1400" b="1" dirty="0"/>
              <a:t>внутрибольничной вспышки COVID-19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2847</TotalTime>
  <Words>1723</Words>
  <Application>Microsoft Office PowerPoint</Application>
  <PresentationFormat>Экран (4:3)</PresentationFormat>
  <Paragraphs>176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В ЗОНЕ ОСОБОГО РИСКА  Работа Самарского областного клинического противотуберкулезного диспансера в условиях пандемии COVID-19</vt:lpstr>
      <vt:lpstr>Станет ли ТУБЕРКУЛЕЗ угрозой №2 для населения после пандемии коронавируса?</vt:lpstr>
      <vt:lpstr>Сравнительная характеристика туберкулеза и COVID-19</vt:lpstr>
      <vt:lpstr>Сравнительная характеристика туберкулеза и COVID-19</vt:lpstr>
      <vt:lpstr>Почему больные туберкулезом являются группой особого риска?</vt:lpstr>
      <vt:lpstr>Факторы, ослабляющие иммунитет больных туберкулезом   (по состоянию на 13.04.2021)</vt:lpstr>
      <vt:lpstr>Анализ выявления пациентов ГБУЗ «СОКПТД», заболевших COVID-19 заболеваемость начала регистрироваться в мае 2020г. по состоянию на 13.04.2021г. зарегистрировано  34 случая (во всех случаях вирус идентифицирован методом ПЦР)</vt:lpstr>
      <vt:lpstr>Основные нормативные документы по профилактике коронавирусной инфекции</vt:lpstr>
      <vt:lpstr>Основными подходы к организации противотуберкулезной помощи в условиях эпидемии COVID-19 </vt:lpstr>
      <vt:lpstr>Нормативная база ГБУЗ «СОКПТД»</vt:lpstr>
      <vt:lpstr> Нормативная база ГБУЗ «СОКПТД»  Разработаны и введены:</vt:lpstr>
      <vt:lpstr>Организация фильтр-бокса  в амбулаторном отделении</vt:lpstr>
      <vt:lpstr>Профилактические мероприятия по предупреждению распространения новой коронавирусной инфекции COVID-19  в амбулаторных условиях</vt:lpstr>
      <vt:lpstr>Мероприятия по предотвращению заносов COVID-19 в стационарные отделения</vt:lpstr>
      <vt:lpstr>Мероприятия по предотвращению заносов COVID-19 в стационарные отделения</vt:lpstr>
      <vt:lpstr>Мероприятия по предотвращению заносов COVID-19 в стационарные отделения</vt:lpstr>
      <vt:lpstr>Мероприятия по предотвращению заносов COVID-19 в стационарные отделения</vt:lpstr>
      <vt:lpstr>ТСО № 2 – изоляционное отделение (№7)</vt:lpstr>
      <vt:lpstr>ТСО № 2 – изоляционное отделение (№7)</vt:lpstr>
      <vt:lpstr>Благодаря проводимым профилактическим мероприятиям</vt:lpstr>
      <vt:lpstr>Благодаря проводимым профилактическим мероприятиям</vt:lpstr>
      <vt:lpstr>Специфическая профилактика коронавирусной инфекции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</dc:creator>
  <cp:lastModifiedBy>20</cp:lastModifiedBy>
  <cp:revision>118</cp:revision>
  <dcterms:created xsi:type="dcterms:W3CDTF">2019-02-04T09:05:23Z</dcterms:created>
  <dcterms:modified xsi:type="dcterms:W3CDTF">2021-04-23T08:10:36Z</dcterms:modified>
</cp:coreProperties>
</file>