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77" r:id="rId16"/>
    <p:sldId id="272" r:id="rId17"/>
    <p:sldId id="27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 3 лет </c:v>
                </c:pt>
                <c:pt idx="1">
                  <c:v>      3-5 лет</c:v>
                </c:pt>
                <c:pt idx="2">
                  <c:v>      5-10 лет</c:v>
                </c:pt>
                <c:pt idx="3">
                  <c:v>      10-20 лет</c:v>
                </c:pt>
                <c:pt idx="4">
                  <c:v>      20 лет и более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0.32000000000000023</c:v>
                </c:pt>
                <c:pt idx="1">
                  <c:v>0.2400000000000001</c:v>
                </c:pt>
                <c:pt idx="2">
                  <c:v>8.0000000000000071E-2</c:v>
                </c:pt>
                <c:pt idx="3">
                  <c:v>0.28000000000000008</c:v>
                </c:pt>
                <c:pt idx="4">
                  <c:v>8.0000000000000071E-2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223895929740349"/>
          <c:y val="0.15076124986639147"/>
          <c:w val="0.21651718885406729"/>
          <c:h val="0.63331884419424944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Довольны работой в поликлинике</c:v>
                </c:pt>
                <c:pt idx="1">
                  <c:v>Не устраивает работа в поликлинике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76352"/>
        <c:axId val="141812288"/>
      </c:barChart>
      <c:catAx>
        <c:axId val="1350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812288"/>
        <c:crosses val="autoZero"/>
        <c:auto val="1"/>
        <c:lblAlgn val="ctr"/>
        <c:lblOffset val="100"/>
        <c:noMultiLvlLbl val="0"/>
      </c:catAx>
      <c:valAx>
        <c:axId val="141812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07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7479506161763308E-3"/>
                  <c:y val="3.2579185520362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трудности при общении с пациентом не возникают</c:v>
                </c:pt>
                <c:pt idx="1">
                  <c:v>трудности возникают, если пациент агрессивен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0.96000000000000041</c:v>
                </c:pt>
                <c:pt idx="1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нормальная</c:v>
                </c:pt>
                <c:pt idx="1">
                  <c:v> перегрузка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нормальная</c:v>
                </c:pt>
                <c:pt idx="1">
                  <c:v> перегрузка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нормальная</c:v>
                </c:pt>
                <c:pt idx="1">
                  <c:v> перегрузка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075840"/>
        <c:axId val="141816320"/>
        <c:axId val="0"/>
      </c:bar3DChart>
      <c:catAx>
        <c:axId val="13507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141816320"/>
        <c:crosses val="autoZero"/>
        <c:auto val="1"/>
        <c:lblAlgn val="ctr"/>
        <c:lblOffset val="100"/>
        <c:noMultiLvlLbl val="0"/>
      </c:catAx>
      <c:valAx>
        <c:axId val="141816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507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слушают музыку </c:v>
                </c:pt>
                <c:pt idx="1">
                  <c:v>психологический тренинг</c:v>
                </c:pt>
                <c:pt idx="2">
                  <c:v>читают</c:v>
                </c:pt>
                <c:pt idx="3">
                  <c:v>использование интернета</c:v>
                </c:pt>
                <c:pt idx="4">
                  <c:v>не испытывают стресса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%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слушают музыку </c:v>
                </c:pt>
                <c:pt idx="1">
                  <c:v>психологический тренинг</c:v>
                </c:pt>
                <c:pt idx="2">
                  <c:v>читают</c:v>
                </c:pt>
                <c:pt idx="3">
                  <c:v>использование интернета</c:v>
                </c:pt>
                <c:pt idx="4">
                  <c:v>не испытывают стресса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1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слушают музыку </c:v>
                </c:pt>
                <c:pt idx="1">
                  <c:v>психологический тренинг</c:v>
                </c:pt>
                <c:pt idx="2">
                  <c:v>читают</c:v>
                </c:pt>
                <c:pt idx="3">
                  <c:v>использование интернета</c:v>
                </c:pt>
                <c:pt idx="4">
                  <c:v>не испытывают стресса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 formatCode="0%">
                  <c:v>8.0000000000000043E-2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слушают музыку </c:v>
                </c:pt>
                <c:pt idx="1">
                  <c:v>психологический тренинг</c:v>
                </c:pt>
                <c:pt idx="2">
                  <c:v>читают</c:v>
                </c:pt>
                <c:pt idx="3">
                  <c:v>использование интернета</c:v>
                </c:pt>
                <c:pt idx="4">
                  <c:v>не испытывают стресса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 formatCode="0%">
                  <c:v>0.12000000000000002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слушают музыку </c:v>
                </c:pt>
                <c:pt idx="1">
                  <c:v>психологический тренинг</c:v>
                </c:pt>
                <c:pt idx="2">
                  <c:v>читают</c:v>
                </c:pt>
                <c:pt idx="3">
                  <c:v>использование интернета</c:v>
                </c:pt>
                <c:pt idx="4">
                  <c:v>не испытывают стресса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 formatCode="0%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25632"/>
        <c:axId val="141818624"/>
      </c:barChart>
      <c:catAx>
        <c:axId val="195525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1818624"/>
        <c:crosses val="autoZero"/>
        <c:auto val="1"/>
        <c:lblAlgn val="ctr"/>
        <c:lblOffset val="100"/>
        <c:noMultiLvlLbl val="0"/>
      </c:catAx>
      <c:valAx>
        <c:axId val="1418186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955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A243-2C9D-416B-B48C-34B72F30DEB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11EF-8DD9-4C54-AD3C-8B68B9BC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7C976A-D436-49F8-9029-0F02AC74C058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6045-689C-4AC3-9AE7-F3D21BE712E1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86CE-9C37-432E-A30E-DE07C61E152B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C59E-45B0-4FC7-9E16-103BBC961DDF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B67F-00FD-4A34-B9A0-4DB3C7E9225D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5C6B-D259-4616-946C-7C39668BE6D9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EEA-85AF-4612-82D1-3F642DC42F31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5361-D788-47B8-B28C-9BED24C13CE7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C86E-10DB-4185-BAFE-249DC5739BC2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BC-91EA-4057-900D-A06296688B43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7ED7-764A-4CAC-86FD-EB513C59A39C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87ECF8-7E06-45BF-A605-623BB3A8293D}" type="datetime1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500306"/>
            <a:ext cx="3500461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Медицинский этикет сотрудников стоматологического профиля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143380"/>
            <a:ext cx="3309803" cy="200026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Горбунова Елена</a:t>
            </a:r>
          </a:p>
          <a:p>
            <a:pPr algn="ctr"/>
            <a:r>
              <a:rPr lang="ru-RU" sz="1600" b="1" dirty="0" smtClean="0"/>
              <a:t>Владимировна</a:t>
            </a:r>
          </a:p>
          <a:p>
            <a:pPr algn="ctr"/>
            <a:r>
              <a:rPr lang="ru-RU" sz="1600" b="1" dirty="0" smtClean="0"/>
              <a:t>Главная медицинская сестра ГБУЗ СО </a:t>
            </a:r>
            <a:r>
              <a:rPr lang="ru-RU" sz="1600" b="1" dirty="0" err="1" smtClean="0"/>
              <a:t>Сызранская</a:t>
            </a:r>
            <a:r>
              <a:rPr lang="ru-RU" sz="1600" b="1" dirty="0" smtClean="0"/>
              <a:t> стоматологическая поликлиника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284661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35719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Уровень общительности по методике В.Ф.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Ряховского</a:t>
            </a:r>
            <a:r>
              <a:rPr lang="ru-RU" sz="3600" b="1" dirty="0" smtClean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2323652"/>
            <a:ext cx="7314722" cy="350897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 5 (20%)</a:t>
            </a:r>
            <a:r>
              <a:rPr lang="ru-RU" sz="2800" dirty="0" smtClean="0"/>
              <a:t> - общительны и в незнакомой обстановке чувствуют себя вполне уверенно, новые проблемы их не пугают.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4 (16%)</a:t>
            </a:r>
            <a:r>
              <a:rPr lang="ru-RU" sz="2800" dirty="0" smtClean="0"/>
              <a:t> - люди с нормальной коммуникабельностью.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9 (36%) </a:t>
            </a:r>
            <a:r>
              <a:rPr lang="ru-RU" sz="2800" dirty="0" smtClean="0"/>
              <a:t>-общительны, любопытны, любят высказываться по разным вопросам, что, вызывает раздражение окружающих.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/>
              <a:t>7 (28%) </a:t>
            </a:r>
            <a:r>
              <a:rPr lang="ru-RU" sz="2800" dirty="0" smtClean="0"/>
              <a:t>-любят принимать участие во всех дискуссиях, хотя серьезные темы могут вызвать у них мигрень или даже хандру.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Для выявления оценки взаимоотношений «пациент-медсестра»  были опрошены 30 пациентов ГБУЗ СО «ССП»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Возраст опрошенных пациентов составил:</a:t>
            </a:r>
          </a:p>
          <a:p>
            <a:r>
              <a:rPr lang="ru-RU" dirty="0" smtClean="0"/>
              <a:t>      до 30 лет - 7 </a:t>
            </a:r>
            <a:r>
              <a:rPr lang="ru-RU" b="1" dirty="0" smtClean="0"/>
              <a:t>(23%)</a:t>
            </a:r>
          </a:p>
          <a:p>
            <a:r>
              <a:rPr lang="ru-RU" dirty="0" smtClean="0"/>
              <a:t>      30-39 лет - 3 </a:t>
            </a:r>
            <a:r>
              <a:rPr lang="ru-RU" b="1" dirty="0" smtClean="0"/>
              <a:t>(10%)</a:t>
            </a:r>
          </a:p>
          <a:p>
            <a:r>
              <a:rPr lang="ru-RU" dirty="0" smtClean="0"/>
              <a:t>      40-49 лет - 4 </a:t>
            </a:r>
            <a:r>
              <a:rPr lang="ru-RU" b="1" dirty="0" smtClean="0"/>
              <a:t>(14%)</a:t>
            </a:r>
          </a:p>
          <a:p>
            <a:r>
              <a:rPr lang="ru-RU" dirty="0" smtClean="0"/>
              <a:t>      50-59 лет - 7 </a:t>
            </a:r>
            <a:r>
              <a:rPr lang="ru-RU" b="1" dirty="0" smtClean="0"/>
              <a:t>(23%)</a:t>
            </a:r>
          </a:p>
          <a:p>
            <a:r>
              <a:rPr lang="ru-RU" dirty="0" smtClean="0"/>
              <a:t>      60 лет и старше -9 </a:t>
            </a:r>
            <a:r>
              <a:rPr lang="ru-RU" b="1" dirty="0" smtClean="0"/>
              <a:t>(30%)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072494" cy="50720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14%</a:t>
            </a:r>
            <a:r>
              <a:rPr lang="ru-RU" sz="2400" dirty="0" smtClean="0">
                <a:solidFill>
                  <a:schemeClr val="tx1"/>
                </a:solidFill>
              </a:rPr>
              <a:t>  - не удовлетворены качеством работы медицинской сестры;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 </a:t>
            </a:r>
            <a:r>
              <a:rPr lang="ru-RU" sz="2400" b="1" dirty="0" smtClean="0">
                <a:solidFill>
                  <a:schemeClr val="tx1"/>
                </a:solidFill>
              </a:rPr>
              <a:t>30% </a:t>
            </a:r>
            <a:r>
              <a:rPr lang="ru-RU" sz="2400" dirty="0" smtClean="0">
                <a:solidFill>
                  <a:schemeClr val="tx1"/>
                </a:solidFill>
              </a:rPr>
              <a:t>пациентам медсестры обращаются по имени и отчеству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К </a:t>
            </a:r>
            <a:r>
              <a:rPr lang="ru-RU" sz="2400" b="1" dirty="0" smtClean="0">
                <a:solidFill>
                  <a:schemeClr val="tx1"/>
                </a:solidFill>
              </a:rPr>
              <a:t>30% </a:t>
            </a:r>
            <a:r>
              <a:rPr lang="ru-RU" sz="2400" dirty="0" smtClean="0">
                <a:solidFill>
                  <a:schemeClr val="tx1"/>
                </a:solidFill>
              </a:rPr>
              <a:t>пациентам медсестры обращаются по имени и отчеству, к </a:t>
            </a:r>
            <a:r>
              <a:rPr lang="ru-RU" sz="2400" b="1" dirty="0" smtClean="0">
                <a:solidFill>
                  <a:schemeClr val="tx1"/>
                </a:solidFill>
              </a:rPr>
              <a:t>26% </a:t>
            </a:r>
            <a:r>
              <a:rPr lang="ru-RU" sz="2400" dirty="0" smtClean="0">
                <a:solidFill>
                  <a:schemeClr val="tx1"/>
                </a:solidFill>
              </a:rPr>
              <a:t>обращаются только по фамилии, к </a:t>
            </a:r>
            <a:r>
              <a:rPr lang="ru-RU" sz="2400" b="1" dirty="0" smtClean="0">
                <a:solidFill>
                  <a:schemeClr val="tx1"/>
                </a:solidFill>
              </a:rPr>
              <a:t>44% </a:t>
            </a:r>
            <a:r>
              <a:rPr lang="ru-RU" sz="2400" dirty="0" smtClean="0">
                <a:solidFill>
                  <a:schemeClr val="tx1"/>
                </a:solidFill>
              </a:rPr>
              <a:t>- по фамилии или по имени и отчеству.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77% </a:t>
            </a:r>
            <a:r>
              <a:rPr lang="ru-RU" sz="2400" dirty="0" smtClean="0">
                <a:solidFill>
                  <a:schemeClr val="tx1"/>
                </a:solidFill>
              </a:rPr>
              <a:t>Медицинских сестёр объясняют правила поведения после стоматологических вмешательств 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13% </a:t>
            </a:r>
            <a:r>
              <a:rPr lang="ru-RU" sz="2400" dirty="0" smtClean="0">
                <a:solidFill>
                  <a:schemeClr val="tx1"/>
                </a:solidFill>
              </a:rPr>
              <a:t>объясняют, если пациент интересуется;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10% </a:t>
            </a:r>
            <a:r>
              <a:rPr lang="ru-RU" sz="2400" dirty="0" smtClean="0">
                <a:solidFill>
                  <a:schemeClr val="tx1"/>
                </a:solidFill>
              </a:rPr>
              <a:t>не объясняют.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358246" cy="6858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</a:rPr>
              <a:t>57% </a:t>
            </a:r>
            <a:r>
              <a:rPr lang="ru-RU" sz="2800" dirty="0" smtClean="0">
                <a:solidFill>
                  <a:schemeClr val="tx1"/>
                </a:solidFill>
              </a:rPr>
              <a:t>медицинские сестры соблюдают принципы профессиональной этики и деонтологии.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63% </a:t>
            </a:r>
            <a:r>
              <a:rPr lang="ru-RU" sz="2800" dirty="0" smtClean="0">
                <a:solidFill>
                  <a:schemeClr val="tx1"/>
                </a:solidFill>
              </a:rPr>
              <a:t>случаев пациентов считают, что общение с медсестрой значительно влияет на оказание стоматологической помощи.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вопрос, какими качествами должна обладать медицинская сестра XXI века, респонденты отметили такие качества, как доброта-</a:t>
            </a:r>
            <a:r>
              <a:rPr lang="ru-RU" sz="2800" b="1" dirty="0" smtClean="0">
                <a:solidFill>
                  <a:schemeClr val="tx1"/>
                </a:solidFill>
              </a:rPr>
              <a:t>36%</a:t>
            </a:r>
            <a:r>
              <a:rPr lang="ru-RU" sz="2800" dirty="0" smtClean="0">
                <a:solidFill>
                  <a:schemeClr val="tx1"/>
                </a:solidFill>
              </a:rPr>
              <a:t>, чуткость </a:t>
            </a:r>
            <a:r>
              <a:rPr lang="ru-RU" sz="2800" b="1" dirty="0" smtClean="0">
                <a:solidFill>
                  <a:schemeClr val="tx1"/>
                </a:solidFill>
              </a:rPr>
              <a:t>6%</a:t>
            </a:r>
            <a:r>
              <a:rPr lang="ru-RU" sz="2800" dirty="0" smtClean="0">
                <a:solidFill>
                  <a:schemeClr val="tx1"/>
                </a:solidFill>
              </a:rPr>
              <a:t>, ответственность-</a:t>
            </a:r>
            <a:r>
              <a:rPr lang="ru-RU" sz="2800" b="1" dirty="0" smtClean="0">
                <a:solidFill>
                  <a:schemeClr val="tx1"/>
                </a:solidFill>
              </a:rPr>
              <a:t>34%, </a:t>
            </a:r>
            <a:r>
              <a:rPr lang="ru-RU" sz="2800" dirty="0" smtClean="0">
                <a:solidFill>
                  <a:schemeClr val="tx1"/>
                </a:solidFill>
              </a:rPr>
              <a:t>милосердие и внимательность -</a:t>
            </a:r>
            <a:r>
              <a:rPr lang="ru-RU" sz="2800" b="1" dirty="0" smtClean="0">
                <a:solidFill>
                  <a:schemeClr val="tx1"/>
                </a:solidFill>
              </a:rPr>
              <a:t>24%, </a:t>
            </a:r>
            <a:r>
              <a:rPr lang="ru-RU" sz="2800" dirty="0" smtClean="0">
                <a:solidFill>
                  <a:schemeClr val="tx1"/>
                </a:solidFill>
              </a:rPr>
              <a:t>также все </a:t>
            </a:r>
            <a:r>
              <a:rPr lang="ru-RU" sz="2800" b="1" dirty="0" smtClean="0">
                <a:solidFill>
                  <a:schemeClr val="tx1"/>
                </a:solidFill>
              </a:rPr>
              <a:t>100% </a:t>
            </a:r>
            <a:r>
              <a:rPr lang="ru-RU" sz="2800" dirty="0" smtClean="0">
                <a:solidFill>
                  <a:schemeClr val="tx1"/>
                </a:solidFill>
              </a:rPr>
              <a:t>отвечают, что каждая медсестра должна обладать терпением.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 descr="https://www.gorstom.ru/_images/Dental-Assist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78647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785794"/>
            <a:ext cx="51435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этих данным были сделаны следующие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1.    В системе взаимоотношений «медсестра - пациент» большое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имеет индивидуальный стиль работы медицинской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сестры. Основными качествами, которыми должна обладать хорошая медсестра, являются знание, умение, сострадание, милосердие, безграничное терпение, ответственность  и вежливость.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2.    Огромные нагрузки на медсестру в ходе выполнения ею своих профессиональных обязанностей не всегда позволяют проявить нужные качества в должной степени.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3.    Личность медицинской сестры, метод ее работы, умение  обращаться с больными, владение техникой эффективного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общения с пациентами - все это должно служить лекарством,  оказывать исцеляющее действие.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 descr="https://zub-tula.ru/upload/iblock/691/691b280e2505cfa88ac460f47c903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85794"/>
            <a:ext cx="7786743" cy="557216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09" y="785794"/>
            <a:ext cx="492922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    Важнейшими качествами медицинской сестры считаются: уважительное отношение и стремление помогать, внимание и терпимость, доброта, вежливость и душевность. Немаловажную роль играют - внешний вид, выражение лица, речь медсестры.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    В условиях медицинского учреждения взаимоотношения «медсестра-пациент» определяет чувство доверия, наличие конструктивных отношений.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6.    Медицинская сестра должна учитывать и найти индивидуальный подход к каждому пациенту, обращаться по имени и отчеству, подробно информировать пациента о правилах поведения после стоматологических вмешательств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8.    Необходимо соблюдать нормы медицинской этики и деонтологии при общении с  пациентами.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9.    Для предупреждения профессиональной деформации у медсестер необходимо уметь справляться со стрессами.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57166"/>
            <a:ext cx="7024744" cy="1571636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Памятка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для </a:t>
            </a:r>
            <a:r>
              <a:rPr lang="ru-RU" sz="2700" b="1" i="1" dirty="0" smtClean="0">
                <a:solidFill>
                  <a:srgbClr val="FF0000"/>
                </a:solidFill>
              </a:rPr>
              <a:t>медицинских сестер по вопросам эффективного общения с пациентами в поликлинике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072494" cy="4643470"/>
          </a:xfrm>
        </p:spPr>
        <p:txBody>
          <a:bodyPr>
            <a:normAutofit fontScale="25000" lnSpcReduction="20000"/>
          </a:bodyPr>
          <a:lstStyle/>
          <a:p>
            <a:r>
              <a:rPr lang="ru-RU" sz="4900" dirty="0" smtClean="0"/>
              <a:t>1</a:t>
            </a:r>
            <a:r>
              <a:rPr lang="ru-RU" sz="7200" dirty="0" smtClean="0"/>
              <a:t>.      Индивидуальный подход к каждому пациенту, обращаться по имени и отчеству, подробно информировать пациента о правилах поведения после стоматологических вмешательствах.</a:t>
            </a:r>
          </a:p>
          <a:p>
            <a:r>
              <a:rPr lang="ru-RU" sz="7200" dirty="0" smtClean="0"/>
              <a:t>2.      Необходимо быть внимательным.</a:t>
            </a:r>
          </a:p>
          <a:p>
            <a:r>
              <a:rPr lang="ru-RU" sz="7200" dirty="0" smtClean="0"/>
              <a:t>3.      Избегать употребления медицинских терминов.</a:t>
            </a:r>
          </a:p>
          <a:p>
            <a:r>
              <a:rPr lang="ru-RU" sz="7200" dirty="0" smtClean="0"/>
              <a:t>4.      Соблюдать нормы медицинской этики и деонтологии при оказании стоматологической услуги.</a:t>
            </a:r>
          </a:p>
          <a:p>
            <a:r>
              <a:rPr lang="ru-RU" sz="7200" dirty="0" smtClean="0"/>
              <a:t>5.      </a:t>
            </a:r>
            <a:r>
              <a:rPr lang="ru-RU" sz="7200" smtClean="0"/>
              <a:t>Уважительное </a:t>
            </a:r>
            <a:r>
              <a:rPr lang="ru-RU" sz="7200" dirty="0" smtClean="0"/>
              <a:t>отношение и стремление помогать, внимание и терпимость, доброта, вежливость и душевность. Немаловажную роль играют - внешний вид, выражение лица, речь медсестры.</a:t>
            </a:r>
          </a:p>
          <a:p>
            <a:r>
              <a:rPr lang="ru-RU" sz="7200" dirty="0" smtClean="0"/>
              <a:t>6.      При общении стараться поднять настроение, вызвать доброжелательность, проявлять внимательность и интерес к проблемам.</a:t>
            </a:r>
          </a:p>
          <a:p>
            <a:r>
              <a:rPr lang="ru-RU" sz="7200" dirty="0" smtClean="0"/>
              <a:t>7.      При общении с  пациентом необходимо быть особенно тактичными</a:t>
            </a:r>
          </a:p>
          <a:p>
            <a:r>
              <a:rPr lang="ru-RU" sz="7200" dirty="0" smtClean="0"/>
              <a:t>8.      Для профилактики профессиональной деформаций у медсестер необходимо уметь справляться со стрессами, конфликтными ситуациями.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26" name="AutoShape 2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Дзен и искусство эндодонтического досту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14356"/>
            <a:ext cx="8001057" cy="5643602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71472" y="857231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Основные положения медицинской этики изложены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в «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Клятве Гиппократа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сохраняют актуальность в настоящее время. Однако необходимо подчеркнуть, что в настоящий исторический период (пандемию) этике и медицинской деонтологии угрожает девальвация таких принципов, как гуманность, доброта, сострадание и милосердие.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Отдельного внимание заслуживает  поведение медсестры в условиях пандемии. Во многом от её подхода к работе, общению между коллегами и пациентами зависит, выйдет ли общество из этой ситуации достойно.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Пандемия коронавируса сопряжена для обычного человека с атмосферой неуверенности и страха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 этой ситуации пациенты и медработники оказались «зажатыми»  между психологическими страхами, социальным дискомфортом и заболеваниями.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Именно в этих условиях крайне важно не предавать забвению нравственные постулаты, принципы человеческих отношений и медицинской деонтологии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5"/>
            <a:ext cx="8072494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34" y="5357826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098" name="AutoShape 2" descr="https://tdayurveda.ru/800/600/https/p1.zoon.ru/preview/WMd64p2I9uECuItqNRbjWg/900x540x75/1/4/2/original_5e67a2b696131a2a6274f62d_5e67a2e6e03d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10" y="428604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М.Я.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Яровинский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Медицинская этика (биоэтика)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под ред. А.М.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Сточика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 Издательство:  Медицина.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Анохина А.В. Вопросы профессиональной этики и деонтологии в деятельности врача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стоматолога-ортодонта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Практическая медицина. - 2010. - № 41. - С. 89-95.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Байбакова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 Устранение этических проблем в стоматологии //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ж-л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эксперимент. образования. - 2014. - № 4-1. - С. 41-42.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Горячев Д.Н., Сагдиев Р.Н. Медицинская этика и деонтология в стоматологической практике. - Казань: Медицина, 2015. - 44 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Горячев Д.Н.,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Бадертдинов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И.И., Горячев Н.А. Этические аспекты взаимоотношений врача-стоматолога и пациента // Современные проблемы социально-гуманитарных наук. - 2016. - № 4. - С. 32-33.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424666" y="980728"/>
            <a:ext cx="5369966" cy="5404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no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10" y="464750"/>
            <a:ext cx="7668257" cy="8866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marL="895350" algn="ctr"/>
            <a:r>
              <a:rPr lang="ru-RU" b="1" dirty="0">
                <a:solidFill>
                  <a:srgbClr val="002060"/>
                </a:solidFill>
              </a:rPr>
              <a:t>Основные этические нормы поведения врача-стоматолога</a:t>
            </a:r>
          </a:p>
        </p:txBody>
      </p:sp>
      <p:pic>
        <p:nvPicPr>
          <p:cNvPr id="5" name="Picture 6" descr="C:\Users\Андрей\Desktop\stomum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3"/>
          <a:stretch/>
        </p:blipFill>
        <p:spPr bwMode="auto">
          <a:xfrm>
            <a:off x="216111" y="439158"/>
            <a:ext cx="893406" cy="8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556792"/>
            <a:ext cx="5502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дисциплины;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рабочей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бережное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отношение к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оборудованию;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дружелюбие;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профессионализм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чувство коллегиальности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1482750"/>
            <a:ext cx="2979181" cy="1442194"/>
          </a:xfrm>
          <a:prstGeom prst="rightArrow">
            <a:avLst>
              <a:gd name="adj1" fmla="val 83377"/>
              <a:gd name="adj2" fmla="val 247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ПЕРВАЯ </a:t>
            </a:r>
            <a:r>
              <a:rPr lang="ru-RU" b="1" dirty="0" smtClean="0">
                <a:solidFill>
                  <a:srgbClr val="002060"/>
                </a:solidFill>
              </a:rPr>
              <a:t>ГРУППА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(нормы </a:t>
            </a:r>
            <a:r>
              <a:rPr lang="ru-RU" b="1" dirty="0">
                <a:solidFill>
                  <a:srgbClr val="002060"/>
                </a:solidFill>
              </a:rPr>
              <a:t>внутренней </a:t>
            </a:r>
            <a:r>
              <a:rPr lang="ru-RU" b="1" dirty="0" smtClean="0">
                <a:solidFill>
                  <a:srgbClr val="002060"/>
                </a:solidFill>
              </a:rPr>
              <a:t>культуры поведения)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9235" y="5373216"/>
            <a:ext cx="5502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этикета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вид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 descr="C:\Users\Андрей\Desktop\stomatologiya-v-german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6708"/>
            <a:ext cx="2885114" cy="19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дрей\Desktop\Новая папка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3"/>
          <a:stretch/>
        </p:blipFill>
        <p:spPr bwMode="auto">
          <a:xfrm>
            <a:off x="1109517" y="3243291"/>
            <a:ext cx="3160812" cy="19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6109649" y="4581128"/>
            <a:ext cx="2880320" cy="1872208"/>
          </a:xfrm>
          <a:prstGeom prst="leftArrow">
            <a:avLst>
              <a:gd name="adj1" fmla="val 83931"/>
              <a:gd name="adj2" fmla="val 114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ВТОРАЯ ГРУППА (нормы </a:t>
            </a:r>
            <a:r>
              <a:rPr lang="ru-RU" b="1" dirty="0">
                <a:solidFill>
                  <a:srgbClr val="002060"/>
                </a:solidFill>
              </a:rPr>
              <a:t>внешней культуры </a:t>
            </a:r>
            <a:r>
              <a:rPr lang="ru-RU" b="1" dirty="0" smtClean="0">
                <a:solidFill>
                  <a:srgbClr val="002060"/>
                </a:solidFill>
              </a:rPr>
              <a:t>поведения)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0"/>
            <a:ext cx="467544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16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2</a:t>
            </a:fld>
            <a:endParaRPr lang="ru-RU" sz="1600" b="1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Андрей\Desktop\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r="9959"/>
          <a:stretch/>
        </p:blipFill>
        <p:spPr bwMode="auto">
          <a:xfrm>
            <a:off x="2483768" y="2183614"/>
            <a:ext cx="3729699" cy="33923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424666" y="980728"/>
            <a:ext cx="5369966" cy="5404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no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110" y="464750"/>
            <a:ext cx="8100306" cy="8866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marL="722313" indent="539750" algn="just"/>
            <a:r>
              <a:rPr lang="ru-RU" dirty="0"/>
              <a:t>Главная цель коллектива стоматологической клиники – это успешное лечение обратившихся к ним пациентов</a:t>
            </a:r>
          </a:p>
        </p:txBody>
      </p:sp>
      <p:pic>
        <p:nvPicPr>
          <p:cNvPr id="12" name="Picture 6" descr="C:\Users\Андрей\Desktop\stomum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3"/>
          <a:stretch/>
        </p:blipFill>
        <p:spPr bwMode="auto">
          <a:xfrm>
            <a:off x="216111" y="439158"/>
            <a:ext cx="893406" cy="8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060848"/>
            <a:ext cx="3744416" cy="72521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Полное единение </a:t>
            </a:r>
            <a:r>
              <a:rPr lang="ru-RU" sz="2000" dirty="0"/>
              <a:t>в достижении этой цели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3643314"/>
            <a:ext cx="2736806" cy="100013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Выполнение служебных обязанностей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337212"/>
            <a:ext cx="3678108" cy="66355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Вежливость, Скромность И Приветливость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6228992"/>
            <a:ext cx="3744416" cy="62900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ctr"/>
            <a:r>
              <a:rPr lang="ru-RU" sz="2000" dirty="0"/>
              <a:t>Соблюдение должной субординации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6314" y="5103186"/>
            <a:ext cx="4001069" cy="97210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7313" algn="ctr"/>
            <a:r>
              <a:rPr lang="ru-RU" sz="2000" dirty="0" smtClean="0"/>
              <a:t>Квалифицированная </a:t>
            </a:r>
            <a:r>
              <a:rPr lang="ru-RU" sz="2000" dirty="0"/>
              <a:t>работа среднего медицинского персонала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49788" y="3412108"/>
            <a:ext cx="4194212" cy="101702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7313" algn="ctr"/>
            <a:r>
              <a:rPr lang="ru-RU" sz="2000" dirty="0"/>
              <a:t>Тактичное и уважительное отношение к младшему медицинскому персоналу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7"/>
          <p:cNvSpPr txBox="1">
            <a:spLocks/>
          </p:cNvSpPr>
          <p:nvPr/>
        </p:nvSpPr>
        <p:spPr>
          <a:xfrm>
            <a:off x="8676456" y="0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6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ru-RU" sz="1600" b="1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6315" y="1500174"/>
            <a:ext cx="4000528" cy="1214446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ctr"/>
            <a:r>
              <a:rPr lang="ru-RU" dirty="0"/>
              <a:t>Внешний вид любого члена коллектива стоматологической клиники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7414256">
            <a:off x="678552" y="2933579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3160568">
            <a:off x="355171" y="4828309"/>
            <a:ext cx="850592" cy="4160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899527">
            <a:off x="646337" y="6055647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10800000">
            <a:off x="3753458" y="1484784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13298013">
            <a:off x="7348473" y="2839678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17821174">
            <a:off x="8141637" y="4728785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 rot="19912686">
            <a:off x="6417203" y="6019671"/>
            <a:ext cx="1025609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24666" y="980728"/>
            <a:ext cx="5369966" cy="54040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>
            <a:no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10" y="464750"/>
            <a:ext cx="7668257" cy="8866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7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Этика среднего медицинского персонала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Андрей\Desktop\stomum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3"/>
          <a:stretch/>
        </p:blipFill>
        <p:spPr bwMode="auto">
          <a:xfrm>
            <a:off x="216111" y="439158"/>
            <a:ext cx="893406" cy="8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700808"/>
            <a:ext cx="7056783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69875" indent="3556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ставить интересы пациента превыше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35560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и желание пациента;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35560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распространять конфиденциальную информацию, полученную от пациента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69875" indent="35560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с другом и со специалистами других областей в интересах пациента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9875" indent="35560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профессиональные знания;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355600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квалифицированными специалистами в своей области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628800"/>
            <a:ext cx="5354073" cy="576064"/>
          </a:xfrm>
          <a:prstGeom prst="round2DiagRect">
            <a:avLst>
              <a:gd name="adj1" fmla="val 35047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 медицинского персонала требуется</a:t>
            </a:r>
          </a:p>
        </p:txBody>
      </p:sp>
      <p:pic>
        <p:nvPicPr>
          <p:cNvPr id="7" name="Picture 4" descr="C:\Users\Андрей\Desktop\bbd9acb4b63fab1d867b9df9f3478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7653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ндрей\Desktop\Новая папка\i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57277"/>
            <a:ext cx="357536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7"/>
          <p:cNvSpPr txBox="1">
            <a:spLocks/>
          </p:cNvSpPr>
          <p:nvPr/>
        </p:nvSpPr>
        <p:spPr>
          <a:xfrm>
            <a:off x="8676456" y="0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6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ru-RU" sz="1600" b="1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39572" cy="17420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Медицинские сестры принявшие участие в анкетировании по стажу работы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Удовлетворённость медсестер работой в поликлинике</a:t>
            </a:r>
            <a:endParaRPr lang="ru-RU" sz="3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Трудности возникающие при общении с пациентом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Трудовая нагрузка на рабочем месте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14356"/>
            <a:ext cx="7024744" cy="14563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медицинские сестры справляются со стрессами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89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874</TotalTime>
  <Words>539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Медицинский этикет сотрудников стоматологического профиля</vt:lpstr>
      <vt:lpstr>Презентация PowerPoint</vt:lpstr>
      <vt:lpstr>Презентация PowerPoint</vt:lpstr>
      <vt:lpstr>Презентация PowerPoint</vt:lpstr>
      <vt:lpstr>Медицинские сестры принявшие участие в анкетировании по стажу работы</vt:lpstr>
      <vt:lpstr>Удовлетворённость медсестер работой в поликлинике</vt:lpstr>
      <vt:lpstr>Трудности возникающие при общении с пациентом</vt:lpstr>
      <vt:lpstr>Трудовая нагрузка на рабочем месте</vt:lpstr>
      <vt:lpstr>Как медицинские сестры справляются со стрессами</vt:lpstr>
      <vt:lpstr>Уровень общительности по методике В.Ф. Ряховского.</vt:lpstr>
      <vt:lpstr>Для выявления оценки взаимоотношений «пациент-медсестра»  были опрошены 30 пациентов ГБУЗ СО «ССП»</vt:lpstr>
      <vt:lpstr> 14%  - не удовлетворены качеством работы медицинской сестры; К 30% пациентам медсестры обращаются по имени и отчеству  К 30% пациентам медсестры обращаются по имени и отчеству, к 26% обращаются только по фамилии, к 44% - по фамилии или по имени и отчеству. 77% Медицинских сестёр объясняют правила поведения после стоматологических вмешательств ; 13% объясняют, если пациент интересуется; 10% не объясняют. </vt:lpstr>
      <vt:lpstr> В 57% медицинские сестры соблюдают принципы профессиональной этики и деонтологии. В 63% случаев пациентов считают, что общение с медсестрой значительно влияет на оказание стоматологической помощи.  На вопрос, какими качествами должна обладать медицинская сестра XXI века, респонденты отметили такие качества, как доброта-36%, чуткость 6%, ответственность-34%, милосердие и внимательность -24%, также все 100% отвечают, что каждая медсестра должна обладать терпением.</vt:lpstr>
      <vt:lpstr>Презентация PowerPoint</vt:lpstr>
      <vt:lpstr>Презентация PowerPoint</vt:lpstr>
      <vt:lpstr>Памятка  для медицинских сестер по вопросам эффективного общения с пациентами в поликлинике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этикет сотрудников стоматологического профиля</dc:title>
  <dc:creator>Андрей</dc:creator>
  <cp:lastModifiedBy>Navigator</cp:lastModifiedBy>
  <cp:revision>57</cp:revision>
  <dcterms:created xsi:type="dcterms:W3CDTF">2017-05-15T18:18:12Z</dcterms:created>
  <dcterms:modified xsi:type="dcterms:W3CDTF">2022-04-21T14:07:21Z</dcterms:modified>
</cp:coreProperties>
</file>