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64" r:id="rId2"/>
    <p:sldId id="463" r:id="rId3"/>
    <p:sldId id="471" r:id="rId4"/>
    <p:sldId id="461" r:id="rId5"/>
    <p:sldId id="421" r:id="rId6"/>
    <p:sldId id="395" r:id="rId7"/>
    <p:sldId id="323" r:id="rId8"/>
    <p:sldId id="420" r:id="rId9"/>
    <p:sldId id="257" r:id="rId10"/>
    <p:sldId id="272" r:id="rId11"/>
    <p:sldId id="270" r:id="rId12"/>
    <p:sldId id="465" r:id="rId13"/>
    <p:sldId id="468" r:id="rId14"/>
    <p:sldId id="470" r:id="rId15"/>
    <p:sldId id="267" r:id="rId16"/>
    <p:sldId id="268" r:id="rId17"/>
    <p:sldId id="271" r:id="rId18"/>
    <p:sldId id="472" r:id="rId19"/>
    <p:sldId id="357" r:id="rId20"/>
    <p:sldId id="277" r:id="rId21"/>
    <p:sldId id="398" r:id="rId22"/>
    <p:sldId id="422" r:id="rId23"/>
    <p:sldId id="423" r:id="rId24"/>
    <p:sldId id="42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60631799848208E-2"/>
          <c:y val="3.3198776035839525E-2"/>
          <c:w val="0.90829777083591956"/>
          <c:h val="0.74750939779493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925693597070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7D-43E4-8192-49916B1B3A1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2420372697243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51.7</c:v>
                </c:pt>
                <c:pt idx="1">
                  <c:v>40.300000000000004</c:v>
                </c:pt>
                <c:pt idx="2">
                  <c:v>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7D-43E4-8192-49916B1B3A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5111E-3"/>
                  <c:y val="1.1452551448107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7D-43E4-8192-49916B1B3A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42.7</c:v>
                </c:pt>
                <c:pt idx="1">
                  <c:v>32</c:v>
                </c:pt>
                <c:pt idx="2">
                  <c:v>32.4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7D-43E4-8192-49916B1B3A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5111E-3"/>
                  <c:y val="6.8715308688644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7D-43E4-8192-49916B1B3A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7D-43E4-8192-49916B1B3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335936"/>
        <c:axId val="203877504"/>
      </c:barChart>
      <c:catAx>
        <c:axId val="2063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877504"/>
        <c:crosses val="autoZero"/>
        <c:auto val="1"/>
        <c:lblAlgn val="ctr"/>
        <c:lblOffset val="100"/>
        <c:noMultiLvlLbl val="0"/>
      </c:catAx>
      <c:valAx>
        <c:axId val="2038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33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30346869671489E-2"/>
          <c:y val="4.6554711814127514E-2"/>
          <c:w val="0.95712949105872924"/>
          <c:h val="0.71964731191483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5852876250465055E-3"/>
                  <c:y val="1.603357202735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41.7</c:v>
                </c:pt>
                <c:pt idx="1">
                  <c:v>34.6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11-4AA1-9E19-53A26DD2DF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8223603174526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11-4AA1-9E19-53A26DD2DF3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170575250093067E-3"/>
                  <c:y val="1.1452551448107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11-4AA1-9E19-53A26DD2DF3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35.4</c:v>
                </c:pt>
                <c:pt idx="1">
                  <c:v>27.2</c:v>
                </c:pt>
                <c:pt idx="2">
                  <c:v>26.8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11-4AA1-9E19-53A26DD2DF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46868705409581E-2"/>
                  <c:y val="1.603357202735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311-4AA1-9E19-53A26DD2DF3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3743061737729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311-4AA1-9E19-53A26DD2DF3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11-4AA1-9E19-53A26DD2D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722240"/>
        <c:axId val="258722800"/>
      </c:barChart>
      <c:catAx>
        <c:axId val="25872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22800"/>
        <c:crosses val="autoZero"/>
        <c:auto val="1"/>
        <c:lblAlgn val="ctr"/>
        <c:lblOffset val="100"/>
        <c:noMultiLvlLbl val="0"/>
      </c:catAx>
      <c:valAx>
        <c:axId val="25872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2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3419354371262"/>
          <c:y val="0.90340737753525158"/>
          <c:w val="0.4314318336609943"/>
          <c:h val="6.9106498989289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44.5</c:v>
                </c:pt>
                <c:pt idx="1">
                  <c:v>28</c:v>
                </c:pt>
                <c:pt idx="2">
                  <c:v>23.7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9444444444444545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43.2</c:v>
                </c:pt>
                <c:pt idx="1">
                  <c:v>28.5</c:v>
                </c:pt>
                <c:pt idx="2">
                  <c:v>24.3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74074074074301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726160"/>
        <c:axId val="258726720"/>
      </c:barChart>
      <c:catAx>
        <c:axId val="25872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 sz="2000" b="1" i="0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58726720"/>
        <c:crosses val="autoZero"/>
        <c:auto val="1"/>
        <c:lblAlgn val="ctr"/>
        <c:lblOffset val="100"/>
        <c:noMultiLvlLbl val="0"/>
      </c:catAx>
      <c:valAx>
        <c:axId val="258726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58726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32006415864679"/>
          <c:y val="0.26638043660542532"/>
          <c:w val="0.16273549139690927"/>
          <c:h val="0.36060988567515984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923E-2"/>
                  <c:y val="-3.470525130661954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416666666666666E-2"/>
                  <c:y val="-2.726841174091534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731390347039954E-2"/>
                  <c:y val="-5.4536823481830705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45.8</c:v>
                </c:pt>
                <c:pt idx="1">
                  <c:v>48.8</c:v>
                </c:pt>
                <c:pt idx="2">
                  <c:v>44.2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316032"/>
        <c:axId val="259316592"/>
        <c:axId val="256591344"/>
      </c:bar3DChart>
      <c:catAx>
        <c:axId val="25931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59316592"/>
        <c:crosses val="autoZero"/>
        <c:auto val="1"/>
        <c:lblAlgn val="ctr"/>
        <c:lblOffset val="100"/>
        <c:noMultiLvlLbl val="0"/>
      </c:catAx>
      <c:valAx>
        <c:axId val="25931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316032"/>
        <c:crosses val="autoZero"/>
        <c:crossBetween val="between"/>
      </c:valAx>
      <c:serAx>
        <c:axId val="256591344"/>
        <c:scaling>
          <c:orientation val="minMax"/>
        </c:scaling>
        <c:delete val="1"/>
        <c:axPos val="b"/>
        <c:majorTickMark val="out"/>
        <c:minorTickMark val="none"/>
        <c:tickLblPos val="nextTo"/>
        <c:crossAx val="25931659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93567966132643E-2"/>
          <c:y val="2.3649608917912446E-2"/>
          <c:w val="0.87673694150942294"/>
          <c:h val="0.7356808839421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0874113402604387E-3"/>
                  <c:y val="6.8715308688645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E5-45F7-BF1E-44BACF7347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104.6</c:v>
                </c:pt>
                <c:pt idx="1">
                  <c:v>85.5</c:v>
                </c:pt>
                <c:pt idx="2">
                  <c:v>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E5-45F7-BF1E-44BACF7347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84953718592693E-3"/>
                  <c:y val="2.2903299344805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CE5-45F7-BF1E-44BACF73470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924066916541436E-2"/>
                  <c:y val="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E5-45F7-BF1E-44BACF73470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585402791502733E-2"/>
                  <c:y val="6.871530868864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E5-45F7-BF1E-44BACF7347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85.4</c:v>
                </c:pt>
                <c:pt idx="1">
                  <c:v>72.2</c:v>
                </c:pt>
                <c:pt idx="2">
                  <c:v>70.3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E5-45F7-BF1E-44BACF7347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712E-3"/>
                  <c:y val="6.8715308688645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CE5-45F7-BF1E-44BACF73470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39113197948766E-2"/>
                  <c:y val="1.1452551448107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CE5-45F7-BF1E-44BACF73470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260754652991992E-3"/>
                  <c:y val="1.603357202735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CE5-45F7-BF1E-44BACF7347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CE5-45F7-BF1E-44BACF734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19952"/>
        <c:axId val="259320512"/>
      </c:barChart>
      <c:catAx>
        <c:axId val="25931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320512"/>
        <c:crosses val="autoZero"/>
        <c:auto val="1"/>
        <c:lblAlgn val="ctr"/>
        <c:lblOffset val="100"/>
        <c:noMultiLvlLbl val="0"/>
      </c:catAx>
      <c:valAx>
        <c:axId val="25932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31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2229164080121E-2"/>
          <c:y val="3.0521139786777014E-2"/>
          <c:w val="0.78973017937316015"/>
          <c:h val="0.65780353409505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3.9</c:v>
                </c:pt>
                <c:pt idx="1">
                  <c:v>3.8</c:v>
                </c:pt>
                <c:pt idx="2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60-40E8-8ED9-8D489889F6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3.6</c:v>
                </c:pt>
                <c:pt idx="1">
                  <c:v>3.6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60-40E8-8ED9-8D489889F6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1E-3"/>
                  <c:y val="6.8715308688644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60-40E8-8ED9-8D489889F6E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60-40E8-8ED9-8D489889F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851616"/>
        <c:axId val="259852176"/>
      </c:barChart>
      <c:catAx>
        <c:axId val="25985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852176"/>
        <c:crosses val="autoZero"/>
        <c:auto val="1"/>
        <c:lblAlgn val="ctr"/>
        <c:lblOffset val="100"/>
        <c:noMultiLvlLbl val="0"/>
      </c:catAx>
      <c:valAx>
        <c:axId val="25985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85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2229164080162E-2"/>
          <c:y val="2.8230629497155442E-2"/>
          <c:w val="0.90829777083591956"/>
          <c:h val="0.79752466176196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86.7</c:v>
                </c:pt>
                <c:pt idx="1">
                  <c:v>76.7</c:v>
                </c:pt>
                <c:pt idx="2">
                  <c:v>73.7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23-431C-ABDA-04F03FBD01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9848346189044421E-3"/>
                  <c:y val="1.374306173772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85.4</c:v>
                </c:pt>
                <c:pt idx="1">
                  <c:v>71.8</c:v>
                </c:pt>
                <c:pt idx="2">
                  <c:v>66.7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23-431C-ABDA-04F03FBD01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1E-3"/>
                  <c:y val="6.8715308688644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23-431C-ABDA-04F03FBD01C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23-431C-ABDA-04F03FBD0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855536"/>
        <c:axId val="259856096"/>
      </c:barChart>
      <c:catAx>
        <c:axId val="25985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856096"/>
        <c:crosses val="autoZero"/>
        <c:auto val="1"/>
        <c:lblAlgn val="ctr"/>
        <c:lblOffset val="100"/>
        <c:noMultiLvlLbl val="0"/>
      </c:catAx>
      <c:valAx>
        <c:axId val="25985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85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0.29993</cdr:x>
      <cdr:y>0</cdr:y>
    </cdr:from>
    <cdr:to>
      <cdr:x>0.76584</cdr:x>
      <cdr:y>0.13947</cdr:y>
    </cdr:to>
    <cdr:sp macro="" textlink="">
      <cdr:nvSpPr>
        <cdr:cNvPr id="2" name="Прямоугольная выноска 1">
          <a:extLst xmlns:a="http://schemas.openxmlformats.org/drawingml/2006/main">
            <a:ext uri="{FF2B5EF4-FFF2-40B4-BE49-F238E27FC236}">
              <a16:creationId xmlns="" xmlns:a16="http://schemas.microsoft.com/office/drawing/2014/main" id="{69A6AFF1-6BDD-4EB5-B597-93F75EA16AE4}"/>
            </a:ext>
          </a:extLst>
        </cdr:cNvPr>
        <cdr:cNvSpPr/>
      </cdr:nvSpPr>
      <cdr:spPr>
        <a:xfrm xmlns:a="http://schemas.openxmlformats.org/drawingml/2006/main">
          <a:off x="2213577" y="0"/>
          <a:ext cx="3438543" cy="713050"/>
        </a:xfrm>
        <a:prstGeom xmlns:a="http://schemas.openxmlformats.org/drawingml/2006/main" prst="wedgeRectCallout">
          <a:avLst>
            <a:gd name="adj1" fmla="val -21612"/>
            <a:gd name="adj2" fmla="val 46031"/>
          </a:avLst>
        </a:prstGeom>
        <a:solidFill xmlns:a="http://schemas.openxmlformats.org/drawingml/2006/main">
          <a:srgbClr val="8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Пик заболеваемости в РФ – 2008 год (85,1 на 100 тыс. населения)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2EA34-DB1A-4505-8EE0-B2DBF57C4EDB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AFEED-10E3-46DE-9C55-C9192BC4B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4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AAA85-33B3-4FB1-AE57-4FBF153341D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2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D318A7CB-6BFB-4B6F-BBD5-84D6F0B3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729E1727-3DA6-4A0C-A612-DBB37605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6A4BE674-D31C-4D5C-9BD5-6F1902E4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5BF0C-27E3-4F82-AAF2-85D9D3E332B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6490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9D6E12-23C0-40EE-953E-4563B08A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884B8A-CE80-4E5B-ACA1-450EB198C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D2E4CB-1D1E-4042-B4F2-A41A39F8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648B-931C-47FF-8C92-75DA38D2DC47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FCB493-723E-4904-88F2-F25EF6F1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24F5AE-92CF-4709-AB75-92D32229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A42D-48B6-49E1-8FBE-235049F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ECD5F3C4-0B62-49C1-BEFB-DD0608D613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FED9B63B-0C70-4008-B007-D51A4126F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4FC867-1DB7-4417-A522-B029ED19D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919B4B-EB25-4F50-A0B3-0442F53A3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EE0202-4A73-409B-BD8A-AF72B38E1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E1D00E7-6B7F-4CB2-A4AF-8DBA5F2BB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572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D76B39E5-3E6D-48B3-87CA-A209F851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46" y="768623"/>
            <a:ext cx="11385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Эпидемическая ситуация по туберкулезу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Самарской области по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итогам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года, меры профилактики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CE0376-6822-4A43-90B5-A717B60408BF}"/>
              </a:ext>
            </a:extLst>
          </p:cNvPr>
          <p:cNvSpPr txBox="1"/>
          <p:nvPr/>
        </p:nvSpPr>
        <p:spPr>
          <a:xfrm>
            <a:off x="4809493" y="5573319"/>
            <a:ext cx="73129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Илясова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Э.В.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кабинетом мониторинга противотуберкулезных мероприятий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организационно-методического отдела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«СОКПТД»,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к.м.н.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54" y="1476509"/>
            <a:ext cx="8354860" cy="409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E0376-6822-4A43-90B5-A717B60408BF}"/>
              </a:ext>
            </a:extLst>
          </p:cNvPr>
          <p:cNvSpPr txBox="1"/>
          <p:nvPr/>
        </p:nvSpPr>
        <p:spPr>
          <a:xfrm>
            <a:off x="2" y="115494"/>
            <a:ext cx="583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 здравоохранения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«Самарский областной клинический противотуберкулезный диспансер им. Н.В. Постникова»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708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144116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 туберкулезом всего населения Самарской области (на 100 тысяч населения,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2019-2021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гг.)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5748994"/>
              </p:ext>
            </p:extLst>
          </p:nvPr>
        </p:nvGraphicFramePr>
        <p:xfrm>
          <a:off x="461628" y="1164196"/>
          <a:ext cx="73803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1628" y="1913874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C4D76"/>
                </a:solidFill>
              </a:rPr>
              <a:t>1 647 </a:t>
            </a:r>
            <a:r>
              <a:rPr lang="ru-RU" b="1" dirty="0">
                <a:solidFill>
                  <a:srgbClr val="2C4D76"/>
                </a:solidFill>
              </a:rPr>
              <a:t>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0360" y="2807568"/>
            <a:ext cx="127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1 358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чел.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5764" y="3643300"/>
            <a:ext cx="1224135" cy="298376"/>
          </a:xfrm>
          <a:prstGeom prst="rect">
            <a:avLst/>
          </a:prstGeom>
          <a:solidFill>
            <a:schemeClr val="bg1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000"/>
                </a:solidFill>
              </a:rPr>
              <a:t>1 263 </a:t>
            </a:r>
            <a:r>
              <a:rPr lang="ru-RU" b="1" dirty="0">
                <a:solidFill>
                  <a:srgbClr val="005000"/>
                </a:solidFill>
              </a:rPr>
              <a:t>чел.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164196"/>
            <a:ext cx="5702423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Пик заболеваемости </a:t>
            </a:r>
            <a:r>
              <a:rPr lang="ru-RU" sz="2000" b="1" dirty="0">
                <a:solidFill>
                  <a:srgbClr val="002060"/>
                </a:solidFill>
              </a:rPr>
              <a:t>туберкулезом </a:t>
            </a:r>
            <a:r>
              <a:rPr lang="ru-RU" sz="2000" b="1" dirty="0">
                <a:solidFill>
                  <a:srgbClr val="C00000"/>
                </a:solidFill>
              </a:rPr>
              <a:t>всего населения </a:t>
            </a:r>
            <a:r>
              <a:rPr lang="ru-RU" sz="2000" b="1" dirty="0">
                <a:solidFill>
                  <a:srgbClr val="002060"/>
                </a:solidFill>
              </a:rPr>
              <a:t>в Самарской области –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год: заболеваемость </a:t>
            </a:r>
            <a:r>
              <a:rPr lang="ru-RU" sz="2000" b="1" dirty="0">
                <a:solidFill>
                  <a:srgbClr val="C00000"/>
                </a:solidFill>
              </a:rPr>
              <a:t>95,6</a:t>
            </a:r>
            <a:r>
              <a:rPr lang="ru-RU" sz="2000" b="1" dirty="0">
                <a:solidFill>
                  <a:srgbClr val="002060"/>
                </a:solidFill>
              </a:rPr>
              <a:t> на 100 тыс. населения, заболело туберкулезом на территории региона </a:t>
            </a:r>
            <a:r>
              <a:rPr lang="ru-RU" sz="2000" b="1" dirty="0">
                <a:solidFill>
                  <a:srgbClr val="C00000"/>
                </a:solidFill>
              </a:rPr>
              <a:t>3 072 </a:t>
            </a:r>
            <a:r>
              <a:rPr lang="ru-RU" sz="2000" b="1" dirty="0">
                <a:solidFill>
                  <a:srgbClr val="002060"/>
                </a:solidFill>
              </a:rPr>
              <a:t>человек.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За </a:t>
            </a:r>
            <a:r>
              <a:rPr lang="ru-RU" sz="2000" b="1" dirty="0">
                <a:solidFill>
                  <a:srgbClr val="C00000"/>
                </a:solidFill>
              </a:rPr>
              <a:t>8</a:t>
            </a:r>
            <a:r>
              <a:rPr lang="ru-RU" sz="2000" b="1" dirty="0" smtClean="0">
                <a:solidFill>
                  <a:srgbClr val="C00000"/>
                </a:solidFill>
              </a:rPr>
              <a:t> лет </a:t>
            </a:r>
            <a:r>
              <a:rPr lang="ru-RU" sz="2000" b="1" dirty="0">
                <a:solidFill>
                  <a:srgbClr val="002060"/>
                </a:solidFill>
              </a:rPr>
              <a:t>заболеваемость всего населения </a:t>
            </a:r>
            <a:r>
              <a:rPr lang="ru-RU" sz="2000" b="1" dirty="0">
                <a:solidFill>
                  <a:srgbClr val="C00000"/>
                </a:solidFill>
              </a:rPr>
              <a:t>снизилась на </a:t>
            </a:r>
            <a:r>
              <a:rPr lang="ru-RU" sz="2000" b="1" dirty="0" smtClean="0">
                <a:solidFill>
                  <a:srgbClr val="C00000"/>
                </a:solidFill>
              </a:rPr>
              <a:t>58,1%.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2021 </a:t>
            </a:r>
            <a:r>
              <a:rPr lang="ru-RU" sz="2000" b="1" dirty="0">
                <a:solidFill>
                  <a:srgbClr val="C00000"/>
                </a:solidFill>
              </a:rPr>
              <a:t>году </a:t>
            </a:r>
            <a:r>
              <a:rPr lang="ru-RU" sz="2000" b="1" dirty="0">
                <a:solidFill>
                  <a:srgbClr val="002060"/>
                </a:solidFill>
              </a:rPr>
              <a:t>на территории региона заболело </a:t>
            </a:r>
            <a:r>
              <a:rPr lang="ru-RU" sz="2000" b="1" dirty="0">
                <a:solidFill>
                  <a:srgbClr val="C00000"/>
                </a:solidFill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</a:rPr>
              <a:t>1 809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человек </a:t>
            </a:r>
            <a:r>
              <a:rPr lang="ru-RU" sz="2000" b="1" dirty="0">
                <a:solidFill>
                  <a:srgbClr val="C00000"/>
                </a:solidFill>
              </a:rPr>
              <a:t>меньше, </a:t>
            </a:r>
            <a:r>
              <a:rPr lang="ru-RU" sz="2000" b="1" dirty="0">
                <a:solidFill>
                  <a:srgbClr val="002060"/>
                </a:solidFill>
              </a:rPr>
              <a:t>чем в 2013 году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7473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0"/>
            <a:ext cx="864096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 туберкулезом постоянного населения Самарской области (на 100 тысяч населения,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2019-2021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гг.)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91461854"/>
              </p:ext>
            </p:extLst>
          </p:nvPr>
        </p:nvGraphicFramePr>
        <p:xfrm>
          <a:off x="479376" y="751012"/>
          <a:ext cx="66247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56040" y="1052736"/>
            <a:ext cx="5537692" cy="4869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Пик заболеваемости</a:t>
            </a:r>
            <a:r>
              <a:rPr lang="ru-RU" sz="2000" b="1" dirty="0">
                <a:solidFill>
                  <a:srgbClr val="002060"/>
                </a:solidFill>
              </a:rPr>
              <a:t> туберкулезом </a:t>
            </a:r>
            <a:r>
              <a:rPr lang="ru-RU" sz="2000" b="1" dirty="0">
                <a:solidFill>
                  <a:srgbClr val="C00000"/>
                </a:solidFill>
              </a:rPr>
              <a:t>постоянного населения </a:t>
            </a:r>
            <a:r>
              <a:rPr lang="ru-RU" sz="2000" b="1" dirty="0">
                <a:solidFill>
                  <a:srgbClr val="002060"/>
                </a:solidFill>
              </a:rPr>
              <a:t>Самарской области –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заболеваемость – </a:t>
            </a:r>
            <a:r>
              <a:rPr lang="ru-RU" sz="2000" b="1" dirty="0">
                <a:solidFill>
                  <a:srgbClr val="C00000"/>
                </a:solidFill>
              </a:rPr>
              <a:t>76,7</a:t>
            </a:r>
            <a:r>
              <a:rPr lang="ru-RU" sz="2000" b="1" dirty="0">
                <a:solidFill>
                  <a:srgbClr val="002060"/>
                </a:solidFill>
              </a:rPr>
              <a:t> на 100 тыс. населения, заболело туберкулезом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2 464 </a:t>
            </a:r>
            <a:r>
              <a:rPr lang="ru-RU" sz="2000" b="1" dirty="0">
                <a:solidFill>
                  <a:srgbClr val="002060"/>
                </a:solidFill>
              </a:rPr>
              <a:t>жителя региона.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За</a:t>
            </a:r>
            <a:r>
              <a:rPr lang="ru-RU" sz="2000" b="1" dirty="0" smtClean="0">
                <a:solidFill>
                  <a:srgbClr val="C00000"/>
                </a:solidFill>
              </a:rPr>
              <a:t> 8 лет </a:t>
            </a:r>
            <a:r>
              <a:rPr lang="ru-RU" sz="2000" b="1" dirty="0">
                <a:solidFill>
                  <a:srgbClr val="002060"/>
                </a:solidFill>
              </a:rPr>
              <a:t>заболеваемость постоянного населения </a:t>
            </a:r>
            <a:r>
              <a:rPr lang="ru-RU" sz="2000" b="1" dirty="0">
                <a:solidFill>
                  <a:srgbClr val="C00000"/>
                </a:solidFill>
              </a:rPr>
              <a:t>снизилась на </a:t>
            </a:r>
            <a:r>
              <a:rPr lang="ru-RU" sz="2000" b="1" dirty="0" smtClean="0">
                <a:solidFill>
                  <a:srgbClr val="C00000"/>
                </a:solidFill>
              </a:rPr>
              <a:t>54,5%.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2021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году заболело туберкулезом </a:t>
            </a:r>
            <a:r>
              <a:rPr lang="ru-RU" sz="2000" b="1" dirty="0">
                <a:solidFill>
                  <a:srgbClr val="C00000"/>
                </a:solidFill>
              </a:rPr>
              <a:t>на 1 </a:t>
            </a:r>
            <a:r>
              <a:rPr lang="ru-RU" sz="2000" b="1" dirty="0" smtClean="0">
                <a:solidFill>
                  <a:srgbClr val="C00000"/>
                </a:solidFill>
              </a:rPr>
              <a:t>362 </a:t>
            </a:r>
            <a:r>
              <a:rPr lang="ru-RU" sz="2000" b="1" dirty="0">
                <a:solidFill>
                  <a:srgbClr val="002060"/>
                </a:solidFill>
              </a:rPr>
              <a:t>жителей региона </a:t>
            </a:r>
            <a:r>
              <a:rPr lang="ru-RU" sz="2000" b="1" dirty="0">
                <a:solidFill>
                  <a:srgbClr val="C00000"/>
                </a:solidFill>
              </a:rPr>
              <a:t>меньше, </a:t>
            </a:r>
            <a:r>
              <a:rPr lang="ru-RU" sz="2000" b="1" dirty="0">
                <a:solidFill>
                  <a:srgbClr val="002060"/>
                </a:solidFill>
              </a:rPr>
              <a:t>чем в 2013 году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1798333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4D76"/>
                </a:solidFill>
              </a:rPr>
              <a:t>1 </a:t>
            </a:r>
            <a:r>
              <a:rPr lang="ru-RU" b="1" dirty="0" smtClean="0">
                <a:solidFill>
                  <a:srgbClr val="2C4D76"/>
                </a:solidFill>
              </a:rPr>
              <a:t>328 </a:t>
            </a:r>
            <a:r>
              <a:rPr lang="ru-RU" b="1" dirty="0">
                <a:solidFill>
                  <a:srgbClr val="2C4D76"/>
                </a:solidFill>
              </a:rPr>
              <a:t>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2787" y="2795321"/>
            <a:ext cx="127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127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чел.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1963" y="3811359"/>
            <a:ext cx="1224135" cy="298376"/>
          </a:xfrm>
          <a:prstGeom prst="rect">
            <a:avLst/>
          </a:prstGeom>
          <a:solidFill>
            <a:schemeClr val="bg1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000"/>
                </a:solidFill>
              </a:rPr>
              <a:t>1 </a:t>
            </a:r>
            <a:r>
              <a:rPr lang="ru-RU" b="1" dirty="0" smtClean="0">
                <a:solidFill>
                  <a:srgbClr val="005000"/>
                </a:solidFill>
              </a:rPr>
              <a:t>102 </a:t>
            </a:r>
            <a:r>
              <a:rPr lang="ru-RU" b="1" dirty="0">
                <a:solidFill>
                  <a:srgbClr val="005000"/>
                </a:solidFill>
              </a:rPr>
              <a:t>чел. </a:t>
            </a:r>
          </a:p>
        </p:txBody>
      </p:sp>
    </p:spTree>
    <p:extLst>
      <p:ext uri="{BB962C8B-B14F-4D97-AF65-F5344CB8AC3E}">
        <p14:creationId xmlns:p14="http://schemas.microsoft.com/office/powerpoint/2010/main" val="1424866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srgbClr val="002060"/>
                </a:solidFill>
                <a:latin typeface="+mn-lt"/>
              </a:rPr>
              <a:t>Доля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пациентов с ВИЧ-инфекцией </a:t>
            </a:r>
            <a:r>
              <a:rPr lang="ru-RU" sz="2200" b="1" dirty="0">
                <a:solidFill>
                  <a:srgbClr val="002060"/>
                </a:solidFill>
                <a:latin typeface="+mn-lt"/>
              </a:rPr>
              <a:t>среди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впервые выявленных больных туберкулезом, в %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467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4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b="1" dirty="0">
                <a:solidFill>
                  <a:srgbClr val="002060"/>
                </a:solidFill>
                <a:latin typeface="+mn-lt"/>
              </a:rPr>
              <a:t>Доля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пациентов с ВИЧ-инфекцией среди больных активными формами туберкулеза, 2021 г., в %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600148"/>
              </p:ext>
            </p:extLst>
          </p:nvPr>
        </p:nvGraphicFramePr>
        <p:xfrm>
          <a:off x="609600" y="1189974"/>
          <a:ext cx="10972800" cy="512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9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" y="74613"/>
            <a:ext cx="11972924" cy="887412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</a:rPr>
              <a:t>COVID-19 </a:t>
            </a:r>
            <a:r>
              <a:rPr lang="ru-RU" sz="2400" b="1" dirty="0">
                <a:solidFill>
                  <a:srgbClr val="002060"/>
                </a:solidFill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</a:rPr>
              <a:t>туберкулез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(еженедельный мониторинг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для главного фтизиатра МЗ РФ И.А. Васильевой с мая 2020 г.)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25" y="1142999"/>
            <a:ext cx="5381625" cy="562105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Количество пациентов: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Всего: 114 чел.</a:t>
            </a:r>
            <a:endParaRPr lang="ru-RU" sz="2400" dirty="0" smtClean="0"/>
          </a:p>
          <a:p>
            <a:pPr marL="0" indent="0">
              <a:buNone/>
            </a:pPr>
            <a:r>
              <a:rPr lang="ru-RU" sz="2000" dirty="0" smtClean="0"/>
              <a:t>Из них:</a:t>
            </a:r>
          </a:p>
          <a:p>
            <a:r>
              <a:rPr lang="ru-RU" sz="2000" dirty="0" smtClean="0"/>
              <a:t> 105 чел. - активный туберкулез  (92,1%);</a:t>
            </a:r>
          </a:p>
          <a:p>
            <a:r>
              <a:rPr lang="ru-RU" sz="2000" dirty="0"/>
              <a:t>1</a:t>
            </a:r>
            <a:r>
              <a:rPr lang="ru-RU" sz="2000" dirty="0" smtClean="0"/>
              <a:t> чел. - контактный с больным туберкулезом (1,0%);</a:t>
            </a:r>
          </a:p>
          <a:p>
            <a:r>
              <a:rPr lang="ru-RU" sz="2000" dirty="0" smtClean="0"/>
              <a:t>3 чел. – дети и подростки с инверсией туберкулиновых проб  (2,6%);</a:t>
            </a:r>
          </a:p>
          <a:p>
            <a:r>
              <a:rPr lang="ru-RU" sz="2000" dirty="0" smtClean="0"/>
              <a:t>2 чел. – подозрение на туберкулез (1,8%);</a:t>
            </a:r>
          </a:p>
          <a:p>
            <a:r>
              <a:rPr lang="ru-RU" sz="2000" dirty="0" smtClean="0"/>
              <a:t>2 чел. – клиническое излечение туберкулеза (1,8%);</a:t>
            </a:r>
          </a:p>
          <a:p>
            <a:r>
              <a:rPr lang="ru-RU" sz="2000" dirty="0" smtClean="0"/>
              <a:t>1 чел. – посмертное выявление туберкулеза.</a:t>
            </a:r>
          </a:p>
          <a:p>
            <a:pPr marL="0" indent="0">
              <a:buNone/>
            </a:pPr>
            <a:r>
              <a:rPr lang="ru-RU" sz="2000" dirty="0" smtClean="0"/>
              <a:t>Доля пациентов с </a:t>
            </a:r>
            <a:r>
              <a:rPr lang="ru-RU" sz="2000" b="1" dirty="0" smtClean="0"/>
              <a:t>ВИЧ-инфекцией</a:t>
            </a:r>
            <a:r>
              <a:rPr lang="ru-RU" sz="2000" dirty="0" smtClean="0"/>
              <a:t> – </a:t>
            </a:r>
          </a:p>
          <a:p>
            <a:pPr marL="0" indent="0">
              <a:buNone/>
            </a:pPr>
            <a:r>
              <a:rPr lang="ru-RU" sz="2000" dirty="0" smtClean="0"/>
              <a:t>46 чел. (40,4%)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648326" y="1104900"/>
            <a:ext cx="6429374" cy="56591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u="sng" dirty="0" smtClean="0"/>
              <a:t>Количество умерших: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Всего: 21 чел.</a:t>
            </a:r>
            <a:r>
              <a:rPr lang="en-US" sz="2400" b="1" dirty="0" smtClean="0">
                <a:solidFill>
                  <a:srgbClr val="7030A0"/>
                </a:solidFill>
              </a:rPr>
              <a:t> (18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  <a:r>
              <a:rPr lang="en-US" sz="2400" b="1" dirty="0" smtClean="0">
                <a:solidFill>
                  <a:srgbClr val="7030A0"/>
                </a:solidFill>
              </a:rPr>
              <a:t>4%)</a:t>
            </a: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Из них:</a:t>
            </a:r>
          </a:p>
          <a:p>
            <a:r>
              <a:rPr lang="ru-RU" sz="2000" dirty="0" smtClean="0"/>
              <a:t>9 чел. </a:t>
            </a:r>
            <a:r>
              <a:rPr lang="ru-RU" sz="2000" dirty="0"/>
              <a:t>о</a:t>
            </a:r>
            <a:r>
              <a:rPr lang="ru-RU" sz="2000" dirty="0" smtClean="0"/>
              <a:t>т </a:t>
            </a:r>
            <a:r>
              <a:rPr lang="en-US" sz="2000" dirty="0" smtClean="0"/>
              <a:t>COVID-19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8 чел. </a:t>
            </a:r>
            <a:r>
              <a:rPr lang="ru-RU" sz="2000" dirty="0"/>
              <a:t>о</a:t>
            </a:r>
            <a:r>
              <a:rPr lang="ru-RU" sz="2000" dirty="0" smtClean="0"/>
              <a:t>т ВИЧ-инфекции;</a:t>
            </a:r>
          </a:p>
          <a:p>
            <a:r>
              <a:rPr lang="ru-RU" sz="2000" dirty="0" smtClean="0"/>
              <a:t>4 чел. от других заболеваний (цирроз печени - 2 чел., токсическое действие веществ – 1 чел., рак - 1 чел.)</a:t>
            </a:r>
          </a:p>
          <a:p>
            <a:pPr marL="0" indent="0">
              <a:buNone/>
            </a:pPr>
            <a:r>
              <a:rPr lang="ru-RU" sz="2000" dirty="0" smtClean="0"/>
              <a:t>Из всех 21 умерших – 20 чел. состояли на момент выявления </a:t>
            </a:r>
            <a:r>
              <a:rPr lang="en-US" sz="2000" dirty="0" smtClean="0"/>
              <a:t>COVID-19 </a:t>
            </a:r>
            <a:r>
              <a:rPr lang="ru-RU" sz="2000" dirty="0" smtClean="0"/>
              <a:t>на ДН у врача-фтизиатра с активным туберкулезом; </a:t>
            </a:r>
          </a:p>
          <a:p>
            <a:pPr marL="0" indent="0">
              <a:buNone/>
            </a:pPr>
            <a:r>
              <a:rPr lang="ru-RU" sz="2000" dirty="0" smtClean="0"/>
              <a:t>1 чел. – посмертное выявление туберкулеза.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4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0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туберкулеза в Самарской области 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100 тысяч населения,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2019-2021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гг.)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73944965"/>
              </p:ext>
            </p:extLst>
          </p:nvPr>
        </p:nvGraphicFramePr>
        <p:xfrm>
          <a:off x="137548" y="936104"/>
          <a:ext cx="68407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87989" y="1052736"/>
            <a:ext cx="6066463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году </a:t>
            </a:r>
            <a:r>
              <a:rPr lang="ru-RU" sz="2000" b="1" dirty="0">
                <a:solidFill>
                  <a:srgbClr val="C00000"/>
                </a:solidFill>
              </a:rPr>
              <a:t>распространенность туберкулеза</a:t>
            </a:r>
            <a:r>
              <a:rPr lang="ru-RU" sz="2000" b="1" dirty="0">
                <a:solidFill>
                  <a:srgbClr val="002060"/>
                </a:solidFill>
              </a:rPr>
              <a:t> среди населения Самарской области составляла </a:t>
            </a:r>
            <a:r>
              <a:rPr lang="ru-RU" sz="2000" b="1" dirty="0">
                <a:solidFill>
                  <a:srgbClr val="C00000"/>
                </a:solidFill>
              </a:rPr>
              <a:t>175,7 </a:t>
            </a:r>
            <a:r>
              <a:rPr lang="ru-RU" sz="2000" b="1" dirty="0">
                <a:solidFill>
                  <a:srgbClr val="002060"/>
                </a:solidFill>
              </a:rPr>
              <a:t>на 100 тыс. населения.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году на диспансерном учете врачей-фтизиатров в Самарской области состояло </a:t>
            </a:r>
            <a:r>
              <a:rPr lang="ru-RU" sz="2000" b="1" dirty="0">
                <a:solidFill>
                  <a:srgbClr val="C00000"/>
                </a:solidFill>
              </a:rPr>
              <a:t>5 647 </a:t>
            </a:r>
            <a:r>
              <a:rPr lang="ru-RU" sz="2000" b="1" dirty="0">
                <a:solidFill>
                  <a:srgbClr val="002060"/>
                </a:solidFill>
              </a:rPr>
              <a:t>больных активными формами туберкулеза.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За </a:t>
            </a:r>
            <a:r>
              <a:rPr lang="ru-RU" sz="2000" b="1" dirty="0">
                <a:solidFill>
                  <a:srgbClr val="C00000"/>
                </a:solidFill>
              </a:rPr>
              <a:t>8</a:t>
            </a:r>
            <a:r>
              <a:rPr lang="ru-RU" sz="2000" b="1" dirty="0" smtClean="0">
                <a:solidFill>
                  <a:srgbClr val="C00000"/>
                </a:solidFill>
              </a:rPr>
              <a:t> лет </a:t>
            </a:r>
            <a:r>
              <a:rPr lang="ru-RU" sz="2000" b="1" dirty="0">
                <a:solidFill>
                  <a:srgbClr val="002060"/>
                </a:solidFill>
              </a:rPr>
              <a:t>показатель распространенности туберкулеза </a:t>
            </a:r>
            <a:r>
              <a:rPr lang="ru-RU" sz="2000" b="1" dirty="0">
                <a:solidFill>
                  <a:srgbClr val="C00000"/>
                </a:solidFill>
              </a:rPr>
              <a:t>снизился на </a:t>
            </a:r>
            <a:r>
              <a:rPr lang="ru-RU" sz="2000" b="1" dirty="0" smtClean="0">
                <a:solidFill>
                  <a:srgbClr val="C00000"/>
                </a:solidFill>
              </a:rPr>
              <a:t>53,8%.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2021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году количество больных активными формами туберкулеза </a:t>
            </a:r>
            <a:r>
              <a:rPr lang="ru-RU" sz="2000" b="1" dirty="0">
                <a:solidFill>
                  <a:srgbClr val="C00000"/>
                </a:solidFill>
              </a:rPr>
              <a:t>уменьшилось на </a:t>
            </a:r>
            <a:r>
              <a:rPr lang="ru-RU" sz="2000" b="1" dirty="0" smtClean="0">
                <a:solidFill>
                  <a:srgbClr val="C00000"/>
                </a:solidFill>
              </a:rPr>
              <a:t>3 085 </a:t>
            </a:r>
            <a:r>
              <a:rPr lang="ru-RU" sz="2000" b="1" dirty="0">
                <a:solidFill>
                  <a:srgbClr val="C00000"/>
                </a:solidFill>
              </a:rPr>
              <a:t>человека </a:t>
            </a:r>
            <a:r>
              <a:rPr lang="ru-RU" sz="2000" b="1" dirty="0">
                <a:solidFill>
                  <a:srgbClr val="002060"/>
                </a:solidFill>
              </a:rPr>
              <a:t>по сравнению с 2013 годом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08017"/>
            <a:ext cx="1188301" cy="288032"/>
          </a:xfrm>
          <a:prstGeom prst="rect">
            <a:avLst/>
          </a:prstGeom>
          <a:solidFill>
            <a:schemeClr val="bg1"/>
          </a:solidFill>
          <a:ln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4D76"/>
                </a:solidFill>
              </a:rPr>
              <a:t>3 </a:t>
            </a:r>
            <a:r>
              <a:rPr lang="ru-RU" b="1" dirty="0" smtClean="0">
                <a:solidFill>
                  <a:srgbClr val="2C4D76"/>
                </a:solidFill>
              </a:rPr>
              <a:t>330 </a:t>
            </a:r>
            <a:r>
              <a:rPr lang="ru-RU" b="1" dirty="0">
                <a:solidFill>
                  <a:srgbClr val="2C4D76"/>
                </a:solidFill>
              </a:rPr>
              <a:t>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9125" y="2872664"/>
            <a:ext cx="127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2 714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чел.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3915" y="4022509"/>
            <a:ext cx="1224135" cy="298376"/>
          </a:xfrm>
          <a:prstGeom prst="rect">
            <a:avLst/>
          </a:prstGeom>
          <a:solidFill>
            <a:schemeClr val="bg1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000"/>
                </a:solidFill>
              </a:rPr>
              <a:t>2 </a:t>
            </a:r>
            <a:r>
              <a:rPr lang="ru-RU" b="1" dirty="0" smtClean="0">
                <a:solidFill>
                  <a:srgbClr val="005000"/>
                </a:solidFill>
              </a:rPr>
              <a:t>562 </a:t>
            </a:r>
            <a:r>
              <a:rPr lang="ru-RU" b="1" dirty="0">
                <a:solidFill>
                  <a:srgbClr val="005000"/>
                </a:solidFill>
              </a:rPr>
              <a:t>чел. </a:t>
            </a:r>
          </a:p>
        </p:txBody>
      </p:sp>
    </p:spTree>
    <p:extLst>
      <p:ext uri="{BB962C8B-B14F-4D97-AF65-F5344CB8AC3E}">
        <p14:creationId xmlns:p14="http://schemas.microsoft.com/office/powerpoint/2010/main" val="18041781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5047" y="186431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населения Самарской области от туберкулеза 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100 тысяч населения,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2019-2021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гг.)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32793144"/>
              </p:ext>
            </p:extLst>
          </p:nvPr>
        </p:nvGraphicFramePr>
        <p:xfrm>
          <a:off x="477422" y="550416"/>
          <a:ext cx="6933466" cy="600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60295" y="936104"/>
            <a:ext cx="6042315" cy="5085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году </a:t>
            </a:r>
            <a:r>
              <a:rPr lang="ru-RU" sz="2000" b="1" dirty="0">
                <a:solidFill>
                  <a:srgbClr val="C00000"/>
                </a:solidFill>
              </a:rPr>
              <a:t>показатель смертности </a:t>
            </a:r>
            <a:r>
              <a:rPr lang="ru-RU" sz="2000" b="1" dirty="0">
                <a:solidFill>
                  <a:srgbClr val="002060"/>
                </a:solidFill>
              </a:rPr>
              <a:t>населения Самарской области от туберкулеза составлял </a:t>
            </a:r>
            <a:r>
              <a:rPr lang="ru-RU" sz="2000" b="1" dirty="0">
                <a:solidFill>
                  <a:srgbClr val="C00000"/>
                </a:solidFill>
              </a:rPr>
              <a:t>14,1</a:t>
            </a:r>
            <a:r>
              <a:rPr lang="ru-RU" sz="2000" b="1" dirty="0">
                <a:solidFill>
                  <a:srgbClr val="002060"/>
                </a:solidFill>
              </a:rPr>
              <a:t> на 100 тыс. населения.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году на территории Самарской области </a:t>
            </a:r>
            <a:r>
              <a:rPr lang="ru-RU" sz="2000" b="1" dirty="0">
                <a:solidFill>
                  <a:srgbClr val="C00000"/>
                </a:solidFill>
              </a:rPr>
              <a:t>умерло от туберкулеза 453 </a:t>
            </a:r>
            <a:r>
              <a:rPr lang="ru-RU" sz="2000" b="1" dirty="0">
                <a:solidFill>
                  <a:srgbClr val="002060"/>
                </a:solidFill>
              </a:rPr>
              <a:t>человека.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За 8</a:t>
            </a:r>
            <a:r>
              <a:rPr lang="ru-RU" sz="2000" b="1" dirty="0" smtClean="0">
                <a:solidFill>
                  <a:srgbClr val="C00000"/>
                </a:solidFill>
              </a:rPr>
              <a:t> лет </a:t>
            </a:r>
            <a:r>
              <a:rPr lang="ru-RU" sz="2000" b="1" dirty="0">
                <a:solidFill>
                  <a:srgbClr val="002060"/>
                </a:solidFill>
              </a:rPr>
              <a:t>показатель смертности населения от туберкулеза </a:t>
            </a:r>
            <a:r>
              <a:rPr lang="ru-RU" sz="2000" b="1" dirty="0">
                <a:solidFill>
                  <a:srgbClr val="C00000"/>
                </a:solidFill>
              </a:rPr>
              <a:t>снизился на </a:t>
            </a:r>
            <a:r>
              <a:rPr lang="ru-RU" sz="2000" b="1" dirty="0" smtClean="0">
                <a:solidFill>
                  <a:srgbClr val="C00000"/>
                </a:solidFill>
              </a:rPr>
              <a:t>76,6%.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2021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году в Самарской области от туберкулеза </a:t>
            </a:r>
            <a:r>
              <a:rPr lang="ru-RU" sz="2000" b="1" dirty="0">
                <a:solidFill>
                  <a:srgbClr val="C00000"/>
                </a:solidFill>
              </a:rPr>
              <a:t>умерло на </a:t>
            </a:r>
            <a:r>
              <a:rPr lang="ru-RU" sz="2000" b="1" dirty="0" smtClean="0">
                <a:solidFill>
                  <a:srgbClr val="C00000"/>
                </a:solidFill>
              </a:rPr>
              <a:t>349 </a:t>
            </a:r>
            <a:r>
              <a:rPr lang="ru-RU" sz="2000" b="1" dirty="0">
                <a:solidFill>
                  <a:srgbClr val="C00000"/>
                </a:solidFill>
              </a:rPr>
              <a:t>человек</a:t>
            </a:r>
            <a:r>
              <a:rPr lang="ru-RU" sz="2000" b="1" dirty="0">
                <a:solidFill>
                  <a:srgbClr val="002060"/>
                </a:solidFill>
              </a:rPr>
              <a:t> меньше, чем в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996" y="2308181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C4D76"/>
                </a:solidFill>
              </a:rPr>
              <a:t>124 </a:t>
            </a:r>
            <a:r>
              <a:rPr lang="ru-RU" b="1" dirty="0">
                <a:solidFill>
                  <a:srgbClr val="2C4D76"/>
                </a:solidFill>
              </a:rPr>
              <a:t>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9352" y="3046771"/>
            <a:ext cx="11116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113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чел.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6733" y="3742273"/>
            <a:ext cx="1008112" cy="298376"/>
          </a:xfrm>
          <a:prstGeom prst="rect">
            <a:avLst/>
          </a:prstGeom>
          <a:solidFill>
            <a:schemeClr val="bg1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000"/>
                </a:solidFill>
              </a:rPr>
              <a:t>104 </a:t>
            </a:r>
            <a:r>
              <a:rPr lang="ru-RU" b="1" dirty="0">
                <a:solidFill>
                  <a:srgbClr val="005000"/>
                </a:solidFill>
              </a:rPr>
              <a:t>чел. </a:t>
            </a:r>
          </a:p>
        </p:txBody>
      </p:sp>
    </p:spTree>
    <p:extLst>
      <p:ext uri="{BB962C8B-B14F-4D97-AF65-F5344CB8AC3E}">
        <p14:creationId xmlns:p14="http://schemas.microsoft.com/office/powerpoint/2010/main" val="33105927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0"/>
            <a:ext cx="914400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населения Самарской области профилактическими осмотрами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 методами (%,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2019-2021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гг.)</a:t>
            </a:r>
            <a:b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18131761"/>
              </p:ext>
            </p:extLst>
          </p:nvPr>
        </p:nvGraphicFramePr>
        <p:xfrm>
          <a:off x="1242874" y="1196752"/>
          <a:ext cx="956125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E9C77B-BCC6-42EA-8ADF-BCF21CDC5F1D}"/>
              </a:ext>
            </a:extLst>
          </p:cNvPr>
          <p:cNvSpPr/>
          <p:nvPr/>
        </p:nvSpPr>
        <p:spPr>
          <a:xfrm>
            <a:off x="6329779" y="794062"/>
            <a:ext cx="5069149" cy="14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туберкулезом в Самарской области происходит на фоне </a:t>
            </a: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высокого охвата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населения профилактическими осмотрами</a:t>
            </a:r>
          </a:p>
        </p:txBody>
      </p:sp>
    </p:spTree>
    <p:extLst>
      <p:ext uri="{BB962C8B-B14F-4D97-AF65-F5344CB8AC3E}">
        <p14:creationId xmlns:p14="http://schemas.microsoft.com/office/powerpoint/2010/main" val="2293061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820" y="1"/>
            <a:ext cx="1122218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раннего выявления туберкулеза у работающего населения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737" y="457201"/>
            <a:ext cx="5771072" cy="628865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4" y="1147313"/>
            <a:ext cx="5564105" cy="43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0098" y="582492"/>
            <a:ext cx="5451228" cy="564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СПЭК Правительства Самарской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20.10.2016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221" y="4675518"/>
            <a:ext cx="5564105" cy="2070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П. 4.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Главам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органов местного самоуправления рекомендовать: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4.1. Рассматривать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заседаниях СПЭК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вопросы о состоянии эпидемиологической ситуации по туберкулезу и эффективности принимаемых мер по профилактике туберкулеза.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Срок: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не реже 2 раз в год.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52226" y="457201"/>
            <a:ext cx="6072997" cy="62886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4.2.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Согласовывать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список организаций и предприятий всех форм собственности на территории района, с медицинскими организациями для планирования профилактических обследований работающего населения в целях раннего выявления туберкулеза.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П. 6.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Руководителям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организаций и предприятий всех форм собственности: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6.1.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Передавать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информацию о планирующемся на следующий год профилактическом осмотре сотрудников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запросу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обслуживающей медицинской организации,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представлять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информацию, необходимую для организации и проведения профилактических обследований сотрудников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орган местного самоуправления и медицинскую организацию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территории обслуживания.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6.2.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Обеспечить ежегодный 100% охват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работников профилактическими осмотрами на туберкулез.</a:t>
            </a:r>
          </a:p>
        </p:txBody>
      </p:sp>
    </p:spTree>
    <p:extLst>
      <p:ext uri="{BB962C8B-B14F-4D97-AF65-F5344CB8AC3E}">
        <p14:creationId xmlns:p14="http://schemas.microsoft.com/office/powerpoint/2010/main" val="3940888420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85" y="143146"/>
            <a:ext cx="8416637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туберкулеза у работающего населения </a:t>
            </a:r>
          </a:p>
          <a:p>
            <a:pPr algn="ctr" defTabSz="685800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Самарской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719210"/>
            <a:ext cx="5450890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продолжается регистрация не только случаев выявления туберкулеза у работающих, </a:t>
            </a:r>
            <a:r>
              <a:rPr lang="ru-RU" sz="1600" b="1" dirty="0">
                <a:solidFill>
                  <a:srgbClr val="A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прошедших своевременно ФГ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и случаев допуска к работе лиц, у которых при профилактическом осмотре было </a:t>
            </a:r>
            <a:r>
              <a:rPr lang="ru-RU" sz="1600" b="1" dirty="0">
                <a:solidFill>
                  <a:srgbClr val="A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подозрение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туберкулез</a:t>
            </a:r>
          </a:p>
          <a:p>
            <a:pPr algn="just" defTabSz="685800">
              <a:defRPr/>
            </a:pPr>
            <a:endParaRPr lang="ru-RU" sz="12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>
              <a:defRPr/>
            </a:pPr>
            <a:endParaRPr lang="ru-RU" sz="12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всех впервые выявленных больных туберкулезом, постоянных жителей, было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работающих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22,0%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30,2%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проходили флюорографию своевременно</a:t>
            </a:r>
          </a:p>
          <a:p>
            <a:pPr algn="just" defTabSz="685800">
              <a:defRPr/>
            </a:pPr>
            <a:endParaRPr lang="ru-RU" sz="12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731" y="629529"/>
            <a:ext cx="5753098" cy="60934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4936" y="772650"/>
            <a:ext cx="4669639" cy="6234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ФЕДЕРАЛЬНАЯ СЛУЖБА ПО НАДЗОРУ В СФЕРЕ ЗАЩИТЫ ПРАВ ПОТРЕБИТЕЛЕЙ И БЛАГОПОЛУЧИЯ ЧЕЛОВЕКА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9" y="707408"/>
            <a:ext cx="713049" cy="82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94804" y="1618836"/>
            <a:ext cx="5465251" cy="18864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ПОСТАНОВЛЕНИЕ ГЛАВНОГО ГОСУДАРСТВЕННОГО САНИТАРНОГО ВРАЧА </a:t>
            </a:r>
          </a:p>
          <a:p>
            <a:pPr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РОССИЙСКОЙ ФЕДЕРАЦИИ</a:t>
            </a:r>
          </a:p>
          <a:p>
            <a:pPr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от  28 января 2021 г. N 4</a:t>
            </a:r>
          </a:p>
          <a:p>
            <a:pPr defTabSz="685800">
              <a:defRPr/>
            </a:pP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ОБ УТВЕРЖДЕНИИ САНИТАРНО-ЭПИДЕМИОЛОГИЧЕСКИХ ПРАВИЛ И НОРМ СанПиН 3.3686-21</a:t>
            </a:r>
          </a:p>
          <a:p>
            <a:pPr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«САНИТАРНО-ЭПИДЕМИОЛОГИЧЕСКИЕ ТРЕБОВАНИЯ ПО ПРОФИЛАКТИКЕ ИНФЕКЦИОННЫХ БОЛЕЗНЕЙ»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9554" y="3634303"/>
            <a:ext cx="5505050" cy="301067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805. Руководители предприятий, организаций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/>
              </a:rPr>
              <a:t>по запросу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 обслуживающей медицинской организации представляют информацию, необходимую для организации и проведения профилактических обследований сотрудников в целях раннего выявления туберкулеза.</a:t>
            </a:r>
          </a:p>
          <a:p>
            <a:pPr defTabSz="685800">
              <a:defRPr/>
            </a:pPr>
            <a:endParaRPr lang="ru-RU" sz="1600" b="1" dirty="0">
              <a:solidFill>
                <a:srgbClr val="002060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808.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/>
              </a:rPr>
              <a:t>Контроль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 за своевременным прохождением сотрудниками организации профилактических осмотров на туберкулез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/>
              </a:rPr>
              <a:t>осуществляется руководством организации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в соответствии с установленными Санитарными правилами сроками.</a:t>
            </a:r>
          </a:p>
          <a:p>
            <a:pPr defTabSz="685800">
              <a:defRPr/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57858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B0FCF65-597A-455E-85F4-7AA369414F06}"/>
              </a:ext>
            </a:extLst>
          </p:cNvPr>
          <p:cNvSpPr/>
          <p:nvPr/>
        </p:nvSpPr>
        <p:spPr>
          <a:xfrm>
            <a:off x="213063" y="1265423"/>
            <a:ext cx="11638625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этот день 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1882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Роберт Кох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объявил об открытии </a:t>
            </a:r>
            <a:r>
              <a:rPr lang="ru-RU" b="1" dirty="0">
                <a:solidFill>
                  <a:srgbClr val="FF6D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возбудителя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туберкулеза. Открытие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микобактерии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туберкулеза положило начало современным научным методам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этого заболевания</a:t>
            </a:r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проведения Всемирного дня борьбы с туберкулезом: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привлечь внимание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общественности к катастрофическим последствиям этой болезни для здоровья, общества и экономики;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активизировать усилия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ликвидации глобальной эпидемии туберкулеза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остается одним из наиболее смертоносных инфекционных заболеваний во всем мире. Каждый день около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28 000 человек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заболевают туберкулезом. По оценкам ВОЗ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2000 г.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усилия по борьбе с туберкулезом позволили спасти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миллиона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жизней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43B5714-CF66-4784-9CFE-6FD4556296EF}"/>
              </a:ext>
            </a:extLst>
          </p:cNvPr>
          <p:cNvSpPr/>
          <p:nvPr/>
        </p:nvSpPr>
        <p:spPr>
          <a:xfrm>
            <a:off x="6419528" y="286830"/>
            <a:ext cx="55120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Всемирный день борьбы с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туберкулезом 24 марта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2948FD-98A4-413E-B970-E3521317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80" y="137823"/>
            <a:ext cx="1182771" cy="10457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730C051-445E-4F09-A8BE-B9DD41396D1E}"/>
              </a:ext>
            </a:extLst>
          </p:cNvPr>
          <p:cNvSpPr/>
          <p:nvPr/>
        </p:nvSpPr>
        <p:spPr>
          <a:xfrm>
            <a:off x="1667000" y="191977"/>
            <a:ext cx="4752528" cy="909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организация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40330667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524" y="259974"/>
            <a:ext cx="8568952" cy="432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</a:rPr>
              <a:t>Впервые выявленные больные туберкулезом, </a:t>
            </a:r>
            <a:r>
              <a:rPr lang="ru-RU" b="1" dirty="0">
                <a:solidFill>
                  <a:srgbClr val="C00000"/>
                </a:solidFill>
              </a:rPr>
              <a:t>работающие, не прошедшие своевременно</a:t>
            </a:r>
            <a:r>
              <a:rPr lang="ru-RU" b="1" dirty="0">
                <a:solidFill>
                  <a:srgbClr val="002060"/>
                </a:solidFill>
              </a:rPr>
              <a:t> профилактическое рентгенологическое обследование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006" y="620688"/>
            <a:ext cx="11487705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ru-RU" altLang="ru-RU" sz="1700" b="1" dirty="0">
              <a:solidFill>
                <a:srgbClr val="C00000"/>
              </a:solidFill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ru-RU" altLang="ru-RU" sz="1700" b="1" dirty="0">
              <a:solidFill>
                <a:srgbClr val="C00000"/>
              </a:solidFill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2018 год -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выявлено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343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работающих, заболевших туберкулезом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24,2%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от всех впервые выявленных больных). Из них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153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человека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не проходили своевременно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флюорографию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44,6%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от всех выявленных работающих);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2019 год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322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работающих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24,2%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от всех впервые заболевших). Из них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93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человека не проходили своевременно флюорографию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28,9%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2020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год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264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работающих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23,4%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). Из них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61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человек не проходили своевременно флюорографию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23,1%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): </a:t>
            </a:r>
          </a:p>
          <a:p>
            <a:pPr algn="just">
              <a:defRPr/>
            </a:pP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-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43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чел. не проходили флюорографию более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года;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18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человек не проходили флюорографию более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лет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algn="just">
              <a:defRPr/>
            </a:pPr>
            <a:endParaRPr lang="ru-RU" altLang="ru-RU" sz="16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2021 год 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278 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работающих (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22,0%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). Из них 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84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человек не проходили своевременно флюорографию (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30,2%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): </a:t>
            </a:r>
          </a:p>
          <a:p>
            <a:pPr algn="just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- 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47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чел. не проходили флюорографию более 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1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года;</a:t>
            </a:r>
          </a:p>
          <a:p>
            <a:pPr algn="just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- 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37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человек не проходили флюорографию более 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2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лет.</a:t>
            </a:r>
          </a:p>
          <a:p>
            <a:pPr algn="just">
              <a:defRPr/>
            </a:pPr>
            <a:endParaRPr lang="ru-RU" altLang="ru-RU" sz="1600" b="1" dirty="0">
              <a:solidFill>
                <a:srgbClr val="C00000"/>
              </a:solidFill>
              <a:cs typeface="Arial" charset="0"/>
            </a:endParaRPr>
          </a:p>
          <a:p>
            <a:pPr algn="just"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Самара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- 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11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человек 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13,1%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от всех несвоевременно обследованных);</a:t>
            </a:r>
          </a:p>
          <a:p>
            <a:pPr algn="just"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Тольятти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- 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10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человек (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11,9%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);</a:t>
            </a:r>
            <a:endParaRPr lang="ru-RU" altLang="ru-RU" sz="1600" b="1" dirty="0">
              <a:solidFill>
                <a:srgbClr val="002060"/>
              </a:solidFill>
              <a:cs typeface="Arial" charset="0"/>
            </a:endParaRPr>
          </a:p>
          <a:p>
            <a:pPr algn="just"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Другие города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4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человек 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4,8%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);</a:t>
            </a:r>
            <a:endParaRPr lang="ru-RU" altLang="ru-RU" sz="1600" b="1" dirty="0">
              <a:solidFill>
                <a:srgbClr val="002060"/>
              </a:solidFill>
              <a:cs typeface="Arial" charset="0"/>
            </a:endParaRPr>
          </a:p>
          <a:p>
            <a:pPr algn="just"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Районы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– 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12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человек </a:t>
            </a: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14,3%);</a:t>
            </a:r>
            <a:endParaRPr lang="ru-RU" altLang="ru-RU" sz="1700" b="1" dirty="0">
              <a:solidFill>
                <a:srgbClr val="002060"/>
              </a:solidFill>
              <a:cs typeface="Arial" charset="0"/>
            </a:endParaRPr>
          </a:p>
          <a:p>
            <a:pPr algn="just">
              <a:defRPr/>
            </a:pPr>
            <a:endParaRPr lang="ru-RU" altLang="ru-RU" sz="17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362" y="4437787"/>
            <a:ext cx="8928992" cy="216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Среди заболевших туберкулезом, не прошедших своевременно профилактическое обследование, </a:t>
            </a:r>
            <a:r>
              <a:rPr lang="ru-RU" sz="1600" b="1" dirty="0">
                <a:solidFill>
                  <a:srgbClr val="C00000"/>
                </a:solidFill>
              </a:rPr>
              <a:t>сотрудники</a:t>
            </a:r>
            <a:r>
              <a:rPr lang="ru-RU" sz="1600" b="1" dirty="0">
                <a:solidFill>
                  <a:srgbClr val="002060"/>
                </a:solidFill>
              </a:rPr>
              <a:t> учреждений, организаций и предприятий: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всех</a:t>
            </a:r>
            <a:r>
              <a:rPr lang="ru-RU" sz="1600" b="1" dirty="0">
                <a:solidFill>
                  <a:srgbClr val="002060"/>
                </a:solidFill>
              </a:rPr>
              <a:t> форм собственности;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крупных</a:t>
            </a:r>
            <a:r>
              <a:rPr lang="ru-RU" sz="1600" b="1" dirty="0">
                <a:solidFill>
                  <a:srgbClr val="002060"/>
                </a:solidFill>
              </a:rPr>
              <a:t>, в том числе электротехнической, нефтедобывающей, нефтеперерабатывающей промышленности, а не только средних и мелких;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</a:rPr>
              <a:t>образования</a:t>
            </a:r>
            <a:r>
              <a:rPr lang="ru-RU" sz="1600" b="1" dirty="0" smtClean="0">
                <a:solidFill>
                  <a:srgbClr val="002060"/>
                </a:solidFill>
              </a:rPr>
              <a:t> и </a:t>
            </a:r>
            <a:r>
              <a:rPr lang="ru-RU" sz="1600" b="1" dirty="0" smtClean="0">
                <a:solidFill>
                  <a:srgbClr val="C00000"/>
                </a:solidFill>
              </a:rPr>
              <a:t>пищевого</a:t>
            </a:r>
            <a:r>
              <a:rPr lang="ru-RU" sz="1600" b="1" dirty="0" smtClean="0">
                <a:solidFill>
                  <a:srgbClr val="002060"/>
                </a:solidFill>
              </a:rPr>
              <a:t> производства</a:t>
            </a:r>
            <a:r>
              <a:rPr lang="ru-RU" sz="1600" b="1" dirty="0">
                <a:solidFill>
                  <a:srgbClr val="002060"/>
                </a:solidFill>
              </a:rPr>
              <a:t>;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торговли</a:t>
            </a:r>
            <a:r>
              <a:rPr lang="ru-RU" sz="1600" b="1" dirty="0">
                <a:solidFill>
                  <a:srgbClr val="002060"/>
                </a:solidFill>
              </a:rPr>
              <a:t>, в том числе торговли </a:t>
            </a:r>
            <a:r>
              <a:rPr lang="ru-RU" sz="1600" b="1" dirty="0">
                <a:solidFill>
                  <a:srgbClr val="C00000"/>
                </a:solidFill>
              </a:rPr>
              <a:t>продуктами питания </a:t>
            </a:r>
            <a:r>
              <a:rPr lang="ru-RU" sz="1600" b="1" dirty="0">
                <a:solidFill>
                  <a:srgbClr val="002060"/>
                </a:solidFill>
              </a:rPr>
              <a:t>и одеждой;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транспортных</a:t>
            </a:r>
            <a:r>
              <a:rPr lang="ru-RU" sz="1600" b="1" dirty="0">
                <a:solidFill>
                  <a:srgbClr val="002060"/>
                </a:solidFill>
              </a:rPr>
              <a:t>, строительных, ЖКХ и др.</a:t>
            </a:r>
          </a:p>
        </p:txBody>
      </p:sp>
    </p:spTree>
    <p:extLst>
      <p:ext uri="{BB962C8B-B14F-4D97-AF65-F5344CB8AC3E}">
        <p14:creationId xmlns:p14="http://schemas.microsoft.com/office/powerpoint/2010/main" val="1081114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C95F76E-5B4A-4C38-A277-1CBF7F267E08}"/>
              </a:ext>
            </a:extLst>
          </p:cNvPr>
          <p:cNvSpPr/>
          <p:nvPr/>
        </p:nvSpPr>
        <p:spPr>
          <a:xfrm>
            <a:off x="736600" y="236538"/>
            <a:ext cx="10787063" cy="779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ВЫВОДЫ: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FB96FA2-BC7A-4113-88D7-5FD8A3B0FFB2}"/>
              </a:ext>
            </a:extLst>
          </p:cNvPr>
          <p:cNvSpPr/>
          <p:nvPr/>
        </p:nvSpPr>
        <p:spPr>
          <a:xfrm>
            <a:off x="838200" y="1143000"/>
            <a:ext cx="10583863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Эпидемическая ситуация по туберкулезу в Самарской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области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улучшается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2014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года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снижение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заболеваемости, распространенности и смертности от туберкулеза)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дальнейшего улучшения эпидемической ситуации по туберкулезу в Самарской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области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необходимо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повышать эффективность организации выявления туберкулеза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 том числе организовать более активное межведомственное взаимодействие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214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F691EC0-6DBC-4FF3-AD72-8B6258812E50}"/>
              </a:ext>
            </a:extLst>
          </p:cNvPr>
          <p:cNvSpPr/>
          <p:nvPr/>
        </p:nvSpPr>
        <p:spPr>
          <a:xfrm>
            <a:off x="242761" y="260350"/>
            <a:ext cx="11641479" cy="8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Распространение информации о туберкулезе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предупредит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распространение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туберкулеза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в обществе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546A486-58C6-4AE3-8F98-AD60AB4D3422}"/>
              </a:ext>
            </a:extLst>
          </p:cNvPr>
          <p:cNvSpPr/>
          <p:nvPr/>
        </p:nvSpPr>
        <p:spPr>
          <a:xfrm>
            <a:off x="307759" y="1307237"/>
            <a:ext cx="11576481" cy="4243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Официальный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сайт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Самарского областного клинического противотуберкулезного диспансера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СОКПТД.РФ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  Раздел вопрос-ответ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ВКонтакте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tub_dispanser_samara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FF6600"/>
                </a:solidFill>
                <a:latin typeface="Lucida Sans Unicode"/>
              </a:rPr>
              <a:t>Telegram </a:t>
            </a:r>
            <a:r>
              <a:rPr lang="en-US" sz="2400" b="1" dirty="0" smtClean="0">
                <a:solidFill>
                  <a:srgbClr val="002060"/>
                </a:solidFill>
                <a:latin typeface="Lucida Sans Unicode"/>
              </a:rPr>
              <a:t>tub_dispanser_samara1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5369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9D881A8-C9E5-45F2-8A83-B7A691A5BC81}"/>
              </a:ext>
            </a:extLst>
          </p:cNvPr>
          <p:cNvSpPr/>
          <p:nvPr/>
        </p:nvSpPr>
        <p:spPr>
          <a:xfrm>
            <a:off x="180975" y="447675"/>
            <a:ext cx="11944350" cy="558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В социальных сетях Самарского областного клинического противотуберкулезного диспансера проходит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флешмоб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#сделайфлю2021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Каждый житель области может внести свой вклад в снижение заболеваемости туберкулёзом. Нужно сфотографироваться до/после/ или с результатами флюорографии, выложить фото на своей странице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Instagram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и/или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Вконтакте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Поставить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хештег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#сделайфлю2021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и отметить аккаунт Самарского областного клинического противотуберкулезного диспансера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tub_dispanser_samara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У человека, который заболел недавно, еще нет клинических проявлений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Если не проходить своевременно профилактическое обследование, не подозревая о своём недуге можно заразить близких, потерять время и запустить болезнь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Возможно, именно ваш призыв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#сделайфлю2021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спасёт кого-то от тяжёлых форм туберкулёза и осложнений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11453491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сударственное унитарное предприятие &quot;Медицинская техника и фармация  Татарстана&quot;">
            <a:extLst>
              <a:ext uri="{FF2B5EF4-FFF2-40B4-BE49-F238E27FC236}">
                <a16:creationId xmlns="" xmlns:a16="http://schemas.microsoft.com/office/drawing/2014/main" id="{0CED0025-2BAE-4AED-8BDB-9A151AAD2C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29" y="847686"/>
            <a:ext cx="6497038" cy="417646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16DBF38-5024-43DB-9B92-A94EE88AA929}"/>
              </a:ext>
            </a:extLst>
          </p:cNvPr>
          <p:cNvSpPr/>
          <p:nvPr/>
        </p:nvSpPr>
        <p:spPr>
          <a:xfrm>
            <a:off x="577049" y="1"/>
            <a:ext cx="11034943" cy="1100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6D09"/>
                </a:solidFill>
              </a:rPr>
              <a:t>Туберкулез</a:t>
            </a:r>
            <a:r>
              <a:rPr lang="ru-RU" sz="2400" b="1" dirty="0">
                <a:solidFill>
                  <a:srgbClr val="0070C0"/>
                </a:solidFill>
              </a:rPr>
              <a:t> – социально значимое заболевание.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Эффективная </a:t>
            </a:r>
            <a:r>
              <a:rPr lang="ru-RU" sz="2400" b="1" dirty="0">
                <a:solidFill>
                  <a:srgbClr val="FF6D09"/>
                </a:solidFill>
              </a:rPr>
              <a:t>борьба</a:t>
            </a:r>
            <a:r>
              <a:rPr lang="ru-RU" sz="2400" b="1" dirty="0">
                <a:solidFill>
                  <a:srgbClr val="0070C0"/>
                </a:solidFill>
              </a:rPr>
              <a:t> с туберкулезом возможна только </a:t>
            </a:r>
            <a:r>
              <a:rPr lang="ru-RU" sz="2400" b="1" dirty="0">
                <a:solidFill>
                  <a:srgbClr val="FF6D09"/>
                </a:solidFill>
              </a:rPr>
              <a:t>совместными</a:t>
            </a:r>
            <a:r>
              <a:rPr lang="ru-RU" sz="2400" b="1" dirty="0">
                <a:solidFill>
                  <a:srgbClr val="0070C0"/>
                </a:solidFill>
              </a:rPr>
              <a:t> усилиями всего </a:t>
            </a:r>
            <a:r>
              <a:rPr lang="ru-RU" sz="2400" b="1" dirty="0">
                <a:solidFill>
                  <a:srgbClr val="FF6D09"/>
                </a:solidFill>
              </a:rPr>
              <a:t>общества</a:t>
            </a:r>
            <a:r>
              <a:rPr lang="ru-RU" sz="2400" b="1" dirty="0">
                <a:solidFill>
                  <a:srgbClr val="0070C0"/>
                </a:solidFill>
              </a:rPr>
              <a:t> и </a:t>
            </a:r>
            <a:r>
              <a:rPr lang="ru-RU" sz="2400" b="1" dirty="0">
                <a:solidFill>
                  <a:srgbClr val="FF6D09"/>
                </a:solidFill>
              </a:rPr>
              <a:t>каждого</a:t>
            </a:r>
            <a:r>
              <a:rPr lang="ru-RU" sz="2400" b="1" dirty="0">
                <a:solidFill>
                  <a:srgbClr val="0070C0"/>
                </a:solidFill>
              </a:rPr>
              <a:t> из нас!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7A98B22-461B-4CA4-8F74-5F41B548ED72}"/>
              </a:ext>
            </a:extLst>
          </p:cNvPr>
          <p:cNvSpPr/>
          <p:nvPr/>
        </p:nvSpPr>
        <p:spPr>
          <a:xfrm>
            <a:off x="319596" y="5013176"/>
            <a:ext cx="11398928" cy="174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Выявить</a:t>
            </a:r>
            <a:r>
              <a:rPr lang="ru-RU" sz="2200" b="1" dirty="0">
                <a:solidFill>
                  <a:srgbClr val="FF6D09"/>
                </a:solidFill>
              </a:rPr>
              <a:t> туберкулез на </a:t>
            </a:r>
            <a:r>
              <a:rPr lang="ru-RU" sz="2200" b="1" dirty="0">
                <a:solidFill>
                  <a:srgbClr val="0070C0"/>
                </a:solidFill>
              </a:rPr>
              <a:t>ранней стадии </a:t>
            </a:r>
            <a:r>
              <a:rPr lang="ru-RU" sz="2200" b="1" dirty="0">
                <a:solidFill>
                  <a:srgbClr val="FF6D09"/>
                </a:solidFill>
              </a:rPr>
              <a:t>возможно только </a:t>
            </a:r>
          </a:p>
          <a:p>
            <a:pPr algn="ctr"/>
            <a:r>
              <a:rPr lang="ru-RU" sz="2200" b="1" dirty="0">
                <a:solidFill>
                  <a:srgbClr val="FF6D09"/>
                </a:solidFill>
              </a:rPr>
              <a:t>при прохождении </a:t>
            </a:r>
            <a:r>
              <a:rPr lang="ru-RU" sz="2200" b="1" dirty="0">
                <a:solidFill>
                  <a:srgbClr val="0070C0"/>
                </a:solidFill>
              </a:rPr>
              <a:t>регулярных</a:t>
            </a:r>
            <a:r>
              <a:rPr lang="ru-RU" sz="2200" b="1" dirty="0">
                <a:solidFill>
                  <a:srgbClr val="FF6D09"/>
                </a:solidFill>
              </a:rPr>
              <a:t> </a:t>
            </a:r>
            <a:r>
              <a:rPr lang="ru-RU" sz="2200" b="1" dirty="0">
                <a:solidFill>
                  <a:srgbClr val="0070C0"/>
                </a:solidFill>
              </a:rPr>
              <a:t>профилактических </a:t>
            </a:r>
            <a:r>
              <a:rPr lang="ru-RU" sz="2200" b="1" dirty="0">
                <a:solidFill>
                  <a:srgbClr val="FF6D09"/>
                </a:solidFill>
              </a:rPr>
              <a:t>осмотров: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70C0"/>
                </a:solidFill>
              </a:rPr>
              <a:t>иммунодиагностика</a:t>
            </a:r>
            <a:r>
              <a:rPr lang="ru-RU" sz="2200" b="1" dirty="0">
                <a:solidFill>
                  <a:srgbClr val="FF6D09"/>
                </a:solidFill>
              </a:rPr>
              <a:t> детей и подростков;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70C0"/>
                </a:solidFill>
              </a:rPr>
              <a:t>флюорографическое</a:t>
            </a:r>
            <a:r>
              <a:rPr lang="ru-RU" sz="2200" b="1" dirty="0">
                <a:solidFill>
                  <a:srgbClr val="FF6D09"/>
                </a:solidFill>
              </a:rPr>
              <a:t> обследование подростков и взрослых</a:t>
            </a:r>
          </a:p>
          <a:p>
            <a:pPr algn="ctr"/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57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F72565F-8526-4B0B-90F1-CCEE6B331FE2}"/>
              </a:ext>
            </a:extLst>
          </p:cNvPr>
          <p:cNvSpPr/>
          <p:nvPr/>
        </p:nvSpPr>
        <p:spPr>
          <a:xfrm>
            <a:off x="6276021" y="188640"/>
            <a:ext cx="532491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C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 продолжают </a:t>
            </a:r>
            <a:r>
              <a:rPr lang="ru-RU" sz="2000" b="1" dirty="0">
                <a:solidFill>
                  <a:srgbClr val="FF6D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снижаться заболеваемость и смертность </a:t>
            </a:r>
            <a:r>
              <a:rPr lang="ru-RU" sz="2000" b="1" dirty="0">
                <a:solidFill>
                  <a:srgbClr val="2C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туберкулеза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18BC940-5943-437E-95E3-A9CE21D13020}"/>
              </a:ext>
            </a:extLst>
          </p:cNvPr>
          <p:cNvSpPr/>
          <p:nvPr/>
        </p:nvSpPr>
        <p:spPr>
          <a:xfrm>
            <a:off x="319595" y="1268760"/>
            <a:ext cx="11549849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Российская Федерация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вышла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 списка стран ВОЗ с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 бременем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туберкулеза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 демонстрирует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темпы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 туберкулеза.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заболевших за последние 20 лет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снизилось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более чем в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раза, а умерших от туберкулеза — более чем в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раза 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Позитивный тренд по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снижению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заболеваемости туберкулезом удалось сохранить 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sz="2000" b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и в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годах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пандемии новой коронавирусной инфекции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955EBA5-48D4-421B-BD10-80E5B3A36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68" y="260649"/>
            <a:ext cx="2808312" cy="5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48439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81B099E-D0B1-4E44-AAEC-B75D4980BD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9" y="1496427"/>
            <a:ext cx="4580877" cy="36139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DED4A60-92FD-421C-8240-0760262CF792}"/>
              </a:ext>
            </a:extLst>
          </p:cNvPr>
          <p:cNvSpPr/>
          <p:nvPr/>
        </p:nvSpPr>
        <p:spPr>
          <a:xfrm>
            <a:off x="399495" y="133165"/>
            <a:ext cx="11203620" cy="79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Всемирный день борьбы с туберкулезом 24 марта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6594F26-1AB3-4FD3-BC8E-BC962A39C4B4}"/>
              </a:ext>
            </a:extLst>
          </p:cNvPr>
          <p:cNvSpPr/>
          <p:nvPr/>
        </p:nvSpPr>
        <p:spPr>
          <a:xfrm>
            <a:off x="4891596" y="843378"/>
            <a:ext cx="6989685" cy="56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Эпидемиологическая ситуация по туберкулезу в Самарской области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улучшается с 2014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сравнению 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годом: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заболеваемость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туберкулезом всего населения снизилась 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заболеваемость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туберкулезом постоянного населения снизилась 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распространенность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туберкулеза среди населения снизилась на </a:t>
            </a:r>
            <a:r>
              <a:rPr lang="ru-RU" sz="2000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смертность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населения от туберкулеза снизилась на </a:t>
            </a:r>
            <a:r>
              <a:rPr lang="ru-RU" sz="2000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дальнейшего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эпидемической обстановки по туберкулезу в регионе необходимо продолжать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повышать эффективность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 оказания противотуберкулезной помощи населению, с особым вниманием к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 выявления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туберкулеза  </a:t>
            </a:r>
          </a:p>
        </p:txBody>
      </p:sp>
    </p:spTree>
    <p:extLst>
      <p:ext uri="{BB962C8B-B14F-4D97-AF65-F5344CB8AC3E}">
        <p14:creationId xmlns:p14="http://schemas.microsoft.com/office/powerpoint/2010/main" val="9572304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52B6F01-92D3-43CA-9E6D-AC200B26DD48}"/>
              </a:ext>
            </a:extLst>
          </p:cNvPr>
          <p:cNvSpPr/>
          <p:nvPr/>
        </p:nvSpPr>
        <p:spPr>
          <a:xfrm>
            <a:off x="1109709" y="0"/>
            <a:ext cx="10537794" cy="87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Сроки выявления больных туберкулезом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F390DD9-00A4-490A-95E4-916D6F8431EC}"/>
              </a:ext>
            </a:extLst>
          </p:cNvPr>
          <p:cNvSpPr/>
          <p:nvPr/>
        </p:nvSpPr>
        <p:spPr>
          <a:xfrm>
            <a:off x="3766572" y="1340529"/>
            <a:ext cx="3737499" cy="44743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Раннее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Своевременное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Позднее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849B07C-F417-46F5-913D-7F85A1B79A25}"/>
              </a:ext>
            </a:extLst>
          </p:cNvPr>
          <p:cNvSpPr/>
          <p:nvPr/>
        </p:nvSpPr>
        <p:spPr>
          <a:xfrm>
            <a:off x="8131945" y="1340529"/>
            <a:ext cx="3966399" cy="434117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Прогноз заболевания: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клиническое излечение с полным восстановлением трудоспособности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переход в хроническое течение с неблагоприятным прогнозом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DCE6114-0645-4996-B80C-35F4F26EBC2E}"/>
              </a:ext>
            </a:extLst>
          </p:cNvPr>
          <p:cNvSpPr/>
          <p:nvPr/>
        </p:nvSpPr>
        <p:spPr>
          <a:xfrm>
            <a:off x="93656" y="1482571"/>
            <a:ext cx="2968099" cy="405709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Эпидемиологическая ситуация: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предупреждение новых случаев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распространение туберкулеза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D3BD2AAD-27AA-48DF-AC6A-5A5BD5EB050A}"/>
              </a:ext>
            </a:extLst>
          </p:cNvPr>
          <p:cNvSpPr/>
          <p:nvPr/>
        </p:nvSpPr>
        <p:spPr>
          <a:xfrm>
            <a:off x="7596066" y="3036163"/>
            <a:ext cx="443883" cy="392837"/>
          </a:xfrm>
          <a:prstGeom prst="rightArrow">
            <a:avLst/>
          </a:prstGeom>
          <a:solidFill>
            <a:srgbClr val="005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: влево 7">
            <a:extLst>
              <a:ext uri="{FF2B5EF4-FFF2-40B4-BE49-F238E27FC236}">
                <a16:creationId xmlns="" xmlns:a16="http://schemas.microsoft.com/office/drawing/2014/main" id="{4657C730-AC04-4371-83A6-1B42E989F696}"/>
              </a:ext>
            </a:extLst>
          </p:cNvPr>
          <p:cNvSpPr/>
          <p:nvPr/>
        </p:nvSpPr>
        <p:spPr>
          <a:xfrm>
            <a:off x="3153750" y="3036163"/>
            <a:ext cx="471558" cy="390617"/>
          </a:xfrm>
          <a:prstGeom prst="leftArrow">
            <a:avLst/>
          </a:prstGeom>
          <a:solidFill>
            <a:srgbClr val="005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882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B1DA0F8-7388-4670-9349-A39EFD685229}"/>
              </a:ext>
            </a:extLst>
          </p:cNvPr>
          <p:cNvSpPr/>
          <p:nvPr/>
        </p:nvSpPr>
        <p:spPr>
          <a:xfrm>
            <a:off x="355108" y="0"/>
            <a:ext cx="11292397" cy="399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 выявления туберкулеза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EF1B28F-1E3D-4C79-B0A3-14343FB1D109}"/>
              </a:ext>
            </a:extLst>
          </p:cNvPr>
          <p:cNvSpPr/>
          <p:nvPr/>
        </p:nvSpPr>
        <p:spPr>
          <a:xfrm>
            <a:off x="106532" y="568171"/>
            <a:ext cx="12011487" cy="6205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18.06.01 № 77-ФЗ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предупреждении распространения туберкулеза в РФ»;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ФЗ РФ от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21.11.11 № 323-ФЗ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основах охраны здоровья граждан в Российской Федерации»;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03.08.2018 № 314-ФЗ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внесении изменений в Федеральный закон «О предупреждении распространения туберкулеза в Российской Федерации»;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Указ Президента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07.05.2018 № 204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национальных целях и стратегических задачах развития Российской Федерации на период до 2024 года»;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Указ Президента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06.06.2019 № 254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стратегии развития здравоохранения в Российской Федерации на период до 2025 года»;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Постановление Правительства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25.12.01 № 892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реализации Федерального закона «О предупреждении распространения туберкулеза в Российской Федерации»;</a:t>
            </a:r>
          </a:p>
          <a:p>
            <a:pPr lvl="0" algn="just">
              <a:lnSpc>
                <a:spcPct val="90000"/>
              </a:lnSpc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lang="ru-RU" sz="1600" b="1" dirty="0">
                <a:solidFill>
                  <a:srgbClr val="002060"/>
                </a:solidFill>
              </a:rPr>
              <a:t>Постановление Главного государственного врача РФ от </a:t>
            </a:r>
            <a:r>
              <a:rPr lang="ru-RU" sz="1600" b="1" dirty="0" smtClean="0">
                <a:solidFill>
                  <a:srgbClr val="FF6600"/>
                </a:solidFill>
              </a:rPr>
              <a:t>28.01.21 </a:t>
            </a:r>
            <a:r>
              <a:rPr lang="ru-RU" sz="1600" b="1" dirty="0">
                <a:solidFill>
                  <a:srgbClr val="FF6600"/>
                </a:solidFill>
              </a:rPr>
              <a:t>г. № 4 </a:t>
            </a:r>
            <a:r>
              <a:rPr lang="ru-RU" sz="1600" b="1" dirty="0">
                <a:solidFill>
                  <a:srgbClr val="002060"/>
                </a:solidFill>
              </a:rPr>
              <a:t>«Об утверждении санитарных правил и норм СанПиН 3.3686-21 «Санитарно-эпидемиологические требования по профилактике инфекционных болезней»;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15.11.12 № 932н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порядка оказания  медицинской помощи больным туберкулезом»;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29.12.2014 № 951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методических рекомендаций по совершенствованию диагностики и лечения туберкулеза органов дыхания»;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21.03.2017 № 124н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порядков и сроков проведения профилактических медицинских осмотров граждан в целях выявления туберкулеза»;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05.04.2019 № 199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ведомственной целевой программы «Предупреждение и борьба с социально значимыми инфекционными заболеваниями»;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СПЭК Правительства Самарской области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 7 от 20.10.2016г.;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СО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27.12.2012 № 777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организации оказания медицинской помощи больным туберкулезом в Самарской области»;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Самарской области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06.04.2017 № 343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совершенствовании профилактики и раннего выявления туберкулеза у детей в Самарской области»;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Федеральные клинические рекомендации, в том числе: «Выявление и диагностика туберкулеза у детей, поступающих и обучающихся в образовательных организациях», М., 2017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Постановление Губернатора Самарской области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26.02.2021 г. № 37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внесении изменений в Постановление Губернатора Самарской области от 16.12.2020 г. № 365» - о профилактических медицинских осмотрах и диспансеризации граждан в Самарской области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9578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2" y="175759"/>
            <a:ext cx="11906299" cy="71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индикаторы эффективности организации противотуберкулезной помощи населению Самарской области 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году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30062" y="1495064"/>
            <a:ext cx="5020572" cy="1552755"/>
          </a:xfrm>
          <a:prstGeom prst="homePlate">
            <a:avLst>
              <a:gd name="adj" fmla="val 28846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Государственная программа «Развитие здравоохранения в Самарской области на 2014-2023 гг.»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30062" y="4511617"/>
            <a:ext cx="4756554" cy="1811546"/>
          </a:xfrm>
          <a:prstGeom prst="homePlate">
            <a:avLst>
              <a:gd name="adj" fmla="val 3371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 снижения смертности населения Самарской области от туберкулеза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1317683"/>
            <a:ext cx="5867400" cy="1907516"/>
          </a:xfrm>
          <a:prstGeom prst="rect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Показатели, характеризующие: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Эпидемиологическую ситуацию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 регионе;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Эффективность организации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выявления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и лечения туберкулеза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7800" y="4009127"/>
            <a:ext cx="5867400" cy="2816525"/>
          </a:xfrm>
          <a:prstGeom prst="rect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Целевые показатели и мероприятия по их реализации, с целью повышения эффективности: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Профилактики туберкулеза;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Выявления туберкулеза;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Диагностики туберкулеза;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Лечения больных туберкулезом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5693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C5BEA46B-13EB-454B-AF39-D12F4794CBF2}"/>
              </a:ext>
            </a:extLst>
          </p:cNvPr>
          <p:cNvGraphicFramePr>
            <a:graphicFrameLocks noGrp="1"/>
          </p:cNvGraphicFramePr>
          <p:nvPr/>
        </p:nvGraphicFramePr>
        <p:xfrm>
          <a:off x="187910" y="1244684"/>
          <a:ext cx="11816180" cy="536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72">
                  <a:extLst>
                    <a:ext uri="{9D8B030D-6E8A-4147-A177-3AD203B41FA5}">
                      <a16:colId xmlns="" xmlns:a16="http://schemas.microsoft.com/office/drawing/2014/main" val="72666611"/>
                    </a:ext>
                  </a:extLst>
                </a:gridCol>
                <a:gridCol w="6878714">
                  <a:extLst>
                    <a:ext uri="{9D8B030D-6E8A-4147-A177-3AD203B41FA5}">
                      <a16:colId xmlns="" xmlns:a16="http://schemas.microsoft.com/office/drawing/2014/main" val="2379147047"/>
                    </a:ext>
                  </a:extLst>
                </a:gridCol>
                <a:gridCol w="1917577">
                  <a:extLst>
                    <a:ext uri="{9D8B030D-6E8A-4147-A177-3AD203B41FA5}">
                      <a16:colId xmlns="" xmlns:a16="http://schemas.microsoft.com/office/drawing/2014/main" val="1741405529"/>
                    </a:ext>
                  </a:extLst>
                </a:gridCol>
                <a:gridCol w="1429305">
                  <a:extLst>
                    <a:ext uri="{9D8B030D-6E8A-4147-A177-3AD203B41FA5}">
                      <a16:colId xmlns="" xmlns:a16="http://schemas.microsoft.com/office/drawing/2014/main" val="3004917536"/>
                    </a:ext>
                  </a:extLst>
                </a:gridCol>
                <a:gridCol w="1022412">
                  <a:extLst>
                    <a:ext uri="{9D8B030D-6E8A-4147-A177-3AD203B41FA5}">
                      <a16:colId xmlns="" xmlns:a16="http://schemas.microsoft.com/office/drawing/2014/main" val="271556288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индикатора (показателя)</a:t>
                      </a: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 целевых индикаторов (показателей)</a:t>
                      </a: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57428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992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</a:t>
                      </a:r>
                      <a:r>
                        <a:rPr lang="ru-RU" sz="17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 профилактическими осмотрами на туберкулез, %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68577" marR="68577" marT="45713" marB="45713"/>
                </a:tc>
                <a:extLst>
                  <a:ext uri="{0D108BD9-81ED-4DB2-BD59-A6C34878D82A}">
                    <a16:rowId xmlns="" xmlns:a16="http://schemas.microsoft.com/office/drawing/2014/main" val="14491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иммунодиагностикой туберкулеза детского населения в возрасте от 1 до 7 лет включительно при помощи кожной пробы с аллергеном туберкулезным очищенным (туберкулин), %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77" marR="68577" marT="45713" marB="45713"/>
                </a:tc>
                <a:extLst>
                  <a:ext uri="{0D108BD9-81ED-4DB2-BD59-A6C34878D82A}">
                    <a16:rowId xmlns="" xmlns:a16="http://schemas.microsoft.com/office/drawing/2014/main" val="326100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иммунодиагностикой туберкулеза детского населения в возрасте от 8 до 17 лет включительно при помощи кожной пробы с аллергеном туберкулезным рекомбинантным (</a:t>
                      </a:r>
                      <a:r>
                        <a:rPr lang="ru-RU" sz="17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диаскинтест</a:t>
                      </a: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%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77" marR="68577" marT="45713" marB="45713"/>
                </a:tc>
                <a:extLst>
                  <a:ext uri="{0D108BD9-81ED-4DB2-BD59-A6C34878D82A}">
                    <a16:rowId xmlns="" xmlns:a16="http://schemas.microsoft.com/office/drawing/2014/main" val="188622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Смертность населения от туберкулеза, случаев</a:t>
                      </a:r>
                      <a:r>
                        <a:rPr lang="ru-RU" sz="17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100 тысяч населения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extLst>
                  <a:ext uri="{0D108BD9-81ED-4DB2-BD59-A6C34878D82A}">
                    <a16:rowId xmlns="" xmlns:a16="http://schemas.microsoft.com/office/drawing/2014/main" val="183472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Заболеваемость туберкулезом, случаев на 100 тысяч населения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1700" b="1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45,7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extLst>
                  <a:ext uri="{0D108BD9-81ED-4DB2-BD59-A6C34878D82A}">
                    <a16:rowId xmlns="" xmlns:a16="http://schemas.microsoft.com/office/drawing/2014/main" val="115249968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781FF8-79D1-49ED-9B6F-3DBE0952AA78}"/>
              </a:ext>
            </a:extLst>
          </p:cNvPr>
          <p:cNvSpPr/>
          <p:nvPr/>
        </p:nvSpPr>
        <p:spPr>
          <a:xfrm>
            <a:off x="463118" y="1"/>
            <a:ext cx="11141476" cy="69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Реализация показателей Государственной программы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«Развитие здравоохранения в Самарской области на 2014-2023 годы»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CBDBF9F-3BB4-4869-876F-A3FB394F9201}"/>
              </a:ext>
            </a:extLst>
          </p:cNvPr>
          <p:cNvSpPr/>
          <p:nvPr/>
        </p:nvSpPr>
        <p:spPr>
          <a:xfrm>
            <a:off x="6374167" y="729781"/>
            <a:ext cx="5629923" cy="461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 все целевые индикаторы достигнуты</a:t>
            </a:r>
          </a:p>
        </p:txBody>
      </p:sp>
    </p:spTree>
    <p:extLst>
      <p:ext uri="{BB962C8B-B14F-4D97-AF65-F5344CB8AC3E}">
        <p14:creationId xmlns:p14="http://schemas.microsoft.com/office/powerpoint/2010/main" val="9391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="" xmlns:a16="http://schemas.microsoft.com/office/drawing/2014/main" id="{50D86272-AB87-43C0-B7E8-E949DD88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10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>
                <a:solidFill>
                  <a:srgbClr val="002060"/>
                </a:solidFill>
                <a:latin typeface="+mn-lt"/>
              </a:rPr>
              <a:t>План по снижению смертности населения от туберкулеза в </a:t>
            </a:r>
            <a:r>
              <a:rPr lang="ru-RU" altLang="ru-RU" sz="2200" b="1" dirty="0" smtClean="0">
                <a:solidFill>
                  <a:srgbClr val="002060"/>
                </a:solidFill>
                <a:latin typeface="+mn-lt"/>
              </a:rPr>
              <a:t>2021 </a:t>
            </a:r>
            <a:r>
              <a:rPr lang="ru-RU" altLang="ru-RU" sz="2200" b="1" dirty="0">
                <a:solidFill>
                  <a:srgbClr val="002060"/>
                </a:solidFill>
                <a:latin typeface="+mn-lt"/>
              </a:rPr>
              <a:t>году в Самарской области.</a:t>
            </a:r>
            <a:br>
              <a:rPr lang="ru-RU" altLang="ru-RU" sz="2200" b="1" dirty="0">
                <a:solidFill>
                  <a:srgbClr val="002060"/>
                </a:solidFill>
                <a:latin typeface="+mn-lt"/>
              </a:rPr>
            </a:br>
            <a:endParaRPr lang="ru-RU" altLang="ru-RU" sz="2000" b="1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="" xmlns:a16="http://schemas.microsoft.com/office/drawing/2014/main" id="{206CBCF6-7AB4-4B28-9EC7-0DD969A124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386384"/>
              </p:ext>
            </p:extLst>
          </p:nvPr>
        </p:nvGraphicFramePr>
        <p:xfrm>
          <a:off x="145002" y="548998"/>
          <a:ext cx="12046998" cy="549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3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3866">
                  <a:extLst>
                    <a:ext uri="{9D8B030D-6E8A-4147-A177-3AD203B41FA5}">
                      <a16:colId xmlns="" xmlns:a16="http://schemas.microsoft.com/office/drawing/2014/main" val="1534790748"/>
                    </a:ext>
                  </a:extLst>
                </a:gridCol>
                <a:gridCol w="2506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80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</a:t>
                      </a:r>
                    </a:p>
                  </a:txBody>
                  <a:tcPr marL="91430" marR="91430" marT="45729" marB="45729"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Целевой индикатор</a:t>
                      </a:r>
                    </a:p>
                  </a:txBody>
                  <a:tcPr marL="91430" marR="91430" marT="45729" marB="45729"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</a:t>
                      </a:r>
                    </a:p>
                  </a:txBody>
                  <a:tcPr marL="91430" marR="91430" marT="45729" marB="45729"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Ответственные</a:t>
                      </a:r>
                      <a:r>
                        <a:rPr lang="ru-RU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исполнители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29" marB="45729">
                    <a:solidFill>
                      <a:srgbClr val="3760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414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. Улучшение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</a:rPr>
                        <a:t> профилактики туберкулеза.</a:t>
                      </a:r>
                    </a:p>
                    <a:p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Доля пациентов с ВИЧ-инфекцией с уровнем 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CD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4+лимфоцитов менее 350 клеток/мкл, охваченных </a:t>
                      </a:r>
                      <a:r>
                        <a:rPr lang="ru-RU" sz="1600" b="1" baseline="0" dirty="0" err="1">
                          <a:solidFill>
                            <a:srgbClr val="002060"/>
                          </a:solidFill>
                        </a:rPr>
                        <a:t>химиопрофилактикой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туберкулеза</a:t>
                      </a: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99,0%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99,9%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СПИД-центр, врачи-инфекционисты</a:t>
                      </a:r>
                    </a:p>
                  </a:txBody>
                  <a:tcPr marL="91430" marR="91430" marT="45729" marB="4572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42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. Улучшение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</a:rPr>
                        <a:t> выявление туберкулеза.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u="sng" baseline="0" dirty="0">
                          <a:solidFill>
                            <a:srgbClr val="002060"/>
                          </a:solidFill>
                        </a:rPr>
                        <a:t>Доля социальных групп риска, охваченных профилактическими медицинскими осмотрами в целях выявление туберкулеза из них: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Лиц БОМЖ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Лиц, состоящих на учете у нарколога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Лиц, в течение последнего года освободившихся из учреждений ФСИН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Лиц, состоящих на учете у психиатра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Лиц, состоящих на учете с ВИЧ-инфекцией</a:t>
                      </a: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smtClean="0">
                          <a:solidFill>
                            <a:srgbClr val="002060"/>
                          </a:solidFill>
                        </a:rPr>
                        <a:t>88,0%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607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30153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4081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15287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35120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86,8%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607 (100,0%)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22267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73,8%)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3174 (77,8%)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13907 (91,0%)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34044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96,9%)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Общая лечебная сеть</a:t>
                      </a:r>
                    </a:p>
                  </a:txBody>
                  <a:tcPr marL="91430" marR="91430" marT="45729" marB="4572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18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2.      </a:t>
                      </a:r>
                      <a:r>
                        <a:rPr lang="ru-RU" sz="1600" b="1" u="sng" baseline="0" dirty="0">
                          <a:solidFill>
                            <a:srgbClr val="002060"/>
                          </a:solidFill>
                        </a:rPr>
                        <a:t>Доля больных туберкулезом, выявленных активно среди всех больных туберкулезом</a:t>
                      </a:r>
                      <a:endParaRPr lang="ru-RU" sz="1600" b="1" u="sng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80,0%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80,1%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Общая лечебная сеть</a:t>
                      </a:r>
                    </a:p>
                    <a:p>
                      <a:endParaRPr lang="ru-RU" sz="1600" dirty="0"/>
                    </a:p>
                  </a:txBody>
                  <a:tcPr marL="91430" marR="91430" marT="45729" marB="4572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0967" y="5777802"/>
            <a:ext cx="5838092" cy="94956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Целевой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индикатор: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количество сохраненных жизней -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Достигнуто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2040</Words>
  <Application>Microsoft Office PowerPoint</Application>
  <PresentationFormat>Широкоэкранный</PresentationFormat>
  <Paragraphs>351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Lucida Sans Unicode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по снижению смертности населения от туберкулеза в 2021 году в Самарской области. </vt:lpstr>
      <vt:lpstr>Презентация PowerPoint</vt:lpstr>
      <vt:lpstr>Презентация PowerPoint</vt:lpstr>
      <vt:lpstr>Доля пациентов с ВИЧ-инфекцией среди  впервые выявленных больных туберкулезом, в %</vt:lpstr>
      <vt:lpstr>Доля пациентов с ВИЧ-инфекцией среди больных активными формами туберкулеза, 2021 г., в %</vt:lpstr>
      <vt:lpstr>COVID-19 и туберкулез (еженедельный мониторинг  для главного фтизиатра МЗ РФ И.А. Васильевой с мая 2020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Metod</cp:lastModifiedBy>
  <cp:revision>162</cp:revision>
  <dcterms:created xsi:type="dcterms:W3CDTF">2021-04-05T01:36:04Z</dcterms:created>
  <dcterms:modified xsi:type="dcterms:W3CDTF">2022-05-21T09:54:43Z</dcterms:modified>
</cp:coreProperties>
</file>