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301" r:id="rId5"/>
    <p:sldId id="277" r:id="rId6"/>
    <p:sldId id="278" r:id="rId7"/>
    <p:sldId id="281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302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1C17-5EDC-411D-BCA3-5F28ACCABFC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8805-512B-4884-9018-D792F912F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2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6436FA-09A6-479A-878B-C4310AB22C5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198438"/>
            <a:ext cx="1588" cy="39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6188661-EAE2-4EA8-BCA9-6147AA872ECA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0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7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851" y="1122364"/>
            <a:ext cx="6854726" cy="23844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15.12.20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258C-8B0F-45B7-AFAF-3CAA50D228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84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7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1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4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6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1E51-AFCB-4E8A-9B20-423733AB805A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EDDC-A223-45FC-A8A2-E05AE5029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4608512" cy="1470025"/>
          </a:xfrm>
        </p:spPr>
        <p:txBody>
          <a:bodyPr>
            <a:noAutofit/>
          </a:bodyPr>
          <a:lstStyle/>
          <a:p>
            <a:pPr algn="l" defTabSz="449263" fontAlgn="base">
              <a:spcBef>
                <a:spcPts val="75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700" b="1" dirty="0">
                <a:solidFill>
                  <a:srgbClr val="4E782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Роль специалистов сестринского дела в обеспечении безопасной среды в медицинской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4752528" cy="1417712"/>
          </a:xfrm>
        </p:spPr>
        <p:txBody>
          <a:bodyPr>
            <a:normAutofit/>
          </a:bodyPr>
          <a:lstStyle/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Двойников С.И. – профессор кафедры сестринского дела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«Самарский государственный медицинский университет» Минздрава России 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8941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5"/>
          <a:stretch>
            <a:fillRect/>
          </a:stretch>
        </p:blipFill>
        <p:spPr bwMode="auto">
          <a:xfrm>
            <a:off x="4410075" y="857250"/>
            <a:ext cx="47513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6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988840"/>
            <a:ext cx="4258816" cy="413732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чувства собственного достоинства, его искажение в связи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заболеванием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стресса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перемещения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реакция на социальное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способность к адаптации к новым условиям и к преодолению стрессовых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ролевая функция </a:t>
            </a:r>
          </a:p>
          <a:p>
            <a:endParaRPr lang="ru-RU" dirty="0"/>
          </a:p>
        </p:txBody>
      </p:sp>
      <p:pic>
        <p:nvPicPr>
          <p:cNvPr id="4" name="Рисунок 7" descr="IMG_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2958"/>
            <a:ext cx="3672408" cy="41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51520" y="260648"/>
            <a:ext cx="8613775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психоэмоциональным факторам риска для пациентов можно отнести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28800"/>
            <a:ext cx="4301886" cy="488600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защитных функций организма в связи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заболеванием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риск осложнений лекарственной терапии; 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риск подверженности внутрибольничной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инфекции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риск травм, повреждений, ожогов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переохлаждений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физической активности в связи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заболеванием 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самогигиены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51520" y="260648"/>
            <a:ext cx="8613775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факторам, угрожающим безопасности жизнедеятельности пациентов, можно отнести: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Больница им. Мечникова выбрала лучшую медсестру (ФОТОРЕПОРТАЖ) - Новости  Днеп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2804"/>
            <a:ext cx="403244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407" y="2348881"/>
            <a:ext cx="4118049" cy="302433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инфекционной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 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обеспечивающие личную гигиену пациента и медицинского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персонала </a:t>
            </a:r>
          </a:p>
          <a:p>
            <a:pPr>
              <a:buFont typeface="+mj-lt"/>
              <a:buAutoNum type="arabicPeriod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Лечебно-охранительный режим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4" descr="IMG_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7"/>
            <a:ext cx="3964651" cy="34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51520" y="548680"/>
            <a:ext cx="8613775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обеспечению безопасной больничной среды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96752"/>
            <a:ext cx="4536504" cy="531805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Режим инфекционной безопасности – это особый режим, который состоит их организационных, профилактических и противоэпидемических мер и обеспечивается в медицинских организациях с целью предупреждения возникновения и распространения инфекционных заболеваний или заражением медицинского персонала инфекцией, связанной с оказанием медицинской помощи (ИСМП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режима инфекционной безопасности – снижение до минимальных показателей уровня заболеваемости, летальных исходов и экономического ущерба от внутрибольничных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31775" y="332656"/>
            <a:ext cx="8613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7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инфекционной безопасности</a:t>
            </a:r>
            <a:endParaRPr lang="ru-RU" altLang="ru-RU" sz="27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mmc-rspp.ru/m/photos/get_image/file/563583bec274bc0ca44958c3a9b373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44308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988841"/>
            <a:ext cx="4392488" cy="37444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Микробиологическое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инфекционного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регистрация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заболеваний, связанных с оказанием медицинской помощи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инструкций и алгоритмов наиболее безопасных диагностических и лечебных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персонала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здоровья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персонала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здоровья пациентов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48460" y="116632"/>
            <a:ext cx="8613775" cy="1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Инфекционный контроль- это система мероприятий, направленных на предупреждение возникновения и распространения инфекционных заболеваний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https://dantist8.ru/wp-content/uploads/2022/03/93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9351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5" y="1556792"/>
            <a:ext cx="4709493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надлежащего контроля за внутрибольничными инфекциями, выявление наиболее часто встречающихся заболеваний: сбор статистических данных, классификация и учет всех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ВБИ;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Устранение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возбудителей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инфекций (дезинфекция; дезинсекция; дератизация;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предстерилизационная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очистка; стерилизация);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Прерывание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путей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передачи (использование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средств индивидуальной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защиты; адекватное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соответствующее нормативам поведение медицинских работников в случае возникновения экстренных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ситуаций; соблюдение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гигиены; изоляция);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Повышение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устойчивости организма пациентов и персонала.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31775" y="404664"/>
            <a:ext cx="8613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7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инфекционной безопасности</a:t>
            </a:r>
            <a:endParaRPr lang="ru-RU" altLang="ru-RU" sz="27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sv-stom.ru/wp-content/uploads/principy-aseptiki-i-antiseptiki-v-stomatologii-aseptika-i-antisep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v-stom.ru/wp-content/uploads/principy-aseptiki-i-antiseptiki-v-stomatologii-aseptika-i-antisepti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v-stom.ru/wp-content/uploads/principy-aseptiki-i-antiseptiki-v-stomatologii-aseptika-i-antisepti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4" descr="DSCF1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204864"/>
            <a:ext cx="37760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12" y="1124744"/>
            <a:ext cx="8555360" cy="3312368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Отрицательные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посевов проб с инструментария и любых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поверхностей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обсемененности воздуха, не превышающие установленные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нормативы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медицинских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грызунов и насекомых, подтвержденное применением объективных методов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обнаружения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из наиболее значимых факторов обеспечения режима инфекционной безопасности в условиях медицинских организаций является соответствующая организация по удалению медицинских отходов – любых отходов, которые формируются в медицинских организациях при выполнении любой медицинской или фармацевтической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65112" y="188640"/>
            <a:ext cx="8613775" cy="88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качества проводимых дезинфекционных и стерилизационных мероприятий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mos.ru/upload/newsfeed/pressevents/11(3824)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429000"/>
            <a:ext cx="65527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10" y="1988840"/>
            <a:ext cx="8411345" cy="4525963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Уход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кожными покровами: ежедневные умывания два раза в сутки, принятие гигиенический ванны раз в неделю, уход за складками, за ротовой полостью, за ушными раковинами, полостью носа, профилактика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пролежней </a:t>
            </a:r>
          </a:p>
          <a:p>
            <a:pPr algn="just">
              <a:buAutoNum type="arabicPeriod"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Контроль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качеством постельного белья: тщательное расправление всех складок, отсутствие швов и рубцов, смена по мере загрязнения, но не реже одного раза в неделю; обеспечение стерильным бельем в операционных и акушерских стационарах, возможно наличие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пеленок</a:t>
            </a:r>
          </a:p>
          <a:p>
            <a:pPr marL="0" indent="0" algn="just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3. Контроль за качеством нательного белья: обеспечение поступающих на стационарное лечение комплектом чистого нательного белья, смена по мере загрязнения; в случаях, предусмотренных санитарными правилами, одежду необходимо подвергать камерной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дезинфекции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65111" y="332656"/>
            <a:ext cx="8613775" cy="9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</a:t>
            </a:r>
            <a:r>
              <a:rPr lang="ru-RU" altLang="ru-RU" sz="2400" b="1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обеспечивающие личную гигиену </a:t>
            </a: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условиях медицинской организации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78583"/>
            <a:ext cx="4258816" cy="463073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режима двигательной активности – активная мышечная деятельность для поддержания жизненных функций организма: для пациента – в рамках врачебного назначения, для медицинского персонала – в рамках правил биомеханики; К наиболее значимым составляющим режима двигательной активности можно отнести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эргономику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биомеханику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правил внутреннего распорядка стационара – режим, способный обеспечить рациональное использование рабочего времени и комфортное самочувствие пациента, обеспеченное адекватным режимом дня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режима эмоциональной безопасности – обеспечение в условиях стационара психологического комфорта.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65111" y="260648"/>
            <a:ext cx="8613775" cy="116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организации </a:t>
            </a:r>
            <a:r>
              <a:rPr lang="ru-RU" altLang="ru-RU" sz="2400" b="1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лечебно-охранительного режима </a:t>
            </a: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в условиях медицинской организации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4" descr="Что входит в обязанности постовой медсестры: должностная инструк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04804"/>
            <a:ext cx="4240734" cy="28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4E782D"/>
                </a:solidFill>
                <a:latin typeface="Arial" pitchFamily="34" charset="0"/>
                <a:cs typeface="Arial" pitchFamily="34" charset="0"/>
              </a:rPr>
              <a:t>Основные проблемы в </a:t>
            </a:r>
            <a:r>
              <a:rPr lang="ru-RU" sz="2700" b="1" dirty="0">
                <a:solidFill>
                  <a:srgbClr val="4E782D"/>
                </a:solidFill>
                <a:latin typeface="Arial" pitchFamily="34" charset="0"/>
                <a:cs typeface="Arial" pitchFamily="34" charset="0"/>
              </a:rPr>
              <a:t>процессе организации безопасной больничной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i="1" dirty="0">
                <a:latin typeface="Arial" pitchFamily="34" charset="0"/>
                <a:cs typeface="Arial" pitchFamily="34" charset="0"/>
              </a:rPr>
              <a:t>1. Пациенты получают недостаточно информации о своем заболевании и о правилах </a:t>
            </a:r>
            <a:r>
              <a:rPr lang="ru-RU" sz="3400" i="1" dirty="0" err="1">
                <a:latin typeface="Arial" pitchFamily="34" charset="0"/>
                <a:cs typeface="Arial" pitchFamily="34" charset="0"/>
              </a:rPr>
              <a:t>самоухода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, в связи с чем не могут обеспечить себе достаточно грамотный процесс реабилитации и лечения вне стационара; </a:t>
            </a:r>
          </a:p>
          <a:p>
            <a:pPr marL="0" indent="0" algn="just">
              <a:buNone/>
            </a:pPr>
            <a:r>
              <a:rPr lang="ru-RU" sz="3400" i="1" dirty="0">
                <a:latin typeface="Arial" pitchFamily="34" charset="0"/>
                <a:cs typeface="Arial" pitchFamily="34" charset="0"/>
              </a:rPr>
              <a:t>2. Со стороны пациента отсутствие взаимопонимания является главным барьером в системе медицинская сестра-пациент, тогда как со стороны медицинской сестры главный барьер – это неуважительное отношение пациентов; </a:t>
            </a:r>
          </a:p>
          <a:p>
            <a:pPr marL="0" indent="0" algn="just">
              <a:buNone/>
            </a:pPr>
            <a:r>
              <a:rPr lang="ru-RU" sz="3400" i="1" dirty="0">
                <a:latin typeface="Arial" pitchFamily="34" charset="0"/>
                <a:cs typeface="Arial" pitchFamily="34" charset="0"/>
              </a:rPr>
              <a:t>3. Медицинские сестры часто подвержены возникновению хронических заболеваний и болям в опорно-двигательном аппарате, что является не только следствием недостаточной осведомленности о вопросах эргономики и биомеханики, но и следствием недостаточной оснащенности медицинских организаций различными 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приспособлениями; </a:t>
            </a:r>
            <a:endParaRPr lang="ru-RU" sz="3400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400" i="1" dirty="0">
                <a:latin typeface="Arial" pitchFamily="34" charset="0"/>
                <a:cs typeface="Arial" pitchFamily="34" charset="0"/>
              </a:rPr>
              <a:t>4. Аллергии являются распространенным явлением среди медицинских сестер, и главная причина этого – нехватка времени на соблюдение всех предписанных правил безопасности; </a:t>
            </a:r>
          </a:p>
          <a:p>
            <a:pPr marL="0" indent="0" algn="just">
              <a:buNone/>
            </a:pPr>
            <a:r>
              <a:rPr lang="ru-RU" sz="3400" i="1" dirty="0">
                <a:latin typeface="Arial" pitchFamily="34" charset="0"/>
                <a:cs typeface="Arial" pitchFamily="34" charset="0"/>
              </a:rPr>
              <a:t>5. Психологические факторы риска в работе медицинских сестер являются наиболее пагубными, в следствие чего данные медицинские работники часто подвержены стрессу, а это в свою очередь сильно сказывается на качестве оказываемых ими услуг. 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36581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720" y="1481552"/>
            <a:ext cx="3596866" cy="99412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72 сессии Всемирной ассамблеи здравоохранения, проводимой ВОЗ, 17 сентября был объявлен </a:t>
            </a:r>
            <a:r>
              <a:rPr lang="ru-RU" sz="1600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Всемирным днем безопасности пациента</a:t>
            </a:r>
            <a:endParaRPr lang="ru-RU" sz="1600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888" y="3574575"/>
            <a:ext cx="3581592" cy="248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Всемирного дня безопасности пациента – повышение осведомленности общества о безопасности пациентов для снижения рисков, возникающих в процессе оказания медицинской помощи 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7-sentyabrya-01-2048x1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8" y="1376772"/>
            <a:ext cx="51881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6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85750" y="6416675"/>
            <a:ext cx="13509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50"/>
              </a:spcBef>
              <a:buSzPct val="100000"/>
              <a:tabLst>
                <a:tab pos="0" algn="l"/>
                <a:tab pos="335711" algn="l"/>
                <a:tab pos="672614" algn="l"/>
                <a:tab pos="1009515" algn="l"/>
                <a:tab pos="1346418" algn="l"/>
                <a:tab pos="1683319" algn="l"/>
                <a:tab pos="2020222" algn="l"/>
                <a:tab pos="2357123" algn="l"/>
                <a:tab pos="2694025" algn="l"/>
                <a:tab pos="3030927" algn="l"/>
                <a:tab pos="3367829" algn="l"/>
                <a:tab pos="3704731" algn="l"/>
                <a:tab pos="4041633" algn="l"/>
                <a:tab pos="4378535" algn="l"/>
                <a:tab pos="4715437" algn="l"/>
                <a:tab pos="5052339" algn="l"/>
                <a:tab pos="5389241" algn="l"/>
                <a:tab pos="5726143" algn="l"/>
                <a:tab pos="6063045" algn="l"/>
                <a:tab pos="6399947" algn="l"/>
                <a:tab pos="6736849" algn="l"/>
              </a:tabLs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Организатор: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416675"/>
            <a:ext cx="11477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509" name="Заголовок 3"/>
          <p:cNvSpPr txBox="1">
            <a:spLocks/>
          </p:cNvSpPr>
          <p:nvPr/>
        </p:nvSpPr>
        <p:spPr bwMode="auto">
          <a:xfrm>
            <a:off x="265113" y="1347788"/>
            <a:ext cx="86137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700" b="1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21510" name="object 8"/>
          <p:cNvSpPr txBox="1">
            <a:spLocks noChangeArrowheads="1"/>
          </p:cNvSpPr>
          <p:nvPr/>
        </p:nvSpPr>
        <p:spPr bwMode="auto">
          <a:xfrm>
            <a:off x="388938" y="3157538"/>
            <a:ext cx="3835400" cy="12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sz="1500" dirty="0" smtClean="0">
                <a:solidFill>
                  <a:schemeClr val="tx1"/>
                </a:solidFill>
                <a:cs typeface="Arial" panose="020B0604020202020204" pitchFamily="34" charset="0"/>
              </a:rPr>
              <a:t>Двойников С.И. </a:t>
            </a:r>
            <a:r>
              <a:rPr lang="ru-RU" sz="1500" dirty="0">
                <a:solidFill>
                  <a:schemeClr val="tx1"/>
                </a:solidFill>
                <a:cs typeface="Arial" panose="020B0604020202020204" pitchFamily="34" charset="0"/>
              </a:rPr>
              <a:t>– профессор кафедры сестринского дела ФГБОУ ВО «Самарский государственный медицинский университет» Минздрава России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ru-RU" altLang="ru-RU" sz="1500" dirty="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pic>
        <p:nvPicPr>
          <p:cNvPr id="2151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8654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75" y="1484784"/>
            <a:ext cx="8363272" cy="4853136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Нежелательные явления, вызванные небезопасным оказанием медицинской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помощи являются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одной из 10 основных причин смерти и инвалидности во всем мире. </a:t>
            </a:r>
          </a:p>
          <a:p>
            <a:pPr lvl="0">
              <a:lnSpc>
                <a:spcPct val="12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 оценкам, в странах с высоким уровнем дохода при оказании стационарной помощи вред причиняется каждому десятому пациенту. Вред может быть причинен в результате ряда нежелательных явлений, почти 50% из которых можно предотвратить. </a:t>
            </a:r>
          </a:p>
          <a:p>
            <a:pPr lvl="0">
              <a:lnSpc>
                <a:spcPct val="12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всем мире при оказании первичной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медицинской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помощи вред причиняется четырем из 10 пациентов. В 80% случаев причинение вреда можно предотвратить. </a:t>
            </a:r>
          </a:p>
          <a:p>
            <a:pPr lvl="0">
              <a:lnSpc>
                <a:spcPct val="12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развитых странах 15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% всех расходов и рабочей нагрузки в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организациях являются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прямым следствием нежелательных явлений.</a:t>
            </a:r>
          </a:p>
          <a:p>
            <a:pPr lvl="0">
              <a:lnSpc>
                <a:spcPct val="12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Вложение ресурсов в сокращение масштабов вреда, причиняемого пациентам, может привести к значительной экономии средств и, что еще важнее, позволит добиваться более благоприятных медицинских исходов у пациентов. Примером профилактической меры в этой области является повышение качества взаимодействия с пациентами, что при условии его надлежащей организации может позволить снизить бремя вреда, причиняемого пациентам, на 15%.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31775" y="620688"/>
            <a:ext cx="8613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7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ВОЗ</a:t>
            </a:r>
            <a:endParaRPr lang="ru-RU" altLang="ru-RU" sz="27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7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ru-RU" altLang="ru-RU" sz="2700" b="1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</a:t>
            </a:r>
            <a:br>
              <a:rPr lang="ru-RU" altLang="ru-RU" sz="2700" b="1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5" y="908720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Обеспечение безопасности пациента можно определить как снижение риска причинения связанного с оказанием медицинской помощи дополнительного вреда до приемлемого минимального уровня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i="1" dirty="0">
                <a:latin typeface="Arial" pitchFamily="34" charset="0"/>
                <a:cs typeface="Arial" pitchFamily="34" charset="0"/>
              </a:rPr>
              <a:t>Величина последнего зависит от современного состояния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профессиональной подготовки специалистов сестринского дела,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доступных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ресурсов,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условий оказания помощи и сравнивается с риском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отсутствия лечения или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неверной тактики лечения.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Проще говоря, это предотвращение ошибок и неблагоприятных событий, связанных с оказанием медицинской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помощи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fotovmire.ru/wp-content/uploads/2019/08/22124/milaja-medsestra-obshhaetsja-s-babush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60" y="3178418"/>
            <a:ext cx="6099267" cy="3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9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340768"/>
            <a:ext cx="7920881" cy="338437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Безопасная больничная среда – это среда, в которой действие неблагоприятных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факторов, связанных с заболеванием пациента, а также  условиями оказания медицинской помощи сведено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 минимуму, что в полной мере обеспечивает пациенту и медицинскому работнику безопасность и комфорт и позволяет эффективно удовлетворять жизненно важные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 пациента.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Безопасные условия труда – это условия труда, при которых воздействие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работников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вредных и (или) опасных производственных факторов исключено либо уровни воздействия не превышают установленных нормативов.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Критериями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безопасной больничной среды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являются сохранение жизни, здоровья, функциональных способностей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организма пациента и медицинского работника.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31775" y="260648"/>
            <a:ext cx="8613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7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</a:t>
            </a:r>
            <a:endParaRPr lang="ru-RU" altLang="ru-RU" sz="27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8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4E782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Основные </a:t>
            </a:r>
            <a:r>
              <a:rPr lang="ru-RU" sz="2700" b="1" dirty="0">
                <a:solidFill>
                  <a:srgbClr val="4E782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показатели рациональной организации безопасной больничной среды в медицинских организациях: </a:t>
            </a:r>
            <a:r>
              <a:rPr lang="ru-RU" sz="3000" b="1" dirty="0">
                <a:solidFill>
                  <a:srgbClr val="4E782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4E782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endParaRPr lang="ru-RU" sz="3000" b="1" dirty="0">
              <a:solidFill>
                <a:srgbClr val="4E782D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484785"/>
            <a:ext cx="8229600" cy="1944216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возникновения внутрибольничных инфекций, количество пострадавших от них пациентов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 на персонал, ресурсное обеспечение и напряженность трудового процесса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состояния здоровья медицинских работников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 возникновений профессиональных заболеваний, травм 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и качество проводимых инструктажей о технике безопасности среди медицинского персонала и многие другие показатели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https://fotovmire.ru/wp-content/uploads/2019/08/22124/pomoshhnica-vracha-smotrit-vn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387780"/>
            <a:ext cx="5760641" cy="32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2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75" y="1988840"/>
            <a:ext cx="8712968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различные излучения (ультрафиолетовое, ионизирующее, лазерное), ультразвук, влажность и температура воздуха, недостаточное или избыточное освещение и т.д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Химические: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сенсибилизирующее действие при использовании различных лекарственных средств, средств для проведения дезинфекции, особенно опасна комбинированная химиотерапия,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связи с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канцерогенным влиянием 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организм</a:t>
            </a:r>
          </a:p>
          <a:p>
            <a:pPr marL="0" indent="0" algn="just"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Биологические</a:t>
            </a:r>
            <a:r>
              <a:rPr lang="ru-RU" sz="1500" dirty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все виды бактерий, вирусов, грибов и других микроорганизмов, которые могут выступать возбудителями инфекционных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</a:t>
            </a:r>
          </a:p>
          <a:p>
            <a:pPr marL="0" indent="0" algn="just"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напряженность трудового процесса, профессиональные стрессы (особенно часто встречаются в работе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сестринского персонала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реанимационного и психиатрического отделений) – все это зачастую приводит к профессиональному выгоранию, что может оказать пагубное влияние на трудовую деятельность медицинских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50227" y="476672"/>
            <a:ext cx="8613775" cy="80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оценке влияния поражающих условий труда принято выделать следующий факторы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44825"/>
            <a:ext cx="4066379" cy="41765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двигательная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многократно поднимаемого вручную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груза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Однотипные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рабочая поза, ее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наклонов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корпуса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Перемещение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пространстве.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 descr="http://www.scrkb.ru/images/otdeleniya/reanimaciya/image02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8" y="2060848"/>
            <a:ext cx="41764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0" y="6021388"/>
            <a:ext cx="9144000" cy="0"/>
          </a:xfrm>
          <a:prstGeom prst="line">
            <a:avLst/>
          </a:prstGeom>
          <a:ln>
            <a:solidFill>
              <a:srgbClr val="F7AA3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65112" y="332656"/>
            <a:ext cx="8613775" cy="73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тяжести труда проводится по следующим показателям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636912"/>
            <a:ext cx="4149279" cy="3168351"/>
          </a:xfrm>
        </p:spPr>
        <p:txBody>
          <a:bodyPr/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Психосоциальные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Угрожающие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жизнедеятельности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пациентов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https://www.oncologynurseadvisor.com/wp-content/uploads/sites/13/2019/06/fatigue_G_81128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9" y="2204864"/>
            <a:ext cx="431924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51520" y="620688"/>
            <a:ext cx="8613775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91" tIns="33746" rIns="67491" bIns="33746" anchor="b"/>
          <a:lstStyle>
            <a:lvl1pPr>
              <a:lnSpc>
                <a:spcPct val="92000"/>
              </a:lnSpc>
              <a:spcAft>
                <a:spcPts val="10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55625" indent="-212725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855663" indent="-169863">
              <a:lnSpc>
                <a:spcPct val="92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198563" indent="-169863">
              <a:lnSpc>
                <a:spcPct val="92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1541463" indent="-169863">
              <a:lnSpc>
                <a:spcPct val="92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19986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4558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29130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370263" indent="-169863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</a:pP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</a:t>
            </a: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  <a:r>
              <a:rPr lang="ru-RU" altLang="ru-RU" sz="2400" b="1" dirty="0" smtClean="0">
                <a:solidFill>
                  <a:srgbClr val="4E7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влияющие на безопасность пациентов в условиях медицинских организаций</a:t>
            </a:r>
            <a:endParaRPr lang="ru-RU" altLang="ru-RU" sz="2400" b="1" dirty="0">
              <a:solidFill>
                <a:srgbClr val="4E7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5776483</TotalTime>
  <Words>1267</Words>
  <Application>Microsoft Office PowerPoint</Application>
  <PresentationFormat>Экран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Роль специалистов сестринского дела в обеспечении безопасной среды в медицинской организации</vt:lpstr>
      <vt:lpstr>В рамках 72 сессии Всемирной ассамблеи здравоохранения, проводимой ВОЗ, 17 сентября был объявлен Всемирным днем безопасности пациента</vt:lpstr>
      <vt:lpstr>Презентация PowerPoint</vt:lpstr>
      <vt:lpstr>Основные понятия </vt:lpstr>
      <vt:lpstr>Презентация PowerPoint</vt:lpstr>
      <vt:lpstr> Основные показатели рациональной организации безопасной больничной среды в медицинских организациях: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проблемы в процессе организации безопасной больничной среды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специалистов сестринского дела в обеспечении безопасной среды в медицинской организации</dc:title>
  <dc:creator>User</dc:creator>
  <cp:lastModifiedBy>User</cp:lastModifiedBy>
  <cp:revision>58</cp:revision>
  <dcterms:created xsi:type="dcterms:W3CDTF">2022-07-23T07:28:14Z</dcterms:created>
  <dcterms:modified xsi:type="dcterms:W3CDTF">2011-09-21T20:35:10Z</dcterms:modified>
</cp:coreProperties>
</file>