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97" r:id="rId2"/>
    <p:sldId id="296" r:id="rId3"/>
    <p:sldId id="295" r:id="rId4"/>
    <p:sldId id="294" r:id="rId5"/>
    <p:sldId id="293" r:id="rId6"/>
    <p:sldId id="292" r:id="rId7"/>
    <p:sldId id="298" r:id="rId8"/>
    <p:sldId id="311" r:id="rId9"/>
    <p:sldId id="305" r:id="rId10"/>
    <p:sldId id="304" r:id="rId11"/>
    <p:sldId id="303" r:id="rId12"/>
    <p:sldId id="302" r:id="rId13"/>
    <p:sldId id="301" r:id="rId14"/>
    <p:sldId id="300" r:id="rId15"/>
    <p:sldId id="310" r:id="rId16"/>
    <p:sldId id="309" r:id="rId17"/>
    <p:sldId id="308" r:id="rId18"/>
    <p:sldId id="307" r:id="rId19"/>
    <p:sldId id="306" r:id="rId20"/>
    <p:sldId id="315" r:id="rId21"/>
    <p:sldId id="31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000" autoAdjust="0"/>
  </p:normalViewPr>
  <p:slideViewPr>
    <p:cSldViewPr>
      <p:cViewPr varScale="1">
        <p:scale>
          <a:sx n="53" d="100"/>
          <a:sy n="53" d="100"/>
        </p:scale>
        <p:origin x="22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668A-BAA7-497E-A004-9B9CB710ECA4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F39FF-3911-48E9-9AA2-39B62F458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6995" marR="71755" indent="457200" algn="just">
              <a:spcAft>
                <a:spcPts val="0"/>
              </a:spcAft>
            </a:pP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Пациенты, которые регулярно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выполняют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упражнения, имеют более благоприятный прогноз в отношении развития осложнений.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же осложнения уже имеются, то они развиваются значительно медленнее.</a:t>
            </a:r>
          </a:p>
          <a:p>
            <a:pPr marL="86995" marR="68580" indent="449580" algn="just"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 упражнения благотворно влияют на все виды обмена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веществ. Поскольку мышцы человека построены в основном из белков,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то, нагружая мышцы, мы улучшаем белковый обмен, а белок – это основа жизни. При регулярной физической активности усиливается расщепление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жиров,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снижается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масса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тела,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улучшается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жировой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</a:t>
            </a:r>
            <a:r>
              <a:rPr lang="ru-RU" sz="1200" spc="-3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крови. При этом устраняются предпосылки к развитию атеросклероза и</a:t>
            </a:r>
            <a:r>
              <a:rPr lang="ru-RU" sz="12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других сосудистых заболеваний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86995" marR="68580" lvl="0" indent="44958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Жировой состав крови имеет большое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развитии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инсулинорезистентности.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Значительное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оказывает физическая нагрузка и на углеводный обмен. При интенсив-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ной физической нагрузке повышается чувствительность инсулиновых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рецепторов к инсулину, что приводит к снижению уровня сахара в крови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уменьшению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дозировок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инсулина. Этот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действует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</a:t>
            </a:r>
            <a:r>
              <a:rPr lang="ru-RU" sz="1200" spc="26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z="1200" spc="26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</a:t>
            </a:r>
            <a:r>
              <a:rPr lang="ru-RU" sz="1200" spc="24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физической</a:t>
            </a:r>
            <a:r>
              <a:rPr lang="ru-RU" sz="1200" spc="26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нагрузки</a:t>
            </a:r>
            <a:r>
              <a:rPr lang="ru-RU" sz="1200" spc="26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1200" spc="26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таковой,</a:t>
            </a:r>
            <a:r>
              <a:rPr lang="ru-RU" sz="1200" spc="25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1200" spc="27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200" spc="25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закрепляется </a:t>
            </a:r>
            <a:r>
              <a:rPr lang="ru-RU" sz="1200" spc="-36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ru-RU" sz="1200" spc="-1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регулярных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занятиях ЛФК.</a:t>
            </a:r>
          </a:p>
          <a:p>
            <a:pPr marL="86995" marR="68580" indent="449580" algn="just">
              <a:spcAft>
                <a:spcPts val="0"/>
              </a:spcAft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F39FF-3911-48E9-9AA2-39B62F4581A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3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6995" marR="69850" indent="457200" algn="just">
              <a:spcBef>
                <a:spcPts val="5"/>
              </a:spcBef>
              <a:spcAft>
                <a:spcPts val="0"/>
              </a:spcAft>
            </a:pP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 сахарный диабет уже не является заболеванием, которое бы лишало человека возможности нормально жить. Дозированная физическая нагрузка способствует лучшему усвоению организмом сахара и выделению инсулина в большем количестве. Следовательно, ведя рациональный образ жизни, соблюдая диету, выполняя физические упражнения, исключая вредные привычки, можно сократить приѐм</a:t>
            </a:r>
            <a:r>
              <a:rPr lang="ru-RU" sz="1200" spc="-36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инсулина или сахароснижающих препаратов, тем самым избежать осложнений и жить жизнью, которая не отличается от жизни здоровых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людей.</a:t>
            </a:r>
          </a:p>
          <a:p>
            <a:pPr marL="86995" marR="70485" indent="449580" algn="just">
              <a:spcAft>
                <a:spcPts val="0"/>
              </a:spcAft>
            </a:pP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ЛФК эффективны в комплексном лечении сахарного диабета и могут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быть успешно и эффективно использованы в качестве базового метода</a:t>
            </a:r>
            <a:r>
              <a:rPr lang="ru-RU" sz="1200" spc="5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проведении реабилитационных программ на различных этапах медицинской</a:t>
            </a:r>
            <a:r>
              <a:rPr lang="ru-RU" sz="1200" spc="-2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реабилитации.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F39FF-3911-48E9-9AA2-39B62F4581A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6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7815E7-FF99-41C9-BA1B-B8D8E2F8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ЛЕЧЕБНАЯ ФИЗКУЛЬТУРА ПРИ САХАРНОМ ДИАБЕТЕ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018357-99F7-4D26-B201-4BCBD2B8E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088" y="5013176"/>
            <a:ext cx="3456384" cy="1493243"/>
          </a:xfrm>
        </p:spPr>
        <p:txBody>
          <a:bodyPr>
            <a:normAutofit/>
          </a:bodyPr>
          <a:lstStyle/>
          <a:p>
            <a:r>
              <a:rPr lang="ru-RU" sz="1600" b="0" dirty="0"/>
              <a:t>Выполнила: преподаватель ГБПОУ «Самарский медицинский колледж имени Н. </a:t>
            </a:r>
            <a:r>
              <a:rPr lang="ru-RU" sz="1600" b="0" dirty="0" err="1"/>
              <a:t>Ляпиной</a:t>
            </a:r>
            <a:r>
              <a:rPr lang="ru-RU" sz="1600" b="0" dirty="0"/>
              <a:t>» – Локтева Т.А.</a:t>
            </a: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xmlns="" id="{C464F222-F1F2-405A-90E8-8394109F044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619768"/>
            <a:ext cx="5040560" cy="44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9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97FE82-D5E6-48D9-9E9B-57B0D8B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9000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Лечебная</a:t>
            </a:r>
            <a:r>
              <a:rPr lang="ru-RU" sz="24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гимнастика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9E8E43-E132-4500-8CE7-4C6A72BFE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128" y="1752600"/>
            <a:ext cx="3168352" cy="4373563"/>
          </a:xfrm>
        </p:spPr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Лечебная</a:t>
            </a:r>
            <a:r>
              <a:rPr lang="ru-RU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гимнастика</a:t>
            </a:r>
            <a:r>
              <a:rPr lang="ru-RU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sz="18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подобранный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хорошо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проветриваемом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щении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ранее чем через 1 час после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инъекции инсулина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приѐма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пищи. </a:t>
            </a:r>
            <a:endParaRPr lang="ru-RU" dirty="0"/>
          </a:p>
        </p:txBody>
      </p:sp>
      <p:pic>
        <p:nvPicPr>
          <p:cNvPr id="4" name="image6.jpeg">
            <a:extLst>
              <a:ext uri="{FF2B5EF4-FFF2-40B4-BE49-F238E27FC236}">
                <a16:creationId xmlns:a16="http://schemas.microsoft.com/office/drawing/2014/main" xmlns="" id="{D86A8CC0-383B-4E7E-AC50-5CCC0B0FADD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752600"/>
            <a:ext cx="5256584" cy="354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4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A43261-56E3-45FC-98B4-8A21C2C6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9000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Дозированная ходьба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10A987-2379-4F3D-B46E-9C9C7B3AB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76" y="1196752"/>
            <a:ext cx="3721224" cy="550852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Дозированная ходьба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 универсальное физическое упражнение. Она может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использоваться всеми людьми независимо от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индивидуальных особенностей: возраста,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пола, физической подготовленности, состояния здоровья и проводится на этапе реабилитации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целях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оздоровления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функциональных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возможностей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организма.</a:t>
            </a:r>
            <a:endParaRPr lang="ru-RU" dirty="0"/>
          </a:p>
        </p:txBody>
      </p:sp>
      <p:pic>
        <p:nvPicPr>
          <p:cNvPr id="4" name="image7.jpeg">
            <a:extLst>
              <a:ext uri="{FF2B5EF4-FFF2-40B4-BE49-F238E27FC236}">
                <a16:creationId xmlns:a16="http://schemas.microsoft.com/office/drawing/2014/main" xmlns="" id="{4E8F4C42-DC7F-4A6F-9992-6C74BDFB600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381642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0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4135ED-3F8E-45E4-8F31-92C7A2F45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718"/>
            <a:ext cx="8532440" cy="10440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Терренкур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ED65C0-F6C3-4636-A4CB-2D9425A1B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7944" y="1340768"/>
            <a:ext cx="4968552" cy="4785395"/>
          </a:xfrm>
        </p:spPr>
        <p:txBody>
          <a:bodyPr>
            <a:noAutofit/>
          </a:bodyPr>
          <a:lstStyle/>
          <a:p>
            <a:pPr marR="70485" lvl="1" indent="0">
              <a:spcAft>
                <a:spcPts val="0"/>
              </a:spcAft>
              <a:buSzPts val="1500"/>
              <a:buNone/>
              <a:tabLst>
                <a:tab pos="3253105" algn="l"/>
              </a:tabLst>
            </a:pP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Терренкур –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это метод лечения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дозированной ходьбой по специально организованным маршрутам, дозированным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b="1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расстоянию,</a:t>
            </a:r>
            <a:r>
              <a:rPr lang="ru-RU" b="1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времени</a:t>
            </a:r>
            <a:r>
              <a:rPr lang="ru-RU" b="1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углу</a:t>
            </a:r>
            <a:r>
              <a:rPr lang="ru-RU" b="1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наклона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3 до 20º. Развивает выносливость к физическим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нагрузкам,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закаливанию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низма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b="1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повышению</a:t>
            </a:r>
            <a:r>
              <a:rPr lang="ru-RU" b="1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физической выносливости,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улучшает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сердечно-сосудистой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дыхания,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благоприятно влияет на нервно-психическую сферу, стимулирует обмен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веществ. </a:t>
            </a:r>
            <a:endParaRPr lang="ru-RU" b="1" dirty="0"/>
          </a:p>
        </p:txBody>
      </p:sp>
      <p:pic>
        <p:nvPicPr>
          <p:cNvPr id="4" name="image8.jpeg">
            <a:extLst>
              <a:ext uri="{FF2B5EF4-FFF2-40B4-BE49-F238E27FC236}">
                <a16:creationId xmlns:a16="http://schemas.microsoft.com/office/drawing/2014/main" xmlns="" id="{A8DD96AF-DFD4-4F7D-84B9-75730CCC10F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35597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50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39CA0-D580-4A70-9FBE-6378F627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6119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Гидрокинезотерапия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4D22BF-837C-426B-A279-3F4D3A11D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2536" y="4581128"/>
            <a:ext cx="9035538" cy="2276872"/>
          </a:xfrm>
        </p:spPr>
        <p:txBody>
          <a:bodyPr>
            <a:normAutofit/>
          </a:bodyPr>
          <a:lstStyle/>
          <a:p>
            <a:pPr marR="67945" lvl="1" indent="0" algn="just">
              <a:spcAft>
                <a:spcPts val="0"/>
              </a:spcAft>
              <a:buSzPts val="1500"/>
              <a:buNone/>
              <a:tabLst>
                <a:tab pos="4025900" algn="l"/>
              </a:tabLst>
            </a:pP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Гидрокинезотерапия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одна из разновидностей физических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выполняемых при различной глубине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погружения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пациентов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b="1" spc="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воду (до</a:t>
            </a:r>
            <a:r>
              <a:rPr lang="ru-RU" b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пояса,</a:t>
            </a:r>
            <a:r>
              <a:rPr lang="ru-RU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b="1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плеч,</a:t>
            </a:r>
            <a:r>
              <a:rPr lang="ru-RU" b="1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b="1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подбород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ка). Вода обладает уникальными свойствами, влияющими на человече-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ский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организм, такими как сопротивление, гидростатическое давление и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выталкивание, а также приносит гораздо большую пользу и удовольствие,</a:t>
            </a:r>
            <a:r>
              <a:rPr lang="ru-RU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суше.</a:t>
            </a:r>
          </a:p>
          <a:p>
            <a:endParaRPr lang="ru-RU" dirty="0"/>
          </a:p>
        </p:txBody>
      </p:sp>
      <p:pic>
        <p:nvPicPr>
          <p:cNvPr id="4" name="image9.jpeg">
            <a:extLst>
              <a:ext uri="{FF2B5EF4-FFF2-40B4-BE49-F238E27FC236}">
                <a16:creationId xmlns:a16="http://schemas.microsoft.com/office/drawing/2014/main" xmlns="" id="{92AB1321-3836-47F1-A91B-CFF4A486A80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998" y="1052736"/>
            <a:ext cx="817144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4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C1413C-2E30-47B7-A8E1-577EB2532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0440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Массаж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636199-779C-4521-B8C3-52DF54BE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984" y="1524318"/>
            <a:ext cx="4608512" cy="5333682"/>
          </a:xfrm>
        </p:spPr>
        <p:txBody>
          <a:bodyPr>
            <a:normAutofit lnSpcReduction="10000"/>
          </a:bodyPr>
          <a:lstStyle/>
          <a:p>
            <a:pPr marR="67945" lvl="1" indent="0">
              <a:spcBef>
                <a:spcPts val="435"/>
              </a:spcBef>
              <a:spcAft>
                <a:spcPts val="0"/>
              </a:spcAft>
              <a:buSzPts val="1500"/>
              <a:buNone/>
              <a:tabLst>
                <a:tab pos="3408680" algn="l"/>
              </a:tabLst>
            </a:pP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Массаж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эффективных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немедикаментозных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методов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лечения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сахарного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диабета.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частые состояния при сахарном диабе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требующих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массажа: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избыточная масса тела, микро- и макро-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ангиопатии,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диабетическая</a:t>
            </a:r>
            <a:r>
              <a:rPr lang="ru-RU" b="1" spc="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артропатия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периферическая нейропатия. Действие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массажа</a:t>
            </a:r>
            <a:r>
              <a:rPr lang="ru-RU" b="1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b="1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организм</a:t>
            </a:r>
            <a:r>
              <a:rPr lang="ru-RU" b="1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пациента</a:t>
            </a:r>
            <a:r>
              <a:rPr lang="ru-RU" b="1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благоприятно влияет 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данную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патологию и нередко приводит к обратному развитию патологического процесса, при этом повышенное содержание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крови не является противопоказанием. </a:t>
            </a:r>
            <a:endParaRPr lang="ru-RU" sz="1000" b="1" dirty="0"/>
          </a:p>
        </p:txBody>
      </p:sp>
      <p:pic>
        <p:nvPicPr>
          <p:cNvPr id="4" name="image10.jpeg">
            <a:extLst>
              <a:ext uri="{FF2B5EF4-FFF2-40B4-BE49-F238E27FC236}">
                <a16:creationId xmlns:a16="http://schemas.microsoft.com/office/drawing/2014/main" xmlns="" id="{8970889F-411B-42BE-A90E-912F2AAC0C0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700808"/>
            <a:ext cx="475252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6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43402E-3286-482B-894D-D30A6776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7560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Механотерапия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1BF4C6-FA9E-45F3-82AB-254C17CAA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0" y="908720"/>
            <a:ext cx="4752528" cy="5949280"/>
          </a:xfrm>
        </p:spPr>
        <p:txBody>
          <a:bodyPr>
            <a:noAutofit/>
          </a:bodyPr>
          <a:lstStyle/>
          <a:p>
            <a:pPr marR="67945" lvl="1" indent="0">
              <a:spcAft>
                <a:spcPts val="0"/>
              </a:spcAft>
              <a:buSzPts val="1500"/>
              <a:buNone/>
              <a:tabLst>
                <a:tab pos="3354070" algn="l"/>
              </a:tabLst>
            </a:pP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Механотерапия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метод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чения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основанный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выполнении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дозированных движений (преимущественно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отдельных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сегментов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конечно-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стей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осуществляемых с помощью механотерапевтических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аппаратов,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облегчающих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движения или,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наоборот,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бующих</a:t>
            </a:r>
            <a:r>
              <a:rPr lang="ru-RU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дополнительных</a:t>
            </a:r>
            <a:r>
              <a:rPr lang="ru-RU" b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усилий</a:t>
            </a:r>
            <a:r>
              <a:rPr lang="ru-RU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b="1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выполнения.</a:t>
            </a:r>
            <a:r>
              <a:rPr lang="ru-RU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Механотерапия</a:t>
            </a:r>
            <a:r>
              <a:rPr lang="ru-RU" b="1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b="1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</a:t>
            </a:r>
            <a:r>
              <a:rPr lang="ru-RU" b="1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физических</a:t>
            </a:r>
            <a:r>
              <a:rPr lang="ru-RU" b="1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</a:t>
            </a:r>
            <a:r>
              <a:rPr lang="ru-RU" b="1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b="1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лечебных</a:t>
            </a:r>
            <a:r>
              <a:rPr lang="ru-RU" b="1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целях</a:t>
            </a:r>
            <a:r>
              <a:rPr lang="ru-RU" b="1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b="1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помощью</a:t>
            </a:r>
            <a:r>
              <a:rPr lang="ru-RU" b="1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специальных</a:t>
            </a:r>
            <a:r>
              <a:rPr lang="ru-RU" b="1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аппаратов</a:t>
            </a:r>
            <a:r>
              <a:rPr lang="ru-RU" b="1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приборов.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/>
          </a:p>
        </p:txBody>
      </p:sp>
      <p:pic>
        <p:nvPicPr>
          <p:cNvPr id="4" name="image12.jpeg">
            <a:extLst>
              <a:ext uri="{FF2B5EF4-FFF2-40B4-BE49-F238E27FC236}">
                <a16:creationId xmlns:a16="http://schemas.microsoft.com/office/drawing/2014/main" xmlns="" id="{094DDCC3-779B-4955-B2AF-4946E5CE5C6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21" y="1052736"/>
            <a:ext cx="4529579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48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9BD3FF-D162-4BCF-8C57-D6FB7043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52718"/>
            <a:ext cx="8229599" cy="8280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Нервно-мышечная релаксация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404AAE-02D8-40FF-9859-A0929EA8B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433" y="1268760"/>
            <a:ext cx="4436366" cy="543652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Нервно-мышечная релаксация</a:t>
            </a:r>
            <a:r>
              <a:rPr lang="ru-RU" b="1" spc="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специальных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расслабления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различных групп мышц. Целью этой тренировки</a:t>
            </a:r>
            <a:r>
              <a:rPr lang="ru-RU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</a:t>
            </a:r>
            <a:r>
              <a:rPr lang="ru-RU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снятие</a:t>
            </a:r>
            <a:r>
              <a:rPr lang="ru-RU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мышечного</a:t>
            </a:r>
            <a:r>
              <a:rPr lang="ru-RU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то- нуса, который напрямую связан с различными формами отрицательного</a:t>
            </a:r>
            <a:r>
              <a:rPr lang="ru-RU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эмоционального возбуждения: страх, тревожность, смущение. Нервно-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мышечная релаксация состоит из серии упражнений по произвольному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расслаблению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мышечных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тела.</a:t>
            </a:r>
          </a:p>
          <a:p>
            <a:endParaRPr lang="ru-RU" dirty="0"/>
          </a:p>
        </p:txBody>
      </p:sp>
      <p:pic>
        <p:nvPicPr>
          <p:cNvPr id="4" name="image11.jpeg">
            <a:extLst>
              <a:ext uri="{FF2B5EF4-FFF2-40B4-BE49-F238E27FC236}">
                <a16:creationId xmlns:a16="http://schemas.microsoft.com/office/drawing/2014/main" xmlns="" id="{BCD23712-A535-4062-B94E-CFB801AF42D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772816"/>
            <a:ext cx="428396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3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2732B0-E4CB-43E2-AA75-A2757D29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Аутогенная тренировка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6FA158-31F4-41CA-8B87-D4A56A28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52" y="1124744"/>
            <a:ext cx="4896544" cy="5832648"/>
          </a:xfrm>
        </p:spPr>
        <p:txBody>
          <a:bodyPr>
            <a:noAutofit/>
          </a:bodyPr>
          <a:lstStyle/>
          <a:p>
            <a:pPr marR="70485" lvl="1" indent="0">
              <a:spcAft>
                <a:spcPts val="0"/>
              </a:spcAft>
              <a:buSzPts val="1500"/>
              <a:buNone/>
              <a:tabLst>
                <a:tab pos="3419475" algn="l"/>
              </a:tabLst>
            </a:pP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Аутогенная тренировка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релаксационная техника, направленная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восстановление динамического равновесия системы гомеостатических саморегулирующих механизмов организма человека, нарушенного в результате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стрессового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воздействия. Аутогенная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тренировка</a:t>
            </a:r>
            <a:r>
              <a:rPr lang="ru-RU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</a:t>
            </a:r>
            <a:r>
              <a:rPr lang="ru-RU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b="1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комплекса</a:t>
            </a:r>
            <a:r>
              <a:rPr lang="ru-RU" b="1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упражнений, вызывающих ощущение теплоты во всем теле и тяжести в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конечностях и торсе, а также в визуализации, которая помогает расслабить сознание. </a:t>
            </a:r>
            <a:endParaRPr lang="ru-RU" b="1" dirty="0"/>
          </a:p>
        </p:txBody>
      </p:sp>
      <p:pic>
        <p:nvPicPr>
          <p:cNvPr id="4" name="image13.jpeg">
            <a:extLst>
              <a:ext uri="{FF2B5EF4-FFF2-40B4-BE49-F238E27FC236}">
                <a16:creationId xmlns:a16="http://schemas.microsoft.com/office/drawing/2014/main" xmlns="" id="{B443DF35-2860-4341-8ECD-14C2C09C299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4572000" cy="362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87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0617CB-B034-4254-936A-5A7EC8F3A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7560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Спортивные игры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56DF42-9544-49D7-BE48-2C3377B4C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96" y="1628800"/>
            <a:ext cx="5184576" cy="5229200"/>
          </a:xfrm>
        </p:spPr>
        <p:txBody>
          <a:bodyPr/>
          <a:lstStyle/>
          <a:p>
            <a:pPr marR="71755" lvl="1" indent="0">
              <a:lnSpc>
                <a:spcPct val="98000"/>
              </a:lnSpc>
              <a:spcBef>
                <a:spcPts val="5"/>
              </a:spcBef>
              <a:spcAft>
                <a:spcPts val="0"/>
              </a:spcAft>
              <a:buSzPts val="1500"/>
              <a:buNone/>
              <a:tabLst>
                <a:tab pos="2434590" algn="l"/>
              </a:tabLst>
            </a:pP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Спортивные игры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(волейбол, бадминтон,</a:t>
            </a:r>
            <a:r>
              <a:rPr lang="ru-RU" b="1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настольный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большой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теннис)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применяются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индивидуально,</a:t>
            </a:r>
            <a:r>
              <a:rPr lang="ru-RU" b="1" spc="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несколько</a:t>
            </a:r>
            <a:r>
              <a:rPr lang="ru-RU" b="1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облегчая</a:t>
            </a:r>
            <a:r>
              <a:rPr lang="ru-RU" b="1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</a:t>
            </a:r>
            <a:r>
              <a:rPr lang="ru-RU" b="1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игры, преимущественно</a:t>
            </a:r>
            <a:r>
              <a:rPr lang="ru-RU" b="1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пациентам</a:t>
            </a:r>
            <a:r>
              <a:rPr lang="ru-RU" b="1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молодого</a:t>
            </a:r>
            <a:r>
              <a:rPr lang="ru-RU" b="1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среднего</a:t>
            </a:r>
            <a:r>
              <a:rPr lang="ru-RU" b="1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возраста,</a:t>
            </a:r>
            <a:r>
              <a:rPr lang="ru-RU" b="1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продолжительностью</a:t>
            </a:r>
            <a:r>
              <a:rPr lang="ru-RU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15 до</a:t>
            </a:r>
            <a:r>
              <a:rPr lang="ru-RU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45</a:t>
            </a:r>
            <a:r>
              <a:rPr lang="ru-RU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минут,</a:t>
            </a:r>
            <a:r>
              <a:rPr lang="ru-RU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чередуя</a:t>
            </a:r>
            <a:r>
              <a:rPr lang="ru-RU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игру с</a:t>
            </a:r>
            <a:r>
              <a:rPr lang="ru-RU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отдыхом.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image14.jpeg">
            <a:extLst>
              <a:ext uri="{FF2B5EF4-FFF2-40B4-BE49-F238E27FC236}">
                <a16:creationId xmlns:a16="http://schemas.microsoft.com/office/drawing/2014/main" xmlns="" id="{90E663AD-F5C4-4511-A615-1F6CD7D5BD8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916832"/>
            <a:ext cx="3384376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28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53099C-862C-4B15-AF6B-066197B4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731837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C7FA51-2619-4799-926D-07F8E8B4F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145435"/>
          </a:xfrm>
        </p:spPr>
        <p:txBody>
          <a:bodyPr>
            <a:normAutofit/>
          </a:bodyPr>
          <a:lstStyle/>
          <a:p>
            <a:pPr marL="86995" marR="71755" indent="457200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Пациенты, которые регулярно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выполняют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упражнения, имеют более благоприятный прогноз в отношении развития осложнений. </a:t>
            </a:r>
          </a:p>
          <a:p>
            <a:pPr marL="86995" marR="68580" indent="449580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Физические упражнения благотворно влияют на все виды обмена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веществ</a:t>
            </a:r>
          </a:p>
          <a:p>
            <a:pPr marL="86995" marR="68580" indent="449580" algn="just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регулярной физической активности усиливается расщепление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жиров,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снижается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масса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тела,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улучшается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жировой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</a:t>
            </a:r>
            <a:r>
              <a:rPr lang="ru-RU" sz="1800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крови. </a:t>
            </a:r>
          </a:p>
          <a:p>
            <a:pPr marL="86995" marR="68580" indent="449580"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Жировой состав крови имеет большое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инсулинорезистентности.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Значительное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оказывает физическая нагрузка и на углеводный обмен. </a:t>
            </a:r>
          </a:p>
          <a:p>
            <a:pPr marL="86995" marR="68580"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интенсивной физической нагрузке повышается чувствительность инсулиновых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рецепторов к инсулину, что приводит к снижению уровня сахара в крови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уменьшению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дозировок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инсулина. </a:t>
            </a:r>
            <a:endParaRPr lang="ru-RU" dirty="0"/>
          </a:p>
          <a:p>
            <a:pPr marL="86995" marR="68580" indent="449580"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6995" marR="68580" indent="449580" algn="just"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45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CC7A3E-315D-4D23-834C-1E06750F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97202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ЛФК при  сахарном диабете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2873B1-62E1-4F96-889F-89F856C2B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995" marR="87630" indent="438785" algn="just">
              <a:lnSpc>
                <a:spcPct val="91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комплексном лечении сахарного диабета важное место отводится лечебной физической культуре. Применение ЛФК в лечении сахарного диабета обусловлено стимулирующим влиянием физических упражнений на тканевой обмен, утилизацию сахара в организме и отложении</a:t>
            </a:r>
            <a:r>
              <a:rPr lang="ru-RU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его в</a:t>
            </a:r>
            <a:r>
              <a:rPr lang="ru-RU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мышцах.</a:t>
            </a:r>
          </a:p>
          <a:p>
            <a:pPr marL="86995" marR="86995" indent="438785" algn="just">
              <a:lnSpc>
                <a:spcPct val="91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Клинически установлено, что под влиянием физических упражнений снижается уровень сахара в крови иногда до нормальных величин.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Дозированные физические упражнения, усиливая действие инсулина, в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ряде случаев позволяют уменьшать его дозу. У пациентов с избыточным весом под влиянием физических упражнений нормализуется жировой</a:t>
            </a:r>
            <a:r>
              <a:rPr lang="ru-RU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обмен</a:t>
            </a:r>
            <a:r>
              <a:rPr lang="ru-RU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уменьшается</a:t>
            </a:r>
            <a:r>
              <a:rPr lang="ru-RU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жироотложение.</a:t>
            </a:r>
          </a:p>
          <a:p>
            <a:pPr marL="2810510" marR="87630" indent="438785" algn="just">
              <a:lnSpc>
                <a:spcPct val="91000"/>
              </a:lnSpc>
              <a:spcAft>
                <a:spcPts val="0"/>
              </a:spcAft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43339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135588-C6D5-4036-A778-F3971B96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90001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4B6C0-53E7-4CA5-81C5-1ED0064C3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941168"/>
            <a:ext cx="7620000" cy="1184995"/>
          </a:xfrm>
        </p:spPr>
        <p:txBody>
          <a:bodyPr>
            <a:normAutofit lnSpcReduction="10000"/>
          </a:bodyPr>
          <a:lstStyle/>
          <a:p>
            <a:pPr marL="86995" marR="70485" indent="449580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ЛФК эффективны в комплексном лечении сахарного диабета и могут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быть успешно и эффективно использованы в качестве базового метода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проведении реабилитационных программ на различных этапах медицинской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реабилитации.</a:t>
            </a:r>
          </a:p>
          <a:p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2A64CBB-2B17-4437-A983-BE3B7A3CD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7635"/>
            <a:ext cx="6336704" cy="360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6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E0A6AF-E1DD-4A2B-8D7C-4558F9D7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84" y="-1458122"/>
            <a:ext cx="8003232" cy="2916243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12DD7E-FD1D-4978-805E-ED65AA4E5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7620000" cy="26971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Человек, измеряющий уровень глюкозы в домашних условиях.">
            <a:extLst>
              <a:ext uri="{FF2B5EF4-FFF2-40B4-BE49-F238E27FC236}">
                <a16:creationId xmlns:a16="http://schemas.microsoft.com/office/drawing/2014/main" xmlns="" id="{7FBB4197-5819-4973-9F8A-DF94C49BB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4" y="1407879"/>
            <a:ext cx="8612831" cy="532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78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314262-AE0E-4F35-A053-676DB4D7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11604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ЛФК при  сахарном диабете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885169-254D-483C-AB2C-D324C933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позволяют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пациенту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преодолевать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мы-</a:t>
            </a:r>
            <a:r>
              <a:rPr lang="ru-RU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шечную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слабость, повышать сопротивляемость организма к неблагоприятным факторам. Физические упражнения оказывают положительное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воздействие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нервную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систему,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работе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которой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имеют большое значение в патогенезе сахарного диабета, благоприятно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действуют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сердечно-сосудистую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систему,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являясь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эффективным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средством профилактики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атеросклероз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а, заболевания, сопутствующего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сахарному</a:t>
            </a:r>
            <a:r>
              <a:rPr lang="ru-RU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диабету.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59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6E36D2-C014-4C4B-87C8-9331D41D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75600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ЛФК при  сахарном диабете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A4F9F6-81F4-4B64-8A7B-845A8392A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323" y="1700808"/>
            <a:ext cx="4461157" cy="442535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дозированной нагрузке необходимо учитывать, что длительно</a:t>
            </a:r>
            <a:r>
              <a:rPr lang="ru-RU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выполняемые в медленном темпе физические упражнения снижают содержание сахара в крови, поскольку расходуется не только гликоген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мышц, но и сахар крови. Занятия ЛФК следует проводить не раньше,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 через час после инъекции инсулина и легкого завтрака. В противном</a:t>
            </a:r>
            <a:r>
              <a:rPr lang="ru-RU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случае</a:t>
            </a:r>
            <a:r>
              <a:rPr lang="ru-RU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возникнуть</a:t>
            </a:r>
            <a:r>
              <a:rPr lang="ru-RU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гипогликемия.</a:t>
            </a:r>
          </a:p>
          <a:p>
            <a:endParaRPr lang="ru-RU" dirty="0"/>
          </a:p>
        </p:txBody>
      </p:sp>
      <p:pic>
        <p:nvPicPr>
          <p:cNvPr id="4" name="image4.jpeg">
            <a:extLst>
              <a:ext uri="{FF2B5EF4-FFF2-40B4-BE49-F238E27FC236}">
                <a16:creationId xmlns:a16="http://schemas.microsoft.com/office/drawing/2014/main" xmlns="" id="{976956AF-0B05-4DBF-9F3A-F092E22916F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132856"/>
            <a:ext cx="443132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5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FC7310-8B4F-458C-B3B8-F874EC5C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90001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ЛФК при  сахарном диабете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64ADCB-18F0-4DE2-9908-B6DCD6F08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algn="just">
              <a:spcBef>
                <a:spcPts val="1400"/>
              </a:spcBef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ru-RU" spc="3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упражнениях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скоростного</a:t>
            </a:r>
            <a:r>
              <a:rPr lang="ru-RU" spc="3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характера</a:t>
            </a:r>
            <a:r>
              <a:rPr lang="ru-RU" spc="3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ru-RU" spc="3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выполняемых непродолжительное время в мышцах преобладают анаэробные процессы,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 ведут к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кетоацидозу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очень незначительно влияют на уровень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глюкозы в крови. Упражнения, выполняемые с вовлечением крупных мышечных групп в медленном и среднем темпе и со значительным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количеством повторений, вызывают в мышцах усиление окислительных</a:t>
            </a:r>
            <a:r>
              <a:rPr lang="ru-RU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процессов, благодаря чему не только расходуется гликоген, но и потребляется глюкоза из крови.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61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56EAEF-42FF-48F9-A6A6-ADB4BB11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90001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ЛФК при  сахарном диабете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0CF97F-FD89-47D2-B597-659FFD43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Подобная форма мышечной деятельности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 приемлема для больных сахарным диабетом, так как усиленное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потребление глюкозы мышцами и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еѐ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сгорание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ведѐт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уменьшению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пергликемии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Надо также учитывать, что при физических упражнениях,</a:t>
            </a:r>
            <a:r>
              <a:rPr lang="ru-RU" spc="-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выполняемых с выраженным мышечным усилием, расходование гликогена значительно больше, чем при упражнениях с небольшой физической</a:t>
            </a:r>
            <a:r>
              <a:rPr lang="ru-RU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нагрузкой.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02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D61787-3979-4553-85BA-07534267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97202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ЛФК при  сахарном диабете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C85726-2A44-40AA-9FEE-3AF5AC34F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995" marR="86995" indent="438785" algn="just">
              <a:lnSpc>
                <a:spcPct val="91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лѐгкой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форме сахарного диабета выполнение физических упражнений способствует нормализации обмена за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счѐт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повышения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гликогенообразовательной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функции мышц и при сочетании с диетой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даѐт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отказаться от применения лекарственных препаратов. Успех в лечении больных сахарным диабетом зависит от комплекса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пользуемых средств ЛФК, таких как: утренняя гигиеническая гимнастика, лечебная гимнастика, дозированная ходьба, терренкур,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гидрокинезотерапия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массаж, механотерапия, нервно-мышечная релаксация, аутогенная</a:t>
            </a:r>
            <a:r>
              <a:rPr lang="ru-RU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тренировка и</a:t>
            </a:r>
            <a:r>
              <a:rPr lang="ru-RU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спортивные</a:t>
            </a:r>
            <a:r>
              <a:rPr lang="ru-RU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игры.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16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BB8527-5F62-4246-B34B-C8FFE08E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rmAutofit/>
          </a:bodyPr>
          <a:lstStyle/>
          <a:p>
            <a:pPr algn="ctr"/>
            <a:r>
              <a:rPr lang="ru-RU" sz="24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</a:t>
            </a:r>
            <a:r>
              <a:rPr lang="ru-RU" sz="2400" b="1" kern="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ЛЕЧЕБНОЙ</a:t>
            </a:r>
            <a:r>
              <a:rPr lang="ru-RU" sz="2400" b="1" kern="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ФИЗИЧЕСКОЙ</a:t>
            </a:r>
            <a:r>
              <a:rPr lang="ru-RU" sz="2400" b="1" kern="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 при сахарном диабете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483797-7347-4F50-9914-24B761C0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26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Областной диспансер ЛФК получил новое здание.">
            <a:extLst>
              <a:ext uri="{FF2B5EF4-FFF2-40B4-BE49-F238E27FC236}">
                <a16:creationId xmlns:a16="http://schemas.microsoft.com/office/drawing/2014/main" xmlns="" id="{8AA2BD2A-7084-4639-88F8-705188F5104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4318"/>
            <a:ext cx="3960440" cy="25527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Лечебная физкультура.">
            <a:extLst>
              <a:ext uri="{FF2B5EF4-FFF2-40B4-BE49-F238E27FC236}">
                <a16:creationId xmlns:a16="http://schemas.microsoft.com/office/drawing/2014/main" xmlns="" id="{BDD23319-FC4B-48C8-92F5-EA37F9FED00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24318"/>
            <a:ext cx="4680520" cy="2409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Почувствовав, что ребенок устал или беспокоится, лучше окончить занятия пор...">
            <a:extLst>
              <a:ext uri="{FF2B5EF4-FFF2-40B4-BE49-F238E27FC236}">
                <a16:creationId xmlns:a16="http://schemas.microsoft.com/office/drawing/2014/main" xmlns="" id="{A9735834-4E0C-403B-82C7-4E55F293223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448"/>
            <a:ext cx="3960440" cy="277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8FBD8A4-10AF-4C6E-9B97-AAF92A6B818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45314"/>
            <a:ext cx="4680520" cy="2759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081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904361-39A7-4604-966A-382CB65A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2718"/>
            <a:ext cx="8640960" cy="1404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Утренняя гимнастика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2FA58E-901B-45DD-8641-1F35EC8A2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268760"/>
            <a:ext cx="7056784" cy="4857403"/>
          </a:xfrm>
        </p:spPr>
        <p:txBody>
          <a:bodyPr>
            <a:normAutofit lnSpcReduction="10000"/>
          </a:bodyPr>
          <a:lstStyle/>
          <a:p>
            <a:pPr marR="87630" lvl="7" indent="0">
              <a:lnSpc>
                <a:spcPct val="110000"/>
              </a:lnSpc>
              <a:buSzPts val="1500"/>
              <a:buNone/>
              <a:tabLst>
                <a:tab pos="3050540" algn="l"/>
              </a:tabLst>
            </a:pP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Утренняя гимнастика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это одно из наиболее распространенных средств ЛФК, применяемая при сахарном</a:t>
            </a:r>
            <a:r>
              <a:rPr lang="ru-RU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диабете.</a:t>
            </a:r>
            <a:r>
              <a:rPr lang="ru-RU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цель утренней гигиенической гимнастики</a:t>
            </a:r>
            <a:r>
              <a:rPr lang="ru-RU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повысить</a:t>
            </a:r>
            <a:r>
              <a:rPr lang="ru-RU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тонус ЦНС и активизировать деятельность других органов, увеличив</a:t>
            </a:r>
            <a:r>
              <a:rPr lang="ru-RU" sz="2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 самым умственную и физическую работоспособность организма.</a:t>
            </a:r>
            <a:endParaRPr lang="ru-RU" sz="20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ru-RU" dirty="0"/>
          </a:p>
        </p:txBody>
      </p:sp>
      <p:pic>
        <p:nvPicPr>
          <p:cNvPr id="4" name="image5.jpeg">
            <a:extLst>
              <a:ext uri="{FF2B5EF4-FFF2-40B4-BE49-F238E27FC236}">
                <a16:creationId xmlns:a16="http://schemas.microsoft.com/office/drawing/2014/main" xmlns="" id="{4DC3B747-D653-41DD-B5E0-138B689C450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475252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24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343</TotalTime>
  <Words>1328</Words>
  <Application>Microsoft Office PowerPoint</Application>
  <PresentationFormat>Экран (4:3)</PresentationFormat>
  <Paragraphs>56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Главная</vt:lpstr>
      <vt:lpstr>ЛЕЧЕБНАЯ ФИЗКУЛЬТУРА ПРИ САХАРНОМ ДИАБЕТЕ</vt:lpstr>
      <vt:lpstr>ЛФК при  сахарном диабете</vt:lpstr>
      <vt:lpstr>ЛФК при  сахарном диабете</vt:lpstr>
      <vt:lpstr>ЛФК при  сахарном диабете</vt:lpstr>
      <vt:lpstr>ЛФК при  сахарном диабете</vt:lpstr>
      <vt:lpstr>ЛФК при  сахарном диабете</vt:lpstr>
      <vt:lpstr>ЛФК при  сахарном диабете</vt:lpstr>
      <vt:lpstr>СРЕДСТВА ЛЕЧЕБНОЙ ФИЗИЧЕСКОЙ КУЛЬТУРЫ при сахарном диабете</vt:lpstr>
      <vt:lpstr>Утренняя гимнастика </vt:lpstr>
      <vt:lpstr>Лечебная гимнастика</vt:lpstr>
      <vt:lpstr>Дозированная ходьба</vt:lpstr>
      <vt:lpstr>Терренкур </vt:lpstr>
      <vt:lpstr>Гидрокинезотерапия</vt:lpstr>
      <vt:lpstr>Массаж</vt:lpstr>
      <vt:lpstr>Механотерапия</vt:lpstr>
      <vt:lpstr>Нервно-мышечная релаксация</vt:lpstr>
      <vt:lpstr>Аутогенная тренировка</vt:lpstr>
      <vt:lpstr>Спортивные игры</vt:lpstr>
      <vt:lpstr>заключение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медицинской помощи  пациентам при утоплении, странгуляционной асфиксии,  поражении электричеством.</dc:title>
  <dc:creator>?????? ????????</dc:creator>
  <cp:lastModifiedBy>Учетная запись Майкрософт</cp:lastModifiedBy>
  <cp:revision>52</cp:revision>
  <dcterms:created xsi:type="dcterms:W3CDTF">2015-02-19T10:13:28Z</dcterms:created>
  <dcterms:modified xsi:type="dcterms:W3CDTF">2022-10-19T11:16:18Z</dcterms:modified>
</cp:coreProperties>
</file>