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305" r:id="rId2"/>
    <p:sldId id="306" r:id="rId3"/>
    <p:sldId id="312" r:id="rId4"/>
    <p:sldId id="311" r:id="rId5"/>
    <p:sldId id="307" r:id="rId6"/>
    <p:sldId id="316" r:id="rId7"/>
    <p:sldId id="308" r:id="rId8"/>
    <p:sldId id="330" r:id="rId9"/>
    <p:sldId id="323" r:id="rId10"/>
    <p:sldId id="309" r:id="rId11"/>
    <p:sldId id="317" r:id="rId12"/>
    <p:sldId id="318" r:id="rId13"/>
    <p:sldId id="328" r:id="rId14"/>
    <p:sldId id="314" r:id="rId15"/>
    <p:sldId id="313" r:id="rId16"/>
    <p:sldId id="324" r:id="rId17"/>
    <p:sldId id="326" r:id="rId18"/>
    <p:sldId id="310" r:id="rId19"/>
    <p:sldId id="327" r:id="rId20"/>
    <p:sldId id="329" r:id="rId21"/>
    <p:sldId id="30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6" autoAdjust="0"/>
    <p:restoredTop sz="73323" autoAdjust="0"/>
  </p:normalViewPr>
  <p:slideViewPr>
    <p:cSldViewPr>
      <p:cViewPr>
        <p:scale>
          <a:sx n="60" d="100"/>
          <a:sy n="60" d="100"/>
        </p:scale>
        <p:origin x="-214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12F7E-763F-4B0E-988E-130D6CC2E978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2CEED-9EE3-44D1-B4AE-9781DA74E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Здравствуйте уважаемые коллеги представляю вашему вниманию доклад на тему «</a:t>
            </a:r>
            <a:r>
              <a:rPr lang="ru-RU" sz="1200" dirty="0" smtClean="0">
                <a:solidFill>
                  <a:srgbClr val="0070C0"/>
                </a:solidFill>
              </a:rPr>
              <a:t>Подготовка к диагностическим исследованиям пациента с сахарным диабетом</a:t>
            </a:r>
            <a:r>
              <a:rPr lang="ru-RU" altLang="ru-RU" dirty="0" smtClean="0"/>
              <a:t>».</a:t>
            </a: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27651B-6082-4C6C-8D9D-88506ABFCE50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Показатель не подвержен влиянию случайных факторов (еда, стресс, физическая нагрузка и т.д.). </a:t>
            </a:r>
            <a:endParaRPr lang="ru-RU" sz="120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ru-RU" sz="120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Рекомендуется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сдавать натощак в</a:t>
            </a:r>
            <a:r>
              <a:rPr lang="ru-RU" sz="120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с</a:t>
            </a:r>
            <a:r>
              <a:rPr lang="ru-RU" i="0" dirty="0" smtClean="0">
                <a:latin typeface="Times New Roman" pitchFamily="18" charset="0"/>
                <a:cs typeface="Times New Roman" pitchFamily="18" charset="0"/>
              </a:rPr>
              <a:t>вязи с тем, что после приема пищи в </a:t>
            </a:r>
            <a:r>
              <a:rPr lang="ru-RU" i="0" dirty="0" smtClean="0">
                <a:latin typeface="Times New Roman" pitchFamily="18" charset="0"/>
                <a:cs typeface="Times New Roman" pitchFamily="18" charset="0"/>
              </a:rPr>
              <a:t>крови появляются продукты жирового обмена (жирные кислоты, </a:t>
            </a:r>
            <a:r>
              <a:rPr lang="ru-RU" i="0" dirty="0" err="1" smtClean="0">
                <a:latin typeface="Times New Roman" pitchFamily="18" charset="0"/>
                <a:cs typeface="Times New Roman" pitchFamily="18" charset="0"/>
              </a:rPr>
              <a:t>холестерол</a:t>
            </a:r>
            <a:r>
              <a:rPr lang="ru-RU" i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0" dirty="0" smtClean="0">
                <a:latin typeface="Times New Roman" pitchFamily="18" charset="0"/>
                <a:cs typeface="Times New Roman" pitchFamily="18" charset="0"/>
              </a:rPr>
              <a:t>наблюдается хилез (мутность</a:t>
            </a:r>
            <a:r>
              <a:rPr lang="ru-RU" i="0" dirty="0" smtClean="0">
                <a:latin typeface="Times New Roman" pitchFamily="18" charset="0"/>
                <a:cs typeface="Times New Roman" pitchFamily="18" charset="0"/>
              </a:rPr>
              <a:t>).  </a:t>
            </a:r>
            <a:r>
              <a:rPr lang="ru-RU" i="0" dirty="0" smtClean="0">
                <a:latin typeface="Times New Roman" pitchFamily="18" charset="0"/>
                <a:cs typeface="Times New Roman" pitchFamily="18" charset="0"/>
              </a:rPr>
              <a:t>Хилез искажает результат </a:t>
            </a:r>
            <a:r>
              <a:rPr lang="ru-RU" i="0" dirty="0" smtClean="0">
                <a:latin typeface="Times New Roman" pitchFamily="18" charset="0"/>
                <a:cs typeface="Times New Roman" pitchFamily="18" charset="0"/>
              </a:rPr>
              <a:t>исследования,</a:t>
            </a:r>
            <a:r>
              <a:rPr lang="ru-RU" i="0" baseline="0" dirty="0" smtClean="0">
                <a:latin typeface="Times New Roman" pitchFamily="18" charset="0"/>
                <a:cs typeface="Times New Roman" pitchFamily="18" charset="0"/>
              </a:rPr>
              <a:t> лаборатория такой биоматериал забракует.</a:t>
            </a:r>
            <a:endParaRPr lang="ru-RU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3038" indent="-173038">
              <a:buFont typeface="Wingdings" pitchFamily="2" charset="2"/>
              <a:buNone/>
            </a:pPr>
            <a:r>
              <a:rPr lang="ru-RU" dirty="0" smtClean="0"/>
              <a:t>Для оценки функции поджелудочной железы применяются:</a:t>
            </a:r>
            <a:r>
              <a:rPr lang="ru-RU" baseline="0" dirty="0" smtClean="0"/>
              <a:t> 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сследование уровня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инсулина он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показывает </a:t>
            </a:r>
            <a:r>
              <a:rPr lang="ru-RU" sz="1200" dirty="0" smtClean="0"/>
              <a:t>функциональное состояние клеток поджелудочной железы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73038" indent="-173038">
              <a:buFont typeface="Wingdings" pitchFamily="2" charset="2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Уровень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С-пептида, который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позволяет оценить </a:t>
            </a:r>
            <a:r>
              <a:rPr lang="ru-RU" sz="1200" dirty="0" smtClean="0"/>
              <a:t>интенсивность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выработки инсулина в поджелудочной железе.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 Для дифференциальной диагностики </a:t>
            </a:r>
            <a:r>
              <a:rPr lang="ru-RU" sz="1200" dirty="0" smtClean="0"/>
              <a:t>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оцени риска развития сахарного диабета исследуют уровень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аутоиммунных антител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 клеткам поджелудочной железы 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и уровень </a:t>
            </a:r>
            <a:r>
              <a:rPr lang="ru-RU" sz="1200" b="1" baseline="0" dirty="0" err="1" smtClean="0">
                <a:latin typeface="Times New Roman" pitchFamily="18" charset="0"/>
                <a:cs typeface="Times New Roman" pitchFamily="18" charset="0"/>
              </a:rPr>
              <a:t>лептина</a:t>
            </a:r>
            <a:r>
              <a:rPr lang="ru-RU" sz="1200" b="1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Для </a:t>
            </a:r>
            <a:r>
              <a:rPr lang="ru-RU" dirty="0" err="1" smtClean="0"/>
              <a:t>этихи</a:t>
            </a:r>
            <a:r>
              <a:rPr lang="ru-RU" dirty="0" smtClean="0"/>
              <a:t> </a:t>
            </a:r>
            <a:r>
              <a:rPr lang="ru-RU" dirty="0" err="1" smtClean="0"/>
              <a:t>сследований</a:t>
            </a:r>
            <a:r>
              <a:rPr lang="ru-RU" dirty="0" smtClean="0"/>
              <a:t> требуется</a:t>
            </a:r>
            <a:r>
              <a:rPr lang="ru-RU" baseline="0" dirty="0" smtClean="0"/>
              <a:t> 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бщая подготовка перед сдачей крови.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обязательном порядке следует согласовать с эндокринологом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время введения инсулина и прием других лекарственных препаратов.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Неверный  результат на инсулин может быть  при приеме кортикостероидов, оральных </a:t>
            </a:r>
            <a:r>
              <a:rPr lang="ru-RU" dirty="0" err="1" smtClean="0"/>
              <a:t>контрацептивов</a:t>
            </a:r>
            <a:r>
              <a:rPr lang="ru-RU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aseline="0" dirty="0" smtClean="0"/>
              <a:t> </a:t>
            </a:r>
            <a:r>
              <a:rPr lang="ru-RU" dirty="0" smtClean="0"/>
              <a:t>Если прием препаратов нельзя отменить, то необходимо поставить в известность специалистов лаборатории.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baseline="0" dirty="0" smtClean="0"/>
              <a:t>Дл</a:t>
            </a:r>
            <a:r>
              <a:rPr lang="ru-RU" dirty="0" smtClean="0"/>
              <a:t>я мониторинга терапии взятие крови проводится в одно и тоже время в одной лаборатории, </a:t>
            </a:r>
            <a:r>
              <a:rPr lang="ru-RU" u="sng" dirty="0" smtClean="0"/>
              <a:t>концентрация </a:t>
            </a:r>
            <a:r>
              <a:rPr lang="ru-RU" u="sng" dirty="0" err="1" smtClean="0"/>
              <a:t>лептина</a:t>
            </a:r>
            <a:r>
              <a:rPr lang="ru-RU" u="sng" dirty="0" smtClean="0"/>
              <a:t> меняется в течение дня.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763" indent="-4763" algn="just">
              <a:buNone/>
            </a:pPr>
            <a:r>
              <a:rPr lang="ru-RU" dirty="0" smtClean="0"/>
              <a:t>При исследовании мочи у пациентов с СД  выявляют</a:t>
            </a:r>
          </a:p>
          <a:p>
            <a:pPr marL="4763" indent="-4763" algn="just">
              <a:buNone/>
            </a:pPr>
            <a:r>
              <a:rPr lang="ru-RU" dirty="0" smtClean="0"/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Глюкозурию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b="1" baseline="0" dirty="0" smtClean="0">
                <a:latin typeface="Times New Roman" pitchFamily="18" charset="0"/>
                <a:cs typeface="Times New Roman" pitchFamily="18" charset="0"/>
              </a:rPr>
              <a:t> она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развивается при уровне глюкозы крови выше 9,9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/л, это  так называемый «почечный порог».</a:t>
            </a:r>
          </a:p>
          <a:p>
            <a:pPr marL="4763" indent="-4763" algn="just">
              <a:buNone/>
            </a:pP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Кетонурия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развивается при усиленном синтезе глюкозы из жиров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 12 часов до исследования исключить из рациона острую, соленую пищу, продукты питания изменяющие цвет мочи (например свеклу, морковь, чернику, ягоды т.п.), алкоголь.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Накануне вечером необходимо воздержаться от употребления таких лекарственных препаратов как: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диуретики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аскорбиновая и салициловая  кислота, витамины группы В,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фурагин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каптоприл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Например </a:t>
            </a:r>
            <a:r>
              <a:rPr lang="ru-RU" dirty="0" err="1" smtClean="0"/>
              <a:t>каптоприл</a:t>
            </a:r>
            <a:r>
              <a:rPr lang="ru-RU" dirty="0" smtClean="0"/>
              <a:t> </a:t>
            </a:r>
            <a:r>
              <a:rPr lang="ru-RU" dirty="0" smtClean="0"/>
              <a:t>вызывает</a:t>
            </a:r>
            <a:r>
              <a:rPr lang="ru-RU" baseline="0" dirty="0" smtClean="0"/>
              <a:t> ложноположительный </a:t>
            </a:r>
            <a:r>
              <a:rPr lang="ru-RU" baseline="0" dirty="0" err="1" smtClean="0"/>
              <a:t>рузультат</a:t>
            </a:r>
            <a:r>
              <a:rPr lang="ru-RU" baseline="0" dirty="0" smtClean="0"/>
              <a:t> на </a:t>
            </a:r>
            <a:r>
              <a:rPr lang="ru-RU" baseline="0" dirty="0" err="1" smtClean="0"/>
              <a:t>кетоныы</a:t>
            </a:r>
            <a:r>
              <a:rPr lang="ru-RU" baseline="0" dirty="0" smtClean="0"/>
              <a:t> , </a:t>
            </a:r>
            <a:r>
              <a:rPr lang="ru-RU" baseline="0" dirty="0" smtClean="0"/>
              <a:t>а а</a:t>
            </a:r>
            <a:r>
              <a:rPr lang="ru-RU" dirty="0" smtClean="0"/>
              <a:t>скорбиновая и салициловая </a:t>
            </a:r>
            <a:r>
              <a:rPr lang="ru-RU" dirty="0" smtClean="0"/>
              <a:t>кислоты  вызывают ложноотрицательный </a:t>
            </a:r>
            <a:r>
              <a:rPr lang="ru-RU" dirty="0" smtClean="0"/>
              <a:t>результату на кетоны.</a:t>
            </a:r>
            <a:br>
              <a:rPr lang="ru-RU" dirty="0" smtClean="0"/>
            </a:b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Собирать мочу следует в специальный одноразовый пластиковый контейнер.</a:t>
            </a:r>
            <a:endParaRPr lang="ru-RU" b="1" dirty="0" smtClean="0"/>
          </a:p>
          <a:p>
            <a:r>
              <a:rPr lang="ru-RU" b="1" dirty="0" smtClean="0"/>
              <a:t>У пациентов </a:t>
            </a:r>
            <a:r>
              <a:rPr lang="ru-RU" b="1" baseline="0" dirty="0" smtClean="0"/>
              <a:t> разная градация чистоты и острота зрения, поэтому контейнеры д.б. </a:t>
            </a:r>
            <a:r>
              <a:rPr lang="ru-RU" b="1" baseline="0" dirty="0" smtClean="0"/>
              <a:t>одноразовые. </a:t>
            </a:r>
            <a:endParaRPr lang="ru-RU" b="1" baseline="0" dirty="0" smtClean="0"/>
          </a:p>
          <a:p>
            <a:r>
              <a:rPr lang="ru-RU" b="1" baseline="0" dirty="0" smtClean="0"/>
              <a:t>Например остатки </a:t>
            </a:r>
            <a:r>
              <a:rPr lang="ru-RU" dirty="0" smtClean="0"/>
              <a:t> моющих и дезинфицирующих средств, </a:t>
            </a:r>
            <a:r>
              <a:rPr lang="ru-RU" u="none" dirty="0" smtClean="0"/>
              <a:t>провоцируют л</a:t>
            </a:r>
            <a:r>
              <a:rPr lang="ru-RU" dirty="0" smtClean="0"/>
              <a:t>ожную </a:t>
            </a:r>
            <a:r>
              <a:rPr lang="ru-RU" dirty="0" err="1" smtClean="0"/>
              <a:t>глюкозурию</a:t>
            </a:r>
            <a:r>
              <a:rPr lang="ru-RU" dirty="0" smtClean="0"/>
              <a:t>.</a:t>
            </a:r>
            <a:endParaRPr lang="ru-RU" b="1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для исследования требуется утренняя </a:t>
            </a:r>
            <a:r>
              <a:rPr lang="ru-RU" dirty="0" smtClean="0"/>
              <a:t>порция </a:t>
            </a:r>
            <a:r>
              <a:rPr lang="ru-RU" dirty="0" smtClean="0"/>
              <a:t>мочи,</a:t>
            </a:r>
            <a:r>
              <a:rPr lang="ru-RU" baseline="0" dirty="0" smtClean="0"/>
              <a:t> то собирается </a:t>
            </a:r>
            <a:r>
              <a:rPr lang="ru-RU" dirty="0" smtClean="0"/>
              <a:t> моча после </a:t>
            </a:r>
            <a:r>
              <a:rPr lang="ru-RU" dirty="0" smtClean="0"/>
              <a:t>ночного сна.</a:t>
            </a:r>
          </a:p>
          <a:p>
            <a:r>
              <a:rPr lang="ru-RU" dirty="0" smtClean="0"/>
              <a:t>Перед сбором мочи нужно произвести гигиенический туалет наружных половых </a:t>
            </a:r>
            <a:r>
              <a:rPr lang="ru-RU" dirty="0" smtClean="0"/>
              <a:t>органов.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начале мочеиспускания небольшое количество мочи (первые 1 - 2 сек.) выпустить в унитаз, а затем, не прерывая мочеиспускания, подставить контейнер для сбора мочи, в который собрать приблизительно 50 мл мочи.</a:t>
            </a:r>
            <a:br>
              <a:rPr lang="ru-RU" dirty="0" smtClean="0"/>
            </a:br>
            <a:r>
              <a:rPr lang="ru-RU" dirty="0" smtClean="0"/>
              <a:t>Сразу после сбора мочи плотно закрыть контейнер и доставить в лабораторию. </a:t>
            </a:r>
            <a:r>
              <a:rPr lang="ru-RU" dirty="0" smtClean="0"/>
              <a:t>Максимальный период времени от </a:t>
            </a:r>
            <a:r>
              <a:rPr lang="ru-RU" dirty="0" smtClean="0"/>
              <a:t>сбора мочи</a:t>
            </a:r>
            <a:r>
              <a:rPr lang="ru-RU" baseline="0" dirty="0" smtClean="0"/>
              <a:t> до </a:t>
            </a:r>
            <a:r>
              <a:rPr lang="ru-RU" baseline="0" dirty="0" smtClean="0"/>
              <a:t>исследования </a:t>
            </a:r>
            <a:r>
              <a:rPr lang="ru-RU" dirty="0" smtClean="0"/>
              <a:t>2 часа 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Для исследования</a:t>
            </a:r>
            <a:r>
              <a:rPr lang="ru-RU" baseline="0" dirty="0" smtClean="0"/>
              <a:t> суточной мочи 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ациент собирает мочу в течение 24 часов при обычном питьевом режиме (около 1.5 литра в сутки).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Необходимо исключить физическое и эмоциональное перенапряжение во время сбора суточной мочи.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Порция мочи после сна спускается в унитаз, это время начала исследования.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Затем в течение суток вся моча собирается в чистый широкогорлый сосуд из темного материала с крышкой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объемом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менее 2 литров.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Последняя порция берется в то же время когда накануне был начат сбор.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Емкость для сбора мочи хранится в прохладном месте (лучше в холодильнике на нижней полке), замораживание не допускается.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сбора мочи измеряется ее объем, мочу тщательно перемешивают и отливают 50-100 мл в специальный контейнер, в котором она будет доставлена в лабораторию.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постановки диагноза СД и наблюдения за пациентами с СД обязательно проводят лабораторные исследования.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Особенно важна лабораторная диагностика для раннего выявления СД, что позволяет своевременно назначить лечение и предотвратить развитие  тяжелых осложнений.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Большое значение для получения объективного результата имеет правильная подготовка пациента к исследовании, так как методы исследования очень чувствительны к малейшим нарушениям условий подготовки.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На достоверность результатов повлияют такие факторы: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диета, физические упражнения, эмоциональный стресс, суточные колебания некоторых показателей, положение тела при взятии крови, принимаемые пациентом лекарственные </a:t>
            </a:r>
            <a:r>
              <a:rPr lang="ru-RU" dirty="0" smtClean="0"/>
              <a:t>средства,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лечебно-диагностические процедуры, вредные привычки.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Поэтому</a:t>
            </a:r>
            <a:r>
              <a:rPr lang="ru-RU" dirty="0" smtClean="0"/>
              <a:t>, необходимо максимально стандартизировать подготовку пациента к исследованию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Кровь сдается: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утром с 7-9 часов после 8-12 часового голодания, исключить алкоголь и курение;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накануне исключить  физические и эмоциональные нагрузки;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возможности отменяются лекарственные препараты по согласованию с врачом.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Так же Важно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обеспечить пациенту психологический комфорт во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взятия крови,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избежать рефлекторного повышения уровня глюкозы в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крови.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При исследовании уровня глюкозы 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тром до сдачи крови нельзя: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чистить зубы,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употреблять жевательную резинку,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none" dirty="0" smtClean="0"/>
              <a:t>Зубная паста и</a:t>
            </a:r>
            <a:r>
              <a:rPr lang="ru-RU" u="none" baseline="0" dirty="0" smtClean="0"/>
              <a:t> жевательная резинка содержат сахара, которые всасываются в ротовой полости.</a:t>
            </a:r>
            <a:endParaRPr lang="ru-RU" u="none" dirty="0" smtClean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 же нельзя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пить чай/кофе (даже несладкий),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сахароснижающие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препараты.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Следующее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исследованиедля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диагностики СД ГТТ.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 показывает в динамике нарушение метаболизма глюкозы в том числе скрытые – нарушение толерантности тканей к глюкозе.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 дня накануне  исследования пациент проводит в обычном режиме: привычное питание и физическая активность.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Голодание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должно продлится от 8 до 12 часов, но не дольше 14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часов,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 как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концентрация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глюкозы сильно снижается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мы получим некорректный уровень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глюкозы натощак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с ним невозможно будет сверить дальнейший рост и падение гликемии.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согласованию с врачом отменяются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тиазидные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диуретики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контрацептивны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глюкокортикоиды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ГТТ проводится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только при наличии предварительных результатов определения глюкозы натощак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этот</a:t>
            </a:r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 показатель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превышает 7,0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/л, то ГТТ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проводится,</a:t>
            </a:r>
            <a:r>
              <a:rPr lang="ru-RU" sz="1600" b="1" baseline="0" dirty="0" smtClean="0">
                <a:latin typeface="Times New Roman" pitchFamily="18" charset="0"/>
                <a:cs typeface="Times New Roman" pitchFamily="18" charset="0"/>
              </a:rPr>
              <a:t> так как</a:t>
            </a:r>
            <a:r>
              <a:rPr lang="ru-RU" sz="1600" baseline="0" dirty="0" smtClean="0"/>
              <a:t> есть риск развития гипергликемической комы.</a:t>
            </a:r>
            <a:endParaRPr lang="ru-RU" sz="1600" dirty="0" smtClean="0"/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время проведения исследования медицинский сотрудник обязательно контролирует факт приема раствора глюкозы пациентом.</a:t>
            </a:r>
          </a:p>
          <a:p>
            <a:r>
              <a:rPr lang="ru-RU" sz="1600" baseline="0" dirty="0" smtClean="0"/>
              <a:t>Пациента  </a:t>
            </a:r>
            <a:r>
              <a:rPr lang="ru-RU" sz="1600" baseline="0" dirty="0" smtClean="0"/>
              <a:t>может затошнить и </a:t>
            </a:r>
            <a:r>
              <a:rPr lang="ru-RU" sz="1600" baseline="0" dirty="0" smtClean="0"/>
              <a:t> он недопьет раствор глюкозы или </a:t>
            </a:r>
            <a:r>
              <a:rPr lang="ru-RU" sz="1600" baseline="0" dirty="0" smtClean="0"/>
              <a:t>посчитает что </a:t>
            </a:r>
            <a:r>
              <a:rPr lang="ru-RU" sz="1600" baseline="0" dirty="0" smtClean="0"/>
              <a:t>и половины раствора достаточно. </a:t>
            </a:r>
          </a:p>
          <a:p>
            <a:r>
              <a:rPr lang="ru-RU" sz="1600" baseline="0" dirty="0" smtClean="0"/>
              <a:t>В  </a:t>
            </a:r>
            <a:r>
              <a:rPr lang="ru-RU" sz="1600" baseline="0" dirty="0" smtClean="0"/>
              <a:t>итоге нарушение технологии </a:t>
            </a:r>
            <a:r>
              <a:rPr lang="ru-RU" sz="1600" baseline="0" dirty="0" smtClean="0"/>
              <a:t>исследования и недостоверные </a:t>
            </a:r>
            <a:r>
              <a:rPr lang="ru-RU" sz="1600" baseline="0" dirty="0" smtClean="0"/>
              <a:t>результаты</a:t>
            </a:r>
            <a:r>
              <a:rPr lang="ru-RU" sz="1600" baseline="0" dirty="0" smtClean="0"/>
              <a:t>.</a:t>
            </a:r>
          </a:p>
          <a:p>
            <a:r>
              <a:rPr lang="ru-RU" sz="1600" baseline="0" dirty="0" smtClean="0"/>
              <a:t> </a:t>
            </a:r>
            <a:r>
              <a:rPr lang="ru-RU" sz="1600" baseline="0" dirty="0" smtClean="0"/>
              <a:t>Врач назначит повторное исследование или другие уточняющие </a:t>
            </a:r>
            <a:r>
              <a:rPr lang="ru-RU" sz="1600" baseline="0" dirty="0" smtClean="0"/>
              <a:t>исследования, а это упущенное время.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исследования пациент должен находиться около процедурного кабинета.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Медицинская сестра дает рекомендации по ограничению физической активности, отказу от курения, а так же контролирует состояние пациента.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Следующее исследование определение </a:t>
            </a:r>
            <a:r>
              <a:rPr lang="ru-RU" dirty="0" err="1" smtClean="0"/>
              <a:t>уровеня</a:t>
            </a:r>
            <a:r>
              <a:rPr lang="ru-RU" dirty="0" smtClean="0"/>
              <a:t> </a:t>
            </a:r>
            <a:r>
              <a:rPr lang="ru-RU" dirty="0" err="1" smtClean="0"/>
              <a:t>Гликированного</a:t>
            </a:r>
            <a:r>
              <a:rPr lang="ru-RU" dirty="0" smtClean="0"/>
              <a:t> гемоглобина.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Глюкоза </a:t>
            </a:r>
            <a:r>
              <a:rPr lang="ru-RU" dirty="0" smtClean="0"/>
              <a:t>крови необратимо присоединяется к гемоглобину  с образованием гликированного гемоглобина.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И чем выше уровень глюкозы в крови, тем больше гемоглобина модифицируется в гликированный гемоглобин.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Средняя продолжительность жизни эритроцитов 3 месяца, поэтому гликированный гемоглобин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это показатель среднего уровня глюкозы в крови за последние 3 месяца.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EED-9EE3-44D1-B4AE-9781DA74E5B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medk.ru/wp-content/themes/smk/images/finitaemblema-media.png"/>
          <p:cNvPicPr>
            <a:picLocks noChangeAspect="1" noChangeArrowheads="1"/>
          </p:cNvPicPr>
          <p:nvPr/>
        </p:nvPicPr>
        <p:blipFill>
          <a:blip r:embed="rId3" cstate="print"/>
          <a:srcRect r="70309"/>
          <a:stretch>
            <a:fillRect/>
          </a:stretch>
        </p:blipFill>
        <p:spPr bwMode="auto">
          <a:xfrm>
            <a:off x="0" y="0"/>
            <a:ext cx="2109788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1924050" y="357166"/>
            <a:ext cx="7080250" cy="74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Aft>
                <a:spcPts val="800"/>
              </a:spcAft>
            </a:pPr>
            <a:r>
              <a:rPr lang="ru-RU" altLang="ru-RU" b="1" dirty="0">
                <a:solidFill>
                  <a:srgbClr val="000000"/>
                </a:solidFill>
                <a:latin typeface="Arial" charset="0"/>
                <a:ea typeface="Calibri" pitchFamily="34" charset="0"/>
              </a:rPr>
              <a:t>Министерство здравоохранения Самарской области</a:t>
            </a:r>
          </a:p>
          <a:p>
            <a:pPr algn="ctr" eaLnBrk="1" hangingPunct="1"/>
            <a:r>
              <a:rPr lang="ru-RU" altLang="ru-RU" b="1" dirty="0">
                <a:solidFill>
                  <a:srgbClr val="000000"/>
                </a:solidFill>
                <a:latin typeface="Arial" charset="0"/>
                <a:ea typeface="Times New Roman" pitchFamily="18" charset="0"/>
              </a:rPr>
              <a:t>ГБПОУ «Самарский медицинский колледж </a:t>
            </a:r>
            <a:r>
              <a:rPr lang="ru-RU" altLang="ru-RU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</a:rPr>
              <a:t>им. Н. </a:t>
            </a:r>
            <a:r>
              <a:rPr lang="ru-RU" altLang="ru-RU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</a:rPr>
              <a:t>Ляпиной</a:t>
            </a:r>
            <a:r>
              <a:rPr lang="ru-RU" altLang="ru-RU" b="1" dirty="0">
                <a:solidFill>
                  <a:srgbClr val="000000"/>
                </a:solidFill>
                <a:latin typeface="Arial" charset="0"/>
                <a:ea typeface="Times New Roman" pitchFamily="18" charset="0"/>
              </a:rPr>
              <a:t>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143116"/>
            <a:ext cx="77073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rgbClr val="0070C0"/>
                </a:solidFill>
              </a:rPr>
              <a:t>Подготовка к диагностическим исследованиям пациента с сахарным диабетом</a:t>
            </a:r>
            <a:endParaRPr lang="ru-RU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4714876" y="4786322"/>
            <a:ext cx="41434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000" dirty="0">
                <a:latin typeface="Arial" charset="0"/>
                <a:ea typeface="Calibri" pitchFamily="34" charset="0"/>
              </a:rPr>
              <a:t>Преподаватель </a:t>
            </a:r>
          </a:p>
          <a:p>
            <a:pPr eaLnBrk="1" hangingPunct="1"/>
            <a:r>
              <a:rPr lang="ru-RU" altLang="ru-RU" sz="2000" dirty="0">
                <a:latin typeface="Arial" charset="0"/>
                <a:ea typeface="Calibri" pitchFamily="34" charset="0"/>
              </a:rPr>
              <a:t>ГБПОУ «СМК </a:t>
            </a:r>
            <a:r>
              <a:rPr lang="ru-RU" altLang="ru-RU" sz="2000" dirty="0" smtClean="0">
                <a:latin typeface="Arial" charset="0"/>
                <a:ea typeface="Calibri" pitchFamily="34" charset="0"/>
              </a:rPr>
              <a:t>им. </a:t>
            </a:r>
            <a:r>
              <a:rPr lang="ru-RU" altLang="ru-RU" sz="2000" dirty="0">
                <a:latin typeface="Arial" charset="0"/>
                <a:ea typeface="Calibri" pitchFamily="34" charset="0"/>
              </a:rPr>
              <a:t>Н. </a:t>
            </a:r>
            <a:r>
              <a:rPr lang="ru-RU" altLang="ru-RU" sz="2000" dirty="0" err="1">
                <a:latin typeface="Arial" charset="0"/>
                <a:ea typeface="Calibri" pitchFamily="34" charset="0"/>
              </a:rPr>
              <a:t>Ляпиной</a:t>
            </a:r>
            <a:r>
              <a:rPr lang="ru-RU" altLang="ru-RU" sz="2000" dirty="0">
                <a:latin typeface="Arial" charset="0"/>
                <a:ea typeface="Calibri" pitchFamily="34" charset="0"/>
              </a:rPr>
              <a:t>»  </a:t>
            </a:r>
            <a:r>
              <a:rPr lang="ru-RU" altLang="ru-RU" sz="2000" dirty="0" err="1" smtClean="0">
                <a:latin typeface="Arial" charset="0"/>
                <a:ea typeface="Calibri" pitchFamily="34" charset="0"/>
              </a:rPr>
              <a:t>Гладунова</a:t>
            </a:r>
            <a:r>
              <a:rPr lang="ru-RU" altLang="ru-RU" sz="2000" dirty="0" smtClean="0">
                <a:latin typeface="Arial" charset="0"/>
                <a:ea typeface="Calibri" pitchFamily="34" charset="0"/>
              </a:rPr>
              <a:t> Анна Владимировна</a:t>
            </a:r>
            <a:endParaRPr lang="ru-RU" altLang="ru-RU" sz="2000" dirty="0">
              <a:latin typeface="Arial" charset="0"/>
              <a:ea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Гликированный гемоглобин (HbA1c)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2214554"/>
            <a:ext cx="4643470" cy="4220526"/>
          </a:xfrm>
        </p:spPr>
        <p:txBody>
          <a:bodyPr/>
          <a:lstStyle/>
          <a:p>
            <a:pPr marL="273050" indent="-47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Показатель не подвержен влиянию случайных факторов (стресс, физическая нагрузка и т.д.),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сдается 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атощак.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43636" y="2214553"/>
            <a:ext cx="1928826" cy="421484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1\Desktop\пп лаб\КОНКУРСЫ И КОНФЕРЕНЦИИ\САХАРНЫЙ ДИАБЕТ 18.10.22\io2dfQQsPv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857364"/>
            <a:ext cx="1928826" cy="462394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функции поджелудочной железы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>
            <a:normAutofit/>
          </a:bodyPr>
          <a:lstStyle/>
          <a:p>
            <a:pPr marL="173038" indent="-1730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Исследование уровня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позволяет  оценить </a:t>
            </a:r>
            <a:r>
              <a:rPr lang="ru-RU" sz="2800" dirty="0" smtClean="0"/>
              <a:t>функциональное состояние клеток поджелудочной железы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73038" indent="-1730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Уровень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С-пептида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позволяет оценить </a:t>
            </a:r>
            <a:r>
              <a:rPr lang="ru-RU" sz="2800" dirty="0" smtClean="0"/>
              <a:t>интенсивность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выработки инсулина в поджелудочной железе.</a:t>
            </a:r>
          </a:p>
          <a:p>
            <a:pPr marL="173038" indent="-173038">
              <a:buNone/>
            </a:pPr>
            <a:endParaRPr lang="ru-RU" dirty="0" smtClean="0"/>
          </a:p>
          <a:p>
            <a:pPr marL="173038" indent="-173038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Дифференциальная диагностика СД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Исследование уровня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аутоиммунных антител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 клеткам поджелудочной железы позволяет дифференцировать тип СД.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лептина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позволяет оценить риск развития сахарного диабета 2 типа.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Подготовка к исследованиям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Общая подготовка перед сдачей крови.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обязательном порядке следует согласовать с эндокринологом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время введения инсулина и прием других лекарственных препаратов.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мониторинга терапии взятие крови проводится в одно и тоже время в одной лаборатории.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Исследование мочи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 marL="4763" indent="-4763" algn="just">
              <a:buNone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Глюкозурия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развивается при уровне глюкозы крови выше 9,9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/л, это «почечный порог».</a:t>
            </a:r>
          </a:p>
          <a:p>
            <a:pPr marL="4763" indent="-4763" algn="just">
              <a:buNone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Кетонурия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развивается при усиленном синтезе глюкозы из жиров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763" indent="-4763" algn="just">
              <a:buNone/>
            </a:pPr>
            <a:endParaRPr lang="ru-RU" sz="3200" b="1" dirty="0" smtClean="0"/>
          </a:p>
          <a:p>
            <a:pPr marL="4763" indent="-4763" algn="just">
              <a:buNone/>
            </a:pPr>
            <a:endParaRPr lang="ru-RU" sz="3200" b="1" dirty="0" smtClean="0"/>
          </a:p>
          <a:p>
            <a:pPr marL="4763" indent="-4763" algn="just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4714884"/>
            <a:ext cx="4038600" cy="15779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Подготовка к исследованию мочи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12 часов до исследования исключить из рациона острую, соленую пищу, продукты питания изменяющие цвет мочи (например свеклу, морковь, чернику, ягоды т.п.), алкоголь.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Накануне вечером воздержаться от употребления таких лекарственных препаратов как: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диуретики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аскорбиновая кислота, витамины группы В,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фурагин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аспирин,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каптоприл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Подготовка к исследованию мочи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Собирать мочу в специальный одноразовый пластиковый контейнер.</a:t>
            </a:r>
          </a:p>
          <a:p>
            <a:pPr>
              <a:buNone/>
            </a:pPr>
            <a:r>
              <a:rPr lang="ru-RU" b="1" dirty="0" smtClean="0"/>
              <a:t>Для утренней мочи                     Для суточной мочи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C:\Users\1\Desktop\пп лаб\КОНКУРСЫ И КОНФЕРЕНЦИИ\САХАРНЫЙ ДИАБЕТ 18.10.22\konteinery_i_aksessu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286124"/>
            <a:ext cx="3214710" cy="3214710"/>
          </a:xfrm>
          <a:prstGeom prst="rect">
            <a:avLst/>
          </a:prstGeom>
          <a:noFill/>
        </p:spPr>
      </p:pic>
      <p:pic>
        <p:nvPicPr>
          <p:cNvPr id="1028" name="Picture 4" descr="C:\Users\1\Desktop\пп лаб\КОНКУРСЫ И КОНФЕРЕНЦИИ\САХАРНЫЙ ДИАБЕТ 18.10.22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500438"/>
            <a:ext cx="3388402" cy="2787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утренней порции мочи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1\Desktop\пп лаб\ИОМ ПРЕАНАЛИТИКА\матераил по преаналитике\21c8458e599c15514953850aa65d8dd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43182"/>
            <a:ext cx="914400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Сбор суточной мочи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Пациент собирает мочу в течение 24 часов при обычном питьевом режиме (около 1.5 литра в сутки).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Исключить физическое и эмоциональное перенапряжение во время сбора суточной мочи.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Порция мочи после сна спускается в унитаз, это время начала исследования. Затем в течение суток вся моча собирается в чистый широкогорлый сосуд из темного материала с крышкой емкостью не менее 2 литров.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Последняя порция берется в то же время когда накануне был начат сбор.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Сбор суточной мочи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Емкость для сбора мочи хранится в прохладном месте (лучше в холодильнике на нижней полке), замораживание не допускается.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сбора мочи измеряется ее объем, мочу тщательно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перемешивают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отливают 50-100 мл в специальный контейнер, в котором она будет доставлена в лабораторию.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Лабораторная диагностика СД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 уровня глюкозы в крови 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Глюкозотолерантное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исследование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 гликированного гемоглобина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 уровня инсулина  в крови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Определение 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лептина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крови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антител к клеткам поджелудочной железы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уровня ацетона и глюкозы мочи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лабораторным методам исследования отводится ключевая роль в диагностике и мониторинге лечения сахарного диабета.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Правильная подготовка пациента к лабораторным исследованиям на сахарный диабет это залог получения достоверных результатов, что позволяет выявить заболевание на ранней стадии, назначить эффективное лечение и предотвратить развитие серьезных осложнений.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Появление даже незначительных ошибок на данном этапе неизбежно приводит к искажению качества окончательных результатов лабораторных исследований.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Факторы влияющие на состояние пациента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Диета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нагрузка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Эмоциональный стресс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лекарственных препаратов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Лечебно-диагностические процедуры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Вредные привычки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правила подготовки перед взятием крови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Кровь сдается: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утром с 7-9 часов после 8-12 часового голодания, исключить алкоголь и курение;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накануне исключить  физические и эмоциональные нагрузки;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 возможности отменяются лекарственные препараты по согласованию с врачом.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Уровень глюкозы в крови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Утром до сдачи крови нельзя: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чистить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зубы,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употреблять жевательную резинку,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пить чай/кофе (даже несладкий),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ринимать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сахароснижающие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препараты.</a:t>
            </a:r>
          </a:p>
          <a:p>
            <a:pPr algn="just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Глюкозотолерантный</a:t>
            </a:r>
            <a:r>
              <a:rPr lang="ru-RU" dirty="0" smtClean="0"/>
              <a:t> тест (ГТТ)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Показывает в динамике нарушение метаболизма глюкозы в том числе скрытые – нарушение толерантности тканей к глюкозе.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 дня накануне  исследования пациент проводит в обычном режиме: привычное питание и физическая активность.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Голодание  до исследования должно продлится от 8 до 12 часов, но не дольше 14 часов.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Отменяются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тиазидные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диуретики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контрацептивны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глюкокортикоиды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 согласованию с врачом).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Глюкозотолерантный</a:t>
            </a:r>
            <a:r>
              <a:rPr lang="ru-RU" dirty="0" smtClean="0"/>
              <a:t> тест (ГТТ)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только при наличии предварительных результатов определения глюкозы натощак. Если уровень глюкозы крови натощак превышает                 7,0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/л, то ГТТ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выполняется.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проведения исследования медицинский сотрудник обязательно контролирует факт приема раствора глюкозы пациентом.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1\Desktop\пп лаб\КОНКУРСЫ И КОНФЕРЕНЦИИ\САХАРНЫЙ ДИАБЕТ 18.10.22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4572008"/>
            <a:ext cx="3316764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Глюкозотолерантный</a:t>
            </a:r>
            <a:r>
              <a:rPr lang="ru-RU" dirty="0" smtClean="0"/>
              <a:t> тест (ГТТ)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исследования пациент должен находиться около процедурного кабинета.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Медицинская сестра дает рекомендации по ограничению физической активности, отказу от курения, а так же контролирует состояние пациента.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4" descr="C:\Users\1\Desktop\пп лаб\КОНКУРСЫ И КОНФЕРЕНЦИИ\САХАРНЫЙ ДИАБЕТ 18.10.22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071942"/>
            <a:ext cx="1571636" cy="2104101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</p:pic>
      <p:pic>
        <p:nvPicPr>
          <p:cNvPr id="8" name="Picture 5" descr="C:\Users\1\Desktop\пп лаб\КОНКУРСЫ И КОНФЕРЕНЦИИ\САХАРНЫЙ ДИАБЕТ 18.10.22\pngtree-nurse-taking-care-of-patient-flat-illustration-png-image_436191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071942"/>
            <a:ext cx="1785950" cy="2104870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</p:pic>
      <p:pic>
        <p:nvPicPr>
          <p:cNvPr id="9" name="Picture 3" descr="C:\Users\1\Desktop\пп лаб\КОНКУРСЫ И КОНФЕРЕНЦИИ\САХАРНЫЙ ДИАБЕТ 18.10.22\index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3873922"/>
            <a:ext cx="2214578" cy="2341128"/>
          </a:xfrm>
          <a:prstGeom prst="rect">
            <a:avLst/>
          </a:prstGeom>
          <a:noFill/>
        </p:spPr>
      </p:pic>
      <p:pic>
        <p:nvPicPr>
          <p:cNvPr id="10" name="Picture 2" descr="C:\Users\1\Desktop\пп лаб\КОНКУРСЫ И КОНФЕРЕНЦИИ\САХАРНЫЙ ДИАБЕТ 18.10.22\курение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7" y="4214803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Гликированный гемоглобин (HbA1c)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143115"/>
            <a:ext cx="5257808" cy="4286281"/>
          </a:xfrm>
        </p:spPr>
        <p:txBody>
          <a:bodyPr>
            <a:normAutofit lnSpcReduction="10000"/>
          </a:bodyPr>
          <a:lstStyle/>
          <a:p>
            <a:pPr marL="4763" indent="-47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Глюкоза крови необратимо присоединяется к гемоглобину  с образованием гликированного гемоглобина. Его концентрация зависит от:</a:t>
            </a:r>
          </a:p>
          <a:p>
            <a:pPr marL="4763" indent="-47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концентрации глюкозы в крови,</a:t>
            </a:r>
          </a:p>
          <a:p>
            <a:pPr marL="4763" indent="-47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продолжительности жизни эритроцитов.</a:t>
            </a:r>
          </a:p>
          <a:p>
            <a:pPr marL="4763" indent="-4763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показатель среднего уровня глюкозы в крови за последние       3 месяца.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1\Desktop\пп лаб\КОНКУРСЫ И КОНФЕРЕНЦИИ\САХАРНЫЙ ДИАБЕТ 18.10.22\51aebdc267ecb7a7b8d74dfb5a512539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3" y="2500306"/>
            <a:ext cx="3214678" cy="249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5375</TotalTime>
  <Words>1682</Words>
  <Application>Microsoft Office PowerPoint</Application>
  <PresentationFormat>Экран (4:3)</PresentationFormat>
  <Paragraphs>175</Paragraphs>
  <Slides>21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Слайд 1</vt:lpstr>
      <vt:lpstr>Лабораторная диагностика СД</vt:lpstr>
      <vt:lpstr>Факторы влияющие на состояние пациента</vt:lpstr>
      <vt:lpstr>Общие правила подготовки перед взятием крови</vt:lpstr>
      <vt:lpstr>Уровень глюкозы в крови </vt:lpstr>
      <vt:lpstr>Глюкозотолерантный тест (ГТТ)</vt:lpstr>
      <vt:lpstr>Глюкозотолерантный тест (ГТТ)</vt:lpstr>
      <vt:lpstr>Глюкозотолерантный тест (ГТТ)</vt:lpstr>
      <vt:lpstr>Гликированный гемоглобин (HbA1c)</vt:lpstr>
      <vt:lpstr>Гликированный гемоглобин (HbA1c)</vt:lpstr>
      <vt:lpstr>Оценка функции поджелудочной железы</vt:lpstr>
      <vt:lpstr>Дифференциальная диагностика СД</vt:lpstr>
      <vt:lpstr>Подготовка к исследованиям</vt:lpstr>
      <vt:lpstr>Исследование мочи</vt:lpstr>
      <vt:lpstr>Подготовка к исследованию мочи</vt:lpstr>
      <vt:lpstr>Подготовка к исследованию мочи</vt:lpstr>
      <vt:lpstr>Сбор утренней порции мочи</vt:lpstr>
      <vt:lpstr>Сбор суточной мочи</vt:lpstr>
      <vt:lpstr>Сбор суточной мочи</vt:lpstr>
      <vt:lpstr>Заключение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методы диагностики туберкулеза</dc:title>
  <dc:creator>1</dc:creator>
  <cp:lastModifiedBy>1</cp:lastModifiedBy>
  <cp:revision>433</cp:revision>
  <dcterms:created xsi:type="dcterms:W3CDTF">2022-04-26T10:43:00Z</dcterms:created>
  <dcterms:modified xsi:type="dcterms:W3CDTF">2022-10-16T14:21:48Z</dcterms:modified>
</cp:coreProperties>
</file>