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5" r:id="rId1"/>
  </p:sldMasterIdLst>
  <p:sldIdLst>
    <p:sldId id="256" r:id="rId2"/>
    <p:sldId id="297" r:id="rId3"/>
    <p:sldId id="306" r:id="rId4"/>
    <p:sldId id="299" r:id="rId5"/>
    <p:sldId id="258" r:id="rId6"/>
    <p:sldId id="294" r:id="rId7"/>
    <p:sldId id="307" r:id="rId8"/>
    <p:sldId id="304" r:id="rId9"/>
    <p:sldId id="308" r:id="rId10"/>
    <p:sldId id="309" r:id="rId11"/>
    <p:sldId id="260" r:id="rId12"/>
    <p:sldId id="301" r:id="rId13"/>
    <p:sldId id="305" r:id="rId14"/>
    <p:sldId id="277" r:id="rId15"/>
    <p:sldId id="278" r:id="rId16"/>
    <p:sldId id="310" r:id="rId17"/>
    <p:sldId id="295" r:id="rId18"/>
    <p:sldId id="275" r:id="rId19"/>
    <p:sldId id="276" r:id="rId20"/>
    <p:sldId id="311" r:id="rId21"/>
    <p:sldId id="312" r:id="rId22"/>
    <p:sldId id="284" r:id="rId23"/>
    <p:sldId id="296" r:id="rId24"/>
    <p:sldId id="313" r:id="rId25"/>
    <p:sldId id="314" r:id="rId26"/>
    <p:sldId id="302" r:id="rId27"/>
    <p:sldId id="303"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ey Bobrov" initials="AB" lastIdx="0" clrIdx="0">
    <p:extLst>
      <p:ext uri="{19B8F6BF-5375-455C-9EA6-DF929625EA0E}">
        <p15:presenceInfo xmlns:p15="http://schemas.microsoft.com/office/powerpoint/2012/main" userId="c4a1251774a230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4660" autoAdjust="0"/>
  </p:normalViewPr>
  <p:slideViewPr>
    <p:cSldViewPr snapToGrid="0" showGuides="1">
      <p:cViewPr varScale="1">
        <p:scale>
          <a:sx n="85" d="100"/>
          <a:sy n="85" d="100"/>
        </p:scale>
        <p:origin x="427" y="7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 name="Title 1"/>
          <p:cNvSpPr>
            <a:spLocks noGrp="1"/>
          </p:cNvSpPr>
          <p:nvPr>
            <p:ph type="ctrTitle"/>
          </p:nvPr>
        </p:nvSpPr>
        <p:spPr>
          <a:xfrm>
            <a:off x="1090108"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F4E5243-F52A-4D37-9694-EB26C6C31910}"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7"/>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19"/>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2D3E9E-A95C-48F2-B4BF-A71542E0BE9A}"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2952B5-7A2F-4CC8-B7CE-9234E21C2837}"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3"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6E2C9B-5FA2-460D-9BE7-B0812FC2A6FF}"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586B75A-687E-405C-8A0B-8D00578BA2C3}" type="datetimeFigureOut">
              <a:rPr lang="en-US" smtClean="0"/>
              <a:pPr/>
              <a:t>10/18/2022</a:t>
            </a:fld>
            <a:endParaRPr lang="en-US" dirty="0"/>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7600" y="449943"/>
            <a:ext cx="10566399" cy="5762171"/>
          </a:xfrm>
        </p:spPr>
        <p:txBody>
          <a:bodyPr/>
          <a:lstStyle/>
          <a:p>
            <a:pPr algn="ctr"/>
            <a:r>
              <a:rPr lang="ru-RU" dirty="0" smtClean="0"/>
              <a:t/>
            </a:r>
            <a:br>
              <a:rPr lang="ru-RU" dirty="0" smtClean="0"/>
            </a:br>
            <a:r>
              <a:rPr lang="ru-RU" dirty="0" smtClean="0"/>
              <a:t/>
            </a:r>
            <a:br>
              <a:rPr lang="ru-RU" dirty="0" smtClean="0"/>
            </a:br>
            <a:endParaRPr lang="ru-RU" dirty="0"/>
          </a:p>
        </p:txBody>
      </p:sp>
      <p:sp>
        <p:nvSpPr>
          <p:cNvPr id="11" name="Подзаголовок 2"/>
          <p:cNvSpPr txBox="1">
            <a:spLocks/>
          </p:cNvSpPr>
          <p:nvPr/>
        </p:nvSpPr>
        <p:spPr>
          <a:xfrm>
            <a:off x="0" y="4579384"/>
            <a:ext cx="8725437" cy="409713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endParaRPr lang="ru-RU" sz="1800" b="1" dirty="0" smtClean="0">
              <a:solidFill>
                <a:schemeClr val="tx2">
                  <a:lumMod val="50000"/>
                </a:schemeClr>
              </a:solidFill>
              <a:latin typeface="Times New Roman" pitchFamily="18" charset="0"/>
              <a:cs typeface="Times New Roman" pitchFamily="18" charset="0"/>
            </a:endParaRPr>
          </a:p>
          <a:p>
            <a:r>
              <a:rPr lang="ru-RU" sz="2000" b="1" dirty="0" smtClean="0">
                <a:solidFill>
                  <a:schemeClr val="tx2">
                    <a:lumMod val="50000"/>
                  </a:schemeClr>
                </a:solidFill>
                <a:latin typeface="Times New Roman" pitchFamily="18" charset="0"/>
                <a:cs typeface="Times New Roman" pitchFamily="18" charset="0"/>
              </a:rPr>
              <a:t>Подготовила:  Боброва  Надежда Александровна </a:t>
            </a:r>
          </a:p>
          <a:p>
            <a:r>
              <a:rPr lang="ru-RU" sz="2000" b="1" dirty="0" smtClean="0">
                <a:solidFill>
                  <a:schemeClr val="tx2">
                    <a:lumMod val="50000"/>
                  </a:schemeClr>
                </a:solidFill>
                <a:latin typeface="Times New Roman" pitchFamily="18" charset="0"/>
                <a:cs typeface="Times New Roman" pitchFamily="18" charset="0"/>
              </a:rPr>
              <a:t>Старшая акушерка</a:t>
            </a:r>
            <a:r>
              <a:rPr lang="ru-RU" sz="2000" b="1" dirty="0">
                <a:solidFill>
                  <a:schemeClr val="tx2">
                    <a:lumMod val="50000"/>
                  </a:schemeClr>
                </a:solidFill>
                <a:latin typeface="Times New Roman" pitchFamily="18" charset="0"/>
                <a:cs typeface="Times New Roman" pitchFamily="18" charset="0"/>
              </a:rPr>
              <a:t> </a:t>
            </a:r>
            <a:r>
              <a:rPr lang="ru-RU" sz="2000" b="1" dirty="0" smtClean="0">
                <a:solidFill>
                  <a:schemeClr val="tx2">
                    <a:lumMod val="50000"/>
                  </a:schemeClr>
                </a:solidFill>
                <a:latin typeface="Times New Roman" pitchFamily="18" charset="0"/>
                <a:cs typeface="Times New Roman" pitchFamily="18" charset="0"/>
              </a:rPr>
              <a:t>ГБУЗ СО «СГБ№6» женской консультации №2</a:t>
            </a:r>
            <a:endParaRPr lang="ru-RU" sz="2000" b="1" dirty="0">
              <a:solidFill>
                <a:schemeClr val="tx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415"/>
            <a:ext cx="6991494" cy="4468969"/>
          </a:xfrm>
          <a:prstGeom prst="rect">
            <a:avLst/>
          </a:prstGeom>
        </p:spPr>
      </p:pic>
      <p:sp>
        <p:nvSpPr>
          <p:cNvPr id="8" name="Заголовок 1"/>
          <p:cNvSpPr txBox="1">
            <a:spLocks/>
          </p:cNvSpPr>
          <p:nvPr/>
        </p:nvSpPr>
        <p:spPr>
          <a:xfrm>
            <a:off x="6821510" y="777445"/>
            <a:ext cx="5370490" cy="3564936"/>
          </a:xfrm>
          <a:prstGeom prst="rect">
            <a:avLst/>
          </a:prstGeom>
        </p:spPr>
        <p:txBody>
          <a:bodyPr vert="horz" lIns="91440" tIns="45720" rIns="91440" bIns="45720" rtlCol="0" anchor="b">
            <a:normAutofit fontScale="25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b="1" u="sng" dirty="0" smtClean="0">
                <a:solidFill>
                  <a:schemeClr val="bg2">
                    <a:lumMod val="10000"/>
                  </a:schemeClr>
                </a:solidFill>
                <a:latin typeface="Times New Roman" pitchFamily="18" charset="0"/>
                <a:cs typeface="Times New Roman" pitchFamily="18" charset="0"/>
              </a:rPr>
              <a:t> </a:t>
            </a:r>
          </a:p>
          <a:p>
            <a:pPr algn="ctr">
              <a:lnSpc>
                <a:spcPct val="170000"/>
              </a:lnSpc>
            </a:pPr>
            <a:r>
              <a:rPr lang="ru-RU" sz="9800" b="1" dirty="0" smtClean="0">
                <a:solidFill>
                  <a:schemeClr val="accent6"/>
                </a:solidFill>
                <a:latin typeface="Sitka Banner" panose="02000505000000020004" pitchFamily="2" charset="0"/>
                <a:cs typeface="Times New Roman" pitchFamily="18" charset="0"/>
              </a:rPr>
              <a:t>«РОЛЬ АКУШЕРКИ ЖЕНСКОЙ КОНСУЛЬТАЦИИ В РАННЕМ ВЫЯВЛЕНИИ ГЕСТАЦИОННОГО САХАРНОГО ДИАБЕТА»</a:t>
            </a:r>
            <a:endParaRPr lang="ru-RU" sz="9800" b="1" dirty="0">
              <a:solidFill>
                <a:schemeClr val="accent6"/>
              </a:solidFill>
              <a:latin typeface="Sitka Banner" panose="02000505000000020004" pitchFamily="2" charset="0"/>
              <a:cs typeface="Times New Roman" pitchFamily="18" charset="0"/>
            </a:endParaRPr>
          </a:p>
        </p:txBody>
      </p:sp>
    </p:spTree>
    <p:extLst>
      <p:ext uri="{BB962C8B-B14F-4D97-AF65-F5344CB8AC3E}">
        <p14:creationId xmlns:p14="http://schemas.microsoft.com/office/powerpoint/2010/main" val="623033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7425" y="87895"/>
            <a:ext cx="3000777" cy="2227083"/>
          </a:xfrm>
        </p:spPr>
      </p:pic>
      <p:graphicFrame>
        <p:nvGraphicFramePr>
          <p:cNvPr id="5" name="Таблица 4"/>
          <p:cNvGraphicFramePr>
            <a:graphicFrameLocks noGrp="1"/>
          </p:cNvGraphicFramePr>
          <p:nvPr>
            <p:extLst>
              <p:ext uri="{D42A27DB-BD31-4B8C-83A1-F6EECF244321}">
                <p14:modId xmlns:p14="http://schemas.microsoft.com/office/powerpoint/2010/main" val="165370239"/>
              </p:ext>
            </p:extLst>
          </p:nvPr>
        </p:nvGraphicFramePr>
        <p:xfrm>
          <a:off x="2282070" y="2354912"/>
          <a:ext cx="8274312" cy="3975055"/>
        </p:xfrm>
        <a:graphic>
          <a:graphicData uri="http://schemas.openxmlformats.org/drawingml/2006/table">
            <a:tbl>
              <a:tblPr/>
              <a:tblGrid>
                <a:gridCol w="2068578"/>
                <a:gridCol w="2068578"/>
                <a:gridCol w="2068578"/>
                <a:gridCol w="2068578"/>
              </a:tblGrid>
              <a:tr h="378577">
                <a:tc rowSpan="2">
                  <a:txBody>
                    <a:bodyPr/>
                    <a:lstStyle/>
                    <a:p>
                      <a:r>
                        <a:rPr lang="ru-RU" sz="1600" dirty="0">
                          <a:effectLst/>
                        </a:rPr>
                        <a:t>Категория</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rowSpan="2">
                  <a:txBody>
                    <a:bodyPr/>
                    <a:lstStyle/>
                    <a:p>
                      <a:r>
                        <a:rPr lang="ru-RU" sz="1600" dirty="0">
                          <a:effectLst/>
                        </a:rPr>
                        <a:t>ИМТ (кг/м2)</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gridSpan="2">
                  <a:txBody>
                    <a:bodyPr/>
                    <a:lstStyle/>
                    <a:p>
                      <a:r>
                        <a:rPr lang="ru-RU" sz="1600" dirty="0">
                          <a:effectLst/>
                        </a:rPr>
                        <a:t>Рекомендуемая прибавка массы тела</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hMerge="1">
                  <a:txBody>
                    <a:bodyPr/>
                    <a:lstStyle/>
                    <a:p>
                      <a:endParaRPr lang="ru-RU"/>
                    </a:p>
                  </a:txBody>
                  <a:tcPr/>
                </a:tc>
              </a:tr>
              <a:tr h="1230374">
                <a:tc vMerge="1">
                  <a:txBody>
                    <a:bodyPr/>
                    <a:lstStyle/>
                    <a:p>
                      <a:endParaRPr lang="ru-RU"/>
                    </a:p>
                  </a:txBody>
                  <a:tcPr/>
                </a:tc>
                <a:tc vMerge="1">
                  <a:txBody>
                    <a:bodyPr/>
                    <a:lstStyle/>
                    <a:p>
                      <a:endParaRPr lang="ru-RU"/>
                    </a:p>
                  </a:txBody>
                  <a:tcPr/>
                </a:tc>
                <a:tc>
                  <a:txBody>
                    <a:bodyPr/>
                    <a:lstStyle/>
                    <a:p>
                      <a:r>
                        <a:rPr lang="ru-RU" sz="1600" dirty="0">
                          <a:effectLst/>
                        </a:rPr>
                        <a:t>за всю беременность (кг)</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a:effectLst/>
                        </a:rPr>
                        <a:t>еженедельная (кг/неделю) (во 2-м и 3-м триместре)</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r>
              <a:tr h="662509">
                <a:tc>
                  <a:txBody>
                    <a:bodyPr/>
                    <a:lstStyle/>
                    <a:p>
                      <a:r>
                        <a:rPr lang="ru-RU" sz="1600" dirty="0">
                          <a:effectLst/>
                        </a:rPr>
                        <a:t>Недостаток массы тела</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dirty="0">
                          <a:effectLst/>
                        </a:rPr>
                        <a:t>&lt; 18,5</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a:effectLst/>
                        </a:rPr>
                        <a:t>12,5 - 18</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a:effectLst/>
                        </a:rPr>
                        <a:t>0,44 - 0,58</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r>
              <a:tr h="662509">
                <a:tc>
                  <a:txBody>
                    <a:bodyPr/>
                    <a:lstStyle/>
                    <a:p>
                      <a:r>
                        <a:rPr lang="ru-RU" sz="1600">
                          <a:effectLst/>
                        </a:rPr>
                        <a:t>Нормальная масса тела</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dirty="0">
                          <a:effectLst/>
                        </a:rPr>
                        <a:t>18,5 - 24,9</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dirty="0">
                          <a:effectLst/>
                        </a:rPr>
                        <a:t>11,5 - 16</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a:effectLst/>
                        </a:rPr>
                        <a:t>0,35 - 0,50</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r>
              <a:tr h="662509">
                <a:tc>
                  <a:txBody>
                    <a:bodyPr/>
                    <a:lstStyle/>
                    <a:p>
                      <a:r>
                        <a:rPr lang="ru-RU" sz="1600">
                          <a:effectLst/>
                        </a:rPr>
                        <a:t>Избыток массы тела</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a:effectLst/>
                        </a:rPr>
                        <a:t>25,0 - 29,9</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dirty="0">
                          <a:effectLst/>
                        </a:rPr>
                        <a:t>7 - 11</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a:effectLst/>
                        </a:rPr>
                        <a:t>0,23 - 0,33</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r>
              <a:tr h="378577">
                <a:tc>
                  <a:txBody>
                    <a:bodyPr/>
                    <a:lstStyle/>
                    <a:p>
                      <a:r>
                        <a:rPr lang="ru-RU" sz="1600">
                          <a:effectLst/>
                        </a:rPr>
                        <a:t>Ожирение</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a:effectLst/>
                        </a:rPr>
                        <a:t>≥30,0</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dirty="0">
                          <a:effectLst/>
                        </a:rPr>
                        <a:t>5 - 9</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c>
                  <a:txBody>
                    <a:bodyPr/>
                    <a:lstStyle/>
                    <a:p>
                      <a:r>
                        <a:rPr lang="ru-RU" sz="1600" dirty="0">
                          <a:effectLst/>
                        </a:rPr>
                        <a:t>0,17 - 0,27</a:t>
                      </a:r>
                    </a:p>
                  </a:txBody>
                  <a:tcPr marL="82739" marR="82739" marT="41369" marB="41369">
                    <a:lnL w="9525" cap="flat" cmpd="sng" algn="ctr">
                      <a:solidFill>
                        <a:srgbClr val="767676"/>
                      </a:solidFill>
                      <a:prstDash val="solid"/>
                      <a:round/>
                      <a:headEnd type="none" w="med" len="med"/>
                      <a:tailEnd type="none" w="med" len="med"/>
                    </a:lnL>
                    <a:lnR w="9525" cap="flat" cmpd="sng" algn="ctr">
                      <a:solidFill>
                        <a:srgbClr val="767676"/>
                      </a:solidFill>
                      <a:prstDash val="solid"/>
                      <a:round/>
                      <a:headEnd type="none" w="med" len="med"/>
                      <a:tailEnd type="none" w="med" len="med"/>
                    </a:lnR>
                    <a:lnT w="9525" cap="flat" cmpd="sng" algn="ctr">
                      <a:solidFill>
                        <a:srgbClr val="767676"/>
                      </a:solidFill>
                      <a:prstDash val="solid"/>
                      <a:round/>
                      <a:headEnd type="none" w="med" len="med"/>
                      <a:tailEnd type="none" w="med" len="med"/>
                    </a:lnT>
                    <a:lnB w="9525" cap="flat" cmpd="sng" algn="ctr">
                      <a:solidFill>
                        <a:srgbClr val="767676"/>
                      </a:solidFill>
                      <a:prstDash val="solid"/>
                      <a:round/>
                      <a:headEnd type="none" w="med" len="med"/>
                      <a:tailEnd type="none" w="med" len="med"/>
                    </a:lnB>
                    <a:solidFill>
                      <a:srgbClr val="FFFFFF"/>
                    </a:solidFill>
                  </a:tcPr>
                </a:tc>
              </a:tr>
            </a:tbl>
          </a:graphicData>
        </a:graphic>
      </p:graphicFrame>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422" y="90152"/>
            <a:ext cx="3189668" cy="2224826"/>
          </a:xfrm>
          <a:prstGeom prst="rect">
            <a:avLst/>
          </a:prstGeom>
        </p:spPr>
      </p:pic>
    </p:spTree>
    <p:extLst>
      <p:ext uri="{BB962C8B-B14F-4D97-AF65-F5344CB8AC3E}">
        <p14:creationId xmlns:p14="http://schemas.microsoft.com/office/powerpoint/2010/main" val="2390516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58" y="845457"/>
            <a:ext cx="9187543" cy="1324428"/>
          </a:xfrm>
        </p:spPr>
        <p:txBody>
          <a:bodyPr>
            <a:noAutofit/>
          </a:bodyPr>
          <a:lstStyle/>
          <a:p>
            <a:pPr marL="0" indent="0" algn="ctr">
              <a:buNone/>
            </a:pPr>
            <a:r>
              <a:rPr lang="ru-RU" sz="2800" dirty="0"/>
              <a:t> </a:t>
            </a:r>
            <a:r>
              <a:rPr lang="ru-RU" sz="4000" dirty="0" smtClean="0"/>
              <a:t>1 фаза – проводится при первом обращении                            беременной к врачу.</a:t>
            </a:r>
            <a:br>
              <a:rPr lang="ru-RU" sz="4000" dirty="0" smtClean="0"/>
            </a:br>
            <a:r>
              <a:rPr lang="ru-RU" sz="2800" dirty="0"/>
              <a:t/>
            </a:r>
            <a:br>
              <a:rPr lang="ru-RU" sz="2800" dirty="0"/>
            </a:br>
            <a:r>
              <a:rPr lang="ru-RU" sz="2800" dirty="0" smtClean="0"/>
              <a:t/>
            </a:r>
            <a:br>
              <a:rPr lang="ru-RU" sz="2800" dirty="0" smtClean="0"/>
            </a:br>
            <a:r>
              <a:rPr lang="ru-RU" sz="2800" dirty="0"/>
              <a:t> </a:t>
            </a: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smtClean="0"/>
              <a:t/>
            </a:r>
            <a:br>
              <a:rPr lang="ru-RU" sz="2800" dirty="0" smtClean="0"/>
            </a:br>
            <a:r>
              <a:rPr lang="ru-RU" sz="2800" dirty="0"/>
              <a:t/>
            </a:r>
            <a:br>
              <a:rPr lang="ru-RU" sz="2800" dirty="0"/>
            </a:br>
            <a:endParaRPr lang="ru-RU" sz="2800" dirty="0"/>
          </a:p>
        </p:txBody>
      </p:sp>
      <p:sp>
        <p:nvSpPr>
          <p:cNvPr id="6" name="Объект 5"/>
          <p:cNvSpPr>
            <a:spLocks noGrp="1"/>
          </p:cNvSpPr>
          <p:nvPr>
            <p:ph sz="quarter" idx="13"/>
          </p:nvPr>
        </p:nvSpPr>
        <p:spPr>
          <a:xfrm>
            <a:off x="7117671" y="6229690"/>
            <a:ext cx="1757194" cy="2940289"/>
          </a:xfrm>
        </p:spPr>
        <p:txBody>
          <a:bodyPr>
            <a:normAutofit/>
          </a:bodyPr>
          <a:lstStyle/>
          <a:p>
            <a:pPr marL="0" indent="0">
              <a:buNone/>
            </a:pPr>
            <a:endParaRPr lang="ru-RU" sz="3600" dirty="0" smtClean="0"/>
          </a:p>
          <a:p>
            <a:pPr marL="0" indent="0">
              <a:buNone/>
            </a:pPr>
            <a:r>
              <a:rPr lang="ru-RU" sz="3600" b="1" u="sng" dirty="0">
                <a:solidFill>
                  <a:schemeClr val="accent6">
                    <a:lumMod val="75000"/>
                  </a:schemeClr>
                </a:solidFill>
                <a:effectLst>
                  <a:outerShdw blurRad="38100" dist="38100" dir="2700000" algn="tl">
                    <a:srgbClr val="000000">
                      <a:alpha val="43137"/>
                    </a:srgbClr>
                  </a:outerShdw>
                </a:effectLst>
              </a:rPr>
              <a:t/>
            </a:r>
            <a:br>
              <a:rPr lang="ru-RU" sz="3600" b="1" u="sng" dirty="0">
                <a:solidFill>
                  <a:schemeClr val="accent6">
                    <a:lumMod val="75000"/>
                  </a:schemeClr>
                </a:solidFill>
                <a:effectLst>
                  <a:outerShdw blurRad="38100" dist="38100" dir="2700000" algn="tl">
                    <a:srgbClr val="000000">
                      <a:alpha val="43137"/>
                    </a:srgbClr>
                  </a:outerShdw>
                </a:effectLst>
              </a:rPr>
            </a:br>
            <a:endParaRPr lang="ru-RU" sz="3600" b="1" u="sng" dirty="0">
              <a:solidFill>
                <a:schemeClr val="accent6">
                  <a:lumMod val="75000"/>
                </a:schemeClr>
              </a:solidFill>
              <a:effectLst>
                <a:outerShdw blurRad="38100" dist="38100" dir="2700000" algn="tl">
                  <a:srgbClr val="000000">
                    <a:alpha val="43137"/>
                  </a:srgbClr>
                </a:outerShdw>
              </a:effectLst>
            </a:endParaRPr>
          </a:p>
        </p:txBody>
      </p:sp>
      <p:pic>
        <p:nvPicPr>
          <p:cNvPr id="1026" name="Picture 2" descr="http://www.o-krohe.ru/images/article/orig/2017/12/nizkoe-davlenie-pri-beremennost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914" y="0"/>
            <a:ext cx="3643086" cy="3890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rdcelechim.ru/wp-content/uploads/2016/11/raznye-gruppy-krovi-sovmestimost-dlya-zachatiy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5" y="3392488"/>
            <a:ext cx="4717143" cy="314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25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275771"/>
            <a:ext cx="7692571" cy="6313716"/>
          </a:xfrm>
        </p:spPr>
        <p:txBody>
          <a:bodyPr>
            <a:normAutofit lnSpcReduction="10000"/>
          </a:bodyPr>
          <a:lstStyle/>
          <a:p>
            <a:pPr marL="45720" indent="0" algn="ctr">
              <a:buNone/>
            </a:pPr>
            <a:r>
              <a:rPr lang="ru-RU" sz="4400" b="1" dirty="0" smtClean="0">
                <a:solidFill>
                  <a:srgbClr val="C00000"/>
                </a:solidFill>
                <a:latin typeface="Times New Roman" panose="02020603050405020304" pitchFamily="18" charset="0"/>
                <a:cs typeface="Times New Roman" panose="02020603050405020304" pitchFamily="18" charset="0"/>
              </a:rPr>
              <a:t>2 фаза – проводится на </a:t>
            </a:r>
          </a:p>
          <a:p>
            <a:pPr marL="45720" indent="0" algn="ctr">
              <a:buNone/>
            </a:pPr>
            <a:r>
              <a:rPr lang="ru-RU" sz="4400" b="1" dirty="0" smtClean="0">
                <a:solidFill>
                  <a:srgbClr val="C00000"/>
                </a:solidFill>
                <a:latin typeface="Times New Roman" panose="02020603050405020304" pitchFamily="18" charset="0"/>
                <a:cs typeface="Times New Roman" panose="02020603050405020304" pitchFamily="18" charset="0"/>
              </a:rPr>
              <a:t>24-28 недели беременности.</a:t>
            </a:r>
            <a:endParaRPr lang="ru-RU" sz="4400" b="1" dirty="0" smtClean="0">
              <a:latin typeface="Times New Roman" panose="02020603050405020304" pitchFamily="18" charset="0"/>
              <a:cs typeface="Times New Roman" panose="02020603050405020304" pitchFamily="18" charset="0"/>
            </a:endParaRPr>
          </a:p>
          <a:p>
            <a:pPr marL="45720" indent="0" algn="ctr">
              <a:buNone/>
            </a:pPr>
            <a:r>
              <a:rPr lang="ru-RU" sz="3600" b="1" dirty="0" smtClean="0">
                <a:latin typeface="Times New Roman" panose="02020603050405020304" pitchFamily="18" charset="0"/>
                <a:cs typeface="Times New Roman" panose="02020603050405020304" pitchFamily="18" charset="0"/>
              </a:rPr>
              <a:t>Оптимальным временем для проведения ПГТТ, но по мнению экспертов считается срок </a:t>
            </a:r>
            <a:endParaRPr lang="ru-RU" sz="3600" b="1" dirty="0" smtClean="0">
              <a:latin typeface="Times New Roman" panose="02020603050405020304" pitchFamily="18" charset="0"/>
              <a:cs typeface="Times New Roman" panose="02020603050405020304" pitchFamily="18" charset="0"/>
            </a:endParaRPr>
          </a:p>
          <a:p>
            <a:pPr marL="45720" indent="0" algn="ctr">
              <a:buNone/>
            </a:pPr>
            <a:r>
              <a:rPr lang="ru-RU" sz="3600" b="1" dirty="0" smtClean="0">
                <a:latin typeface="Times New Roman" panose="02020603050405020304" pitchFamily="18" charset="0"/>
                <a:cs typeface="Times New Roman" panose="02020603050405020304" pitchFamily="18" charset="0"/>
              </a:rPr>
              <a:t>24-28 недель</a:t>
            </a:r>
            <a:r>
              <a:rPr lang="ru-RU" sz="3600" b="1" dirty="0" smtClean="0">
                <a:latin typeface="Times New Roman" panose="02020603050405020304" pitchFamily="18" charset="0"/>
                <a:cs typeface="Times New Roman" panose="02020603050405020304" pitchFamily="18" charset="0"/>
              </a:rPr>
              <a:t>. </a:t>
            </a:r>
            <a:endParaRPr lang="ru-RU" sz="3600" b="1" dirty="0" smtClean="0">
              <a:latin typeface="Times New Roman" panose="02020603050405020304" pitchFamily="18" charset="0"/>
              <a:cs typeface="Times New Roman" panose="02020603050405020304" pitchFamily="18" charset="0"/>
            </a:endParaRPr>
          </a:p>
          <a:p>
            <a:pPr marL="45720" indent="0" algn="ctr">
              <a:buNone/>
            </a:pPr>
            <a:r>
              <a:rPr lang="ru-RU" sz="3600" b="1" dirty="0" smtClean="0">
                <a:latin typeface="Times New Roman" panose="02020603050405020304" pitchFamily="18" charset="0"/>
                <a:cs typeface="Times New Roman" panose="02020603050405020304" pitchFamily="18" charset="0"/>
              </a:rPr>
              <a:t>В </a:t>
            </a:r>
            <a:r>
              <a:rPr lang="ru-RU" sz="3600" b="1" dirty="0" smtClean="0">
                <a:latin typeface="Times New Roman" panose="02020603050405020304" pitchFamily="18" charset="0"/>
                <a:cs typeface="Times New Roman" panose="02020603050405020304" pitchFamily="18" charset="0"/>
              </a:rPr>
              <a:t>исключительных случаях ПГТТ с 75 г глюкозы может быть проведен вплоть до </a:t>
            </a:r>
            <a:r>
              <a:rPr lang="ru-RU" sz="3600" b="1" dirty="0" smtClean="0">
                <a:latin typeface="Times New Roman" panose="02020603050405020304" pitchFamily="18" charset="0"/>
                <a:cs typeface="Times New Roman" panose="02020603050405020304" pitchFamily="18" charset="0"/>
              </a:rPr>
              <a:t>32 недели </a:t>
            </a:r>
            <a:r>
              <a:rPr lang="ru-RU" sz="3600" b="1" dirty="0" smtClean="0">
                <a:latin typeface="Times New Roman" panose="02020603050405020304" pitchFamily="18" charset="0"/>
                <a:cs typeface="Times New Roman" panose="02020603050405020304" pitchFamily="18" charset="0"/>
              </a:rPr>
              <a:t>беременности. </a:t>
            </a:r>
            <a:endParaRPr lang="ru-RU" sz="3600" b="1" dirty="0">
              <a:latin typeface="Times New Roman" panose="02020603050405020304" pitchFamily="18" charset="0"/>
              <a:cs typeface="Times New Roman" panose="02020603050405020304" pitchFamily="18" charset="0"/>
            </a:endParaRPr>
          </a:p>
        </p:txBody>
      </p:sp>
      <p:pic>
        <p:nvPicPr>
          <p:cNvPr id="2050" name="Picture 2" descr="https://www.syl.ru/misc/i/ni/1/5/8/5/9/5/i/1585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513" y="0"/>
            <a:ext cx="4468487" cy="290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489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0" y="116114"/>
            <a:ext cx="7678057" cy="3917179"/>
          </a:xfrm>
        </p:spPr>
        <p:txBody>
          <a:bodyPr>
            <a:normAutofit/>
          </a:bodyPr>
          <a:lstStyle/>
          <a:p>
            <a:pPr marL="45720" indent="0">
              <a:buNone/>
            </a:pPr>
            <a:r>
              <a:rPr lang="ru-RU" sz="2400" b="1" dirty="0" smtClean="0">
                <a:solidFill>
                  <a:schemeClr val="accent6">
                    <a:lumMod val="50000"/>
                  </a:schemeClr>
                </a:solidFill>
              </a:rPr>
              <a:t>Противопоказания к проведени</a:t>
            </a:r>
            <a:r>
              <a:rPr lang="ru-RU" sz="2400" b="1" dirty="0">
                <a:solidFill>
                  <a:schemeClr val="accent6">
                    <a:lumMod val="50000"/>
                  </a:schemeClr>
                </a:solidFill>
              </a:rPr>
              <a:t>ю</a:t>
            </a:r>
            <a:r>
              <a:rPr lang="ru-RU" sz="2400" b="1" dirty="0" smtClean="0">
                <a:solidFill>
                  <a:schemeClr val="accent6">
                    <a:lumMod val="50000"/>
                  </a:schemeClr>
                </a:solidFill>
              </a:rPr>
              <a:t> ПГТТ:</a:t>
            </a:r>
          </a:p>
          <a:p>
            <a:pPr>
              <a:buFont typeface="Wingdings" panose="05000000000000000000" pitchFamily="2" charset="2"/>
              <a:buChar char="v"/>
            </a:pPr>
            <a:r>
              <a:rPr lang="ru-RU" sz="2400" dirty="0"/>
              <a:t> </a:t>
            </a:r>
            <a:r>
              <a:rPr lang="ru-RU" sz="2400" dirty="0" smtClean="0"/>
              <a:t>Индивидуальная непереносимость глюкозы»</a:t>
            </a:r>
          </a:p>
          <a:p>
            <a:pPr>
              <a:buFont typeface="Wingdings" panose="05000000000000000000" pitchFamily="2" charset="2"/>
              <a:buChar char="v"/>
            </a:pPr>
            <a:r>
              <a:rPr lang="ru-RU" sz="2400" dirty="0" err="1" smtClean="0"/>
              <a:t>Манифестный</a:t>
            </a:r>
            <a:r>
              <a:rPr lang="ru-RU" sz="2400" dirty="0" smtClean="0"/>
              <a:t> сахарный диабет;</a:t>
            </a:r>
          </a:p>
          <a:p>
            <a:pPr>
              <a:buFont typeface="Wingdings" panose="05000000000000000000" pitchFamily="2" charset="2"/>
              <a:buChar char="v"/>
            </a:pPr>
            <a:r>
              <a:rPr lang="ru-RU" sz="2400" dirty="0" smtClean="0"/>
              <a:t>Заболевания ЖКТ, сопровождающиеся нарушением всасывания глюкозы.</a:t>
            </a:r>
            <a:endParaRPr lang="ru-RU" sz="2400" dirty="0"/>
          </a:p>
        </p:txBody>
      </p:sp>
      <p:sp>
        <p:nvSpPr>
          <p:cNvPr id="4" name="Заголовок 3"/>
          <p:cNvSpPr>
            <a:spLocks noGrp="1"/>
          </p:cNvSpPr>
          <p:nvPr>
            <p:ph type="ctrTitle"/>
          </p:nvPr>
        </p:nvSpPr>
        <p:spPr>
          <a:xfrm>
            <a:off x="6415315" y="3064340"/>
            <a:ext cx="5139680" cy="1536689"/>
          </a:xfrm>
        </p:spPr>
        <p:txBody>
          <a:bodyPr/>
          <a:lstStyle/>
          <a:p>
            <a:pPr marL="182880" indent="0">
              <a:buNone/>
            </a:pPr>
            <a:r>
              <a:rPr lang="ru-RU" sz="2400" dirty="0" smtClean="0">
                <a:solidFill>
                  <a:schemeClr val="accent3">
                    <a:lumMod val="50000"/>
                  </a:schemeClr>
                </a:solidFill>
              </a:rPr>
              <a:t>Временные противопоказания к проведению ПГТТ:</a:t>
            </a:r>
            <a:br>
              <a:rPr lang="ru-RU" sz="2400" dirty="0" smtClean="0">
                <a:solidFill>
                  <a:schemeClr val="accent3">
                    <a:lumMod val="50000"/>
                  </a:schemeClr>
                </a:solidFill>
              </a:rPr>
            </a:br>
            <a:r>
              <a:rPr lang="ru-RU" sz="2400" dirty="0" smtClean="0">
                <a:solidFill>
                  <a:schemeClr val="accent3">
                    <a:lumMod val="50000"/>
                  </a:schemeClr>
                </a:solidFill>
              </a:rPr>
              <a:t/>
            </a:r>
            <a:br>
              <a:rPr lang="ru-RU" sz="2400" dirty="0" smtClean="0">
                <a:solidFill>
                  <a:schemeClr val="accent3">
                    <a:lumMod val="50000"/>
                  </a:schemeClr>
                </a:solidFill>
              </a:rPr>
            </a:br>
            <a:r>
              <a:rPr lang="ru-RU" sz="2400" dirty="0" smtClean="0"/>
              <a:t>- Ранний токсикоз беременных(</a:t>
            </a:r>
            <a:r>
              <a:rPr lang="ru-RU" sz="2400" dirty="0" err="1" smtClean="0"/>
              <a:t>Рвота,тошнота</a:t>
            </a:r>
            <a:r>
              <a:rPr lang="ru-RU" sz="2400" dirty="0" smtClean="0"/>
              <a:t>).</a:t>
            </a:r>
            <a:br>
              <a:rPr lang="ru-RU" sz="2400" dirty="0" smtClean="0"/>
            </a:br>
            <a:r>
              <a:rPr lang="ru-RU" sz="2400" dirty="0" smtClean="0"/>
              <a:t>- Необходимые соблюдения строго постельного режима</a:t>
            </a:r>
            <a:br>
              <a:rPr lang="ru-RU" sz="2400" dirty="0" smtClean="0"/>
            </a:br>
            <a:r>
              <a:rPr lang="ru-RU" sz="2400" dirty="0" smtClean="0"/>
              <a:t>- Острое воспалительное или инфекционное заболевание.</a:t>
            </a:r>
            <a:br>
              <a:rPr lang="ru-RU" sz="2400" dirty="0" smtClean="0"/>
            </a:br>
            <a:r>
              <a:rPr lang="ru-RU" sz="1800" dirty="0" smtClean="0"/>
              <a:t/>
            </a:r>
            <a:br>
              <a:rPr lang="ru-RU" sz="1800" dirty="0" smtClean="0"/>
            </a:br>
            <a:r>
              <a:rPr lang="ru-RU" sz="1800" dirty="0" smtClean="0"/>
              <a:t/>
            </a:r>
            <a:br>
              <a:rPr lang="ru-RU" sz="1800" dirty="0" smtClean="0"/>
            </a:br>
            <a:endParaRPr lang="ru-RU" sz="1800" dirty="0"/>
          </a:p>
        </p:txBody>
      </p:sp>
      <p:pic>
        <p:nvPicPr>
          <p:cNvPr id="4098" name="Picture 2" descr="https://svopi.ru/uploads/posts/2017-05/1495973105_122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92488"/>
            <a:ext cx="4484914" cy="35481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appymama.ru/sites/default/files/toksikoz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057" y="116114"/>
            <a:ext cx="4513943" cy="294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28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4383314" cy="2873829"/>
          </a:xfrm>
        </p:spPr>
      </p:pic>
      <p:sp>
        <p:nvSpPr>
          <p:cNvPr id="4" name="Объект 3"/>
          <p:cNvSpPr>
            <a:spLocks noGrp="1"/>
          </p:cNvSpPr>
          <p:nvPr>
            <p:ph sz="quarter" idx="14"/>
          </p:nvPr>
        </p:nvSpPr>
        <p:spPr>
          <a:xfrm>
            <a:off x="5355771" y="174172"/>
            <a:ext cx="6429829" cy="6270172"/>
          </a:xfrm>
        </p:spPr>
        <p:txBody>
          <a:bodyPr>
            <a:normAutofit fontScale="62500" lnSpcReduction="20000"/>
          </a:bodyPr>
          <a:lstStyle/>
          <a:p>
            <a:pPr marL="0" indent="0">
              <a:buNone/>
            </a:pPr>
            <a:r>
              <a:rPr lang="ru-RU" sz="4500" b="1" dirty="0"/>
              <a:t>Тест выполняется на фоне обычного питания (не менее 150 г углеводов в день) в течение  </a:t>
            </a:r>
            <a:endParaRPr lang="ru-RU" sz="4500" b="1" dirty="0" smtClean="0"/>
          </a:p>
          <a:p>
            <a:pPr marL="0" indent="0">
              <a:buNone/>
            </a:pPr>
            <a:r>
              <a:rPr lang="ru-RU" sz="4500" b="1" dirty="0" smtClean="0"/>
              <a:t>3 дней</a:t>
            </a:r>
            <a:r>
              <a:rPr lang="ru-RU" sz="4500" b="1" dirty="0"/>
              <a:t>, предшествующих исследованию. </a:t>
            </a:r>
            <a:endParaRPr lang="ru-RU" sz="4500" b="1" dirty="0" smtClean="0"/>
          </a:p>
          <a:p>
            <a:pPr marL="0" indent="0">
              <a:buNone/>
            </a:pPr>
            <a:r>
              <a:rPr lang="ru-RU" sz="4500" b="1" dirty="0" smtClean="0"/>
              <a:t>Тест </a:t>
            </a:r>
            <a:r>
              <a:rPr lang="ru-RU" sz="4500" b="1" dirty="0"/>
              <a:t>проводится утром натощак после 8–14 часового ночного голодания. Последний прием пищи должен обязательно содержать </a:t>
            </a:r>
            <a:endParaRPr lang="ru-RU" sz="4500" b="1" dirty="0" smtClean="0"/>
          </a:p>
          <a:p>
            <a:pPr marL="0" indent="0">
              <a:buNone/>
            </a:pPr>
            <a:r>
              <a:rPr lang="ru-RU" sz="4500" b="1" dirty="0" smtClean="0"/>
              <a:t>30–50 </a:t>
            </a:r>
            <a:r>
              <a:rPr lang="ru-RU" sz="4500" b="1" dirty="0"/>
              <a:t>г углеводов. Пить воду не запрещается. </a:t>
            </a:r>
            <a:endParaRPr lang="ru-RU" sz="4500" b="1" dirty="0" smtClean="0"/>
          </a:p>
          <a:p>
            <a:pPr marL="0" indent="0">
              <a:buNone/>
            </a:pPr>
            <a:r>
              <a:rPr lang="ru-RU" sz="4500" b="1" dirty="0" smtClean="0"/>
              <a:t>В </a:t>
            </a:r>
            <a:r>
              <a:rPr lang="ru-RU" sz="4500" b="1" dirty="0"/>
              <a:t>процессе проведения теста необходимо сидеть. </a:t>
            </a:r>
            <a:endParaRPr lang="ru-RU" sz="4500" b="1" dirty="0" smtClean="0"/>
          </a:p>
          <a:p>
            <a:pPr marL="0" indent="0">
              <a:buNone/>
            </a:pPr>
            <a:r>
              <a:rPr lang="ru-RU" sz="4500" b="1" dirty="0" smtClean="0"/>
              <a:t>Курение </a:t>
            </a:r>
            <a:r>
              <a:rPr lang="ru-RU" sz="4500" b="1" dirty="0"/>
              <a:t>до завершения теста </a:t>
            </a:r>
            <a:r>
              <a:rPr lang="ru-RU" sz="4500" b="1" dirty="0" smtClean="0"/>
              <a:t>запрещается</a:t>
            </a:r>
            <a:r>
              <a:rPr lang="ru-RU" dirty="0" smtClean="0"/>
              <a:t>.</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3269046"/>
            <a:ext cx="3429000" cy="3280229"/>
          </a:xfrm>
          <a:prstGeom prst="rect">
            <a:avLst/>
          </a:prstGeom>
        </p:spPr>
      </p:pic>
    </p:spTree>
    <p:extLst>
      <p:ext uri="{BB962C8B-B14F-4D97-AF65-F5344CB8AC3E}">
        <p14:creationId xmlns:p14="http://schemas.microsoft.com/office/powerpoint/2010/main" val="343279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5588000" y="232228"/>
            <a:ext cx="6386286" cy="6625772"/>
          </a:xfrm>
        </p:spPr>
        <p:txBody>
          <a:bodyPr>
            <a:normAutofit/>
          </a:bodyPr>
          <a:lstStyle/>
          <a:p>
            <a:pPr marL="45720" indent="0">
              <a:buNone/>
            </a:pPr>
            <a:r>
              <a:rPr lang="ru-RU" sz="2400" b="1" dirty="0">
                <a:solidFill>
                  <a:schemeClr val="accent6">
                    <a:lumMod val="75000"/>
                  </a:schemeClr>
                </a:solidFill>
              </a:rPr>
              <a:t>Тест выполняется в 3 этапа: </a:t>
            </a:r>
            <a:endParaRPr lang="ru-RU" sz="2400" b="1" dirty="0" smtClean="0">
              <a:solidFill>
                <a:schemeClr val="accent6">
                  <a:lumMod val="75000"/>
                </a:schemeClr>
              </a:solidFill>
            </a:endParaRPr>
          </a:p>
          <a:p>
            <a:pPr marL="0" indent="0">
              <a:buNone/>
            </a:pPr>
            <a:r>
              <a:rPr lang="ru-RU" sz="2400" b="1" u="sng" dirty="0" smtClean="0">
                <a:solidFill>
                  <a:srgbClr val="FF0000"/>
                </a:solidFill>
              </a:rPr>
              <a:t>1-й </a:t>
            </a:r>
            <a:r>
              <a:rPr lang="ru-RU" sz="2400" b="1" u="sng" dirty="0">
                <a:solidFill>
                  <a:srgbClr val="FF0000"/>
                </a:solidFill>
              </a:rPr>
              <a:t>этап</a:t>
            </a:r>
            <a:r>
              <a:rPr lang="ru-RU" sz="2400" b="1" u="sng" dirty="0"/>
              <a:t>. </a:t>
            </a:r>
            <a:r>
              <a:rPr lang="ru-RU" sz="2400" i="1" dirty="0"/>
              <a:t>Забор первой пробы плазмы венозной крови натощак.  </a:t>
            </a:r>
            <a:endParaRPr lang="ru-RU" sz="2400" b="1" dirty="0" smtClean="0"/>
          </a:p>
          <a:p>
            <a:pPr marL="0" indent="0">
              <a:buNone/>
            </a:pPr>
            <a:r>
              <a:rPr lang="ru-RU" sz="2400" b="1" u="sng" dirty="0" smtClean="0">
                <a:solidFill>
                  <a:srgbClr val="FF0000"/>
                </a:solidFill>
              </a:rPr>
              <a:t>2-й </a:t>
            </a:r>
            <a:r>
              <a:rPr lang="ru-RU" sz="2400" b="1" u="sng" dirty="0">
                <a:solidFill>
                  <a:srgbClr val="FF0000"/>
                </a:solidFill>
              </a:rPr>
              <a:t>этап. </a:t>
            </a:r>
            <a:r>
              <a:rPr lang="ru-RU" sz="2400" i="1" dirty="0"/>
              <a:t>В течение 5 минут выпить раствор глюкозы, состоящий из 75 грамм сухой (ангидрита или безводной) глюкозы, растворенной в 250-300 мл теплой (37-40</a:t>
            </a:r>
            <a:r>
              <a:rPr lang="ru-RU" sz="2400" i="1" baseline="30000" dirty="0"/>
              <a:t>о</a:t>
            </a:r>
            <a:r>
              <a:rPr lang="ru-RU" sz="2400" i="1" dirty="0"/>
              <a:t>С) питьевой негазированной (или дистиллированной) </a:t>
            </a:r>
            <a:r>
              <a:rPr lang="ru-RU" sz="2400" i="1" dirty="0" smtClean="0"/>
              <a:t>воды. </a:t>
            </a:r>
            <a:r>
              <a:rPr lang="ru-RU" sz="2400" i="1" dirty="0"/>
              <a:t>Начало приема раствора глюкозы считается началом теста.</a:t>
            </a:r>
            <a:endParaRPr lang="ru-RU" sz="2400" b="1" dirty="0" smtClean="0"/>
          </a:p>
          <a:p>
            <a:pPr marL="0" indent="0">
              <a:buNone/>
            </a:pPr>
            <a:r>
              <a:rPr lang="ru-RU" sz="2400" b="1" u="sng" dirty="0" smtClean="0">
                <a:solidFill>
                  <a:srgbClr val="FF0000"/>
                </a:solidFill>
              </a:rPr>
              <a:t>3-й </a:t>
            </a:r>
            <a:r>
              <a:rPr lang="ru-RU" sz="2400" b="1" u="sng" dirty="0">
                <a:solidFill>
                  <a:srgbClr val="FF0000"/>
                </a:solidFill>
              </a:rPr>
              <a:t>этап. </a:t>
            </a:r>
            <a:r>
              <a:rPr lang="ru-RU" i="1" dirty="0"/>
              <a:t>Следующие пробы крови для определения уровня глюкозы венозной плазмы берутся через 1 и 2 часа после нагрузки глюкозой. </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65532"/>
            <a:ext cx="3928056" cy="2237921"/>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8" y="0"/>
            <a:ext cx="3728810" cy="2235200"/>
          </a:xfrm>
          <a:prstGeom prst="rect">
            <a:avLst/>
          </a:prstGeom>
        </p:spPr>
      </p:pic>
    </p:spTree>
    <p:extLst>
      <p:ext uri="{BB962C8B-B14F-4D97-AF65-F5344CB8AC3E}">
        <p14:creationId xmlns:p14="http://schemas.microsoft.com/office/powerpoint/2010/main" val="1166079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62885" y="3979572"/>
            <a:ext cx="10211516" cy="1535596"/>
          </a:xfrm>
        </p:spPr>
        <p:txBody>
          <a:bodyPr/>
          <a:lstStyle/>
          <a:p>
            <a:pPr marL="0" indent="0" algn="just">
              <a:buNone/>
            </a:pPr>
            <a:r>
              <a:rPr lang="ru-RU" sz="2800" i="1" dirty="0">
                <a:solidFill>
                  <a:schemeClr val="accent6">
                    <a:lumMod val="75000"/>
                  </a:schemeClr>
                </a:solidFill>
                <a:effectLst/>
              </a:rPr>
              <a:t>Диагноз </a:t>
            </a:r>
            <a:r>
              <a:rPr lang="ru-RU" sz="2800" i="1" dirty="0" smtClean="0">
                <a:solidFill>
                  <a:schemeClr val="accent6">
                    <a:lumMod val="75000"/>
                  </a:schemeClr>
                </a:solidFill>
                <a:effectLst/>
              </a:rPr>
              <a:t>ГСД </a:t>
            </a:r>
            <a:r>
              <a:rPr lang="ru-RU" sz="2800" i="1" dirty="0">
                <a:solidFill>
                  <a:schemeClr val="accent6">
                    <a:lumMod val="75000"/>
                  </a:schemeClr>
                </a:solidFill>
                <a:effectLst/>
              </a:rPr>
              <a:t>устанавливается при выявлении глюкозы венозной плазмы натощак ≥5,1 </a:t>
            </a:r>
            <a:r>
              <a:rPr lang="ru-RU" sz="2800" i="1" dirty="0" err="1">
                <a:solidFill>
                  <a:schemeClr val="accent6">
                    <a:lumMod val="75000"/>
                  </a:schemeClr>
                </a:solidFill>
                <a:effectLst/>
              </a:rPr>
              <a:t>ммоль</a:t>
            </a:r>
            <a:r>
              <a:rPr lang="ru-RU" sz="2800" i="1" dirty="0">
                <a:solidFill>
                  <a:schemeClr val="accent6">
                    <a:lumMod val="75000"/>
                  </a:schemeClr>
                </a:solidFill>
                <a:effectLst/>
              </a:rPr>
              <a:t>/л на любом сроке беременности, в том числе после проведенного ПГТТ, по результатам которого не было выявлено нарушения углеводного обмена.</a:t>
            </a:r>
            <a:endParaRPr lang="ru-RU" sz="2800" i="1" dirty="0">
              <a:solidFill>
                <a:schemeClr val="accent6">
                  <a:lumMod val="75000"/>
                </a:schemeClr>
              </a:solidFill>
            </a:endParaRPr>
          </a:p>
        </p:txBody>
      </p:sp>
      <p:graphicFrame>
        <p:nvGraphicFramePr>
          <p:cNvPr id="5" name="Объект 4"/>
          <p:cNvGraphicFramePr>
            <a:graphicFrameLocks noGrp="1"/>
          </p:cNvGraphicFramePr>
          <p:nvPr>
            <p:ph sz="quarter" idx="4294967295"/>
            <p:extLst>
              <p:ext uri="{D42A27DB-BD31-4B8C-83A1-F6EECF244321}">
                <p14:modId xmlns:p14="http://schemas.microsoft.com/office/powerpoint/2010/main" val="3937621092"/>
              </p:ext>
            </p:extLst>
          </p:nvPr>
        </p:nvGraphicFramePr>
        <p:xfrm>
          <a:off x="1322119" y="1247932"/>
          <a:ext cx="9478851" cy="2383942"/>
        </p:xfrm>
        <a:graphic>
          <a:graphicData uri="http://schemas.openxmlformats.org/drawingml/2006/table">
            <a:tbl>
              <a:tblPr/>
              <a:tblGrid>
                <a:gridCol w="4108361"/>
                <a:gridCol w="5370490"/>
              </a:tblGrid>
              <a:tr h="825865">
                <a:tc>
                  <a:txBody>
                    <a:bodyPr/>
                    <a:lstStyle/>
                    <a:p>
                      <a:pPr algn="ctr" rtl="0" fontAlgn="t">
                        <a:spcBef>
                          <a:spcPts val="0"/>
                        </a:spcBef>
                        <a:spcAft>
                          <a:spcPts val="0"/>
                        </a:spcAft>
                      </a:pPr>
                      <a:r>
                        <a:rPr lang="ru-RU" sz="2000" b="1" i="0" u="none" strike="noStrike" dirty="0">
                          <a:solidFill>
                            <a:srgbClr val="000000"/>
                          </a:solidFill>
                          <a:effectLst/>
                          <a:latin typeface="Times New Roman"/>
                        </a:rPr>
                        <a:t>Время определения</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1" i="0" u="none" strike="noStrike" dirty="0">
                          <a:solidFill>
                            <a:srgbClr val="000000"/>
                          </a:solidFill>
                          <a:effectLst/>
                          <a:latin typeface="Times New Roman"/>
                        </a:rPr>
                        <a:t>Концентрация глюкозы венозной плазмы, </a:t>
                      </a:r>
                      <a:r>
                        <a:rPr lang="ru-RU" sz="2000" b="1" i="0" u="none" strike="noStrike" dirty="0" err="1">
                          <a:solidFill>
                            <a:srgbClr val="000000"/>
                          </a:solidFill>
                          <a:effectLst/>
                          <a:latin typeface="Times New Roman"/>
                        </a:rPr>
                        <a:t>ммоль</a:t>
                      </a:r>
                      <a:r>
                        <a:rPr lang="ru-RU" sz="2000" b="1" i="0" u="none" strike="noStrike" dirty="0">
                          <a:solidFill>
                            <a:srgbClr val="000000"/>
                          </a:solidFill>
                          <a:effectLst/>
                          <a:latin typeface="Times New Roman"/>
                        </a:rPr>
                        <a:t>/л</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359">
                <a:tc>
                  <a:txBody>
                    <a:bodyPr/>
                    <a:lstStyle/>
                    <a:p>
                      <a:pPr algn="ctr" rtl="0" fontAlgn="t">
                        <a:spcBef>
                          <a:spcPts val="0"/>
                        </a:spcBef>
                        <a:spcAft>
                          <a:spcPts val="0"/>
                        </a:spcAft>
                      </a:pPr>
                      <a:r>
                        <a:rPr lang="ru-RU" sz="2000" b="0" i="0" u="none" strike="noStrike" dirty="0">
                          <a:solidFill>
                            <a:srgbClr val="000000"/>
                          </a:solidFill>
                          <a:effectLst/>
                          <a:latin typeface="Times New Roman"/>
                        </a:rPr>
                        <a:t>Натощак</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a:rPr>
                        <a:t>≥ 5,1, но &lt; 7,0</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359">
                <a:tc>
                  <a:txBody>
                    <a:bodyPr/>
                    <a:lstStyle/>
                    <a:p>
                      <a:pPr algn="ctr" rtl="0" fontAlgn="t">
                        <a:spcBef>
                          <a:spcPts val="0"/>
                        </a:spcBef>
                        <a:spcAft>
                          <a:spcPts val="0"/>
                        </a:spcAft>
                      </a:pPr>
                      <a:r>
                        <a:rPr lang="ru-RU" sz="2000" b="0" i="0" u="none" strike="noStrike" dirty="0">
                          <a:solidFill>
                            <a:srgbClr val="000000"/>
                          </a:solidFill>
                          <a:effectLst/>
                          <a:latin typeface="Times New Roman"/>
                        </a:rPr>
                        <a:t>Через 1 час</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a:rPr>
                        <a:t>≥ 10,0</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359">
                <a:tc>
                  <a:txBody>
                    <a:bodyPr/>
                    <a:lstStyle/>
                    <a:p>
                      <a:pPr algn="ctr" rtl="0" fontAlgn="t">
                        <a:spcBef>
                          <a:spcPts val="0"/>
                        </a:spcBef>
                        <a:spcAft>
                          <a:spcPts val="0"/>
                        </a:spcAft>
                      </a:pPr>
                      <a:r>
                        <a:rPr lang="ru-RU" sz="2000" b="0" i="0" u="none" strike="noStrike" dirty="0">
                          <a:solidFill>
                            <a:srgbClr val="000000"/>
                          </a:solidFill>
                          <a:effectLst/>
                          <a:latin typeface="Times New Roman"/>
                        </a:rPr>
                        <a:t>Через 2 часа</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a:rPr>
                        <a:t>≥ 8,5, но &lt; 11,1</a:t>
                      </a:r>
                      <a:endParaRPr lang="ru-RU" sz="2000" dirty="0">
                        <a:effectLst/>
                      </a:endParaRPr>
                    </a:p>
                  </a:txBody>
                  <a:tcPr marL="63500" marR="6350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850006" y="132671"/>
            <a:ext cx="1061219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Пороговые значения глюкозы венозной плазмы с целью диагностики ГСД по результатам ПГТТ:</a:t>
            </a:r>
            <a:endParaRPr kumimoji="0" lang="ru-RU"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96369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a:xfrm>
            <a:off x="348344" y="232229"/>
            <a:ext cx="11408228" cy="3893684"/>
          </a:xfrm>
        </p:spPr>
        <p:txBody>
          <a:bodyPr>
            <a:noAutofit/>
          </a:bodyPr>
          <a:lstStyle/>
          <a:p>
            <a:pPr marL="0" indent="0">
              <a:buNone/>
            </a:pPr>
            <a:r>
              <a:rPr lang="ru-RU" sz="2800" b="1" dirty="0"/>
              <a:t>В большинстве случаев, </a:t>
            </a:r>
            <a:r>
              <a:rPr lang="ru-RU" sz="2800" b="1" dirty="0" err="1"/>
              <a:t>гестационнный</a:t>
            </a:r>
            <a:r>
              <a:rPr lang="ru-RU" sz="2800" b="1" dirty="0"/>
              <a:t> сахарный диабет после рождения ребенка проходит, поскольку проходят изменения </a:t>
            </a:r>
            <a:r>
              <a:rPr lang="ru-RU" sz="2800" b="1" dirty="0" smtClean="0"/>
              <a:t>в организме женщины , </a:t>
            </a:r>
            <a:r>
              <a:rPr lang="ru-RU" sz="2800" b="1" dirty="0"/>
              <a:t>связанные с беременностью и вызвавшие развитие диабета; </a:t>
            </a:r>
            <a:endParaRPr lang="ru-RU" sz="2800" b="1" dirty="0" smtClean="0"/>
          </a:p>
          <a:p>
            <a:pPr marL="0" indent="0">
              <a:buNone/>
            </a:pPr>
            <a:r>
              <a:rPr lang="ru-RU" sz="2800" b="1" dirty="0" err="1" smtClean="0"/>
              <a:t>Гестационный</a:t>
            </a:r>
            <a:r>
              <a:rPr lang="ru-RU" sz="2800" b="1" dirty="0" smtClean="0"/>
              <a:t> </a:t>
            </a:r>
            <a:r>
              <a:rPr lang="ru-RU" sz="2800" b="1" dirty="0"/>
              <a:t>диабет поддается лечению; </a:t>
            </a:r>
            <a:endParaRPr lang="ru-RU" sz="2800" b="1" dirty="0" smtClean="0"/>
          </a:p>
          <a:p>
            <a:pPr marL="0" indent="0">
              <a:buNone/>
            </a:pPr>
            <a:r>
              <a:rPr lang="ru-RU" sz="2800" b="1" dirty="0" smtClean="0"/>
              <a:t>Большинство </a:t>
            </a:r>
            <a:r>
              <a:rPr lang="ru-RU" sz="2800" b="1" dirty="0"/>
              <a:t>женщин с </a:t>
            </a:r>
            <a:r>
              <a:rPr lang="ru-RU" sz="2800" b="1" dirty="0" err="1"/>
              <a:t>гестационным</a:t>
            </a:r>
            <a:r>
              <a:rPr lang="ru-RU" sz="2800" b="1" dirty="0"/>
              <a:t> сахарным диабетом рожают здоровых детей, особенно, когда они контролируют уровень глюкозы крови, соблюдают назначенную диету, выполняют регулярную физическую нагрузку и следят за прибавкой веса. </a:t>
            </a:r>
            <a:endParaRPr lang="ru-RU" sz="2800" b="1" dirty="0" smtClean="0"/>
          </a:p>
          <a:p>
            <a:pPr marL="0" indent="0">
              <a:buNone/>
            </a:pPr>
            <a:r>
              <a:rPr lang="ru-RU" sz="2800" b="1" u="sng" dirty="0" smtClean="0">
                <a:solidFill>
                  <a:srgbClr val="C00000"/>
                </a:solidFill>
              </a:rPr>
              <a:t>Будущим </a:t>
            </a:r>
            <a:r>
              <a:rPr lang="ru-RU" sz="2800" b="1" u="sng" dirty="0">
                <a:solidFill>
                  <a:srgbClr val="C00000"/>
                </a:solidFill>
              </a:rPr>
              <a:t>мамам очень важно следовать рекомендациям лечащего врача, так как контроль </a:t>
            </a:r>
            <a:r>
              <a:rPr lang="ru-RU" sz="2800" b="1" u="sng" dirty="0" err="1">
                <a:solidFill>
                  <a:srgbClr val="C00000"/>
                </a:solidFill>
              </a:rPr>
              <a:t>гестационного</a:t>
            </a:r>
            <a:r>
              <a:rPr lang="ru-RU" sz="2800" b="1" u="sng" dirty="0">
                <a:solidFill>
                  <a:srgbClr val="C00000"/>
                </a:solidFill>
              </a:rPr>
              <a:t> сахарного диабета является ключевым понятием для нормально протекающей беременности. </a:t>
            </a:r>
            <a:r>
              <a:rPr lang="ru-RU" sz="2800" b="1" dirty="0"/>
              <a:t> </a:t>
            </a:r>
            <a:br>
              <a:rPr lang="ru-RU" sz="2800" b="1" dirty="0"/>
            </a:br>
            <a:r>
              <a:rPr lang="ru-RU" sz="2800" b="1" dirty="0"/>
              <a:t/>
            </a:r>
            <a:br>
              <a:rPr lang="ru-RU" sz="2800" b="1" dirty="0"/>
            </a:br>
            <a:endParaRPr lang="ru-RU" sz="2800" b="1" dirty="0"/>
          </a:p>
        </p:txBody>
      </p:sp>
    </p:spTree>
    <p:extLst>
      <p:ext uri="{BB962C8B-B14F-4D97-AF65-F5344CB8AC3E}">
        <p14:creationId xmlns:p14="http://schemas.microsoft.com/office/powerpoint/2010/main" val="3615484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quarter" idx="13"/>
          </p:nvPr>
        </p:nvSpPr>
        <p:spPr>
          <a:xfrm>
            <a:off x="5631542" y="2119085"/>
            <a:ext cx="5597297" cy="758371"/>
          </a:xfrm>
        </p:spPr>
        <p:txBody>
          <a:bodyPr>
            <a:noAutofit/>
          </a:bodyPr>
          <a:lstStyle/>
          <a:p>
            <a:pPr marL="0" indent="0" algn="ctr">
              <a:buNone/>
            </a:pPr>
            <a:r>
              <a:rPr lang="ru-RU" sz="5400" b="1" u="sng" dirty="0" smtClean="0">
                <a:solidFill>
                  <a:srgbClr val="C00000"/>
                </a:solidFill>
              </a:rPr>
              <a:t>.</a:t>
            </a:r>
            <a:endParaRPr lang="ru-RU" sz="5400" b="1" u="sng" dirty="0">
              <a:solidFill>
                <a:srgbClr val="C00000"/>
              </a:solidFill>
            </a:endParaRPr>
          </a:p>
          <a:p>
            <a:pPr algn="ctr"/>
            <a:endParaRPr lang="ru-RU" sz="5400" u="sng" dirty="0">
              <a:solidFill>
                <a:srgbClr val="00B0F0"/>
              </a:solidFill>
            </a:endParaRPr>
          </a:p>
        </p:txBody>
      </p:sp>
      <p:pic>
        <p:nvPicPr>
          <p:cNvPr id="6146" name="Picture 2" descr="http://dstenistoe.nubex.ru/_data/files.thumb/4/4/4480ed17011fa9a_874.f588dae98a_g-mid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46" y="319315"/>
            <a:ext cx="3719739" cy="6538686"/>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ьная выноска 1"/>
          <p:cNvSpPr/>
          <p:nvPr/>
        </p:nvSpPr>
        <p:spPr>
          <a:xfrm>
            <a:off x="5230360" y="525295"/>
            <a:ext cx="6961640" cy="3187580"/>
          </a:xfrm>
          <a:prstGeom prst="wedgeEllipseCallout">
            <a:avLst>
              <a:gd name="adj1" fmla="val -73164"/>
              <a:gd name="adj2" fmla="val 24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lumMod val="95000"/>
                    <a:lumOff val="5000"/>
                  </a:schemeClr>
                </a:solidFill>
              </a:rPr>
              <a:t>Ведение и лечение беременных с </a:t>
            </a:r>
            <a:r>
              <a:rPr lang="ru-RU" sz="4000" b="1" dirty="0" err="1">
                <a:solidFill>
                  <a:schemeClr val="tx1">
                    <a:lumMod val="95000"/>
                    <a:lumOff val="5000"/>
                  </a:schemeClr>
                </a:solidFill>
              </a:rPr>
              <a:t>гестационным</a:t>
            </a:r>
            <a:r>
              <a:rPr lang="ru-RU" sz="4000" b="1" dirty="0">
                <a:solidFill>
                  <a:schemeClr val="tx1">
                    <a:lumMod val="95000"/>
                    <a:lumOff val="5000"/>
                  </a:schemeClr>
                </a:solidFill>
              </a:rPr>
              <a:t> диабетом</a:t>
            </a:r>
            <a:endParaRPr lang="ru-RU" sz="4000" dirty="0">
              <a:solidFill>
                <a:schemeClr val="tx1">
                  <a:lumMod val="95000"/>
                  <a:lumOff val="5000"/>
                </a:schemeClr>
              </a:solidFill>
            </a:endParaRPr>
          </a:p>
        </p:txBody>
      </p:sp>
    </p:spTree>
    <p:extLst>
      <p:ext uri="{BB962C8B-B14F-4D97-AF65-F5344CB8AC3E}">
        <p14:creationId xmlns:p14="http://schemas.microsoft.com/office/powerpoint/2010/main" val="1686154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352800" y="198783"/>
            <a:ext cx="8839200" cy="5940760"/>
          </a:xfrm>
        </p:spPr>
        <p:txBody>
          <a:bodyPr>
            <a:noAutofit/>
          </a:bodyPr>
          <a:lstStyle/>
          <a:p>
            <a:pPr marL="45720" indent="0" algn="ctr">
              <a:buNone/>
            </a:pPr>
            <a:r>
              <a:rPr lang="ru-RU" sz="2400" b="1" u="sng" dirty="0" smtClean="0">
                <a:solidFill>
                  <a:schemeClr val="accent6">
                    <a:lumMod val="75000"/>
                  </a:schemeClr>
                </a:solidFill>
              </a:rPr>
              <a:t> Все </a:t>
            </a:r>
            <a:r>
              <a:rPr lang="ru-RU" sz="2400" b="1" u="sng" dirty="0">
                <a:solidFill>
                  <a:schemeClr val="accent6">
                    <a:lumMod val="75000"/>
                  </a:schemeClr>
                </a:solidFill>
              </a:rPr>
              <a:t>беременные, находящиеся в группе риска по развитию </a:t>
            </a:r>
            <a:r>
              <a:rPr lang="ru-RU" sz="2400" b="1" u="sng" dirty="0" err="1">
                <a:solidFill>
                  <a:schemeClr val="accent6">
                    <a:lumMod val="75000"/>
                  </a:schemeClr>
                </a:solidFill>
              </a:rPr>
              <a:t>гестационного</a:t>
            </a:r>
            <a:r>
              <a:rPr lang="ru-RU" sz="2400" b="1" u="sng" dirty="0">
                <a:solidFill>
                  <a:schemeClr val="accent6">
                    <a:lumMod val="75000"/>
                  </a:schemeClr>
                </a:solidFill>
              </a:rPr>
              <a:t> диабета наблюдаются </a:t>
            </a:r>
            <a:r>
              <a:rPr lang="ru-RU" sz="2400" b="1" u="sng" dirty="0" smtClean="0">
                <a:solidFill>
                  <a:schemeClr val="accent6">
                    <a:lumMod val="75000"/>
                  </a:schemeClr>
                </a:solidFill>
              </a:rPr>
              <a:t>акушерами-гинекологами, терапевтами, врачами общей практики.</a:t>
            </a:r>
          </a:p>
          <a:p>
            <a:pPr marL="45720" indent="0" algn="just">
              <a:buNone/>
            </a:pPr>
            <a:r>
              <a:rPr lang="ru-RU" sz="2400" b="1" dirty="0" smtClean="0">
                <a:solidFill>
                  <a:schemeClr val="accent1">
                    <a:lumMod val="50000"/>
                  </a:schemeClr>
                </a:solidFill>
              </a:rPr>
              <a:t>1.Диетотерапия с полным исключением легкоусвояемых углеводов и ограничению жиров.</a:t>
            </a:r>
          </a:p>
          <a:p>
            <a:pPr marL="45720" indent="0" algn="just">
              <a:buNone/>
            </a:pPr>
            <a:endParaRPr lang="ru-RU" sz="2400" b="1" dirty="0" smtClean="0">
              <a:solidFill>
                <a:schemeClr val="accent1">
                  <a:lumMod val="50000"/>
                </a:schemeClr>
              </a:solidFill>
            </a:endParaRPr>
          </a:p>
          <a:p>
            <a:pPr marL="45720" indent="0" algn="just">
              <a:buNone/>
            </a:pPr>
            <a:r>
              <a:rPr lang="ru-RU" sz="2400" b="1" dirty="0" smtClean="0">
                <a:solidFill>
                  <a:schemeClr val="accent1">
                    <a:lumMod val="50000"/>
                  </a:schemeClr>
                </a:solidFill>
              </a:rPr>
              <a:t>2</a:t>
            </a:r>
            <a:r>
              <a:rPr lang="ru-RU" sz="2400" b="1" dirty="0" smtClean="0">
                <a:solidFill>
                  <a:schemeClr val="bg2">
                    <a:lumMod val="25000"/>
                  </a:schemeClr>
                </a:solidFill>
              </a:rPr>
              <a:t>.</a:t>
            </a:r>
            <a:r>
              <a:rPr lang="ru-RU" sz="2400" i="1" dirty="0">
                <a:solidFill>
                  <a:schemeClr val="bg2">
                    <a:lumMod val="25000"/>
                  </a:schemeClr>
                </a:solidFill>
              </a:rPr>
              <a:t> </a:t>
            </a:r>
            <a:r>
              <a:rPr lang="ru-RU" sz="2400" b="1" dirty="0">
                <a:solidFill>
                  <a:schemeClr val="bg2">
                    <a:lumMod val="25000"/>
                  </a:schemeClr>
                </a:solidFill>
              </a:rPr>
              <a:t>Ограничение калорийности питания рекомендуется беременным с ожирением по ИМТ до беременности и с патологической прибавкой массы тела во время беременности, но не менее 1800 ккал в сутки для предотвращения </a:t>
            </a:r>
            <a:r>
              <a:rPr lang="ru-RU" sz="2400" b="1" dirty="0" err="1">
                <a:solidFill>
                  <a:schemeClr val="bg2">
                    <a:lumMod val="25000"/>
                  </a:schemeClr>
                </a:solidFill>
              </a:rPr>
              <a:t>кетонурии</a:t>
            </a:r>
            <a:r>
              <a:rPr lang="ru-RU" sz="2400" b="1" dirty="0">
                <a:solidFill>
                  <a:schemeClr val="bg2">
                    <a:lumMod val="25000"/>
                  </a:schemeClr>
                </a:solidFill>
              </a:rPr>
              <a:t>. </a:t>
            </a:r>
            <a:endParaRPr lang="ru-RU" sz="2400" b="1" dirty="0" smtClean="0">
              <a:solidFill>
                <a:schemeClr val="bg2">
                  <a:lumMod val="25000"/>
                </a:schemeClr>
              </a:solidFill>
            </a:endParaRPr>
          </a:p>
        </p:txBody>
      </p:sp>
      <p:pic>
        <p:nvPicPr>
          <p:cNvPr id="3074" name="Picture 2" descr="https://bumper-stickers.ru/46258-thickbox_default/dok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498" y="689113"/>
            <a:ext cx="6915837" cy="560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27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484" y="-1"/>
            <a:ext cx="6858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3"/>
          <p:cNvSpPr>
            <a:spLocks noGrp="1"/>
          </p:cNvSpPr>
          <p:nvPr>
            <p:ph sz="quarter" idx="13"/>
          </p:nvPr>
        </p:nvSpPr>
        <p:spPr>
          <a:xfrm>
            <a:off x="811369" y="656823"/>
            <a:ext cx="10771031" cy="4902149"/>
          </a:xfrm>
        </p:spPr>
        <p:txBody>
          <a:bodyPr>
            <a:normAutofit fontScale="92500" lnSpcReduction="20000"/>
          </a:bodyPr>
          <a:lstStyle/>
          <a:p>
            <a:pPr marL="45720" indent="0">
              <a:lnSpc>
                <a:spcPct val="150000"/>
              </a:lnSpc>
              <a:buNone/>
            </a:pPr>
            <a:r>
              <a:rPr lang="ru-RU" sz="3600" b="1" u="sng" dirty="0" smtClean="0">
                <a:solidFill>
                  <a:schemeClr val="bg2">
                    <a:lumMod val="10000"/>
                  </a:schemeClr>
                </a:solidFill>
                <a:effectLst>
                  <a:outerShdw blurRad="38100" dist="38100" dir="2700000" algn="tl">
                    <a:srgbClr val="000000">
                      <a:alpha val="43137"/>
                    </a:srgbClr>
                  </a:outerShdw>
                </a:effectLst>
              </a:rPr>
              <a:t>АКТУАЛЬНОСТЬ</a:t>
            </a:r>
            <a:r>
              <a:rPr lang="ru-RU" sz="3600" b="1" dirty="0" smtClean="0">
                <a:solidFill>
                  <a:schemeClr val="bg2">
                    <a:lumMod val="10000"/>
                  </a:schemeClr>
                </a:solidFill>
              </a:rPr>
              <a:t> проблемы обусловлена тяжелыми последствиями этого заболевания. </a:t>
            </a:r>
          </a:p>
          <a:p>
            <a:pPr marL="45720" indent="0">
              <a:lnSpc>
                <a:spcPct val="150000"/>
              </a:lnSpc>
              <a:buNone/>
            </a:pPr>
            <a:r>
              <a:rPr lang="ru-RU" sz="3600" b="1" dirty="0" err="1" smtClean="0">
                <a:solidFill>
                  <a:schemeClr val="bg2">
                    <a:lumMod val="10000"/>
                  </a:schemeClr>
                </a:solidFill>
              </a:rPr>
              <a:t>Гестационный</a:t>
            </a:r>
            <a:r>
              <a:rPr lang="ru-RU" sz="3600" b="1" dirty="0" smtClean="0">
                <a:solidFill>
                  <a:schemeClr val="bg2">
                    <a:lumMod val="10000"/>
                  </a:schemeClr>
                </a:solidFill>
              </a:rPr>
              <a:t> сахарный диабет не только наносит вред здоровью матери, но и является фактором, способствующим развитию самых разнообразных болезней у детей, не только после рождения, но и позднее</a:t>
            </a:r>
            <a:r>
              <a:rPr lang="ru-RU" sz="3600" dirty="0" smtClean="0">
                <a:solidFill>
                  <a:schemeClr val="bg2">
                    <a:lumMod val="10000"/>
                  </a:schemeClr>
                </a:solidFill>
              </a:rPr>
              <a:t>.</a:t>
            </a:r>
          </a:p>
          <a:p>
            <a:pPr marL="45720" indent="0">
              <a:lnSpc>
                <a:spcPct val="150000"/>
              </a:lnSpc>
              <a:buNone/>
            </a:pPr>
            <a:endParaRPr lang="ru-RU" sz="3600" dirty="0">
              <a:solidFill>
                <a:schemeClr val="accent5"/>
              </a:solidFill>
            </a:endParaRPr>
          </a:p>
          <a:p>
            <a:pPr marL="45720" indent="0">
              <a:buNone/>
            </a:pPr>
            <a:endParaRPr lang="ru-RU" sz="2800" dirty="0" smtClean="0">
              <a:solidFill>
                <a:schemeClr val="accent5"/>
              </a:solidFill>
            </a:endParaRPr>
          </a:p>
        </p:txBody>
      </p:sp>
    </p:spTree>
    <p:extLst>
      <p:ext uri="{BB962C8B-B14F-4D97-AF65-F5344CB8AC3E}">
        <p14:creationId xmlns:p14="http://schemas.microsoft.com/office/powerpoint/2010/main" val="3598191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a:xfrm>
            <a:off x="3181082" y="486821"/>
            <a:ext cx="8809149" cy="5746554"/>
          </a:xfrm>
        </p:spPr>
        <p:txBody>
          <a:bodyPr>
            <a:normAutofit fontScale="85000" lnSpcReduction="10000"/>
          </a:bodyPr>
          <a:lstStyle/>
          <a:p>
            <a:pPr marL="45720" indent="0">
              <a:buNone/>
            </a:pPr>
            <a:r>
              <a:rPr lang="ru-RU" sz="2800" b="1" dirty="0" smtClean="0">
                <a:solidFill>
                  <a:schemeClr val="accent1">
                    <a:lumMod val="50000"/>
                  </a:schemeClr>
                </a:solidFill>
              </a:rPr>
              <a:t>3. Рекомендуется </a:t>
            </a:r>
            <a:r>
              <a:rPr lang="ru-RU" sz="2800" b="1" dirty="0">
                <a:solidFill>
                  <a:schemeClr val="accent1">
                    <a:lumMod val="50000"/>
                  </a:schemeClr>
                </a:solidFill>
              </a:rPr>
              <a:t> проводить УЗИ в 28-29 недель у беременных с ГСД для выявления диабетической </a:t>
            </a:r>
            <a:r>
              <a:rPr lang="ru-RU" sz="2800" b="1" dirty="0" err="1">
                <a:solidFill>
                  <a:schemeClr val="accent1">
                    <a:lumMod val="50000"/>
                  </a:schemeClr>
                </a:solidFill>
              </a:rPr>
              <a:t>фетопатии</a:t>
            </a:r>
            <a:r>
              <a:rPr lang="ru-RU" sz="2800" b="1" dirty="0">
                <a:solidFill>
                  <a:schemeClr val="accent1">
                    <a:lumMod val="50000"/>
                  </a:schemeClr>
                </a:solidFill>
              </a:rPr>
              <a:t>, многоводия и нарушений состояния плода </a:t>
            </a:r>
            <a:endParaRPr lang="ru-RU" sz="2800" b="1" dirty="0" smtClean="0">
              <a:solidFill>
                <a:schemeClr val="accent1">
                  <a:lumMod val="50000"/>
                </a:schemeClr>
              </a:solidFill>
            </a:endParaRPr>
          </a:p>
          <a:p>
            <a:pPr marL="45720" indent="0">
              <a:buNone/>
            </a:pPr>
            <a:endParaRPr lang="ru-RU" sz="2800" b="1" dirty="0">
              <a:solidFill>
                <a:schemeClr val="accent1">
                  <a:lumMod val="50000"/>
                </a:schemeClr>
              </a:solidFill>
            </a:endParaRPr>
          </a:p>
          <a:p>
            <a:pPr marL="45720" indent="0" algn="just">
              <a:buNone/>
            </a:pPr>
            <a:r>
              <a:rPr lang="ru-RU" sz="2800" b="1" dirty="0" smtClean="0">
                <a:solidFill>
                  <a:schemeClr val="accent1">
                    <a:lumMod val="50000"/>
                  </a:schemeClr>
                </a:solidFill>
              </a:rPr>
              <a:t>4.</a:t>
            </a:r>
            <a:r>
              <a:rPr lang="ru-RU" sz="2800" b="1" dirty="0">
                <a:solidFill>
                  <a:schemeClr val="accent1">
                    <a:lumMod val="50000"/>
                  </a:schemeClr>
                </a:solidFill>
              </a:rPr>
              <a:t> Рекомендуются дозированные аэробные физические нагрузки не менее 150 минут в неделю беременным с ГСД для улучшения показателей гликемии: ежедневная ходьба после еды по 10-15 минут и перед сном при отсутствии </a:t>
            </a:r>
            <a:r>
              <a:rPr lang="ru-RU" sz="2800" b="1" dirty="0" smtClean="0">
                <a:solidFill>
                  <a:schemeClr val="accent1">
                    <a:lumMod val="50000"/>
                  </a:schemeClr>
                </a:solidFill>
              </a:rPr>
              <a:t>противопоказаний.</a:t>
            </a:r>
          </a:p>
          <a:p>
            <a:pPr marL="45720" indent="0" algn="just">
              <a:buNone/>
            </a:pPr>
            <a:endParaRPr lang="ru-RU" sz="2800" b="1" dirty="0" smtClean="0">
              <a:solidFill>
                <a:schemeClr val="accent1">
                  <a:lumMod val="50000"/>
                </a:schemeClr>
              </a:solidFill>
            </a:endParaRPr>
          </a:p>
          <a:p>
            <a:pPr marL="45720" indent="0" algn="just">
              <a:buNone/>
            </a:pPr>
            <a:r>
              <a:rPr lang="ru-RU" sz="2800" b="1" dirty="0" smtClean="0">
                <a:solidFill>
                  <a:schemeClr val="accent1">
                    <a:lumMod val="50000"/>
                  </a:schemeClr>
                </a:solidFill>
              </a:rPr>
              <a:t> 5.Самоконтроль </a:t>
            </a:r>
            <a:r>
              <a:rPr lang="ru-RU" sz="2800" b="1" dirty="0">
                <a:solidFill>
                  <a:schemeClr val="accent1">
                    <a:lumMod val="50000"/>
                  </a:schemeClr>
                </a:solidFill>
              </a:rPr>
              <a:t>гликемии с помощью портативных приборов натощак, перед и через 1 час после основных приемов пищи., </a:t>
            </a:r>
            <a:r>
              <a:rPr lang="ru-RU" sz="2800" b="1" dirty="0" err="1">
                <a:solidFill>
                  <a:schemeClr val="accent1">
                    <a:lumMod val="50000"/>
                  </a:schemeClr>
                </a:solidFill>
              </a:rPr>
              <a:t>кетонурии</a:t>
            </a:r>
            <a:r>
              <a:rPr lang="ru-RU" sz="2800" b="1" dirty="0">
                <a:solidFill>
                  <a:schemeClr val="accent1">
                    <a:lumMod val="50000"/>
                  </a:schemeClr>
                </a:solidFill>
              </a:rPr>
              <a:t> </a:t>
            </a:r>
            <a:r>
              <a:rPr lang="ru-RU" sz="2800" b="1" dirty="0" smtClean="0">
                <a:solidFill>
                  <a:schemeClr val="accent1">
                    <a:lumMod val="50000"/>
                  </a:schemeClr>
                </a:solidFill>
              </a:rPr>
              <a:t>и </a:t>
            </a:r>
            <a:r>
              <a:rPr lang="ru-RU" sz="2800" b="1" dirty="0" err="1">
                <a:solidFill>
                  <a:schemeClr val="accent1">
                    <a:lumMod val="50000"/>
                  </a:schemeClr>
                </a:solidFill>
              </a:rPr>
              <a:t>кетонемии</a:t>
            </a:r>
            <a:r>
              <a:rPr lang="ru-RU" sz="2800" b="1" dirty="0">
                <a:solidFill>
                  <a:schemeClr val="accent1">
                    <a:lumMod val="50000"/>
                  </a:schemeClr>
                </a:solidFill>
              </a:rPr>
              <a:t> утром натощак, артериального давления, шевелений плода, массы тела, ведение дневника самоконтроля и пищевого дневника.   </a:t>
            </a:r>
          </a:p>
          <a:p>
            <a:pPr marL="45720" indent="0">
              <a:buNone/>
            </a:pPr>
            <a:endParaRPr lang="ru-RU" dirty="0"/>
          </a:p>
        </p:txBody>
      </p:sp>
      <p:pic>
        <p:nvPicPr>
          <p:cNvPr id="7" name="Picture 2" descr="https://bumper-stickers.ru/46258-thickbox_default/dok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98" y="662609"/>
            <a:ext cx="6763438" cy="57875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4152900" y="425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sng" strike="noStrike" cap="none" normalizeH="0" baseline="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4986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733" y="0"/>
            <a:ext cx="7014533" cy="6697014"/>
          </a:xfrm>
          <a:prstGeom prst="rect">
            <a:avLst/>
          </a:prstGeom>
        </p:spPr>
      </p:pic>
    </p:spTree>
    <p:extLst>
      <p:ext uri="{BB962C8B-B14F-4D97-AF65-F5344CB8AC3E}">
        <p14:creationId xmlns:p14="http://schemas.microsoft.com/office/powerpoint/2010/main" val="872012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42" y="3428999"/>
            <a:ext cx="4281716" cy="3367316"/>
          </a:xfrm>
          <a:prstGeom prst="rect">
            <a:avLst/>
          </a:prstGeom>
        </p:spPr>
      </p:pic>
      <p:sp>
        <p:nvSpPr>
          <p:cNvPr id="5" name="Объект 2"/>
          <p:cNvSpPr>
            <a:spLocks noGrp="1"/>
          </p:cNvSpPr>
          <p:nvPr>
            <p:ph sz="quarter" idx="13"/>
          </p:nvPr>
        </p:nvSpPr>
        <p:spPr>
          <a:xfrm>
            <a:off x="2873828" y="638630"/>
            <a:ext cx="6836229" cy="1349827"/>
          </a:xfrm>
        </p:spPr>
        <p:txBody>
          <a:bodyPr>
            <a:normAutofit/>
          </a:bodyPr>
          <a:lstStyle/>
          <a:p>
            <a:pPr marL="0" indent="0" algn="ctr">
              <a:buNone/>
            </a:pPr>
            <a:r>
              <a:rPr lang="ru-RU" sz="4000" b="1" dirty="0" smtClean="0"/>
              <a:t>РОДОРАЗРЕШЕНИЕ.</a:t>
            </a:r>
            <a:endParaRPr lang="ru-RU" sz="4000" b="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3889829" cy="3429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686" y="1698171"/>
            <a:ext cx="4020456" cy="2888343"/>
          </a:xfrm>
          <a:prstGeom prst="rect">
            <a:avLst/>
          </a:prstGeom>
        </p:spPr>
      </p:pic>
    </p:spTree>
    <p:extLst>
      <p:ext uri="{BB962C8B-B14F-4D97-AF65-F5344CB8AC3E}">
        <p14:creationId xmlns:p14="http://schemas.microsoft.com/office/powerpoint/2010/main" val="2358267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1886" y="290287"/>
            <a:ext cx="11306627" cy="6212114"/>
          </a:xfrm>
        </p:spPr>
        <p:txBody>
          <a:bodyPr>
            <a:normAutofit/>
          </a:bodyPr>
          <a:lstStyle/>
          <a:p>
            <a:pPr marL="0" indent="0">
              <a:buNone/>
            </a:pPr>
            <a:r>
              <a:rPr lang="ru-RU" sz="3200" b="1" dirty="0"/>
              <a:t/>
            </a:r>
            <a:br>
              <a:rPr lang="ru-RU" sz="3200" b="1" dirty="0"/>
            </a:br>
            <a:endParaRPr lang="ru-RU" sz="3200" b="1" dirty="0"/>
          </a:p>
          <a:p>
            <a:pPr marL="0" indent="0" algn="ctr">
              <a:buNone/>
            </a:pPr>
            <a:r>
              <a:rPr lang="ru-RU" sz="4000" b="1" dirty="0" smtClean="0">
                <a:solidFill>
                  <a:schemeClr val="accent1">
                    <a:lumMod val="50000"/>
                  </a:schemeClr>
                </a:solidFill>
              </a:rPr>
              <a:t>Рекомендуется </a:t>
            </a:r>
            <a:r>
              <a:rPr lang="ru-RU" sz="4000" b="1" dirty="0">
                <a:solidFill>
                  <a:schemeClr val="accent1">
                    <a:lumMod val="50000"/>
                  </a:schemeClr>
                </a:solidFill>
              </a:rPr>
              <a:t>определить тактику </a:t>
            </a:r>
            <a:r>
              <a:rPr lang="ru-RU" sz="4000" b="1" dirty="0" err="1">
                <a:solidFill>
                  <a:schemeClr val="accent1">
                    <a:lumMod val="50000"/>
                  </a:schemeClr>
                </a:solidFill>
              </a:rPr>
              <a:t>родоразрешения</a:t>
            </a:r>
            <a:r>
              <a:rPr lang="ru-RU" sz="4000" b="1" dirty="0">
                <a:solidFill>
                  <a:schemeClr val="accent1">
                    <a:lumMod val="50000"/>
                  </a:schemeClr>
                </a:solidFill>
              </a:rPr>
              <a:t> в 36 недель в зависимости от наличия акушерских осложнений со стороны матери и плода у беременных с ГСД для оптимальной маршрутизации и своевременной </a:t>
            </a:r>
            <a:r>
              <a:rPr lang="ru-RU" sz="4000" b="1" dirty="0" smtClean="0">
                <a:solidFill>
                  <a:schemeClr val="accent1">
                    <a:lumMod val="50000"/>
                  </a:schemeClr>
                </a:solidFill>
              </a:rPr>
              <a:t>госпитализации.</a:t>
            </a:r>
            <a:r>
              <a:rPr lang="ru-RU" sz="4000" b="1" dirty="0">
                <a:solidFill>
                  <a:schemeClr val="accent1">
                    <a:lumMod val="50000"/>
                  </a:schemeClr>
                </a:solidFill>
              </a:rPr>
              <a:t> </a:t>
            </a:r>
          </a:p>
        </p:txBody>
      </p:sp>
    </p:spTree>
    <p:extLst>
      <p:ext uri="{BB962C8B-B14F-4D97-AF65-F5344CB8AC3E}">
        <p14:creationId xmlns:p14="http://schemas.microsoft.com/office/powerpoint/2010/main" val="1058583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30309" y="731519"/>
            <a:ext cx="9955369" cy="4742001"/>
          </a:xfrm>
        </p:spPr>
        <p:txBody>
          <a:bodyPr>
            <a:normAutofit fontScale="92500" lnSpcReduction="10000"/>
          </a:bodyPr>
          <a:lstStyle/>
          <a:p>
            <a:pPr marL="45720" indent="0">
              <a:buNone/>
            </a:pPr>
            <a:endParaRPr lang="ru-RU" b="1" dirty="0" smtClean="0"/>
          </a:p>
          <a:p>
            <a:pPr marL="45720" indent="0" algn="ctr">
              <a:buNone/>
            </a:pPr>
            <a:endParaRPr lang="ru-RU" dirty="0">
              <a:solidFill>
                <a:schemeClr val="accent1">
                  <a:lumMod val="50000"/>
                </a:schemeClr>
              </a:solidFill>
            </a:endParaRPr>
          </a:p>
          <a:p>
            <a:pPr marL="45720" indent="0" algn="ctr">
              <a:lnSpc>
                <a:spcPct val="150000"/>
              </a:lnSpc>
              <a:buNone/>
            </a:pPr>
            <a:r>
              <a:rPr lang="ru-RU" sz="2800" b="1" dirty="0" smtClean="0">
                <a:solidFill>
                  <a:schemeClr val="accent1">
                    <a:lumMod val="50000"/>
                  </a:schemeClr>
                </a:solidFill>
              </a:rPr>
              <a:t>Рекомендуется </a:t>
            </a:r>
            <a:r>
              <a:rPr lang="ru-RU" sz="2800" b="1" dirty="0" err="1">
                <a:solidFill>
                  <a:schemeClr val="accent1">
                    <a:lumMod val="50000"/>
                  </a:schemeClr>
                </a:solidFill>
              </a:rPr>
              <a:t>родоразрешать</a:t>
            </a:r>
            <a:r>
              <a:rPr lang="ru-RU" sz="2800" b="1" dirty="0">
                <a:solidFill>
                  <a:schemeClr val="accent1">
                    <a:lumMod val="50000"/>
                  </a:schemeClr>
                </a:solidFill>
              </a:rPr>
              <a:t> путем кесарева сечения беременных с ГСД по общепринятым в акушерстве показаниям, а также при наличии диабетической </a:t>
            </a:r>
            <a:r>
              <a:rPr lang="ru-RU" sz="2800" b="1" dirty="0" err="1">
                <a:solidFill>
                  <a:schemeClr val="accent1">
                    <a:lumMod val="50000"/>
                  </a:schemeClr>
                </a:solidFill>
              </a:rPr>
              <a:t>фетопатии</a:t>
            </a:r>
            <a:r>
              <a:rPr lang="ru-RU" sz="2800" b="1" dirty="0">
                <a:solidFill>
                  <a:schemeClr val="accent1">
                    <a:lumMod val="50000"/>
                  </a:schemeClr>
                </a:solidFill>
              </a:rPr>
              <a:t> при весе плода 4200 и более при отсутствии неосложненных самопроизвольных родов крупным плодом в анамнезе в связи с риском </a:t>
            </a:r>
            <a:r>
              <a:rPr lang="ru-RU" sz="2800" b="1" dirty="0" err="1">
                <a:solidFill>
                  <a:schemeClr val="accent1">
                    <a:lumMod val="50000"/>
                  </a:schemeClr>
                </a:solidFill>
              </a:rPr>
              <a:t>дистоции</a:t>
            </a:r>
            <a:r>
              <a:rPr lang="ru-RU" sz="2800" b="1" dirty="0">
                <a:solidFill>
                  <a:schemeClr val="accent1">
                    <a:lumMod val="50000"/>
                  </a:schemeClr>
                </a:solidFill>
              </a:rPr>
              <a:t> плечиков для профилактики родового травматизма матери и </a:t>
            </a:r>
            <a:r>
              <a:rPr lang="ru-RU" sz="2800" b="1" dirty="0" smtClean="0">
                <a:solidFill>
                  <a:schemeClr val="accent1">
                    <a:lumMod val="50000"/>
                  </a:schemeClr>
                </a:solidFill>
              </a:rPr>
              <a:t>плода.</a:t>
            </a:r>
            <a:endParaRPr lang="ru-RU" sz="2800" b="1" dirty="0">
              <a:solidFill>
                <a:schemeClr val="accent1">
                  <a:lumMod val="50000"/>
                </a:schemeClr>
              </a:solidFill>
            </a:endParaRPr>
          </a:p>
        </p:txBody>
      </p:sp>
    </p:spTree>
    <p:extLst>
      <p:ext uri="{BB962C8B-B14F-4D97-AF65-F5344CB8AC3E}">
        <p14:creationId xmlns:p14="http://schemas.microsoft.com/office/powerpoint/2010/main" val="1442881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23999" y="731519"/>
            <a:ext cx="9320011" cy="4342757"/>
          </a:xfrm>
        </p:spPr>
        <p:txBody>
          <a:bodyPr>
            <a:normAutofit/>
          </a:bodyPr>
          <a:lstStyle/>
          <a:p>
            <a:pPr marL="45720" indent="0" algn="ctr">
              <a:buNone/>
            </a:pPr>
            <a:endParaRPr lang="ru-RU" sz="3600" b="1" dirty="0" smtClean="0">
              <a:solidFill>
                <a:schemeClr val="accent1">
                  <a:lumMod val="50000"/>
                </a:schemeClr>
              </a:solidFill>
            </a:endParaRPr>
          </a:p>
          <a:p>
            <a:pPr marL="45720" indent="0" algn="ctr">
              <a:buNone/>
            </a:pPr>
            <a:r>
              <a:rPr lang="ru-RU" sz="3600" b="1" dirty="0" smtClean="0">
                <a:solidFill>
                  <a:schemeClr val="accent1">
                    <a:lumMod val="50000"/>
                  </a:schemeClr>
                </a:solidFill>
              </a:rPr>
              <a:t>Рекомендуется </a:t>
            </a:r>
            <a:r>
              <a:rPr lang="ru-RU" sz="3600" b="1" dirty="0">
                <a:solidFill>
                  <a:schemeClr val="accent1">
                    <a:lumMod val="50000"/>
                  </a:schemeClr>
                </a:solidFill>
              </a:rPr>
              <a:t>проводить досрочное </a:t>
            </a:r>
            <a:r>
              <a:rPr lang="ru-RU" sz="3600" b="1" dirty="0" err="1">
                <a:solidFill>
                  <a:schemeClr val="accent1">
                    <a:lumMod val="50000"/>
                  </a:schemeClr>
                </a:solidFill>
              </a:rPr>
              <a:t>родоразрешение</a:t>
            </a:r>
            <a:r>
              <a:rPr lang="ru-RU" sz="3600" b="1" dirty="0">
                <a:solidFill>
                  <a:schemeClr val="accent1">
                    <a:lumMod val="50000"/>
                  </a:schemeClr>
                </a:solidFill>
              </a:rPr>
              <a:t> только по общепринятым в акушерстве показаниям у беременных с ГСД для предупреждения перинатальных осложнений</a:t>
            </a:r>
          </a:p>
        </p:txBody>
      </p:sp>
    </p:spTree>
    <p:extLst>
      <p:ext uri="{BB962C8B-B14F-4D97-AF65-F5344CB8AC3E}">
        <p14:creationId xmlns:p14="http://schemas.microsoft.com/office/powerpoint/2010/main" val="1237681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p:txBody>
          <a:bodyPr/>
          <a:lstStyle/>
          <a:p>
            <a:endParaRPr lang="ru-RU"/>
          </a:p>
        </p:txBody>
      </p:sp>
      <p:pic>
        <p:nvPicPr>
          <p:cNvPr id="4100" name="Picture 4" descr="https://www.dobrenok.com/data/post/2014/09/db5969ed1fd17ebf2b18707186e40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82172" y="33730"/>
            <a:ext cx="11103427" cy="2585323"/>
          </a:xfrm>
          <a:prstGeom prst="rect">
            <a:avLst/>
          </a:prstGeom>
        </p:spPr>
        <p:txBody>
          <a:bodyPr wrap="square">
            <a:spAutoFit/>
          </a:bodyPr>
          <a:lstStyle/>
          <a:p>
            <a:pPr algn="ctr">
              <a:lnSpc>
                <a:spcPct val="150000"/>
              </a:lnSpc>
            </a:pPr>
            <a:r>
              <a:rPr lang="ru-RU" sz="3600" b="1" dirty="0" smtClean="0">
                <a:solidFill>
                  <a:schemeClr val="tx2">
                    <a:lumMod val="60000"/>
                    <a:lumOff val="40000"/>
                  </a:schemeClr>
                </a:solidFill>
                <a:latin typeface="Times New Roman" panose="02020603050405020304" pitchFamily="18" charset="0"/>
                <a:cs typeface="Times New Roman" panose="02020603050405020304" pitchFamily="18" charset="0"/>
              </a:rPr>
              <a:t>ПОСЛЕРОДОВОЕ НАБЛЮДЕНИЕ И ПЛАНИРОВАНИЕ ПОСЛЕДУЮЩЕЙ </a:t>
            </a:r>
            <a:r>
              <a:rPr lang="ru-RU" sz="3600" b="1" dirty="0">
                <a:solidFill>
                  <a:schemeClr val="tx2">
                    <a:lumMod val="60000"/>
                    <a:lumOff val="40000"/>
                  </a:schemeClr>
                </a:solidFill>
                <a:latin typeface="Times New Roman" panose="02020603050405020304" pitchFamily="18" charset="0"/>
                <a:cs typeface="Times New Roman" panose="02020603050405020304" pitchFamily="18" charset="0"/>
              </a:rPr>
              <a:t>БЕРЕМЕННОСТИ</a:t>
            </a:r>
            <a:endParaRPr lang="ru-RU" sz="3600" b="1" i="0" dirty="0">
              <a:solidFill>
                <a:schemeClr val="tx2">
                  <a:lumMod val="60000"/>
                  <a:lumOff val="4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299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943" y="319314"/>
            <a:ext cx="8307691" cy="6555641"/>
          </a:xfrm>
          <a:prstGeom prst="rect">
            <a:avLst/>
          </a:prstGeom>
        </p:spPr>
        <p:txBody>
          <a:bodyPr wrap="square">
            <a:spAutoFit/>
          </a:bodyPr>
          <a:lstStyle/>
          <a:p>
            <a:pPr marL="457200" indent="-457200">
              <a:buFont typeface="Wingdings" pitchFamily="2" charset="2"/>
              <a:buChar char="ü"/>
            </a:pPr>
            <a:r>
              <a:rPr lang="ru-RU" sz="2800" b="1" dirty="0">
                <a:solidFill>
                  <a:schemeClr val="accent1">
                    <a:lumMod val="75000"/>
                  </a:schemeClr>
                </a:solidFill>
              </a:rPr>
              <a:t>Рекомендуется модификация образа жизни (коррекция питания и физической активности) у женщин высокого риска по развитию СД2 для профилактики развития СД2 типа в </a:t>
            </a:r>
            <a:r>
              <a:rPr lang="ru-RU" sz="2800" b="1" dirty="0" smtClean="0">
                <a:solidFill>
                  <a:schemeClr val="accent1">
                    <a:lumMod val="75000"/>
                  </a:schemeClr>
                </a:solidFill>
              </a:rPr>
              <a:t>будущем.</a:t>
            </a:r>
          </a:p>
          <a:p>
            <a:endParaRPr lang="ru-RU" sz="2800" b="1" dirty="0">
              <a:solidFill>
                <a:schemeClr val="accent1">
                  <a:lumMod val="75000"/>
                </a:schemeClr>
              </a:solidFill>
            </a:endParaRPr>
          </a:p>
          <a:p>
            <a:endParaRPr lang="ru-RU" sz="2800" b="1" dirty="0" smtClean="0">
              <a:solidFill>
                <a:schemeClr val="accent1">
                  <a:lumMod val="75000"/>
                </a:schemeClr>
              </a:solidFill>
            </a:endParaRPr>
          </a:p>
          <a:p>
            <a:endParaRPr lang="ru-RU" sz="2800" b="1" dirty="0" smtClean="0">
              <a:solidFill>
                <a:schemeClr val="accent1">
                  <a:lumMod val="75000"/>
                </a:schemeClr>
              </a:solidFill>
            </a:endParaRPr>
          </a:p>
          <a:p>
            <a:pPr marL="457200" indent="-457200">
              <a:buFont typeface="Wingdings" pitchFamily="2" charset="2"/>
              <a:buChar char="ü"/>
            </a:pPr>
            <a:r>
              <a:rPr lang="ru-RU" sz="2800" b="1" dirty="0">
                <a:solidFill>
                  <a:schemeClr val="accent1">
                    <a:lumMod val="75000"/>
                  </a:schemeClr>
                </a:solidFill>
              </a:rPr>
              <a:t>П</a:t>
            </a:r>
            <a:r>
              <a:rPr lang="ru-RU" sz="2800" b="1" dirty="0" smtClean="0">
                <a:solidFill>
                  <a:schemeClr val="accent1">
                    <a:lumMod val="75000"/>
                  </a:schemeClr>
                </a:solidFill>
              </a:rPr>
              <a:t>родолжение </a:t>
            </a:r>
            <a:r>
              <a:rPr lang="ru-RU" sz="2800" b="1" dirty="0">
                <a:solidFill>
                  <a:schemeClr val="accent1">
                    <a:lumMod val="75000"/>
                  </a:schemeClr>
                </a:solidFill>
              </a:rPr>
              <a:t>наблюдения эндокринологом пациенток, перенесших ГСД для профилактики развития сахарного диабета 2 </a:t>
            </a:r>
            <a:r>
              <a:rPr lang="ru-RU" sz="2800" b="1" dirty="0" smtClean="0">
                <a:solidFill>
                  <a:schemeClr val="accent1">
                    <a:lumMod val="75000"/>
                  </a:schemeClr>
                </a:solidFill>
              </a:rPr>
              <a:t>типа.</a:t>
            </a:r>
            <a:endParaRPr lang="ru-RU" sz="2800" b="1" dirty="0">
              <a:solidFill>
                <a:schemeClr val="accent1">
                  <a:lumMod val="75000"/>
                </a:schemeClr>
              </a:solidFill>
            </a:endParaRPr>
          </a:p>
          <a:p>
            <a:endParaRPr lang="ru-RU" sz="2800" dirty="0" smtClean="0">
              <a:solidFill>
                <a:schemeClr val="accent1">
                  <a:lumMod val="75000"/>
                </a:schemeClr>
              </a:solidFill>
            </a:endParaRPr>
          </a:p>
          <a:p>
            <a:r>
              <a:rPr lang="ru-RU" sz="2800" dirty="0"/>
              <a:t/>
            </a:r>
            <a:br>
              <a:rPr lang="ru-RU" sz="2800" dirty="0"/>
            </a:br>
            <a:endParaRPr lang="ru-RU" sz="2800" b="0" i="0" dirty="0">
              <a:solidFill>
                <a:srgbClr val="7030A0"/>
              </a:solidFill>
              <a:effectLst/>
              <a:latin typeface="Times New Roman" panose="02020603050405020304" pitchFamily="18" charset="0"/>
              <a:cs typeface="Times New Roman" panose="02020603050405020304" pitchFamily="18" charset="0"/>
            </a:endParaRPr>
          </a:p>
        </p:txBody>
      </p:sp>
      <p:pic>
        <p:nvPicPr>
          <p:cNvPr id="5122" name="Picture 2" descr="https://site.igis.ru/blog/media/11623/15260190208909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727" y="1"/>
            <a:ext cx="3125273" cy="299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94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6178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3460" y="1798090"/>
            <a:ext cx="7495504" cy="3618964"/>
          </a:xfrm>
        </p:spPr>
        <p:txBody>
          <a:bodyPr>
            <a:normAutofit fontScale="92500"/>
          </a:bodyPr>
          <a:lstStyle/>
          <a:p>
            <a:pPr marL="45720" indent="0" algn="ctr">
              <a:buNone/>
            </a:pPr>
            <a:endParaRPr lang="ru-RU" b="1" dirty="0" smtClean="0">
              <a:latin typeface="Times New Roman" pitchFamily="18" charset="0"/>
              <a:cs typeface="Times New Roman" pitchFamily="18" charset="0"/>
            </a:endParaRPr>
          </a:p>
          <a:p>
            <a:pPr marL="45720" indent="0" algn="ctr">
              <a:lnSpc>
                <a:spcPct val="150000"/>
              </a:lnSpc>
              <a:buNone/>
            </a:pPr>
            <a:r>
              <a:rPr lang="ru-RU" sz="3200" b="1" dirty="0" smtClean="0">
                <a:latin typeface="Times New Roman" pitchFamily="18" charset="0"/>
                <a:cs typeface="Times New Roman" pitchFamily="18" charset="0"/>
              </a:rPr>
              <a:t>БЕРЕМЕННОСТЬ- это физиологический процесс, происходящий в организме женщины и заканчивающийся рождением ребенка.</a:t>
            </a:r>
            <a:endParaRPr lang="ru-RU" sz="32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219718" cy="234395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325" y="4207929"/>
            <a:ext cx="3876675" cy="2650071"/>
          </a:xfrm>
          <a:prstGeom prst="rect">
            <a:avLst/>
          </a:prstGeom>
        </p:spPr>
      </p:pic>
    </p:spTree>
    <p:extLst>
      <p:ext uri="{BB962C8B-B14F-4D97-AF65-F5344CB8AC3E}">
        <p14:creationId xmlns:p14="http://schemas.microsoft.com/office/powerpoint/2010/main" val="2259898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955235" y="477077"/>
            <a:ext cx="8751289" cy="5817705"/>
          </a:xfrm>
          <a:effectLst>
            <a:outerShdw blurRad="50800" dist="38100" dir="5400000" algn="t" rotWithShape="0">
              <a:prstClr val="black">
                <a:alpha val="40000"/>
              </a:prstClr>
            </a:outerShdw>
          </a:effectLst>
        </p:spPr>
        <p:txBody>
          <a:bodyPr>
            <a:normAutofit fontScale="62500" lnSpcReduction="20000"/>
          </a:bodyPr>
          <a:lstStyle/>
          <a:p>
            <a:pPr>
              <a:lnSpc>
                <a:spcPct val="150000"/>
              </a:lnSpc>
              <a:buFont typeface="Wingdings" pitchFamily="2" charset="2"/>
              <a:buChar char="Ø"/>
            </a:pPr>
            <a:r>
              <a:rPr lang="ru-RU" sz="3800" b="1" dirty="0" smtClean="0"/>
              <a:t>  Клинические рекомендации «</a:t>
            </a:r>
            <a:r>
              <a:rPr lang="ru-RU" sz="3800" b="1" dirty="0" err="1" smtClean="0"/>
              <a:t>Гестационный</a:t>
            </a:r>
            <a:r>
              <a:rPr lang="ru-RU" sz="3800" b="1" dirty="0" smtClean="0"/>
              <a:t> </a:t>
            </a:r>
            <a:r>
              <a:rPr lang="ru-RU" sz="3800" b="1" dirty="0"/>
              <a:t>сахарный диабет.  Диагностика, лечение, акушерская тактика, послеродовое </a:t>
            </a:r>
            <a:r>
              <a:rPr lang="ru-RU" sz="3800" b="1" dirty="0" smtClean="0"/>
              <a:t>наблюдение».</a:t>
            </a:r>
          </a:p>
          <a:p>
            <a:pPr marL="45720" indent="0">
              <a:lnSpc>
                <a:spcPct val="150000"/>
              </a:lnSpc>
              <a:buNone/>
            </a:pPr>
            <a:endParaRPr lang="ru-RU" sz="3800" b="1" dirty="0" smtClean="0"/>
          </a:p>
          <a:p>
            <a:pPr>
              <a:lnSpc>
                <a:spcPct val="150000"/>
              </a:lnSpc>
              <a:buFont typeface="Wingdings" pitchFamily="2" charset="2"/>
              <a:buChar char="Ø"/>
            </a:pPr>
            <a:r>
              <a:rPr lang="ru-RU" sz="3800" b="1" dirty="0" smtClean="0"/>
              <a:t>  Приказ </a:t>
            </a:r>
            <a:r>
              <a:rPr lang="ru-RU" sz="3800" b="1" dirty="0"/>
              <a:t>Министерства здравоохранения Российской Федерации от 20.10.2020 № 1130н "Об утверждении Порядка оказания медицинской помощи по профилю "акушерство и </a:t>
            </a:r>
            <a:r>
              <a:rPr lang="ru-RU" sz="3800" b="1" dirty="0" smtClean="0"/>
              <a:t>гинекология.</a:t>
            </a:r>
          </a:p>
          <a:p>
            <a:pPr marL="45720" indent="0">
              <a:lnSpc>
                <a:spcPct val="150000"/>
              </a:lnSpc>
              <a:buNone/>
            </a:pPr>
            <a:endParaRPr lang="ru-RU" sz="3800" b="1" dirty="0" smtClean="0"/>
          </a:p>
          <a:p>
            <a:pPr>
              <a:lnSpc>
                <a:spcPct val="150000"/>
              </a:lnSpc>
              <a:buFont typeface="Wingdings" pitchFamily="2" charset="2"/>
              <a:buChar char="Ø"/>
            </a:pPr>
            <a:r>
              <a:rPr lang="ru-RU" sz="3800" b="1" dirty="0"/>
              <a:t> </a:t>
            </a:r>
            <a:r>
              <a:rPr lang="ru-RU" sz="3800" b="1" dirty="0" smtClean="0"/>
              <a:t> Клинические рекомендации «Нормальная беременность»</a:t>
            </a:r>
            <a:endParaRPr lang="ru-RU" sz="3800" b="1" dirty="0"/>
          </a:p>
          <a:p>
            <a:pPr marL="45720" indent="0">
              <a:buNone/>
            </a:pPr>
            <a:endParaRPr lang="ru-RU" dirty="0" smtClean="0"/>
          </a:p>
          <a:p>
            <a:pPr marL="45720" indent="0">
              <a:buNone/>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29" y="0"/>
            <a:ext cx="5954037" cy="6858000"/>
          </a:xfrm>
          <a:prstGeom prst="rect">
            <a:avLst/>
          </a:prstGeom>
          <a:effectLst>
            <a:glow rad="139700">
              <a:schemeClr val="accent1">
                <a:satMod val="175000"/>
                <a:alpha val="40000"/>
              </a:schemeClr>
            </a:glow>
          </a:effectLst>
          <a:scene3d>
            <a:camera prst="orthographicFront"/>
            <a:lightRig rig="threePt" dir="t"/>
          </a:scene3d>
          <a:sp3d>
            <a:bevelT prst="convex"/>
          </a:sp3d>
        </p:spPr>
      </p:pic>
    </p:spTree>
    <p:extLst>
      <p:ext uri="{BB962C8B-B14F-4D97-AF65-F5344CB8AC3E}">
        <p14:creationId xmlns:p14="http://schemas.microsoft.com/office/powerpoint/2010/main" val="287875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073500" cy="3052293"/>
          </a:xfrm>
          <a:prstGeom prst="rect">
            <a:avLst/>
          </a:prstGeom>
        </p:spPr>
      </p:pic>
      <p:sp>
        <p:nvSpPr>
          <p:cNvPr id="6" name="Прямоугольник 5"/>
          <p:cNvSpPr/>
          <p:nvPr/>
        </p:nvSpPr>
        <p:spPr>
          <a:xfrm>
            <a:off x="2434107" y="261257"/>
            <a:ext cx="9543245" cy="7685669"/>
          </a:xfrm>
          <a:prstGeom prst="rect">
            <a:avLst/>
          </a:prstGeom>
          <a:effectLst>
            <a:outerShdw blurRad="50800" dist="38100" dir="16200000" rotWithShape="0">
              <a:prstClr val="black">
                <a:alpha val="40000"/>
              </a:prstClr>
            </a:outerShdw>
            <a:reflection blurRad="6350" stA="50000" endA="300" endPos="38500" dist="50800" dir="5400000" sy="-100000" algn="bl" rotWithShape="0"/>
          </a:effectLst>
        </p:spPr>
        <p:txBody>
          <a:bodyPr wrap="square">
            <a:spAutoFit/>
          </a:bodyPr>
          <a:lstStyle/>
          <a:p>
            <a:pPr algn="ctr">
              <a:tabLst>
                <a:tab pos="6008688" algn="l"/>
              </a:tabLst>
            </a:pPr>
            <a:r>
              <a:rPr lang="ru-RU" sz="4400" b="1" dirty="0" err="1">
                <a:solidFill>
                  <a:srgbClr val="000000"/>
                </a:solidFill>
              </a:rPr>
              <a:t>Гестационный</a:t>
            </a:r>
            <a:r>
              <a:rPr lang="ru-RU" sz="4400" b="1" dirty="0">
                <a:solidFill>
                  <a:srgbClr val="000000"/>
                </a:solidFill>
              </a:rPr>
              <a:t> сахарный </a:t>
            </a:r>
            <a:r>
              <a:rPr lang="ru-RU" sz="4400" b="1" dirty="0" smtClean="0">
                <a:solidFill>
                  <a:srgbClr val="000000"/>
                </a:solidFill>
              </a:rPr>
              <a:t>диабет- это заболевание, характеризующееся гипергликемией, впервые выявленной во время беременности, но не </a:t>
            </a:r>
            <a:r>
              <a:rPr lang="ru-RU" sz="4400" b="1" dirty="0" err="1" smtClean="0">
                <a:solidFill>
                  <a:srgbClr val="000000"/>
                </a:solidFill>
              </a:rPr>
              <a:t>соответсвующей</a:t>
            </a:r>
            <a:r>
              <a:rPr lang="ru-RU" sz="4400" b="1" dirty="0" smtClean="0">
                <a:solidFill>
                  <a:srgbClr val="000000"/>
                </a:solidFill>
              </a:rPr>
              <a:t> критериям «</a:t>
            </a:r>
            <a:r>
              <a:rPr lang="ru-RU" sz="4400" b="1" dirty="0" err="1" smtClean="0">
                <a:solidFill>
                  <a:srgbClr val="000000"/>
                </a:solidFill>
              </a:rPr>
              <a:t>манифестного</a:t>
            </a:r>
            <a:r>
              <a:rPr lang="ru-RU" sz="4400" b="1" dirty="0" smtClean="0">
                <a:solidFill>
                  <a:srgbClr val="000000"/>
                </a:solidFill>
              </a:rPr>
              <a:t>» СД.</a:t>
            </a:r>
            <a:endParaRPr lang="ru-RU" sz="4400" b="1" dirty="0">
              <a:solidFill>
                <a:srgbClr val="000000"/>
              </a:solidFill>
              <a:latin typeface="Trebuchet MS" panose="020B0603020202020204" pitchFamily="34" charset="0"/>
            </a:endParaRPr>
          </a:p>
          <a:p>
            <a:pPr algn="just"/>
            <a:r>
              <a:rPr lang="ru-RU" sz="4400" dirty="0">
                <a:solidFill>
                  <a:srgbClr val="000000"/>
                </a:solidFill>
                <a:latin typeface="Trebuchet MS" panose="020B0603020202020204" pitchFamily="34" charset="0"/>
              </a:rPr>
              <a:t/>
            </a:r>
            <a:br>
              <a:rPr lang="ru-RU" sz="4400" dirty="0">
                <a:solidFill>
                  <a:srgbClr val="000000"/>
                </a:solidFill>
                <a:latin typeface="Trebuchet MS" panose="020B0603020202020204" pitchFamily="34" charset="0"/>
              </a:rPr>
            </a:br>
            <a:r>
              <a:rPr lang="ru-RU" sz="4400" dirty="0">
                <a:solidFill>
                  <a:srgbClr val="000000"/>
                </a:solidFill>
                <a:latin typeface="Trebuchet MS" panose="020B0603020202020204" pitchFamily="34" charset="0"/>
              </a:rPr>
              <a:t/>
            </a:r>
            <a:br>
              <a:rPr lang="ru-RU" sz="4400" dirty="0">
                <a:solidFill>
                  <a:srgbClr val="000000"/>
                </a:solidFill>
                <a:latin typeface="Trebuchet MS" panose="020B0603020202020204" pitchFamily="34" charset="0"/>
              </a:rPr>
            </a:br>
            <a:endParaRPr lang="ru-RU" sz="4400" dirty="0"/>
          </a:p>
        </p:txBody>
      </p:sp>
    </p:spTree>
    <p:extLst>
      <p:ext uri="{BB962C8B-B14F-4D97-AF65-F5344CB8AC3E}">
        <p14:creationId xmlns:p14="http://schemas.microsoft.com/office/powerpoint/2010/main" val="3552973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quarter" idx="13"/>
          </p:nvPr>
        </p:nvSpPr>
        <p:spPr>
          <a:xfrm>
            <a:off x="1611087" y="275772"/>
            <a:ext cx="10421256" cy="6415314"/>
          </a:xfrm>
        </p:spPr>
        <p:txBody>
          <a:bodyPr>
            <a:normAutofit/>
          </a:bodyPr>
          <a:lstStyle/>
          <a:p>
            <a:pPr marL="0" indent="0" algn="ctr">
              <a:lnSpc>
                <a:spcPct val="150000"/>
              </a:lnSpc>
              <a:buNone/>
            </a:pPr>
            <a:endParaRPr lang="ru-RU" b="1" dirty="0" smtClean="0">
              <a:solidFill>
                <a:srgbClr val="FF0000"/>
              </a:solidFill>
            </a:endParaRPr>
          </a:p>
          <a:p>
            <a:pPr marL="0" indent="0" algn="ctr">
              <a:lnSpc>
                <a:spcPct val="150000"/>
              </a:lnSpc>
              <a:buNone/>
            </a:pPr>
            <a:endParaRPr lang="ru-RU" b="1" dirty="0">
              <a:solidFill>
                <a:srgbClr val="FF0000"/>
              </a:solidFill>
            </a:endParaRPr>
          </a:p>
          <a:p>
            <a:pPr marL="0" indent="0" algn="ctr">
              <a:lnSpc>
                <a:spcPct val="150000"/>
              </a:lnSpc>
              <a:buNone/>
            </a:pPr>
            <a:endParaRPr lang="ru-RU" b="1" dirty="0" smtClean="0">
              <a:solidFill>
                <a:srgbClr val="FF0000"/>
              </a:solidFill>
            </a:endParaRPr>
          </a:p>
          <a:p>
            <a:pPr marL="0" indent="0" algn="ctr">
              <a:lnSpc>
                <a:spcPct val="150000"/>
              </a:lnSpc>
              <a:buNone/>
            </a:pPr>
            <a:r>
              <a:rPr lang="ru-RU" b="1" dirty="0" smtClean="0">
                <a:solidFill>
                  <a:srgbClr val="FF0000"/>
                </a:solidFill>
              </a:rPr>
              <a:t>По </a:t>
            </a:r>
            <a:r>
              <a:rPr lang="ru-RU" b="1" dirty="0">
                <a:solidFill>
                  <a:srgbClr val="FF0000"/>
                </a:solidFill>
              </a:rPr>
              <a:t>данным атласа международной диабетической федерации, в 2019 году распространенность гипергликемии  у беременных составила около 15,8%, из них 83,6% случаев были связаны с </a:t>
            </a:r>
            <a:r>
              <a:rPr lang="ru-RU" b="1" dirty="0" smtClean="0">
                <a:solidFill>
                  <a:srgbClr val="FF0000"/>
                </a:solidFill>
              </a:rPr>
              <a:t>ГСД.</a:t>
            </a:r>
          </a:p>
          <a:p>
            <a:pPr marL="0" indent="0" algn="ctr">
              <a:lnSpc>
                <a:spcPct val="150000"/>
              </a:lnSpc>
              <a:buNone/>
            </a:pPr>
            <a:endParaRPr lang="ru-RU" b="1" dirty="0" smtClean="0">
              <a:solidFill>
                <a:srgbClr val="FF0000"/>
              </a:solidFill>
            </a:endParaRPr>
          </a:p>
          <a:p>
            <a:pPr marL="0" indent="0" algn="ctr">
              <a:buNone/>
            </a:pPr>
            <a:endParaRPr lang="ru-RU" b="1" dirty="0">
              <a:solidFill>
                <a:schemeClr val="tx1">
                  <a:lumMod val="95000"/>
                  <a:lumOff val="5000"/>
                </a:schemeClr>
              </a:solidFill>
            </a:endParaRPr>
          </a:p>
          <a:p>
            <a:pPr marL="0" indent="0" algn="ctr">
              <a:lnSpc>
                <a:spcPct val="150000"/>
              </a:lnSpc>
              <a:buNone/>
            </a:pPr>
            <a:endParaRPr lang="ru-RU" b="1" dirty="0">
              <a:solidFill>
                <a:schemeClr val="tx1">
                  <a:lumMod val="95000"/>
                  <a:lumOff val="5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11086" cy="2815771"/>
          </a:xfrm>
          <a:prstGeom prst="rect">
            <a:avLst/>
          </a:prstGeom>
        </p:spPr>
      </p:pic>
    </p:spTree>
    <p:extLst>
      <p:ext uri="{BB962C8B-B14F-4D97-AF65-F5344CB8AC3E}">
        <p14:creationId xmlns:p14="http://schemas.microsoft.com/office/powerpoint/2010/main" val="403898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a:xfrm>
            <a:off x="5331853" y="0"/>
            <a:ext cx="6735650" cy="6387921"/>
          </a:xfrm>
        </p:spPr>
        <p:txBody>
          <a:bodyPr>
            <a:normAutofit/>
          </a:bodyPr>
          <a:lstStyle/>
          <a:p>
            <a:pPr marL="45720" indent="0" algn="ctr">
              <a:buNone/>
            </a:pPr>
            <a:r>
              <a:rPr lang="ru-RU" b="1" u="sng" dirty="0" smtClean="0">
                <a:solidFill>
                  <a:srgbClr val="FF0000"/>
                </a:solidFill>
              </a:rPr>
              <a:t>Классификация заболевания или состояния</a:t>
            </a:r>
            <a:endParaRPr lang="ru-RU" dirty="0" smtClean="0"/>
          </a:p>
          <a:p>
            <a:pPr marL="45720" indent="0">
              <a:buNone/>
            </a:pPr>
            <a:r>
              <a:rPr lang="ru-RU" b="1" dirty="0" smtClean="0">
                <a:solidFill>
                  <a:srgbClr val="FF0000"/>
                </a:solidFill>
              </a:rPr>
              <a:t>О24.3</a:t>
            </a:r>
            <a:r>
              <a:rPr lang="ru-RU" dirty="0" smtClean="0"/>
              <a:t> Существовавший ранее сахарный диабет неуточненный;</a:t>
            </a:r>
          </a:p>
          <a:p>
            <a:pPr marL="45720" indent="0">
              <a:buNone/>
            </a:pPr>
            <a:endParaRPr lang="ru-RU" dirty="0" smtClean="0"/>
          </a:p>
          <a:p>
            <a:pPr marL="45720" indent="0">
              <a:buNone/>
            </a:pPr>
            <a:r>
              <a:rPr lang="ru-RU" b="1" dirty="0" smtClean="0">
                <a:solidFill>
                  <a:srgbClr val="FF0000"/>
                </a:solidFill>
              </a:rPr>
              <a:t>O24.4</a:t>
            </a:r>
            <a:r>
              <a:rPr lang="ru-RU" dirty="0" smtClean="0">
                <a:solidFill>
                  <a:srgbClr val="FF0000"/>
                </a:solidFill>
              </a:rPr>
              <a:t> </a:t>
            </a:r>
            <a:r>
              <a:rPr lang="ru-RU" dirty="0" smtClean="0"/>
              <a:t> Сахарный диабет, </a:t>
            </a:r>
            <a:r>
              <a:rPr lang="ru-RU" dirty="0" err="1" smtClean="0"/>
              <a:t>развившийся</a:t>
            </a:r>
            <a:r>
              <a:rPr lang="ru-RU" dirty="0" smtClean="0"/>
              <a:t> во время беременности;</a:t>
            </a:r>
          </a:p>
          <a:p>
            <a:pPr marL="45720" indent="0">
              <a:buNone/>
            </a:pPr>
            <a:endParaRPr lang="ru-RU" dirty="0" smtClean="0"/>
          </a:p>
          <a:p>
            <a:pPr marL="45720" indent="0">
              <a:buNone/>
            </a:pPr>
            <a:r>
              <a:rPr lang="ru-RU" b="1" dirty="0" smtClean="0">
                <a:solidFill>
                  <a:srgbClr val="FF0000"/>
                </a:solidFill>
              </a:rPr>
              <a:t>O24.9</a:t>
            </a:r>
            <a:r>
              <a:rPr lang="ru-RU" dirty="0" smtClean="0"/>
              <a:t>  Сахарный диабет при беременности неуточненный.</a:t>
            </a:r>
          </a:p>
          <a:p>
            <a:pPr marL="45720" indent="0">
              <a:buNone/>
            </a:pPr>
            <a:endParaRPr lang="ru-RU" dirty="0"/>
          </a:p>
          <a:p>
            <a:pPr marL="45720" indent="0">
              <a:buNone/>
            </a:pPr>
            <a:endParaRPr lang="ru-RU" dirty="0" smtClean="0"/>
          </a:p>
          <a:p>
            <a:pPr marL="45720" indent="0" algn="just">
              <a:buNone/>
            </a:pPr>
            <a:r>
              <a:rPr lang="ru-RU" dirty="0" smtClean="0">
                <a:solidFill>
                  <a:srgbClr val="FF0000"/>
                </a:solidFill>
              </a:rPr>
              <a:t>Рекомендуется </a:t>
            </a:r>
            <a:r>
              <a:rPr lang="ru-RU" dirty="0">
                <a:solidFill>
                  <a:srgbClr val="FF0000"/>
                </a:solidFill>
              </a:rPr>
              <a:t>проводить лабораторную диагностику ГСД всем беременным женщинам с целью своевременной инициации терапии и предупреждения неблагоприятных исходов беременности</a:t>
            </a:r>
            <a:endParaRPr lang="ru-RU" dirty="0" smtClean="0">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15944" cy="6858000"/>
          </a:xfrm>
          <a:prstGeom prst="rect">
            <a:avLst/>
          </a:prstGeom>
        </p:spPr>
      </p:pic>
    </p:spTree>
    <p:extLst>
      <p:ext uri="{BB962C8B-B14F-4D97-AF65-F5344CB8AC3E}">
        <p14:creationId xmlns:p14="http://schemas.microsoft.com/office/powerpoint/2010/main" val="448906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tluchik.ucoz.ru/_si/0/69498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370285" cy="6662057"/>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ьная выноска 3"/>
          <p:cNvSpPr/>
          <p:nvPr/>
        </p:nvSpPr>
        <p:spPr>
          <a:xfrm>
            <a:off x="5370285" y="-1"/>
            <a:ext cx="6632825" cy="4121240"/>
          </a:xfrm>
          <a:prstGeom prst="wedgeEllipseCallout">
            <a:avLst>
              <a:gd name="adj1" fmla="val -78374"/>
              <a:gd name="adj2" fmla="val -1221"/>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Диагностика заболевания или состояния (группы заболеваний или состояний), медицинские показания и противопоказания к применению методов диагностики</a:t>
            </a:r>
          </a:p>
        </p:txBody>
      </p:sp>
    </p:spTree>
    <p:extLst>
      <p:ext uri="{BB962C8B-B14F-4D97-AF65-F5344CB8AC3E}">
        <p14:creationId xmlns:p14="http://schemas.microsoft.com/office/powerpoint/2010/main" val="21171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a:xfrm>
            <a:off x="3142446" y="482957"/>
            <a:ext cx="9049554" cy="6375043"/>
          </a:xfrm>
        </p:spPr>
        <p:txBody>
          <a:bodyPr>
            <a:normAutofit/>
          </a:bodyPr>
          <a:lstStyle/>
          <a:p>
            <a:pPr marL="45720" indent="0" algn="ctr">
              <a:buNone/>
            </a:pPr>
            <a:r>
              <a:rPr lang="ru-RU" b="1" u="sng" dirty="0">
                <a:solidFill>
                  <a:schemeClr val="accent6">
                    <a:lumMod val="75000"/>
                  </a:schemeClr>
                </a:solidFill>
              </a:rPr>
              <a:t>Жалобы и </a:t>
            </a:r>
            <a:r>
              <a:rPr lang="ru-RU" b="1" u="sng" dirty="0" smtClean="0">
                <a:solidFill>
                  <a:schemeClr val="accent6">
                    <a:lumMod val="75000"/>
                  </a:schemeClr>
                </a:solidFill>
              </a:rPr>
              <a:t>анамнез</a:t>
            </a:r>
          </a:p>
          <a:p>
            <a:pPr marL="45720" indent="0" algn="ctr">
              <a:buNone/>
            </a:pPr>
            <a:endParaRPr lang="ru-RU" b="1" dirty="0">
              <a:solidFill>
                <a:schemeClr val="accent1">
                  <a:lumMod val="50000"/>
                </a:schemeClr>
              </a:solidFill>
            </a:endParaRPr>
          </a:p>
          <a:p>
            <a:pPr marL="45720" indent="0">
              <a:buNone/>
            </a:pPr>
            <a:r>
              <a:rPr lang="ru-RU" dirty="0">
                <a:solidFill>
                  <a:schemeClr val="accent1">
                    <a:lumMod val="50000"/>
                  </a:schemeClr>
                </a:solidFill>
              </a:rPr>
              <a:t>В большинстве случаев ГСД не проявляется клинической картиной, характерной для дебюта СД, или симптомы гипергликемии могут расцениваться пациенткой как проявления беременности, например, частое мочеиспускание. Могут быть неспецифические жалобы на слабость, быструю утомляемость, снижение памяти. </a:t>
            </a:r>
            <a:endParaRPr lang="ru-RU" dirty="0" smtClean="0">
              <a:solidFill>
                <a:schemeClr val="accent1">
                  <a:lumMod val="50000"/>
                </a:schemeClr>
              </a:solidFill>
            </a:endParaRPr>
          </a:p>
          <a:p>
            <a:pPr marL="45720" indent="0">
              <a:buNone/>
            </a:pPr>
            <a:r>
              <a:rPr lang="ru-RU" dirty="0" smtClean="0">
                <a:solidFill>
                  <a:schemeClr val="accent1">
                    <a:lumMod val="50000"/>
                  </a:schemeClr>
                </a:solidFill>
              </a:rPr>
              <a:t>При </a:t>
            </a:r>
            <a:r>
              <a:rPr lang="ru-RU" dirty="0">
                <a:solidFill>
                  <a:schemeClr val="accent1">
                    <a:lumMod val="50000"/>
                  </a:schemeClr>
                </a:solidFill>
              </a:rPr>
              <a:t>сборе анамнеза необходимо активное выявление жалоб, которые могут быть связаны с гипергликемией, уточнение данных о наследственности по СД 2 типа, наличию ГСД в предыдущие беременности (срок выявления и какую терапию получала), вес детей при рождении в предыдущие беременности, пороки развития плода, многоводие в предыдущие беременности, </a:t>
            </a:r>
            <a:r>
              <a:rPr lang="ru-RU" dirty="0" smtClean="0">
                <a:solidFill>
                  <a:schemeClr val="accent1">
                    <a:lumMod val="50000"/>
                  </a:schemeClr>
                </a:solidFill>
              </a:rPr>
              <a:t>артериальная гипертензия и проводимая </a:t>
            </a:r>
            <a:r>
              <a:rPr lang="ru-RU" dirty="0">
                <a:solidFill>
                  <a:schemeClr val="accent1">
                    <a:lumMod val="50000"/>
                  </a:schemeClr>
                </a:solidFill>
              </a:rPr>
              <a:t>терапия.</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8000" cy="2009104"/>
          </a:xfrm>
          <a:prstGeom prst="rect">
            <a:avLst/>
          </a:prstGeom>
        </p:spPr>
      </p:pic>
    </p:spTree>
    <p:extLst>
      <p:ext uri="{BB962C8B-B14F-4D97-AF65-F5344CB8AC3E}">
        <p14:creationId xmlns:p14="http://schemas.microsoft.com/office/powerpoint/2010/main" val="383577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1252</TotalTime>
  <Words>740</Words>
  <Application>Microsoft Office PowerPoint</Application>
  <PresentationFormat>Широкоэкранный</PresentationFormat>
  <Paragraphs>122</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Georgia</vt:lpstr>
      <vt:lpstr>Sitka Banner</vt:lpstr>
      <vt:lpstr>Times New Roman</vt:lpstr>
      <vt:lpstr>Trebuchet MS</vt:lpstr>
      <vt:lpstr>Wingdings</vt:lpstr>
      <vt:lpstr>Воздушный поток</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1 фаза – проводится при первом обращении                            беременной к врачу.         </vt:lpstr>
      <vt:lpstr>Презентация PowerPoint</vt:lpstr>
      <vt:lpstr>Временные противопоказания к проведению ПГТТ:  - Ранний токсикоз беременных(Рвота,тошнота). - Необходимые соблюдения строго постельного режима - Острое воспалительное или инфекционное заболевание.   </vt:lpstr>
      <vt:lpstr>Презентация PowerPoint</vt:lpstr>
      <vt:lpstr>Презентация PowerPoint</vt:lpstr>
      <vt:lpstr>Диагноз ГСД устанавливается при выявлении глюкозы венозной плазмы натощак ≥5,1 ммоль/л на любом сроке беременности, в том числе после проведенного ПГТТ, по результатам которого не было выявлено нарушения углеводного обмена.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Гестационный сахарный диабет при беременности — неприятный сюрприз</dc:title>
  <dc:creator>Alexey Bobrov</dc:creator>
  <cp:lastModifiedBy>Учетная запись Майкрософт</cp:lastModifiedBy>
  <cp:revision>96</cp:revision>
  <dcterms:created xsi:type="dcterms:W3CDTF">2017-10-04T18:32:13Z</dcterms:created>
  <dcterms:modified xsi:type="dcterms:W3CDTF">2022-10-18T17:02:16Z</dcterms:modified>
</cp:coreProperties>
</file>