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8"/>
  </p:notesMasterIdLst>
  <p:sldIdLst>
    <p:sldId id="256" r:id="rId3"/>
    <p:sldId id="329" r:id="rId4"/>
    <p:sldId id="330" r:id="rId5"/>
    <p:sldId id="332" r:id="rId6"/>
    <p:sldId id="257" r:id="rId7"/>
    <p:sldId id="331" r:id="rId8"/>
    <p:sldId id="344" r:id="rId9"/>
    <p:sldId id="258" r:id="rId10"/>
    <p:sldId id="259" r:id="rId11"/>
    <p:sldId id="345" r:id="rId12"/>
    <p:sldId id="335" r:id="rId13"/>
    <p:sldId id="340" r:id="rId14"/>
    <p:sldId id="336" r:id="rId15"/>
    <p:sldId id="341" r:id="rId16"/>
    <p:sldId id="342" r:id="rId17"/>
    <p:sldId id="363" r:id="rId18"/>
    <p:sldId id="364" r:id="rId19"/>
    <p:sldId id="365" r:id="rId20"/>
    <p:sldId id="337" r:id="rId21"/>
    <p:sldId id="346" r:id="rId22"/>
    <p:sldId id="347" r:id="rId23"/>
    <p:sldId id="348" r:id="rId24"/>
    <p:sldId id="349" r:id="rId25"/>
    <p:sldId id="350" r:id="rId26"/>
    <p:sldId id="261" r:id="rId27"/>
    <p:sldId id="262" r:id="rId28"/>
    <p:sldId id="263" r:id="rId29"/>
    <p:sldId id="264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6" r:id="rId43"/>
    <p:sldId id="265" r:id="rId44"/>
    <p:sldId id="266" r:id="rId45"/>
    <p:sldId id="267" r:id="rId46"/>
    <p:sldId id="268" r:id="rId47"/>
    <p:sldId id="269" r:id="rId48"/>
    <p:sldId id="271" r:id="rId49"/>
    <p:sldId id="272" r:id="rId50"/>
    <p:sldId id="275" r:id="rId51"/>
    <p:sldId id="276" r:id="rId52"/>
    <p:sldId id="277" r:id="rId53"/>
    <p:sldId id="278" r:id="rId54"/>
    <p:sldId id="279" r:id="rId55"/>
    <p:sldId id="283" r:id="rId56"/>
    <p:sldId id="284" r:id="rId57"/>
    <p:sldId id="368" r:id="rId58"/>
    <p:sldId id="369" r:id="rId59"/>
    <p:sldId id="370" r:id="rId60"/>
    <p:sldId id="371" r:id="rId61"/>
    <p:sldId id="372" r:id="rId62"/>
    <p:sldId id="367" r:id="rId63"/>
    <p:sldId id="303" r:id="rId64"/>
    <p:sldId id="304" r:id="rId65"/>
    <p:sldId id="373" r:id="rId66"/>
    <p:sldId id="375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6ECD-D8C1-459F-856A-D97718F3FBB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A8FC5-B932-45B3-A3EA-DCDDB639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5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международной диабетической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61D32-8C67-4913-A7E3-71BAF33285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is" panose="020B0504010101010104" pitchFamily="34" charset="0"/>
                <a:ea typeface="Apis" panose="020B0504010101010104" pitchFamily="34" charset="0"/>
                <a:cs typeface="Apis" panose="020B05040101010101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is" panose="020B0504010101010104" pitchFamily="34" charset="0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2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1000" kern="1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8BA1C5-56BC-49F5-835E-ADAE671E918C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562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0ED59-89C3-4158-807E-C3C131EE0A2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4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330066-0668-4AF3-905F-7485B72B0FA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4375"/>
            <a:ext cx="4564062" cy="34226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8800"/>
            <a:ext cx="5024437" cy="40640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7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E5D40-F43A-DA46-BC69-20C8FD11154C}" type="slidenum">
              <a:rPr lang="ru-RU"/>
              <a:pPr/>
              <a:t>44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7550"/>
            <a:ext cx="4524375" cy="33940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90988"/>
          </a:xfrm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EFE34-430C-C74E-8073-809D66336CA1}" type="slidenum">
              <a:rPr lang="ru-RU"/>
              <a:pPr/>
              <a:t>45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7550"/>
            <a:ext cx="4524375" cy="33940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90988"/>
          </a:xfrm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28AAD-6628-664C-B39B-C52B9C490110}" type="slidenum">
              <a:rPr lang="ru-RU"/>
              <a:pPr/>
              <a:t>46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7550"/>
            <a:ext cx="4524375" cy="33940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90988"/>
          </a:xfrm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584" tIns="44792" rIns="89584" bIns="44792" numCol="1" anchorCtr="0" compatLnSpc="1">
            <a:prstTxWarp prst="textNoShape">
              <a:avLst/>
            </a:prstTxWarp>
          </a:bodyPr>
          <a:lstStyle/>
          <a:p>
            <a:pPr defTabSz="906463"/>
            <a:fld id="{054FB2F2-1519-477A-B9BD-6E1BB65842FD}" type="slidenum">
              <a:rPr lang="en-US" smtClean="0"/>
              <a:pPr defTabSz="906463"/>
              <a:t>62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38357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58775"/>
          </a:xfrm>
          <a:noFill/>
        </p:spPr>
        <p:txBody>
          <a:bodyPr lIns="0" tIns="0" rIns="0" bIns="0">
            <a:spAutoFit/>
          </a:bodyPr>
          <a:lstStyle/>
          <a:p>
            <a:pPr marL="193675" indent="-193675" eaLnBrk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endParaRPr lang="en-GB">
              <a:latin typeface="Arial" charset="0"/>
              <a:ea typeface="Gothic"/>
              <a:cs typeface="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6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8D7B53-9C5C-6649-9BEF-B9836CB81C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3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6800" y="686400"/>
            <a:ext cx="8510400" cy="52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555751"/>
            <a:ext cx="8510400" cy="41783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C10A1-DF80-4214-A6F7-D43701AF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AEA79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1FA69-EFCA-4F7A-BB11-DD408A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  <a:highlight>
                  <a:srgbClr val="000000">
                    <a:alpha val="0"/>
                  </a:srgbClr>
                </a:highlight>
              </a:rPr>
              <a:t>Презентация компании Ново Нордиск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rgbClr val="AEA79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8A13D-2C79-489A-8E93-1A336D3E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AEA79F"/>
                </a:solidFill>
              </a:rPr>
              <a:t>Page </a:t>
            </a:r>
            <a:fld id="{9A7150EA-489F-4904-A21C-F803DC6925D3}" type="slidenum">
              <a:rPr lang="en-GB" smtClean="0">
                <a:solidFill>
                  <a:srgbClr val="AEA79F"/>
                </a:solidFill>
              </a:rPr>
              <a:pPr/>
              <a:t>‹#›</a:t>
            </a:fld>
            <a:endParaRPr lang="en-GB" dirty="0">
              <a:solidFill>
                <a:srgbClr val="AEA79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206B74-A976-EE4E-8B6F-67D19851A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7525" y="6159069"/>
            <a:ext cx="6608954" cy="260641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6"/>
                </a:solidFill>
              </a:defRPr>
            </a:lvl1pPr>
            <a:lvl2pPr marL="355166" indent="0">
              <a:buNone/>
              <a:defRPr/>
            </a:lvl2pPr>
            <a:lvl3pPr marL="719929" indent="0">
              <a:buNone/>
              <a:defRPr/>
            </a:lvl3pPr>
            <a:lvl4pPr marL="1079893" indent="0">
              <a:buNone/>
              <a:defRPr/>
            </a:lvl4pPr>
            <a:lvl5pPr marL="1430256" indent="0">
              <a:buNone/>
              <a:defRPr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917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85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818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w/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1" y="6099935"/>
            <a:ext cx="7591787" cy="497417"/>
          </a:xfrm>
        </p:spPr>
        <p:txBody>
          <a:bodyPr anchor="b" anchorCtr="0">
            <a:noAutofit/>
          </a:bodyPr>
          <a:lstStyle>
            <a:lvl1pPr marL="0" indent="0">
              <a:buNone/>
              <a:defRPr sz="1067">
                <a:solidFill>
                  <a:srgbClr val="82786F"/>
                </a:solidFill>
              </a:defRPr>
            </a:lvl1pPr>
            <a:lvl2pPr marL="721749" indent="0">
              <a:buNone/>
              <a:defRPr/>
            </a:lvl2pPr>
            <a:lvl3pPr marL="1435028" indent="0">
              <a:buNone/>
              <a:defRPr/>
            </a:lvl3pPr>
            <a:lvl4pPr marL="2154659" indent="0">
              <a:buNone/>
              <a:defRPr/>
            </a:lvl4pPr>
            <a:lvl5pPr marL="287428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30"/>
            <a:ext cx="8510400" cy="52188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5924559"/>
            <a:ext cx="8496300" cy="933449"/>
          </a:xfrm>
        </p:spPr>
        <p:txBody>
          <a:bodyPr wrap="square" lIns="90000" tIns="46800" rIns="90000" bIns="46800" anchor="b"/>
          <a:lstStyle>
            <a:lvl1pPr marL="0" indent="0">
              <a:buNone/>
              <a:defRPr sz="1067">
                <a:solidFill>
                  <a:srgbClr val="82786F"/>
                </a:solidFill>
              </a:defRPr>
            </a:lvl1pPr>
            <a:lvl2pPr marL="353474" indent="0">
              <a:buNone/>
              <a:defRPr sz="1067"/>
            </a:lvl2pPr>
            <a:lvl3pPr marL="715415" indent="0">
              <a:buNone/>
              <a:defRPr sz="1067"/>
            </a:lvl3pPr>
            <a:lvl4pPr marL="1077357" indent="0">
              <a:buNone/>
              <a:defRPr sz="1067"/>
            </a:lvl4pPr>
            <a:lvl5pPr marL="1430831" indent="0">
              <a:buNone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3014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344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51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7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38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94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4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63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09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14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88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9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37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2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3AEEAA8-5905-454A-9365-1F6A9795FA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CBD5FC-2F3D-464A-83E6-C502DF370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8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6%D0%B8%D1%80%D1%8B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6%D0%B8%D1%80%D0%BE%D0%B2%D0%B0%D1%8F_%D1%82%D0%BA%D0%B0%D0%BD%D1%8C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jpeg"/><Relationship Id="rId5" Type="http://schemas.microsoft.com/office/2007/relationships/hdphoto" Target="../media/hdphoto1.wdp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boyutecza.com.tr/web/logo/novo%20nordisk.jpg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Сахарный диабет. Эпидемиология. Клиника. Осложнения. Неотложная помощь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Самара 20.10.2022г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Середина Г.И. врач эндокринолог высшей квалификационной категории, заведующий эндокринологического отделения «ГБУЗ СОКБ им. В.Д.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Середавина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»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6967"/>
            <a:ext cx="4572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3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id="{80DB0A53-175A-4704-BA21-F276845D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0" y="273052"/>
            <a:ext cx="8929396" cy="708024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b="1" dirty="0">
                <a:latin typeface="+mn-lt"/>
                <a:cs typeface="Arial" charset="0"/>
              </a:rPr>
              <a:t>Заболеваемость сахарным диабетом взрослого населения в Самарской области (</a:t>
            </a:r>
            <a:r>
              <a:rPr lang="ru-RU" altLang="ru-RU" b="1" dirty="0" err="1">
                <a:latin typeface="+mn-lt"/>
                <a:cs typeface="Arial" charset="0"/>
              </a:rPr>
              <a:t>абсол</a:t>
            </a:r>
            <a:r>
              <a:rPr lang="ru-RU" altLang="ru-RU" b="1" dirty="0">
                <a:latin typeface="+mn-lt"/>
                <a:cs typeface="Arial" charset="0"/>
              </a:rPr>
              <a:t>. знач.)</a:t>
            </a:r>
          </a:p>
        </p:txBody>
      </p:sp>
      <p:sp>
        <p:nvSpPr>
          <p:cNvPr id="25603" name="Текст 5">
            <a:extLst>
              <a:ext uri="{FF2B5EF4-FFF2-40B4-BE49-F238E27FC236}">
                <a16:creationId xmlns:a16="http://schemas.microsoft.com/office/drawing/2014/main" id="{02AAE862-BCC0-4ED8-ABA9-0A3C65EB8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921" y="1175657"/>
            <a:ext cx="4436705" cy="4917168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2008г. -  89 598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2009г. -  93 360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2010г. -  96 931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 2011г. - 102 190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 2012г. - 111 004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 2013г. - 110 506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2014г. - 111 542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 2015г. -  112 712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 2016г. - 114 615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 2017г. - 117 085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 2018г. - 119 054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latin typeface="Arial" charset="0"/>
                <a:cs typeface="Arial" charset="0"/>
              </a:rPr>
              <a:t>За  10 лет число больных сахарным диабетом увеличилось на </a:t>
            </a:r>
            <a:r>
              <a:rPr lang="ru-RU" alt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29 456</a:t>
            </a:r>
            <a:r>
              <a:rPr lang="ru-RU" altLang="ru-RU" sz="2000" b="1" dirty="0">
                <a:latin typeface="Arial" charset="0"/>
                <a:cs typeface="Arial" charset="0"/>
              </a:rPr>
              <a:t> человек, что составляет практически </a:t>
            </a:r>
            <a:r>
              <a:rPr lang="ru-RU" alt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30%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latin typeface="Arial" charset="0"/>
              <a:cs typeface="Arial" charset="0"/>
            </a:endParaRPr>
          </a:p>
        </p:txBody>
      </p:sp>
      <p:pic>
        <p:nvPicPr>
          <p:cNvPr id="4100" name="Picture 3" descr="C:\Program Files (x86)\Microsoft Office\MEDIA\CAGCAT10\j0235319.wmf">
            <a:extLst>
              <a:ext uri="{FF2B5EF4-FFF2-40B4-BE49-F238E27FC236}">
                <a16:creationId xmlns:a16="http://schemas.microsoft.com/office/drawing/2014/main" id="{EC49932F-7AE3-44FB-B229-D67F45A6E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702" y="981076"/>
            <a:ext cx="3842360" cy="543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7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617" y="244870"/>
            <a:ext cx="7038499" cy="778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65"/>
              </a:lnSpc>
            </a:pPr>
            <a:r>
              <a:rPr sz="2000" spc="-10" dirty="0"/>
              <a:t>Первое </a:t>
            </a:r>
            <a:r>
              <a:rPr sz="2000" spc="-5" dirty="0"/>
              <a:t>в </a:t>
            </a:r>
            <a:r>
              <a:rPr sz="2000" spc="-20" dirty="0"/>
              <a:t>России </a:t>
            </a:r>
            <a:r>
              <a:rPr sz="2000" spc="-15" dirty="0"/>
              <a:t>исследование</a:t>
            </a:r>
            <a:r>
              <a:rPr sz="2000" spc="90" dirty="0"/>
              <a:t> </a:t>
            </a:r>
            <a:r>
              <a:rPr sz="2000" spc="-5" dirty="0"/>
              <a:t>распространенности</a:t>
            </a:r>
            <a:endParaRPr sz="2000" dirty="0"/>
          </a:p>
          <a:p>
            <a:pPr marL="12700">
              <a:lnSpc>
                <a:spcPts val="3165"/>
              </a:lnSpc>
            </a:pPr>
            <a:r>
              <a:rPr sz="2000" spc="-10" dirty="0"/>
              <a:t>сахарного </a:t>
            </a:r>
            <a:r>
              <a:rPr sz="2000" spc="-5" dirty="0"/>
              <a:t>диабета 2 типа </a:t>
            </a:r>
            <a:r>
              <a:rPr sz="2000" spc="-40" dirty="0"/>
              <a:t>NATION </a:t>
            </a:r>
            <a:r>
              <a:rPr sz="2000" spc="-5" dirty="0"/>
              <a:t>– </a:t>
            </a:r>
            <a:r>
              <a:rPr sz="2000" spc="-15" dirty="0"/>
              <a:t>основные</a:t>
            </a:r>
            <a:r>
              <a:rPr sz="2000" spc="110" dirty="0"/>
              <a:t> </a:t>
            </a:r>
            <a:r>
              <a:rPr sz="2000" spc="-35" dirty="0"/>
              <a:t>результаты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3531965" y="1664590"/>
            <a:ext cx="1141571" cy="1624965"/>
          </a:xfrm>
          <a:custGeom>
            <a:avLst/>
            <a:gdLst/>
            <a:ahLst/>
            <a:cxnLst/>
            <a:rect l="l" t="t" r="r" b="b"/>
            <a:pathLst>
              <a:path w="1522095" h="1624964">
                <a:moveTo>
                  <a:pt x="0" y="0"/>
                </a:moveTo>
                <a:lnTo>
                  <a:pt x="0" y="1624964"/>
                </a:lnTo>
                <a:lnTo>
                  <a:pt x="1521840" y="1055370"/>
                </a:lnTo>
                <a:lnTo>
                  <a:pt x="1503800" y="1009310"/>
                </a:lnTo>
                <a:lnTo>
                  <a:pt x="1484468" y="964032"/>
                </a:lnTo>
                <a:lnTo>
                  <a:pt x="1463872" y="919555"/>
                </a:lnTo>
                <a:lnTo>
                  <a:pt x="1442036" y="875896"/>
                </a:lnTo>
                <a:lnTo>
                  <a:pt x="1418987" y="833073"/>
                </a:lnTo>
                <a:lnTo>
                  <a:pt x="1394751" y="791105"/>
                </a:lnTo>
                <a:lnTo>
                  <a:pt x="1369354" y="750008"/>
                </a:lnTo>
                <a:lnTo>
                  <a:pt x="1342821" y="709801"/>
                </a:lnTo>
                <a:lnTo>
                  <a:pt x="1315179" y="670503"/>
                </a:lnTo>
                <a:lnTo>
                  <a:pt x="1286453" y="632131"/>
                </a:lnTo>
                <a:lnTo>
                  <a:pt x="1256670" y="594702"/>
                </a:lnTo>
                <a:lnTo>
                  <a:pt x="1225855" y="558236"/>
                </a:lnTo>
                <a:lnTo>
                  <a:pt x="1194035" y="522750"/>
                </a:lnTo>
                <a:lnTo>
                  <a:pt x="1161235" y="488262"/>
                </a:lnTo>
                <a:lnTo>
                  <a:pt x="1127480" y="454789"/>
                </a:lnTo>
                <a:lnTo>
                  <a:pt x="1092798" y="422351"/>
                </a:lnTo>
                <a:lnTo>
                  <a:pt x="1057214" y="390964"/>
                </a:lnTo>
                <a:lnTo>
                  <a:pt x="1020754" y="360648"/>
                </a:lnTo>
                <a:lnTo>
                  <a:pt x="983444" y="331419"/>
                </a:lnTo>
                <a:lnTo>
                  <a:pt x="945309" y="303296"/>
                </a:lnTo>
                <a:lnTo>
                  <a:pt x="906376" y="276297"/>
                </a:lnTo>
                <a:lnTo>
                  <a:pt x="866671" y="250439"/>
                </a:lnTo>
                <a:lnTo>
                  <a:pt x="826219" y="225742"/>
                </a:lnTo>
                <a:lnTo>
                  <a:pt x="785047" y="202222"/>
                </a:lnTo>
                <a:lnTo>
                  <a:pt x="743180" y="179898"/>
                </a:lnTo>
                <a:lnTo>
                  <a:pt x="700644" y="158787"/>
                </a:lnTo>
                <a:lnTo>
                  <a:pt x="657466" y="138909"/>
                </a:lnTo>
                <a:lnTo>
                  <a:pt x="613671" y="120280"/>
                </a:lnTo>
                <a:lnTo>
                  <a:pt x="569285" y="102918"/>
                </a:lnTo>
                <a:lnTo>
                  <a:pt x="524334" y="86842"/>
                </a:lnTo>
                <a:lnTo>
                  <a:pt x="478844" y="72070"/>
                </a:lnTo>
                <a:lnTo>
                  <a:pt x="432840" y="58619"/>
                </a:lnTo>
                <a:lnTo>
                  <a:pt x="386350" y="46508"/>
                </a:lnTo>
                <a:lnTo>
                  <a:pt x="339398" y="35755"/>
                </a:lnTo>
                <a:lnTo>
                  <a:pt x="292011" y="26376"/>
                </a:lnTo>
                <a:lnTo>
                  <a:pt x="244215" y="18392"/>
                </a:lnTo>
                <a:lnTo>
                  <a:pt x="196035" y="11818"/>
                </a:lnTo>
                <a:lnTo>
                  <a:pt x="147498" y="6675"/>
                </a:lnTo>
                <a:lnTo>
                  <a:pt x="98629" y="2978"/>
                </a:lnTo>
                <a:lnTo>
                  <a:pt x="49454" y="747"/>
                </a:lnTo>
                <a:lnTo>
                  <a:pt x="0" y="0"/>
                </a:lnTo>
                <a:close/>
              </a:path>
            </a:pathLst>
          </a:custGeom>
          <a:solidFill>
            <a:srgbClr val="370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0922" y="2744852"/>
            <a:ext cx="1218724" cy="569595"/>
          </a:xfrm>
          <a:custGeom>
            <a:avLst/>
            <a:gdLst/>
            <a:ahLst/>
            <a:cxnLst/>
            <a:rect l="l" t="t" r="r" b="b"/>
            <a:pathLst>
              <a:path w="1624964" h="569595">
                <a:moveTo>
                  <a:pt x="1521968" y="0"/>
                </a:moveTo>
                <a:lnTo>
                  <a:pt x="0" y="569595"/>
                </a:lnTo>
                <a:lnTo>
                  <a:pt x="1624711" y="538988"/>
                </a:lnTo>
                <a:lnTo>
                  <a:pt x="1622999" y="488786"/>
                </a:lnTo>
                <a:lnTo>
                  <a:pt x="1619739" y="438721"/>
                </a:lnTo>
                <a:lnTo>
                  <a:pt x="1614939" y="388826"/>
                </a:lnTo>
                <a:lnTo>
                  <a:pt x="1608605" y="339137"/>
                </a:lnTo>
                <a:lnTo>
                  <a:pt x="1600746" y="289688"/>
                </a:lnTo>
                <a:lnTo>
                  <a:pt x="1591369" y="240514"/>
                </a:lnTo>
                <a:lnTo>
                  <a:pt x="1580480" y="191651"/>
                </a:lnTo>
                <a:lnTo>
                  <a:pt x="1568089" y="143133"/>
                </a:lnTo>
                <a:lnTo>
                  <a:pt x="1554201" y="94995"/>
                </a:lnTo>
                <a:lnTo>
                  <a:pt x="1538825" y="47272"/>
                </a:lnTo>
                <a:lnTo>
                  <a:pt x="15219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0922" y="2744852"/>
            <a:ext cx="1218724" cy="569595"/>
          </a:xfrm>
          <a:custGeom>
            <a:avLst/>
            <a:gdLst/>
            <a:ahLst/>
            <a:cxnLst/>
            <a:rect l="l" t="t" r="r" b="b"/>
            <a:pathLst>
              <a:path w="1624964" h="569595">
                <a:moveTo>
                  <a:pt x="0" y="569595"/>
                </a:moveTo>
                <a:lnTo>
                  <a:pt x="1624711" y="538988"/>
                </a:lnTo>
                <a:lnTo>
                  <a:pt x="1622999" y="488786"/>
                </a:lnTo>
                <a:lnTo>
                  <a:pt x="1619739" y="438721"/>
                </a:lnTo>
                <a:lnTo>
                  <a:pt x="1614939" y="388826"/>
                </a:lnTo>
                <a:lnTo>
                  <a:pt x="1608605" y="339137"/>
                </a:lnTo>
                <a:lnTo>
                  <a:pt x="1600746" y="289688"/>
                </a:lnTo>
                <a:lnTo>
                  <a:pt x="1591369" y="240514"/>
                </a:lnTo>
                <a:lnTo>
                  <a:pt x="1580480" y="191651"/>
                </a:lnTo>
                <a:lnTo>
                  <a:pt x="1568089" y="143133"/>
                </a:lnTo>
                <a:lnTo>
                  <a:pt x="1554201" y="94995"/>
                </a:lnTo>
                <a:lnTo>
                  <a:pt x="1538825" y="47272"/>
                </a:lnTo>
                <a:lnTo>
                  <a:pt x="1521968" y="0"/>
                </a:lnTo>
                <a:lnTo>
                  <a:pt x="0" y="569595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8281" y="1751076"/>
            <a:ext cx="2437448" cy="3249930"/>
          </a:xfrm>
          <a:custGeom>
            <a:avLst/>
            <a:gdLst/>
            <a:ahLst/>
            <a:cxnLst/>
            <a:rect l="l" t="t" r="r" b="b"/>
            <a:pathLst>
              <a:path w="3249929" h="3249929">
                <a:moveTo>
                  <a:pt x="1624965" y="0"/>
                </a:moveTo>
                <a:lnTo>
                  <a:pt x="1577050" y="692"/>
                </a:lnTo>
                <a:lnTo>
                  <a:pt x="1529479" y="2758"/>
                </a:lnTo>
                <a:lnTo>
                  <a:pt x="1482272" y="6178"/>
                </a:lnTo>
                <a:lnTo>
                  <a:pt x="1435447" y="10933"/>
                </a:lnTo>
                <a:lnTo>
                  <a:pt x="1389024" y="17003"/>
                </a:lnTo>
                <a:lnTo>
                  <a:pt x="1343021" y="24371"/>
                </a:lnTo>
                <a:lnTo>
                  <a:pt x="1297459" y="33016"/>
                </a:lnTo>
                <a:lnTo>
                  <a:pt x="1252354" y="42919"/>
                </a:lnTo>
                <a:lnTo>
                  <a:pt x="1207728" y="54062"/>
                </a:lnTo>
                <a:lnTo>
                  <a:pt x="1163598" y="66426"/>
                </a:lnTo>
                <a:lnTo>
                  <a:pt x="1119984" y="79992"/>
                </a:lnTo>
                <a:lnTo>
                  <a:pt x="1076905" y="94739"/>
                </a:lnTo>
                <a:lnTo>
                  <a:pt x="1034379" y="110650"/>
                </a:lnTo>
                <a:lnTo>
                  <a:pt x="992427" y="127706"/>
                </a:lnTo>
                <a:lnTo>
                  <a:pt x="951067" y="145887"/>
                </a:lnTo>
                <a:lnTo>
                  <a:pt x="910317" y="165174"/>
                </a:lnTo>
                <a:lnTo>
                  <a:pt x="870198" y="185548"/>
                </a:lnTo>
                <a:lnTo>
                  <a:pt x="830728" y="206990"/>
                </a:lnTo>
                <a:lnTo>
                  <a:pt x="791926" y="229481"/>
                </a:lnTo>
                <a:lnTo>
                  <a:pt x="753811" y="253002"/>
                </a:lnTo>
                <a:lnTo>
                  <a:pt x="716402" y="277534"/>
                </a:lnTo>
                <a:lnTo>
                  <a:pt x="679719" y="303058"/>
                </a:lnTo>
                <a:lnTo>
                  <a:pt x="643780" y="329555"/>
                </a:lnTo>
                <a:lnTo>
                  <a:pt x="608604" y="357005"/>
                </a:lnTo>
                <a:lnTo>
                  <a:pt x="574211" y="385391"/>
                </a:lnTo>
                <a:lnTo>
                  <a:pt x="540619" y="414691"/>
                </a:lnTo>
                <a:lnTo>
                  <a:pt x="507848" y="444889"/>
                </a:lnTo>
                <a:lnTo>
                  <a:pt x="475916" y="475964"/>
                </a:lnTo>
                <a:lnTo>
                  <a:pt x="444843" y="507897"/>
                </a:lnTo>
                <a:lnTo>
                  <a:pt x="414647" y="540670"/>
                </a:lnTo>
                <a:lnTo>
                  <a:pt x="385349" y="574263"/>
                </a:lnTo>
                <a:lnTo>
                  <a:pt x="356965" y="608658"/>
                </a:lnTo>
                <a:lnTo>
                  <a:pt x="329517" y="643834"/>
                </a:lnTo>
                <a:lnTo>
                  <a:pt x="303022" y="679774"/>
                </a:lnTo>
                <a:lnTo>
                  <a:pt x="277501" y="716458"/>
                </a:lnTo>
                <a:lnTo>
                  <a:pt x="252971" y="753867"/>
                </a:lnTo>
                <a:lnTo>
                  <a:pt x="229452" y="791982"/>
                </a:lnTo>
                <a:lnTo>
                  <a:pt x="206963" y="830784"/>
                </a:lnTo>
                <a:lnTo>
                  <a:pt x="185523" y="870254"/>
                </a:lnTo>
                <a:lnTo>
                  <a:pt x="165151" y="910373"/>
                </a:lnTo>
                <a:lnTo>
                  <a:pt x="145867" y="951121"/>
                </a:lnTo>
                <a:lnTo>
                  <a:pt x="127688" y="992481"/>
                </a:lnTo>
                <a:lnTo>
                  <a:pt x="110635" y="1034432"/>
                </a:lnTo>
                <a:lnTo>
                  <a:pt x="94726" y="1076955"/>
                </a:lnTo>
                <a:lnTo>
                  <a:pt x="79980" y="1120032"/>
                </a:lnTo>
                <a:lnTo>
                  <a:pt x="66416" y="1163644"/>
                </a:lnTo>
                <a:lnTo>
                  <a:pt x="54054" y="1207771"/>
                </a:lnTo>
                <a:lnTo>
                  <a:pt x="42913" y="1252394"/>
                </a:lnTo>
                <a:lnTo>
                  <a:pt x="33010" y="1297495"/>
                </a:lnTo>
                <a:lnTo>
                  <a:pt x="24367" y="1343054"/>
                </a:lnTo>
                <a:lnTo>
                  <a:pt x="17000" y="1389052"/>
                </a:lnTo>
                <a:lnTo>
                  <a:pt x="10931" y="1435471"/>
                </a:lnTo>
                <a:lnTo>
                  <a:pt x="6177" y="1482290"/>
                </a:lnTo>
                <a:lnTo>
                  <a:pt x="2758" y="1529492"/>
                </a:lnTo>
                <a:lnTo>
                  <a:pt x="692" y="1577056"/>
                </a:lnTo>
                <a:lnTo>
                  <a:pt x="0" y="1624964"/>
                </a:lnTo>
                <a:lnTo>
                  <a:pt x="692" y="1672873"/>
                </a:lnTo>
                <a:lnTo>
                  <a:pt x="2758" y="1720437"/>
                </a:lnTo>
                <a:lnTo>
                  <a:pt x="6177" y="1767639"/>
                </a:lnTo>
                <a:lnTo>
                  <a:pt x="10931" y="1814458"/>
                </a:lnTo>
                <a:lnTo>
                  <a:pt x="17000" y="1860877"/>
                </a:lnTo>
                <a:lnTo>
                  <a:pt x="24367" y="1906875"/>
                </a:lnTo>
                <a:lnTo>
                  <a:pt x="33010" y="1952434"/>
                </a:lnTo>
                <a:lnTo>
                  <a:pt x="42913" y="1997535"/>
                </a:lnTo>
                <a:lnTo>
                  <a:pt x="54054" y="2042158"/>
                </a:lnTo>
                <a:lnTo>
                  <a:pt x="66416" y="2086285"/>
                </a:lnTo>
                <a:lnTo>
                  <a:pt x="79980" y="2129897"/>
                </a:lnTo>
                <a:lnTo>
                  <a:pt x="94726" y="2172974"/>
                </a:lnTo>
                <a:lnTo>
                  <a:pt x="110635" y="2215497"/>
                </a:lnTo>
                <a:lnTo>
                  <a:pt x="127688" y="2257448"/>
                </a:lnTo>
                <a:lnTo>
                  <a:pt x="145867" y="2298808"/>
                </a:lnTo>
                <a:lnTo>
                  <a:pt x="165151" y="2339556"/>
                </a:lnTo>
                <a:lnTo>
                  <a:pt x="185523" y="2379675"/>
                </a:lnTo>
                <a:lnTo>
                  <a:pt x="206963" y="2419145"/>
                </a:lnTo>
                <a:lnTo>
                  <a:pt x="229452" y="2457947"/>
                </a:lnTo>
                <a:lnTo>
                  <a:pt x="252971" y="2496062"/>
                </a:lnTo>
                <a:lnTo>
                  <a:pt x="277501" y="2533471"/>
                </a:lnTo>
                <a:lnTo>
                  <a:pt x="303022" y="2570155"/>
                </a:lnTo>
                <a:lnTo>
                  <a:pt x="329517" y="2606095"/>
                </a:lnTo>
                <a:lnTo>
                  <a:pt x="356965" y="2641271"/>
                </a:lnTo>
                <a:lnTo>
                  <a:pt x="385349" y="2675666"/>
                </a:lnTo>
                <a:lnTo>
                  <a:pt x="414647" y="2709259"/>
                </a:lnTo>
                <a:lnTo>
                  <a:pt x="444843" y="2742032"/>
                </a:lnTo>
                <a:lnTo>
                  <a:pt x="475916" y="2773965"/>
                </a:lnTo>
                <a:lnTo>
                  <a:pt x="507848" y="2805040"/>
                </a:lnTo>
                <a:lnTo>
                  <a:pt x="540619" y="2835238"/>
                </a:lnTo>
                <a:lnTo>
                  <a:pt x="574211" y="2864538"/>
                </a:lnTo>
                <a:lnTo>
                  <a:pt x="608604" y="2892924"/>
                </a:lnTo>
                <a:lnTo>
                  <a:pt x="643780" y="2920374"/>
                </a:lnTo>
                <a:lnTo>
                  <a:pt x="679719" y="2946871"/>
                </a:lnTo>
                <a:lnTo>
                  <a:pt x="716402" y="2972395"/>
                </a:lnTo>
                <a:lnTo>
                  <a:pt x="753811" y="2996927"/>
                </a:lnTo>
                <a:lnTo>
                  <a:pt x="791926" y="3020448"/>
                </a:lnTo>
                <a:lnTo>
                  <a:pt x="830728" y="3042939"/>
                </a:lnTo>
                <a:lnTo>
                  <a:pt x="870198" y="3064381"/>
                </a:lnTo>
                <a:lnTo>
                  <a:pt x="910317" y="3084755"/>
                </a:lnTo>
                <a:lnTo>
                  <a:pt x="951067" y="3104042"/>
                </a:lnTo>
                <a:lnTo>
                  <a:pt x="992427" y="3122223"/>
                </a:lnTo>
                <a:lnTo>
                  <a:pt x="1034379" y="3139279"/>
                </a:lnTo>
                <a:lnTo>
                  <a:pt x="1076905" y="3155190"/>
                </a:lnTo>
                <a:lnTo>
                  <a:pt x="1119984" y="3169937"/>
                </a:lnTo>
                <a:lnTo>
                  <a:pt x="1163598" y="3183503"/>
                </a:lnTo>
                <a:lnTo>
                  <a:pt x="1207728" y="3195867"/>
                </a:lnTo>
                <a:lnTo>
                  <a:pt x="1252354" y="3207010"/>
                </a:lnTo>
                <a:lnTo>
                  <a:pt x="1297459" y="3216913"/>
                </a:lnTo>
                <a:lnTo>
                  <a:pt x="1343021" y="3225558"/>
                </a:lnTo>
                <a:lnTo>
                  <a:pt x="1389024" y="3232926"/>
                </a:lnTo>
                <a:lnTo>
                  <a:pt x="1435447" y="3238996"/>
                </a:lnTo>
                <a:lnTo>
                  <a:pt x="1482272" y="3243751"/>
                </a:lnTo>
                <a:lnTo>
                  <a:pt x="1529479" y="3247171"/>
                </a:lnTo>
                <a:lnTo>
                  <a:pt x="1577050" y="3249237"/>
                </a:lnTo>
                <a:lnTo>
                  <a:pt x="1624965" y="3249930"/>
                </a:lnTo>
                <a:lnTo>
                  <a:pt x="1672873" y="3249237"/>
                </a:lnTo>
                <a:lnTo>
                  <a:pt x="1720437" y="3247171"/>
                </a:lnTo>
                <a:lnTo>
                  <a:pt x="1767639" y="3243751"/>
                </a:lnTo>
                <a:lnTo>
                  <a:pt x="1814458" y="3238996"/>
                </a:lnTo>
                <a:lnTo>
                  <a:pt x="1860877" y="3232926"/>
                </a:lnTo>
                <a:lnTo>
                  <a:pt x="1906875" y="3225558"/>
                </a:lnTo>
                <a:lnTo>
                  <a:pt x="1952434" y="3216913"/>
                </a:lnTo>
                <a:lnTo>
                  <a:pt x="1997534" y="3207010"/>
                </a:lnTo>
                <a:lnTo>
                  <a:pt x="2042158" y="3195867"/>
                </a:lnTo>
                <a:lnTo>
                  <a:pt x="2086284" y="3183503"/>
                </a:lnTo>
                <a:lnTo>
                  <a:pt x="2129896" y="3169937"/>
                </a:lnTo>
                <a:lnTo>
                  <a:pt x="2172973" y="3155190"/>
                </a:lnTo>
                <a:lnTo>
                  <a:pt x="2215496" y="3139279"/>
                </a:lnTo>
                <a:lnTo>
                  <a:pt x="2257446" y="3122223"/>
                </a:lnTo>
                <a:lnTo>
                  <a:pt x="2298805" y="3104042"/>
                </a:lnTo>
                <a:lnTo>
                  <a:pt x="2339553" y="3084755"/>
                </a:lnTo>
                <a:lnTo>
                  <a:pt x="2379671" y="3064381"/>
                </a:lnTo>
                <a:lnTo>
                  <a:pt x="2419141" y="3042939"/>
                </a:lnTo>
                <a:lnTo>
                  <a:pt x="2457942" y="3020448"/>
                </a:lnTo>
                <a:lnTo>
                  <a:pt x="2496056" y="2996927"/>
                </a:lnTo>
                <a:lnTo>
                  <a:pt x="2533464" y="2972395"/>
                </a:lnTo>
                <a:lnTo>
                  <a:pt x="2570147" y="2946871"/>
                </a:lnTo>
                <a:lnTo>
                  <a:pt x="2606086" y="2920374"/>
                </a:lnTo>
                <a:lnTo>
                  <a:pt x="2641261" y="2892924"/>
                </a:lnTo>
                <a:lnTo>
                  <a:pt x="2675655" y="2864538"/>
                </a:lnTo>
                <a:lnTo>
                  <a:pt x="2709246" y="2835238"/>
                </a:lnTo>
                <a:lnTo>
                  <a:pt x="2742018" y="2805040"/>
                </a:lnTo>
                <a:lnTo>
                  <a:pt x="2773949" y="2773965"/>
                </a:lnTo>
                <a:lnTo>
                  <a:pt x="2805023" y="2742032"/>
                </a:lnTo>
                <a:lnTo>
                  <a:pt x="2835218" y="2709259"/>
                </a:lnTo>
                <a:lnTo>
                  <a:pt x="2864517" y="2675666"/>
                </a:lnTo>
                <a:lnTo>
                  <a:pt x="2892900" y="2641271"/>
                </a:lnTo>
                <a:lnTo>
                  <a:pt x="2920348" y="2606095"/>
                </a:lnTo>
                <a:lnTo>
                  <a:pt x="2946842" y="2570155"/>
                </a:lnTo>
                <a:lnTo>
                  <a:pt x="2972364" y="2533471"/>
                </a:lnTo>
                <a:lnTo>
                  <a:pt x="2996893" y="2496062"/>
                </a:lnTo>
                <a:lnTo>
                  <a:pt x="3020411" y="2457947"/>
                </a:lnTo>
                <a:lnTo>
                  <a:pt x="3042900" y="2419145"/>
                </a:lnTo>
                <a:lnTo>
                  <a:pt x="3064338" y="2379675"/>
                </a:lnTo>
                <a:lnTo>
                  <a:pt x="3084709" y="2339556"/>
                </a:lnTo>
                <a:lnTo>
                  <a:pt x="3103993" y="2298808"/>
                </a:lnTo>
                <a:lnTo>
                  <a:pt x="3122169" y="2257448"/>
                </a:lnTo>
                <a:lnTo>
                  <a:pt x="3139221" y="2215497"/>
                </a:lnTo>
                <a:lnTo>
                  <a:pt x="3155128" y="2172974"/>
                </a:lnTo>
                <a:lnTo>
                  <a:pt x="3169871" y="2129897"/>
                </a:lnTo>
                <a:lnTo>
                  <a:pt x="3183432" y="2086285"/>
                </a:lnTo>
                <a:lnTo>
                  <a:pt x="3195791" y="2042158"/>
                </a:lnTo>
                <a:lnTo>
                  <a:pt x="3206930" y="1997535"/>
                </a:lnTo>
                <a:lnTo>
                  <a:pt x="3216828" y="1952434"/>
                </a:lnTo>
                <a:lnTo>
                  <a:pt x="3225468" y="1906875"/>
                </a:lnTo>
                <a:lnTo>
                  <a:pt x="3232830" y="1860877"/>
                </a:lnTo>
                <a:lnTo>
                  <a:pt x="3238895" y="1814458"/>
                </a:lnTo>
                <a:lnTo>
                  <a:pt x="3243643" y="1767639"/>
                </a:lnTo>
                <a:lnTo>
                  <a:pt x="3247057" y="1720437"/>
                </a:lnTo>
                <a:lnTo>
                  <a:pt x="3249116" y="1672873"/>
                </a:lnTo>
                <a:lnTo>
                  <a:pt x="3249803" y="1624964"/>
                </a:lnTo>
                <a:lnTo>
                  <a:pt x="1624965" y="1624964"/>
                </a:lnTo>
                <a:lnTo>
                  <a:pt x="1624965" y="0"/>
                </a:lnTo>
                <a:close/>
              </a:path>
              <a:path w="3249929" h="3249929">
                <a:moveTo>
                  <a:pt x="3249548" y="1594358"/>
                </a:moveTo>
                <a:lnTo>
                  <a:pt x="1624965" y="1624964"/>
                </a:lnTo>
                <a:lnTo>
                  <a:pt x="3249803" y="1624964"/>
                </a:lnTo>
                <a:lnTo>
                  <a:pt x="3249695" y="1601997"/>
                </a:lnTo>
                <a:lnTo>
                  <a:pt x="3249548" y="1594358"/>
                </a:lnTo>
                <a:close/>
              </a:path>
            </a:pathLst>
          </a:custGeom>
          <a:solidFill>
            <a:srgbClr val="08B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8281" y="1751076"/>
            <a:ext cx="2437448" cy="3249930"/>
          </a:xfrm>
          <a:custGeom>
            <a:avLst/>
            <a:gdLst/>
            <a:ahLst/>
            <a:cxnLst/>
            <a:rect l="l" t="t" r="r" b="b"/>
            <a:pathLst>
              <a:path w="3249929" h="3249929">
                <a:moveTo>
                  <a:pt x="1624965" y="1624964"/>
                </a:moveTo>
                <a:lnTo>
                  <a:pt x="1624965" y="0"/>
                </a:lnTo>
                <a:lnTo>
                  <a:pt x="1577050" y="692"/>
                </a:lnTo>
                <a:lnTo>
                  <a:pt x="1529479" y="2758"/>
                </a:lnTo>
                <a:lnTo>
                  <a:pt x="1482272" y="6178"/>
                </a:lnTo>
                <a:lnTo>
                  <a:pt x="1435447" y="10933"/>
                </a:lnTo>
                <a:lnTo>
                  <a:pt x="1389024" y="17003"/>
                </a:lnTo>
                <a:lnTo>
                  <a:pt x="1343021" y="24371"/>
                </a:lnTo>
                <a:lnTo>
                  <a:pt x="1297459" y="33016"/>
                </a:lnTo>
                <a:lnTo>
                  <a:pt x="1252354" y="42919"/>
                </a:lnTo>
                <a:lnTo>
                  <a:pt x="1207728" y="54062"/>
                </a:lnTo>
                <a:lnTo>
                  <a:pt x="1163598" y="66426"/>
                </a:lnTo>
                <a:lnTo>
                  <a:pt x="1119984" y="79992"/>
                </a:lnTo>
                <a:lnTo>
                  <a:pt x="1076905" y="94739"/>
                </a:lnTo>
                <a:lnTo>
                  <a:pt x="1034379" y="110650"/>
                </a:lnTo>
                <a:lnTo>
                  <a:pt x="992427" y="127706"/>
                </a:lnTo>
                <a:lnTo>
                  <a:pt x="951067" y="145887"/>
                </a:lnTo>
                <a:lnTo>
                  <a:pt x="910317" y="165174"/>
                </a:lnTo>
                <a:lnTo>
                  <a:pt x="870198" y="185548"/>
                </a:lnTo>
                <a:lnTo>
                  <a:pt x="830728" y="206990"/>
                </a:lnTo>
                <a:lnTo>
                  <a:pt x="791926" y="229481"/>
                </a:lnTo>
                <a:lnTo>
                  <a:pt x="753811" y="253002"/>
                </a:lnTo>
                <a:lnTo>
                  <a:pt x="716402" y="277534"/>
                </a:lnTo>
                <a:lnTo>
                  <a:pt x="679719" y="303058"/>
                </a:lnTo>
                <a:lnTo>
                  <a:pt x="643780" y="329555"/>
                </a:lnTo>
                <a:lnTo>
                  <a:pt x="608604" y="357005"/>
                </a:lnTo>
                <a:lnTo>
                  <a:pt x="574211" y="385391"/>
                </a:lnTo>
                <a:lnTo>
                  <a:pt x="540619" y="414691"/>
                </a:lnTo>
                <a:lnTo>
                  <a:pt x="507848" y="444889"/>
                </a:lnTo>
                <a:lnTo>
                  <a:pt x="475916" y="475964"/>
                </a:lnTo>
                <a:lnTo>
                  <a:pt x="444843" y="507897"/>
                </a:lnTo>
                <a:lnTo>
                  <a:pt x="414647" y="540670"/>
                </a:lnTo>
                <a:lnTo>
                  <a:pt x="385349" y="574263"/>
                </a:lnTo>
                <a:lnTo>
                  <a:pt x="356965" y="608658"/>
                </a:lnTo>
                <a:lnTo>
                  <a:pt x="329517" y="643834"/>
                </a:lnTo>
                <a:lnTo>
                  <a:pt x="303022" y="679774"/>
                </a:lnTo>
                <a:lnTo>
                  <a:pt x="277501" y="716458"/>
                </a:lnTo>
                <a:lnTo>
                  <a:pt x="252971" y="753867"/>
                </a:lnTo>
                <a:lnTo>
                  <a:pt x="229452" y="791982"/>
                </a:lnTo>
                <a:lnTo>
                  <a:pt x="206963" y="830784"/>
                </a:lnTo>
                <a:lnTo>
                  <a:pt x="185523" y="870254"/>
                </a:lnTo>
                <a:lnTo>
                  <a:pt x="165151" y="910373"/>
                </a:lnTo>
                <a:lnTo>
                  <a:pt x="145867" y="951121"/>
                </a:lnTo>
                <a:lnTo>
                  <a:pt x="127688" y="992481"/>
                </a:lnTo>
                <a:lnTo>
                  <a:pt x="110635" y="1034432"/>
                </a:lnTo>
                <a:lnTo>
                  <a:pt x="94726" y="1076955"/>
                </a:lnTo>
                <a:lnTo>
                  <a:pt x="79980" y="1120032"/>
                </a:lnTo>
                <a:lnTo>
                  <a:pt x="66416" y="1163644"/>
                </a:lnTo>
                <a:lnTo>
                  <a:pt x="54054" y="1207771"/>
                </a:lnTo>
                <a:lnTo>
                  <a:pt x="42913" y="1252394"/>
                </a:lnTo>
                <a:lnTo>
                  <a:pt x="33010" y="1297495"/>
                </a:lnTo>
                <a:lnTo>
                  <a:pt x="24367" y="1343054"/>
                </a:lnTo>
                <a:lnTo>
                  <a:pt x="17000" y="1389052"/>
                </a:lnTo>
                <a:lnTo>
                  <a:pt x="10931" y="1435471"/>
                </a:lnTo>
                <a:lnTo>
                  <a:pt x="6177" y="1482290"/>
                </a:lnTo>
                <a:lnTo>
                  <a:pt x="2758" y="1529492"/>
                </a:lnTo>
                <a:lnTo>
                  <a:pt x="692" y="1577056"/>
                </a:lnTo>
                <a:lnTo>
                  <a:pt x="0" y="1624964"/>
                </a:lnTo>
                <a:lnTo>
                  <a:pt x="692" y="1672873"/>
                </a:lnTo>
                <a:lnTo>
                  <a:pt x="2758" y="1720437"/>
                </a:lnTo>
                <a:lnTo>
                  <a:pt x="6177" y="1767639"/>
                </a:lnTo>
                <a:lnTo>
                  <a:pt x="10931" y="1814458"/>
                </a:lnTo>
                <a:lnTo>
                  <a:pt x="17000" y="1860877"/>
                </a:lnTo>
                <a:lnTo>
                  <a:pt x="24367" y="1906875"/>
                </a:lnTo>
                <a:lnTo>
                  <a:pt x="33010" y="1952434"/>
                </a:lnTo>
                <a:lnTo>
                  <a:pt x="42913" y="1997535"/>
                </a:lnTo>
                <a:lnTo>
                  <a:pt x="54054" y="2042158"/>
                </a:lnTo>
                <a:lnTo>
                  <a:pt x="66416" y="2086285"/>
                </a:lnTo>
                <a:lnTo>
                  <a:pt x="79980" y="2129897"/>
                </a:lnTo>
                <a:lnTo>
                  <a:pt x="94726" y="2172974"/>
                </a:lnTo>
                <a:lnTo>
                  <a:pt x="110635" y="2215497"/>
                </a:lnTo>
                <a:lnTo>
                  <a:pt x="127688" y="2257448"/>
                </a:lnTo>
                <a:lnTo>
                  <a:pt x="145867" y="2298808"/>
                </a:lnTo>
                <a:lnTo>
                  <a:pt x="165151" y="2339556"/>
                </a:lnTo>
                <a:lnTo>
                  <a:pt x="185523" y="2379675"/>
                </a:lnTo>
                <a:lnTo>
                  <a:pt x="206963" y="2419145"/>
                </a:lnTo>
                <a:lnTo>
                  <a:pt x="229452" y="2457947"/>
                </a:lnTo>
                <a:lnTo>
                  <a:pt x="252971" y="2496062"/>
                </a:lnTo>
                <a:lnTo>
                  <a:pt x="277501" y="2533471"/>
                </a:lnTo>
                <a:lnTo>
                  <a:pt x="303022" y="2570155"/>
                </a:lnTo>
                <a:lnTo>
                  <a:pt x="329517" y="2606095"/>
                </a:lnTo>
                <a:lnTo>
                  <a:pt x="356965" y="2641271"/>
                </a:lnTo>
                <a:lnTo>
                  <a:pt x="385349" y="2675666"/>
                </a:lnTo>
                <a:lnTo>
                  <a:pt x="414647" y="2709259"/>
                </a:lnTo>
                <a:lnTo>
                  <a:pt x="444843" y="2742032"/>
                </a:lnTo>
                <a:lnTo>
                  <a:pt x="475916" y="2773965"/>
                </a:lnTo>
                <a:lnTo>
                  <a:pt x="507848" y="2805040"/>
                </a:lnTo>
                <a:lnTo>
                  <a:pt x="540619" y="2835238"/>
                </a:lnTo>
                <a:lnTo>
                  <a:pt x="574211" y="2864538"/>
                </a:lnTo>
                <a:lnTo>
                  <a:pt x="608604" y="2892924"/>
                </a:lnTo>
                <a:lnTo>
                  <a:pt x="643780" y="2920374"/>
                </a:lnTo>
                <a:lnTo>
                  <a:pt x="679719" y="2946871"/>
                </a:lnTo>
                <a:lnTo>
                  <a:pt x="716402" y="2972395"/>
                </a:lnTo>
                <a:lnTo>
                  <a:pt x="753811" y="2996927"/>
                </a:lnTo>
                <a:lnTo>
                  <a:pt x="791926" y="3020448"/>
                </a:lnTo>
                <a:lnTo>
                  <a:pt x="830728" y="3042939"/>
                </a:lnTo>
                <a:lnTo>
                  <a:pt x="870198" y="3064381"/>
                </a:lnTo>
                <a:lnTo>
                  <a:pt x="910317" y="3084755"/>
                </a:lnTo>
                <a:lnTo>
                  <a:pt x="951067" y="3104042"/>
                </a:lnTo>
                <a:lnTo>
                  <a:pt x="992427" y="3122223"/>
                </a:lnTo>
                <a:lnTo>
                  <a:pt x="1034379" y="3139279"/>
                </a:lnTo>
                <a:lnTo>
                  <a:pt x="1076905" y="3155190"/>
                </a:lnTo>
                <a:lnTo>
                  <a:pt x="1119984" y="3169937"/>
                </a:lnTo>
                <a:lnTo>
                  <a:pt x="1163598" y="3183503"/>
                </a:lnTo>
                <a:lnTo>
                  <a:pt x="1207728" y="3195867"/>
                </a:lnTo>
                <a:lnTo>
                  <a:pt x="1252354" y="3207010"/>
                </a:lnTo>
                <a:lnTo>
                  <a:pt x="1297459" y="3216913"/>
                </a:lnTo>
                <a:lnTo>
                  <a:pt x="1343021" y="3225558"/>
                </a:lnTo>
                <a:lnTo>
                  <a:pt x="1389024" y="3232926"/>
                </a:lnTo>
                <a:lnTo>
                  <a:pt x="1435447" y="3238996"/>
                </a:lnTo>
                <a:lnTo>
                  <a:pt x="1482272" y="3243751"/>
                </a:lnTo>
                <a:lnTo>
                  <a:pt x="1529479" y="3247171"/>
                </a:lnTo>
                <a:lnTo>
                  <a:pt x="1577050" y="3249237"/>
                </a:lnTo>
                <a:lnTo>
                  <a:pt x="1624965" y="3249930"/>
                </a:lnTo>
                <a:lnTo>
                  <a:pt x="1672873" y="3249237"/>
                </a:lnTo>
                <a:lnTo>
                  <a:pt x="1720437" y="3247171"/>
                </a:lnTo>
                <a:lnTo>
                  <a:pt x="1767639" y="3243751"/>
                </a:lnTo>
                <a:lnTo>
                  <a:pt x="1814458" y="3238996"/>
                </a:lnTo>
                <a:lnTo>
                  <a:pt x="1860877" y="3232926"/>
                </a:lnTo>
                <a:lnTo>
                  <a:pt x="1906875" y="3225558"/>
                </a:lnTo>
                <a:lnTo>
                  <a:pt x="1952434" y="3216913"/>
                </a:lnTo>
                <a:lnTo>
                  <a:pt x="1997534" y="3207010"/>
                </a:lnTo>
                <a:lnTo>
                  <a:pt x="2042158" y="3195867"/>
                </a:lnTo>
                <a:lnTo>
                  <a:pt x="2086284" y="3183503"/>
                </a:lnTo>
                <a:lnTo>
                  <a:pt x="2129896" y="3169937"/>
                </a:lnTo>
                <a:lnTo>
                  <a:pt x="2172973" y="3155190"/>
                </a:lnTo>
                <a:lnTo>
                  <a:pt x="2215496" y="3139279"/>
                </a:lnTo>
                <a:lnTo>
                  <a:pt x="2257446" y="3122223"/>
                </a:lnTo>
                <a:lnTo>
                  <a:pt x="2298805" y="3104042"/>
                </a:lnTo>
                <a:lnTo>
                  <a:pt x="2339553" y="3084755"/>
                </a:lnTo>
                <a:lnTo>
                  <a:pt x="2379671" y="3064381"/>
                </a:lnTo>
                <a:lnTo>
                  <a:pt x="2419141" y="3042939"/>
                </a:lnTo>
                <a:lnTo>
                  <a:pt x="2457942" y="3020448"/>
                </a:lnTo>
                <a:lnTo>
                  <a:pt x="2496056" y="2996927"/>
                </a:lnTo>
                <a:lnTo>
                  <a:pt x="2533464" y="2972395"/>
                </a:lnTo>
                <a:lnTo>
                  <a:pt x="2570147" y="2946871"/>
                </a:lnTo>
                <a:lnTo>
                  <a:pt x="2606086" y="2920374"/>
                </a:lnTo>
                <a:lnTo>
                  <a:pt x="2641261" y="2892924"/>
                </a:lnTo>
                <a:lnTo>
                  <a:pt x="2675655" y="2864538"/>
                </a:lnTo>
                <a:lnTo>
                  <a:pt x="2709246" y="2835238"/>
                </a:lnTo>
                <a:lnTo>
                  <a:pt x="2742018" y="2805040"/>
                </a:lnTo>
                <a:lnTo>
                  <a:pt x="2773949" y="2773965"/>
                </a:lnTo>
                <a:lnTo>
                  <a:pt x="2805023" y="2742032"/>
                </a:lnTo>
                <a:lnTo>
                  <a:pt x="2835218" y="2709259"/>
                </a:lnTo>
                <a:lnTo>
                  <a:pt x="2864517" y="2675666"/>
                </a:lnTo>
                <a:lnTo>
                  <a:pt x="2892900" y="2641271"/>
                </a:lnTo>
                <a:lnTo>
                  <a:pt x="2920348" y="2606095"/>
                </a:lnTo>
                <a:lnTo>
                  <a:pt x="2946842" y="2570155"/>
                </a:lnTo>
                <a:lnTo>
                  <a:pt x="2972364" y="2533471"/>
                </a:lnTo>
                <a:lnTo>
                  <a:pt x="2996893" y="2496062"/>
                </a:lnTo>
                <a:lnTo>
                  <a:pt x="3020411" y="2457947"/>
                </a:lnTo>
                <a:lnTo>
                  <a:pt x="3042900" y="2419145"/>
                </a:lnTo>
                <a:lnTo>
                  <a:pt x="3064338" y="2379675"/>
                </a:lnTo>
                <a:lnTo>
                  <a:pt x="3084709" y="2339556"/>
                </a:lnTo>
                <a:lnTo>
                  <a:pt x="3103993" y="2298808"/>
                </a:lnTo>
                <a:lnTo>
                  <a:pt x="3122169" y="2257448"/>
                </a:lnTo>
                <a:lnTo>
                  <a:pt x="3139221" y="2215497"/>
                </a:lnTo>
                <a:lnTo>
                  <a:pt x="3155128" y="2172974"/>
                </a:lnTo>
                <a:lnTo>
                  <a:pt x="3169871" y="2129897"/>
                </a:lnTo>
                <a:lnTo>
                  <a:pt x="3183432" y="2086285"/>
                </a:lnTo>
                <a:lnTo>
                  <a:pt x="3195791" y="2042158"/>
                </a:lnTo>
                <a:lnTo>
                  <a:pt x="3206930" y="1997535"/>
                </a:lnTo>
                <a:lnTo>
                  <a:pt x="3216828" y="1952434"/>
                </a:lnTo>
                <a:lnTo>
                  <a:pt x="3225468" y="1906875"/>
                </a:lnTo>
                <a:lnTo>
                  <a:pt x="3232830" y="1860877"/>
                </a:lnTo>
                <a:lnTo>
                  <a:pt x="3238895" y="1814458"/>
                </a:lnTo>
                <a:lnTo>
                  <a:pt x="3243643" y="1767639"/>
                </a:lnTo>
                <a:lnTo>
                  <a:pt x="3247057" y="1720437"/>
                </a:lnTo>
                <a:lnTo>
                  <a:pt x="3249116" y="1672873"/>
                </a:lnTo>
                <a:lnTo>
                  <a:pt x="3249803" y="1624964"/>
                </a:lnTo>
                <a:lnTo>
                  <a:pt x="3249799" y="1617325"/>
                </a:lnTo>
                <a:lnTo>
                  <a:pt x="3249771" y="1609661"/>
                </a:lnTo>
                <a:lnTo>
                  <a:pt x="3249695" y="1601997"/>
                </a:lnTo>
                <a:lnTo>
                  <a:pt x="3249548" y="1594358"/>
                </a:lnTo>
                <a:lnTo>
                  <a:pt x="1624965" y="1624964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54767" y="2318893"/>
            <a:ext cx="4257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7104" y="2978151"/>
            <a:ext cx="34623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5882" y="3887090"/>
            <a:ext cx="4257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19631" y="5254753"/>
            <a:ext cx="52864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0" y="70104"/>
                </a:moveTo>
                <a:lnTo>
                  <a:pt x="70104" y="70104"/>
                </a:lnTo>
                <a:lnTo>
                  <a:pt x="70104" y="0"/>
                </a:lnTo>
                <a:lnTo>
                  <a:pt x="0" y="0"/>
                </a:lnTo>
                <a:lnTo>
                  <a:pt x="0" y="70104"/>
                </a:lnTo>
                <a:close/>
              </a:path>
            </a:pathLst>
          </a:custGeom>
          <a:solidFill>
            <a:srgbClr val="370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5813" y="5254753"/>
            <a:ext cx="52864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0" y="70104"/>
                </a:moveTo>
                <a:lnTo>
                  <a:pt x="70103" y="70104"/>
                </a:lnTo>
                <a:lnTo>
                  <a:pt x="70103" y="0"/>
                </a:lnTo>
                <a:lnTo>
                  <a:pt x="0" y="0"/>
                </a:lnTo>
                <a:lnTo>
                  <a:pt x="0" y="701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1536" y="5200015"/>
            <a:ext cx="93678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Диабет (HbA1c ≥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6,5%)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19631" y="5474209"/>
            <a:ext cx="52864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0" y="70103"/>
                </a:moveTo>
                <a:lnTo>
                  <a:pt x="70104" y="70103"/>
                </a:lnTo>
                <a:lnTo>
                  <a:pt x="7010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08B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85068" y="5200015"/>
            <a:ext cx="1166813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Предиабет (HbA1c</a:t>
            </a:r>
            <a:r>
              <a:rPr sz="1000" b="1" spc="-5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5,7-6,4%)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000" b="1" spc="-5" dirty="0">
                <a:latin typeface="Calibri"/>
                <a:cs typeface="Calibri"/>
              </a:rPr>
              <a:t>Норма (HbA1c</a:t>
            </a:r>
            <a:r>
              <a:rPr sz="1000" b="1" spc="-6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‹5,7%)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97752" y="2125853"/>
            <a:ext cx="729614" cy="1914525"/>
          </a:xfrm>
          <a:custGeom>
            <a:avLst/>
            <a:gdLst/>
            <a:ahLst/>
            <a:cxnLst/>
            <a:rect l="l" t="t" r="r" b="b"/>
            <a:pathLst>
              <a:path w="972820" h="1914525">
                <a:moveTo>
                  <a:pt x="0" y="0"/>
                </a:moveTo>
                <a:lnTo>
                  <a:pt x="0" y="972566"/>
                </a:lnTo>
                <a:lnTo>
                  <a:pt x="241808" y="1914525"/>
                </a:lnTo>
                <a:lnTo>
                  <a:pt x="288533" y="1901298"/>
                </a:lnTo>
                <a:lnTo>
                  <a:pt x="334078" y="1885956"/>
                </a:lnTo>
                <a:lnTo>
                  <a:pt x="378403" y="1868565"/>
                </a:lnTo>
                <a:lnTo>
                  <a:pt x="421468" y="1849194"/>
                </a:lnTo>
                <a:lnTo>
                  <a:pt x="463233" y="1827910"/>
                </a:lnTo>
                <a:lnTo>
                  <a:pt x="503657" y="1804781"/>
                </a:lnTo>
                <a:lnTo>
                  <a:pt x="542701" y="1779875"/>
                </a:lnTo>
                <a:lnTo>
                  <a:pt x="580325" y="1753260"/>
                </a:lnTo>
                <a:lnTo>
                  <a:pt x="616487" y="1725003"/>
                </a:lnTo>
                <a:lnTo>
                  <a:pt x="651149" y="1695172"/>
                </a:lnTo>
                <a:lnTo>
                  <a:pt x="684271" y="1663836"/>
                </a:lnTo>
                <a:lnTo>
                  <a:pt x="715811" y="1631061"/>
                </a:lnTo>
                <a:lnTo>
                  <a:pt x="745731" y="1596916"/>
                </a:lnTo>
                <a:lnTo>
                  <a:pt x="773989" y="1561469"/>
                </a:lnTo>
                <a:lnTo>
                  <a:pt x="800546" y="1524786"/>
                </a:lnTo>
                <a:lnTo>
                  <a:pt x="825362" y="1486937"/>
                </a:lnTo>
                <a:lnTo>
                  <a:pt x="848396" y="1447988"/>
                </a:lnTo>
                <a:lnTo>
                  <a:pt x="869609" y="1408008"/>
                </a:lnTo>
                <a:lnTo>
                  <a:pt x="888960" y="1367064"/>
                </a:lnTo>
                <a:lnTo>
                  <a:pt x="906410" y="1325225"/>
                </a:lnTo>
                <a:lnTo>
                  <a:pt x="921918" y="1282557"/>
                </a:lnTo>
                <a:lnTo>
                  <a:pt x="935444" y="1239129"/>
                </a:lnTo>
                <a:lnTo>
                  <a:pt x="946948" y="1195009"/>
                </a:lnTo>
                <a:lnTo>
                  <a:pt x="956390" y="1150263"/>
                </a:lnTo>
                <a:lnTo>
                  <a:pt x="963730" y="1104961"/>
                </a:lnTo>
                <a:lnTo>
                  <a:pt x="968927" y="1059170"/>
                </a:lnTo>
                <a:lnTo>
                  <a:pt x="971942" y="1012958"/>
                </a:lnTo>
                <a:lnTo>
                  <a:pt x="972735" y="966392"/>
                </a:lnTo>
                <a:lnTo>
                  <a:pt x="971265" y="919540"/>
                </a:lnTo>
                <a:lnTo>
                  <a:pt x="967493" y="872470"/>
                </a:lnTo>
                <a:lnTo>
                  <a:pt x="961378" y="825250"/>
                </a:lnTo>
                <a:lnTo>
                  <a:pt x="952879" y="777948"/>
                </a:lnTo>
                <a:lnTo>
                  <a:pt x="941959" y="730631"/>
                </a:lnTo>
                <a:lnTo>
                  <a:pt x="928566" y="683405"/>
                </a:lnTo>
                <a:lnTo>
                  <a:pt x="912960" y="637294"/>
                </a:lnTo>
                <a:lnTo>
                  <a:pt x="895206" y="592351"/>
                </a:lnTo>
                <a:lnTo>
                  <a:pt x="875372" y="548628"/>
                </a:lnTo>
                <a:lnTo>
                  <a:pt x="853526" y="506178"/>
                </a:lnTo>
                <a:lnTo>
                  <a:pt x="829734" y="465051"/>
                </a:lnTo>
                <a:lnTo>
                  <a:pt x="804065" y="425302"/>
                </a:lnTo>
                <a:lnTo>
                  <a:pt x="776585" y="386982"/>
                </a:lnTo>
                <a:lnTo>
                  <a:pt x="747362" y="350143"/>
                </a:lnTo>
                <a:lnTo>
                  <a:pt x="716462" y="314838"/>
                </a:lnTo>
                <a:lnTo>
                  <a:pt x="683955" y="281119"/>
                </a:lnTo>
                <a:lnTo>
                  <a:pt x="649906" y="249039"/>
                </a:lnTo>
                <a:lnTo>
                  <a:pt x="614383" y="218649"/>
                </a:lnTo>
                <a:lnTo>
                  <a:pt x="577454" y="190002"/>
                </a:lnTo>
                <a:lnTo>
                  <a:pt x="539185" y="163150"/>
                </a:lnTo>
                <a:lnTo>
                  <a:pt x="499644" y="138146"/>
                </a:lnTo>
                <a:lnTo>
                  <a:pt x="458899" y="115042"/>
                </a:lnTo>
                <a:lnTo>
                  <a:pt x="417016" y="93890"/>
                </a:lnTo>
                <a:lnTo>
                  <a:pt x="374063" y="74743"/>
                </a:lnTo>
                <a:lnTo>
                  <a:pt x="330108" y="57652"/>
                </a:lnTo>
                <a:lnTo>
                  <a:pt x="285217" y="42670"/>
                </a:lnTo>
                <a:lnTo>
                  <a:pt x="239458" y="29850"/>
                </a:lnTo>
                <a:lnTo>
                  <a:pt x="192898" y="19243"/>
                </a:lnTo>
                <a:lnTo>
                  <a:pt x="145605" y="10903"/>
                </a:lnTo>
                <a:lnTo>
                  <a:pt x="97646" y="4880"/>
                </a:lnTo>
                <a:lnTo>
                  <a:pt x="49089" y="12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8423" y="2125853"/>
            <a:ext cx="911066" cy="1945005"/>
          </a:xfrm>
          <a:custGeom>
            <a:avLst/>
            <a:gdLst/>
            <a:ahLst/>
            <a:cxnLst/>
            <a:rect l="l" t="t" r="r" b="b"/>
            <a:pathLst>
              <a:path w="1214754" h="1945004">
                <a:moveTo>
                  <a:pt x="972438" y="0"/>
                </a:moveTo>
                <a:lnTo>
                  <a:pt x="923902" y="1190"/>
                </a:lnTo>
                <a:lnTo>
                  <a:pt x="875982" y="4724"/>
                </a:lnTo>
                <a:lnTo>
                  <a:pt x="828734" y="10546"/>
                </a:lnTo>
                <a:lnTo>
                  <a:pt x="782214" y="18600"/>
                </a:lnTo>
                <a:lnTo>
                  <a:pt x="736476" y="28830"/>
                </a:lnTo>
                <a:lnTo>
                  <a:pt x="691578" y="41181"/>
                </a:lnTo>
                <a:lnTo>
                  <a:pt x="647574" y="55597"/>
                </a:lnTo>
                <a:lnTo>
                  <a:pt x="604521" y="72022"/>
                </a:lnTo>
                <a:lnTo>
                  <a:pt x="562474" y="90400"/>
                </a:lnTo>
                <a:lnTo>
                  <a:pt x="521489" y="110676"/>
                </a:lnTo>
                <a:lnTo>
                  <a:pt x="481621" y="132794"/>
                </a:lnTo>
                <a:lnTo>
                  <a:pt x="442927" y="156699"/>
                </a:lnTo>
                <a:lnTo>
                  <a:pt x="405461" y="182333"/>
                </a:lnTo>
                <a:lnTo>
                  <a:pt x="369280" y="209642"/>
                </a:lnTo>
                <a:lnTo>
                  <a:pt x="334439" y="238571"/>
                </a:lnTo>
                <a:lnTo>
                  <a:pt x="300994" y="269062"/>
                </a:lnTo>
                <a:lnTo>
                  <a:pt x="269001" y="301061"/>
                </a:lnTo>
                <a:lnTo>
                  <a:pt x="238516" y="334511"/>
                </a:lnTo>
                <a:lnTo>
                  <a:pt x="209593" y="369358"/>
                </a:lnTo>
                <a:lnTo>
                  <a:pt x="182290" y="405544"/>
                </a:lnTo>
                <a:lnTo>
                  <a:pt x="156660" y="443015"/>
                </a:lnTo>
                <a:lnTo>
                  <a:pt x="132762" y="481715"/>
                </a:lnTo>
                <a:lnTo>
                  <a:pt x="110649" y="521588"/>
                </a:lnTo>
                <a:lnTo>
                  <a:pt x="90377" y="562578"/>
                </a:lnTo>
                <a:lnTo>
                  <a:pt x="72003" y="604630"/>
                </a:lnTo>
                <a:lnTo>
                  <a:pt x="55582" y="647687"/>
                </a:lnTo>
                <a:lnTo>
                  <a:pt x="41170" y="691694"/>
                </a:lnTo>
                <a:lnTo>
                  <a:pt x="28822" y="736595"/>
                </a:lnTo>
                <a:lnTo>
                  <a:pt x="18595" y="782335"/>
                </a:lnTo>
                <a:lnTo>
                  <a:pt x="10543" y="828858"/>
                </a:lnTo>
                <a:lnTo>
                  <a:pt x="4723" y="876108"/>
                </a:lnTo>
                <a:lnTo>
                  <a:pt x="1190" y="924029"/>
                </a:lnTo>
                <a:lnTo>
                  <a:pt x="0" y="972566"/>
                </a:lnTo>
                <a:lnTo>
                  <a:pt x="1190" y="1021102"/>
                </a:lnTo>
                <a:lnTo>
                  <a:pt x="4723" y="1069022"/>
                </a:lnTo>
                <a:lnTo>
                  <a:pt x="10543" y="1116270"/>
                </a:lnTo>
                <a:lnTo>
                  <a:pt x="18595" y="1162790"/>
                </a:lnTo>
                <a:lnTo>
                  <a:pt x="28822" y="1208528"/>
                </a:lnTo>
                <a:lnTo>
                  <a:pt x="41170" y="1253426"/>
                </a:lnTo>
                <a:lnTo>
                  <a:pt x="55582" y="1297430"/>
                </a:lnTo>
                <a:lnTo>
                  <a:pt x="72003" y="1340483"/>
                </a:lnTo>
                <a:lnTo>
                  <a:pt x="90377" y="1382530"/>
                </a:lnTo>
                <a:lnTo>
                  <a:pt x="110649" y="1423515"/>
                </a:lnTo>
                <a:lnTo>
                  <a:pt x="132762" y="1463383"/>
                </a:lnTo>
                <a:lnTo>
                  <a:pt x="156660" y="1502077"/>
                </a:lnTo>
                <a:lnTo>
                  <a:pt x="182290" y="1539543"/>
                </a:lnTo>
                <a:lnTo>
                  <a:pt x="209593" y="1575724"/>
                </a:lnTo>
                <a:lnTo>
                  <a:pt x="238516" y="1610565"/>
                </a:lnTo>
                <a:lnTo>
                  <a:pt x="269001" y="1644010"/>
                </a:lnTo>
                <a:lnTo>
                  <a:pt x="300994" y="1676003"/>
                </a:lnTo>
                <a:lnTo>
                  <a:pt x="334439" y="1706488"/>
                </a:lnTo>
                <a:lnTo>
                  <a:pt x="369280" y="1735411"/>
                </a:lnTo>
                <a:lnTo>
                  <a:pt x="405461" y="1762714"/>
                </a:lnTo>
                <a:lnTo>
                  <a:pt x="442927" y="1788344"/>
                </a:lnTo>
                <a:lnTo>
                  <a:pt x="481621" y="1812242"/>
                </a:lnTo>
                <a:lnTo>
                  <a:pt x="521489" y="1834355"/>
                </a:lnTo>
                <a:lnTo>
                  <a:pt x="562474" y="1854627"/>
                </a:lnTo>
                <a:lnTo>
                  <a:pt x="604521" y="1873001"/>
                </a:lnTo>
                <a:lnTo>
                  <a:pt x="647574" y="1889422"/>
                </a:lnTo>
                <a:lnTo>
                  <a:pt x="691578" y="1903834"/>
                </a:lnTo>
                <a:lnTo>
                  <a:pt x="736476" y="1916182"/>
                </a:lnTo>
                <a:lnTo>
                  <a:pt x="782214" y="1926409"/>
                </a:lnTo>
                <a:lnTo>
                  <a:pt x="828734" y="1934461"/>
                </a:lnTo>
                <a:lnTo>
                  <a:pt x="875982" y="1940281"/>
                </a:lnTo>
                <a:lnTo>
                  <a:pt x="923902" y="1943814"/>
                </a:lnTo>
                <a:lnTo>
                  <a:pt x="972438" y="1945005"/>
                </a:lnTo>
                <a:lnTo>
                  <a:pt x="1021312" y="1943773"/>
                </a:lnTo>
                <a:lnTo>
                  <a:pt x="1070027" y="1940091"/>
                </a:lnTo>
                <a:lnTo>
                  <a:pt x="1118486" y="1933977"/>
                </a:lnTo>
                <a:lnTo>
                  <a:pt x="1166592" y="1925449"/>
                </a:lnTo>
                <a:lnTo>
                  <a:pt x="1214247" y="1914525"/>
                </a:lnTo>
                <a:lnTo>
                  <a:pt x="972438" y="972566"/>
                </a:lnTo>
                <a:lnTo>
                  <a:pt x="972438" y="0"/>
                </a:lnTo>
                <a:close/>
              </a:path>
            </a:pathLst>
          </a:custGeom>
          <a:solidFill>
            <a:srgbClr val="214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68423" y="2125853"/>
            <a:ext cx="911066" cy="1945005"/>
          </a:xfrm>
          <a:custGeom>
            <a:avLst/>
            <a:gdLst/>
            <a:ahLst/>
            <a:cxnLst/>
            <a:rect l="l" t="t" r="r" b="b"/>
            <a:pathLst>
              <a:path w="1214754" h="1945004">
                <a:moveTo>
                  <a:pt x="972438" y="972566"/>
                </a:moveTo>
                <a:lnTo>
                  <a:pt x="972438" y="0"/>
                </a:lnTo>
                <a:lnTo>
                  <a:pt x="923902" y="1190"/>
                </a:lnTo>
                <a:lnTo>
                  <a:pt x="875982" y="4724"/>
                </a:lnTo>
                <a:lnTo>
                  <a:pt x="828734" y="10546"/>
                </a:lnTo>
                <a:lnTo>
                  <a:pt x="782214" y="18600"/>
                </a:lnTo>
                <a:lnTo>
                  <a:pt x="736476" y="28830"/>
                </a:lnTo>
                <a:lnTo>
                  <a:pt x="691578" y="41181"/>
                </a:lnTo>
                <a:lnTo>
                  <a:pt x="647574" y="55597"/>
                </a:lnTo>
                <a:lnTo>
                  <a:pt x="604521" y="72022"/>
                </a:lnTo>
                <a:lnTo>
                  <a:pt x="562474" y="90400"/>
                </a:lnTo>
                <a:lnTo>
                  <a:pt x="521489" y="110676"/>
                </a:lnTo>
                <a:lnTo>
                  <a:pt x="481621" y="132794"/>
                </a:lnTo>
                <a:lnTo>
                  <a:pt x="442927" y="156699"/>
                </a:lnTo>
                <a:lnTo>
                  <a:pt x="405461" y="182333"/>
                </a:lnTo>
                <a:lnTo>
                  <a:pt x="369280" y="209642"/>
                </a:lnTo>
                <a:lnTo>
                  <a:pt x="334439" y="238571"/>
                </a:lnTo>
                <a:lnTo>
                  <a:pt x="300994" y="269062"/>
                </a:lnTo>
                <a:lnTo>
                  <a:pt x="269001" y="301061"/>
                </a:lnTo>
                <a:lnTo>
                  <a:pt x="238516" y="334511"/>
                </a:lnTo>
                <a:lnTo>
                  <a:pt x="209593" y="369358"/>
                </a:lnTo>
                <a:lnTo>
                  <a:pt x="182290" y="405544"/>
                </a:lnTo>
                <a:lnTo>
                  <a:pt x="156660" y="443015"/>
                </a:lnTo>
                <a:lnTo>
                  <a:pt x="132762" y="481715"/>
                </a:lnTo>
                <a:lnTo>
                  <a:pt x="110649" y="521588"/>
                </a:lnTo>
                <a:lnTo>
                  <a:pt x="90377" y="562578"/>
                </a:lnTo>
                <a:lnTo>
                  <a:pt x="72003" y="604630"/>
                </a:lnTo>
                <a:lnTo>
                  <a:pt x="55582" y="647687"/>
                </a:lnTo>
                <a:lnTo>
                  <a:pt x="41170" y="691694"/>
                </a:lnTo>
                <a:lnTo>
                  <a:pt x="28822" y="736595"/>
                </a:lnTo>
                <a:lnTo>
                  <a:pt x="18595" y="782335"/>
                </a:lnTo>
                <a:lnTo>
                  <a:pt x="10543" y="828858"/>
                </a:lnTo>
                <a:lnTo>
                  <a:pt x="4723" y="876108"/>
                </a:lnTo>
                <a:lnTo>
                  <a:pt x="1190" y="924029"/>
                </a:lnTo>
                <a:lnTo>
                  <a:pt x="0" y="972566"/>
                </a:lnTo>
                <a:lnTo>
                  <a:pt x="1190" y="1021102"/>
                </a:lnTo>
                <a:lnTo>
                  <a:pt x="4723" y="1069022"/>
                </a:lnTo>
                <a:lnTo>
                  <a:pt x="10543" y="1116270"/>
                </a:lnTo>
                <a:lnTo>
                  <a:pt x="18595" y="1162790"/>
                </a:lnTo>
                <a:lnTo>
                  <a:pt x="28822" y="1208528"/>
                </a:lnTo>
                <a:lnTo>
                  <a:pt x="41170" y="1253426"/>
                </a:lnTo>
                <a:lnTo>
                  <a:pt x="55582" y="1297430"/>
                </a:lnTo>
                <a:lnTo>
                  <a:pt x="72003" y="1340483"/>
                </a:lnTo>
                <a:lnTo>
                  <a:pt x="90377" y="1382530"/>
                </a:lnTo>
                <a:lnTo>
                  <a:pt x="110649" y="1423515"/>
                </a:lnTo>
                <a:lnTo>
                  <a:pt x="132762" y="1463383"/>
                </a:lnTo>
                <a:lnTo>
                  <a:pt x="156660" y="1502077"/>
                </a:lnTo>
                <a:lnTo>
                  <a:pt x="182290" y="1539543"/>
                </a:lnTo>
                <a:lnTo>
                  <a:pt x="209593" y="1575724"/>
                </a:lnTo>
                <a:lnTo>
                  <a:pt x="238516" y="1610565"/>
                </a:lnTo>
                <a:lnTo>
                  <a:pt x="269001" y="1644010"/>
                </a:lnTo>
                <a:lnTo>
                  <a:pt x="300994" y="1676003"/>
                </a:lnTo>
                <a:lnTo>
                  <a:pt x="334439" y="1706488"/>
                </a:lnTo>
                <a:lnTo>
                  <a:pt x="369280" y="1735411"/>
                </a:lnTo>
                <a:lnTo>
                  <a:pt x="405461" y="1762714"/>
                </a:lnTo>
                <a:lnTo>
                  <a:pt x="442927" y="1788344"/>
                </a:lnTo>
                <a:lnTo>
                  <a:pt x="481621" y="1812242"/>
                </a:lnTo>
                <a:lnTo>
                  <a:pt x="521489" y="1834355"/>
                </a:lnTo>
                <a:lnTo>
                  <a:pt x="562474" y="1854627"/>
                </a:lnTo>
                <a:lnTo>
                  <a:pt x="604521" y="1873001"/>
                </a:lnTo>
                <a:lnTo>
                  <a:pt x="647574" y="1889422"/>
                </a:lnTo>
                <a:lnTo>
                  <a:pt x="691578" y="1903834"/>
                </a:lnTo>
                <a:lnTo>
                  <a:pt x="736476" y="1916182"/>
                </a:lnTo>
                <a:lnTo>
                  <a:pt x="782214" y="1926409"/>
                </a:lnTo>
                <a:lnTo>
                  <a:pt x="828734" y="1934461"/>
                </a:lnTo>
                <a:lnTo>
                  <a:pt x="875982" y="1940281"/>
                </a:lnTo>
                <a:lnTo>
                  <a:pt x="923902" y="1943814"/>
                </a:lnTo>
                <a:lnTo>
                  <a:pt x="972438" y="1945005"/>
                </a:lnTo>
                <a:lnTo>
                  <a:pt x="1021312" y="1943773"/>
                </a:lnTo>
                <a:lnTo>
                  <a:pt x="1070027" y="1940091"/>
                </a:lnTo>
                <a:lnTo>
                  <a:pt x="1118486" y="1933977"/>
                </a:lnTo>
                <a:lnTo>
                  <a:pt x="1166592" y="1925449"/>
                </a:lnTo>
                <a:lnTo>
                  <a:pt x="1214247" y="1914525"/>
                </a:lnTo>
                <a:lnTo>
                  <a:pt x="972438" y="972566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77025" y="2999359"/>
            <a:ext cx="36909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46.0%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15680" y="3151759"/>
            <a:ext cx="36909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54.0%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33313" y="4500372"/>
            <a:ext cx="48101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64007"/>
                </a:moveTo>
                <a:lnTo>
                  <a:pt x="64007" y="64007"/>
                </a:lnTo>
                <a:lnTo>
                  <a:pt x="64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92368" y="4450207"/>
            <a:ext cx="135016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Диагностированный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диабет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33313" y="4764024"/>
            <a:ext cx="48101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64007"/>
                </a:moveTo>
                <a:lnTo>
                  <a:pt x="64007" y="64007"/>
                </a:lnTo>
                <a:lnTo>
                  <a:pt x="64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214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92368" y="4714113"/>
            <a:ext cx="146446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Недиагностированный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диабет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43450" y="2186940"/>
            <a:ext cx="1371600" cy="579755"/>
          </a:xfrm>
          <a:custGeom>
            <a:avLst/>
            <a:gdLst/>
            <a:ahLst/>
            <a:cxnLst/>
            <a:rect l="l" t="t" r="r" b="b"/>
            <a:pathLst>
              <a:path w="1828800" h="579755">
                <a:moveTo>
                  <a:pt x="0" y="579374"/>
                </a:moveTo>
                <a:lnTo>
                  <a:pt x="1828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3276600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0"/>
                </a:moveTo>
                <a:lnTo>
                  <a:pt x="1828800" y="7620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88046" y="5812535"/>
            <a:ext cx="152209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Всего обследовано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  26 620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человек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4672" y="5489143"/>
            <a:ext cx="184975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Более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50%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пациентов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не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диагностировано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" y="45719"/>
            <a:ext cx="915542" cy="6111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3609" y="6584492"/>
            <a:ext cx="258556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Дедов И.И. и соавт. Сахарный диабет.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2016;19(2):104-112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16514" y="1022955"/>
            <a:ext cx="2176939" cy="1217930"/>
          </a:xfrm>
          <a:custGeom>
            <a:avLst/>
            <a:gdLst/>
            <a:ahLst/>
            <a:cxnLst/>
            <a:rect l="l" t="t" r="r" b="b"/>
            <a:pathLst>
              <a:path w="2902584" h="1217930">
                <a:moveTo>
                  <a:pt x="2209331" y="0"/>
                </a:moveTo>
                <a:lnTo>
                  <a:pt x="2159381" y="3204"/>
                </a:lnTo>
                <a:lnTo>
                  <a:pt x="2109828" y="9663"/>
                </a:lnTo>
                <a:lnTo>
                  <a:pt x="2061657" y="19221"/>
                </a:lnTo>
                <a:lnTo>
                  <a:pt x="2014984" y="31751"/>
                </a:lnTo>
                <a:lnTo>
                  <a:pt x="1969922" y="47124"/>
                </a:lnTo>
                <a:lnTo>
                  <a:pt x="1926587" y="65212"/>
                </a:lnTo>
                <a:lnTo>
                  <a:pt x="1885093" y="85888"/>
                </a:lnTo>
                <a:lnTo>
                  <a:pt x="1845555" y="109023"/>
                </a:lnTo>
                <a:lnTo>
                  <a:pt x="1808088" y="134490"/>
                </a:lnTo>
                <a:lnTo>
                  <a:pt x="1772807" y="162159"/>
                </a:lnTo>
                <a:lnTo>
                  <a:pt x="1739826" y="191904"/>
                </a:lnTo>
                <a:lnTo>
                  <a:pt x="1709261" y="223597"/>
                </a:lnTo>
                <a:lnTo>
                  <a:pt x="1681225" y="257108"/>
                </a:lnTo>
                <a:lnTo>
                  <a:pt x="1655834" y="292311"/>
                </a:lnTo>
                <a:lnTo>
                  <a:pt x="1633203" y="329076"/>
                </a:lnTo>
                <a:lnTo>
                  <a:pt x="1613447" y="367277"/>
                </a:lnTo>
                <a:lnTo>
                  <a:pt x="1596679" y="406785"/>
                </a:lnTo>
                <a:lnTo>
                  <a:pt x="1583015" y="447472"/>
                </a:lnTo>
                <a:lnTo>
                  <a:pt x="1572571" y="489210"/>
                </a:lnTo>
                <a:lnTo>
                  <a:pt x="1565459" y="531871"/>
                </a:lnTo>
                <a:lnTo>
                  <a:pt x="1561796" y="575327"/>
                </a:lnTo>
                <a:lnTo>
                  <a:pt x="1561696" y="619450"/>
                </a:lnTo>
                <a:lnTo>
                  <a:pt x="1565274" y="664112"/>
                </a:lnTo>
                <a:lnTo>
                  <a:pt x="0" y="1217324"/>
                </a:lnTo>
                <a:lnTo>
                  <a:pt x="1640966" y="882806"/>
                </a:lnTo>
                <a:lnTo>
                  <a:pt x="2822467" y="882806"/>
                </a:lnTo>
                <a:lnTo>
                  <a:pt x="2830592" y="869608"/>
                </a:lnTo>
                <a:lnTo>
                  <a:pt x="2850348" y="831407"/>
                </a:lnTo>
                <a:lnTo>
                  <a:pt x="2867116" y="791899"/>
                </a:lnTo>
                <a:lnTo>
                  <a:pt x="2880780" y="751212"/>
                </a:lnTo>
                <a:lnTo>
                  <a:pt x="2891224" y="709474"/>
                </a:lnTo>
                <a:lnTo>
                  <a:pt x="2898336" y="666813"/>
                </a:lnTo>
                <a:lnTo>
                  <a:pt x="2901999" y="623357"/>
                </a:lnTo>
                <a:lnTo>
                  <a:pt x="2902099" y="579234"/>
                </a:lnTo>
                <a:lnTo>
                  <a:pt x="2898520" y="534572"/>
                </a:lnTo>
                <a:lnTo>
                  <a:pt x="2891286" y="490250"/>
                </a:lnTo>
                <a:lnTo>
                  <a:pt x="2880587" y="447164"/>
                </a:lnTo>
                <a:lnTo>
                  <a:pt x="2866567" y="405417"/>
                </a:lnTo>
                <a:lnTo>
                  <a:pt x="2849369" y="365112"/>
                </a:lnTo>
                <a:lnTo>
                  <a:pt x="2829137" y="326351"/>
                </a:lnTo>
                <a:lnTo>
                  <a:pt x="2806012" y="289237"/>
                </a:lnTo>
                <a:lnTo>
                  <a:pt x="2780139" y="253872"/>
                </a:lnTo>
                <a:lnTo>
                  <a:pt x="2751659" y="220360"/>
                </a:lnTo>
                <a:lnTo>
                  <a:pt x="2720716" y="188804"/>
                </a:lnTo>
                <a:lnTo>
                  <a:pt x="2687453" y="159305"/>
                </a:lnTo>
                <a:lnTo>
                  <a:pt x="2652014" y="131966"/>
                </a:lnTo>
                <a:lnTo>
                  <a:pt x="2614540" y="106891"/>
                </a:lnTo>
                <a:lnTo>
                  <a:pt x="2575174" y="84181"/>
                </a:lnTo>
                <a:lnTo>
                  <a:pt x="2534061" y="63940"/>
                </a:lnTo>
                <a:lnTo>
                  <a:pt x="2491343" y="46271"/>
                </a:lnTo>
                <a:lnTo>
                  <a:pt x="2447162" y="31275"/>
                </a:lnTo>
                <a:lnTo>
                  <a:pt x="2401663" y="19056"/>
                </a:lnTo>
                <a:lnTo>
                  <a:pt x="2354987" y="9716"/>
                </a:lnTo>
                <a:lnTo>
                  <a:pt x="2307277" y="3358"/>
                </a:lnTo>
                <a:lnTo>
                  <a:pt x="2258678" y="85"/>
                </a:lnTo>
                <a:lnTo>
                  <a:pt x="2209331" y="0"/>
                </a:lnTo>
                <a:close/>
              </a:path>
              <a:path w="2902584" h="1217930">
                <a:moveTo>
                  <a:pt x="2822467" y="882806"/>
                </a:moveTo>
                <a:lnTo>
                  <a:pt x="1640966" y="882806"/>
                </a:lnTo>
                <a:lnTo>
                  <a:pt x="1666716" y="922103"/>
                </a:lnTo>
                <a:lnTo>
                  <a:pt x="1695410" y="959166"/>
                </a:lnTo>
                <a:lnTo>
                  <a:pt x="1726865" y="993908"/>
                </a:lnTo>
                <a:lnTo>
                  <a:pt x="1760900" y="1026245"/>
                </a:lnTo>
                <a:lnTo>
                  <a:pt x="1797334" y="1056090"/>
                </a:lnTo>
                <a:lnTo>
                  <a:pt x="1835984" y="1083358"/>
                </a:lnTo>
                <a:lnTo>
                  <a:pt x="1876669" y="1107963"/>
                </a:lnTo>
                <a:lnTo>
                  <a:pt x="1919208" y="1129821"/>
                </a:lnTo>
                <a:lnTo>
                  <a:pt x="1963417" y="1148845"/>
                </a:lnTo>
                <a:lnTo>
                  <a:pt x="2009116" y="1164949"/>
                </a:lnTo>
                <a:lnTo>
                  <a:pt x="2056123" y="1178049"/>
                </a:lnTo>
                <a:lnTo>
                  <a:pt x="2104257" y="1188058"/>
                </a:lnTo>
                <a:lnTo>
                  <a:pt x="2153334" y="1194892"/>
                </a:lnTo>
                <a:lnTo>
                  <a:pt x="2203174" y="1198463"/>
                </a:lnTo>
                <a:lnTo>
                  <a:pt x="2253595" y="1198688"/>
                </a:lnTo>
                <a:lnTo>
                  <a:pt x="2304415" y="1195480"/>
                </a:lnTo>
                <a:lnTo>
                  <a:pt x="2353967" y="1189021"/>
                </a:lnTo>
                <a:lnTo>
                  <a:pt x="2402138" y="1179463"/>
                </a:lnTo>
                <a:lnTo>
                  <a:pt x="2448811" y="1166933"/>
                </a:lnTo>
                <a:lnTo>
                  <a:pt x="2493873" y="1151560"/>
                </a:lnTo>
                <a:lnTo>
                  <a:pt x="2537208" y="1133472"/>
                </a:lnTo>
                <a:lnTo>
                  <a:pt x="2578702" y="1112796"/>
                </a:lnTo>
                <a:lnTo>
                  <a:pt x="2618240" y="1089661"/>
                </a:lnTo>
                <a:lnTo>
                  <a:pt x="2655707" y="1064194"/>
                </a:lnTo>
                <a:lnTo>
                  <a:pt x="2690988" y="1036524"/>
                </a:lnTo>
                <a:lnTo>
                  <a:pt x="2723969" y="1006780"/>
                </a:lnTo>
                <a:lnTo>
                  <a:pt x="2754534" y="975087"/>
                </a:lnTo>
                <a:lnTo>
                  <a:pt x="2782570" y="941576"/>
                </a:lnTo>
                <a:lnTo>
                  <a:pt x="2807961" y="906373"/>
                </a:lnTo>
                <a:lnTo>
                  <a:pt x="2822467" y="8828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16514" y="1022955"/>
            <a:ext cx="2176939" cy="1217930"/>
          </a:xfrm>
          <a:custGeom>
            <a:avLst/>
            <a:gdLst/>
            <a:ahLst/>
            <a:cxnLst/>
            <a:rect l="l" t="t" r="r" b="b"/>
            <a:pathLst>
              <a:path w="2902584" h="1217930">
                <a:moveTo>
                  <a:pt x="0" y="1217324"/>
                </a:moveTo>
                <a:lnTo>
                  <a:pt x="1565274" y="664112"/>
                </a:lnTo>
                <a:lnTo>
                  <a:pt x="1561696" y="619450"/>
                </a:lnTo>
                <a:lnTo>
                  <a:pt x="1561796" y="575327"/>
                </a:lnTo>
                <a:lnTo>
                  <a:pt x="1565459" y="531871"/>
                </a:lnTo>
                <a:lnTo>
                  <a:pt x="1572571" y="489210"/>
                </a:lnTo>
                <a:lnTo>
                  <a:pt x="1583015" y="447472"/>
                </a:lnTo>
                <a:lnTo>
                  <a:pt x="1596679" y="406785"/>
                </a:lnTo>
                <a:lnTo>
                  <a:pt x="1613447" y="367277"/>
                </a:lnTo>
                <a:lnTo>
                  <a:pt x="1633203" y="329076"/>
                </a:lnTo>
                <a:lnTo>
                  <a:pt x="1655834" y="292311"/>
                </a:lnTo>
                <a:lnTo>
                  <a:pt x="1681225" y="257108"/>
                </a:lnTo>
                <a:lnTo>
                  <a:pt x="1709261" y="223597"/>
                </a:lnTo>
                <a:lnTo>
                  <a:pt x="1739826" y="191904"/>
                </a:lnTo>
                <a:lnTo>
                  <a:pt x="1772807" y="162159"/>
                </a:lnTo>
                <a:lnTo>
                  <a:pt x="1808088" y="134490"/>
                </a:lnTo>
                <a:lnTo>
                  <a:pt x="1845555" y="109023"/>
                </a:lnTo>
                <a:lnTo>
                  <a:pt x="1885093" y="85888"/>
                </a:lnTo>
                <a:lnTo>
                  <a:pt x="1926587" y="65212"/>
                </a:lnTo>
                <a:lnTo>
                  <a:pt x="1969922" y="47124"/>
                </a:lnTo>
                <a:lnTo>
                  <a:pt x="2014984" y="31751"/>
                </a:lnTo>
                <a:lnTo>
                  <a:pt x="2061657" y="19221"/>
                </a:lnTo>
                <a:lnTo>
                  <a:pt x="2109828" y="9663"/>
                </a:lnTo>
                <a:lnTo>
                  <a:pt x="2159381" y="3204"/>
                </a:lnTo>
                <a:lnTo>
                  <a:pt x="2209331" y="0"/>
                </a:lnTo>
                <a:lnTo>
                  <a:pt x="2258678" y="85"/>
                </a:lnTo>
                <a:lnTo>
                  <a:pt x="2307277" y="3358"/>
                </a:lnTo>
                <a:lnTo>
                  <a:pt x="2354987" y="9716"/>
                </a:lnTo>
                <a:lnTo>
                  <a:pt x="2401663" y="19056"/>
                </a:lnTo>
                <a:lnTo>
                  <a:pt x="2447162" y="31275"/>
                </a:lnTo>
                <a:lnTo>
                  <a:pt x="2491343" y="46271"/>
                </a:lnTo>
                <a:lnTo>
                  <a:pt x="2534061" y="63940"/>
                </a:lnTo>
                <a:lnTo>
                  <a:pt x="2575174" y="84181"/>
                </a:lnTo>
                <a:lnTo>
                  <a:pt x="2614540" y="106891"/>
                </a:lnTo>
                <a:lnTo>
                  <a:pt x="2652014" y="131966"/>
                </a:lnTo>
                <a:lnTo>
                  <a:pt x="2687453" y="159305"/>
                </a:lnTo>
                <a:lnTo>
                  <a:pt x="2720716" y="188804"/>
                </a:lnTo>
                <a:lnTo>
                  <a:pt x="2751659" y="220360"/>
                </a:lnTo>
                <a:lnTo>
                  <a:pt x="2780139" y="253872"/>
                </a:lnTo>
                <a:lnTo>
                  <a:pt x="2806012" y="289237"/>
                </a:lnTo>
                <a:lnTo>
                  <a:pt x="2829137" y="326351"/>
                </a:lnTo>
                <a:lnTo>
                  <a:pt x="2849369" y="365112"/>
                </a:lnTo>
                <a:lnTo>
                  <a:pt x="2866567" y="405417"/>
                </a:lnTo>
                <a:lnTo>
                  <a:pt x="2880587" y="447164"/>
                </a:lnTo>
                <a:lnTo>
                  <a:pt x="2891286" y="490250"/>
                </a:lnTo>
                <a:lnTo>
                  <a:pt x="2898520" y="534572"/>
                </a:lnTo>
                <a:lnTo>
                  <a:pt x="2902099" y="579234"/>
                </a:lnTo>
                <a:lnTo>
                  <a:pt x="2901999" y="623357"/>
                </a:lnTo>
                <a:lnTo>
                  <a:pt x="2898336" y="666813"/>
                </a:lnTo>
                <a:lnTo>
                  <a:pt x="2891224" y="709474"/>
                </a:lnTo>
                <a:lnTo>
                  <a:pt x="2880780" y="751212"/>
                </a:lnTo>
                <a:lnTo>
                  <a:pt x="2867116" y="791899"/>
                </a:lnTo>
                <a:lnTo>
                  <a:pt x="2850348" y="831407"/>
                </a:lnTo>
                <a:lnTo>
                  <a:pt x="2830592" y="869608"/>
                </a:lnTo>
                <a:lnTo>
                  <a:pt x="2807961" y="906373"/>
                </a:lnTo>
                <a:lnTo>
                  <a:pt x="2782570" y="941576"/>
                </a:lnTo>
                <a:lnTo>
                  <a:pt x="2754534" y="975087"/>
                </a:lnTo>
                <a:lnTo>
                  <a:pt x="2723969" y="1006780"/>
                </a:lnTo>
                <a:lnTo>
                  <a:pt x="2690988" y="1036524"/>
                </a:lnTo>
                <a:lnTo>
                  <a:pt x="2655707" y="1064194"/>
                </a:lnTo>
                <a:lnTo>
                  <a:pt x="2618240" y="1089661"/>
                </a:lnTo>
                <a:lnTo>
                  <a:pt x="2578702" y="1112796"/>
                </a:lnTo>
                <a:lnTo>
                  <a:pt x="2537208" y="1133472"/>
                </a:lnTo>
                <a:lnTo>
                  <a:pt x="2493873" y="1151560"/>
                </a:lnTo>
                <a:lnTo>
                  <a:pt x="2448811" y="1166933"/>
                </a:lnTo>
                <a:lnTo>
                  <a:pt x="2402138" y="1179463"/>
                </a:lnTo>
                <a:lnTo>
                  <a:pt x="2353967" y="1189021"/>
                </a:lnTo>
                <a:lnTo>
                  <a:pt x="2304415" y="1195480"/>
                </a:lnTo>
                <a:lnTo>
                  <a:pt x="2253595" y="1198688"/>
                </a:lnTo>
                <a:lnTo>
                  <a:pt x="2203174" y="1198463"/>
                </a:lnTo>
                <a:lnTo>
                  <a:pt x="2153334" y="1194892"/>
                </a:lnTo>
                <a:lnTo>
                  <a:pt x="2104257" y="1188058"/>
                </a:lnTo>
                <a:lnTo>
                  <a:pt x="2056123" y="1178049"/>
                </a:lnTo>
                <a:lnTo>
                  <a:pt x="2009116" y="1164949"/>
                </a:lnTo>
                <a:lnTo>
                  <a:pt x="1963417" y="1148845"/>
                </a:lnTo>
                <a:lnTo>
                  <a:pt x="1919208" y="1129821"/>
                </a:lnTo>
                <a:lnTo>
                  <a:pt x="1876669" y="1107963"/>
                </a:lnTo>
                <a:lnTo>
                  <a:pt x="1835984" y="1083358"/>
                </a:lnTo>
                <a:lnTo>
                  <a:pt x="1797334" y="1056090"/>
                </a:lnTo>
                <a:lnTo>
                  <a:pt x="1760900" y="1026245"/>
                </a:lnTo>
                <a:lnTo>
                  <a:pt x="1726865" y="993908"/>
                </a:lnTo>
                <a:lnTo>
                  <a:pt x="1695410" y="959166"/>
                </a:lnTo>
                <a:lnTo>
                  <a:pt x="1666716" y="922103"/>
                </a:lnTo>
                <a:lnTo>
                  <a:pt x="1640966" y="882806"/>
                </a:lnTo>
                <a:lnTo>
                  <a:pt x="0" y="12173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96865" y="1328674"/>
            <a:ext cx="82915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Предиабет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≈20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60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922" y="1977231"/>
            <a:ext cx="7674769" cy="265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3200" dirty="0">
                <a:solidFill>
                  <a:srgbClr val="C00000"/>
                </a:solidFill>
                <a:latin typeface="Segoe Print"/>
                <a:cs typeface="Segoe Print"/>
              </a:rPr>
              <a:t>Предиабет </a:t>
            </a:r>
            <a:r>
              <a:rPr sz="3200" b="0" dirty="0">
                <a:solidFill>
                  <a:srgbClr val="C00000"/>
                </a:solidFill>
                <a:latin typeface="Segoe Print"/>
                <a:cs typeface="Segoe Print"/>
              </a:rPr>
              <a:t>- нарушения углеводного обмена,  приводящие к высокому риску развития СД,  при значениях глюкозы плазмы</a:t>
            </a:r>
            <a:r>
              <a:rPr sz="3200" b="0" spc="-8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Print"/>
                <a:cs typeface="Segoe Print"/>
              </a:rPr>
              <a:t>недостаточных  для постановки диагноза</a:t>
            </a:r>
            <a:r>
              <a:rPr sz="3200" b="0" spc="-1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Print"/>
                <a:cs typeface="Segoe Print"/>
              </a:rPr>
              <a:t>СД.</a:t>
            </a:r>
            <a:endParaRPr sz="3200">
              <a:latin typeface="Segoe Print"/>
              <a:cs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261619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80086"/>
            <a:ext cx="8229600" cy="1132104"/>
          </a:xfrm>
          <a:prstGeom prst="rect">
            <a:avLst/>
          </a:prstGeom>
        </p:spPr>
        <p:txBody>
          <a:bodyPr vert="horz" wrap="square" lIns="0" tIns="145795" rIns="0" bIns="0" rtlCol="0">
            <a:spAutoFit/>
          </a:bodyPr>
          <a:lstStyle/>
          <a:p>
            <a:pPr marL="2347595" algn="l">
              <a:lnSpc>
                <a:spcPct val="100000"/>
              </a:lnSpc>
            </a:pPr>
            <a:r>
              <a:rPr sz="3200" b="1" spc="-5" dirty="0">
                <a:solidFill>
                  <a:schemeClr val="tx2">
                    <a:lumMod val="75000"/>
                  </a:schemeClr>
                </a:solidFill>
              </a:rPr>
              <a:t>Клиническое </a:t>
            </a:r>
            <a:r>
              <a:rPr sz="3200" b="1" spc="-20" dirty="0">
                <a:solidFill>
                  <a:schemeClr val="tx2">
                    <a:lumMod val="75000"/>
                  </a:schemeClr>
                </a:solidFill>
              </a:rPr>
              <a:t>значение</a:t>
            </a:r>
            <a:r>
              <a:rPr sz="3200" b="1" spc="1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3200" b="1" spc="-10" dirty="0">
                <a:solidFill>
                  <a:schemeClr val="tx2">
                    <a:lumMod val="75000"/>
                  </a:schemeClr>
                </a:solidFill>
              </a:rPr>
              <a:t>предиабета</a:t>
            </a:r>
            <a:endParaRPr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4759" y="1581530"/>
            <a:ext cx="6847046" cy="150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dirty="0">
                <a:latin typeface="Calibri"/>
                <a:cs typeface="Calibri"/>
              </a:rPr>
              <a:t>У </a:t>
            </a:r>
            <a:r>
              <a:rPr sz="1600" b="1" spc="-5" dirty="0">
                <a:latin typeface="Calibri"/>
                <a:cs typeface="Calibri"/>
              </a:rPr>
              <a:t>лиц </a:t>
            </a:r>
            <a:r>
              <a:rPr sz="1600" b="1" dirty="0">
                <a:latin typeface="Calibri"/>
                <a:cs typeface="Calibri"/>
              </a:rPr>
              <a:t>с </a:t>
            </a:r>
            <a:r>
              <a:rPr sz="1600" b="1" spc="-5" dirty="0">
                <a:latin typeface="Calibri"/>
                <a:cs typeface="Calibri"/>
              </a:rPr>
              <a:t>предиабетом </a:t>
            </a:r>
            <a:r>
              <a:rPr sz="1600" b="1" dirty="0">
                <a:latin typeface="Calibri"/>
                <a:cs typeface="Calibri"/>
              </a:rPr>
              <a:t>высокий риск развития СД 2</a:t>
            </a:r>
            <a:r>
              <a:rPr sz="1600" b="1" spc="-140" dirty="0">
                <a:latin typeface="Calibri"/>
                <a:cs typeface="Calibri"/>
              </a:rPr>
              <a:t> </a:t>
            </a:r>
            <a:r>
              <a:rPr sz="1600" b="1" spc="15" baseline="25641" dirty="0">
                <a:latin typeface="Calibri"/>
                <a:cs typeface="Calibri"/>
              </a:rPr>
              <a:t>1,2</a:t>
            </a:r>
            <a:endParaRPr sz="1600" b="1" baseline="25641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600" b="1" spc="-5" dirty="0">
                <a:latin typeface="Calibri"/>
                <a:cs typeface="Calibri"/>
              </a:rPr>
              <a:t>Каждый </a:t>
            </a:r>
            <a:r>
              <a:rPr sz="1600" b="1" spc="-25" dirty="0">
                <a:latin typeface="Calibri"/>
                <a:cs typeface="Calibri"/>
              </a:rPr>
              <a:t>год </a:t>
            </a:r>
            <a:r>
              <a:rPr sz="1600" b="1" dirty="0">
                <a:latin typeface="Calibri"/>
                <a:cs typeface="Calibri"/>
              </a:rPr>
              <a:t>у </a:t>
            </a:r>
            <a:r>
              <a:rPr sz="1600" b="1" spc="-5" dirty="0">
                <a:latin typeface="Calibri"/>
                <a:cs typeface="Calibri"/>
              </a:rPr>
              <a:t>11% </a:t>
            </a:r>
            <a:r>
              <a:rPr sz="1600" b="1" spc="-15" dirty="0">
                <a:latin typeface="Calibri"/>
                <a:cs typeface="Calibri"/>
              </a:rPr>
              <a:t>людей </a:t>
            </a:r>
            <a:r>
              <a:rPr sz="1600" b="1" dirty="0">
                <a:latin typeface="Calibri"/>
                <a:cs typeface="Calibri"/>
              </a:rPr>
              <a:t>с </a:t>
            </a:r>
            <a:r>
              <a:rPr sz="1600" b="1" spc="-5" dirty="0">
                <a:latin typeface="Calibri"/>
                <a:cs typeface="Calibri"/>
              </a:rPr>
              <a:t>предиабетом развивается СД </a:t>
            </a: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типа</a:t>
            </a:r>
            <a:r>
              <a:rPr sz="1600" b="1" baseline="25462" dirty="0">
                <a:latin typeface="Calibri"/>
                <a:cs typeface="Calibri"/>
              </a:rPr>
              <a:t>3</a:t>
            </a:r>
          </a:p>
          <a:p>
            <a:pPr marL="241300" indent="-228600">
              <a:lnSpc>
                <a:spcPts val="228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Calibri"/>
                <a:cs typeface="Calibri"/>
              </a:rPr>
              <a:t>Предиабет часто ассоциируется </a:t>
            </a:r>
            <a:r>
              <a:rPr sz="1600" b="1" dirty="0">
                <a:latin typeface="Calibri"/>
                <a:cs typeface="Calibri"/>
              </a:rPr>
              <a:t>с </a:t>
            </a:r>
            <a:r>
              <a:rPr sz="1600" b="1" spc="-5" dirty="0">
                <a:latin typeface="Calibri"/>
                <a:cs typeface="Calibri"/>
              </a:rPr>
              <a:t>другими факторами риска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сердечно-сосудистых</a:t>
            </a:r>
            <a:endParaRPr sz="1600" b="1" dirty="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1600" b="1" spc="-5" dirty="0">
                <a:latin typeface="Calibri"/>
                <a:cs typeface="Calibri"/>
              </a:rPr>
              <a:t>заболеваний </a:t>
            </a:r>
            <a:r>
              <a:rPr sz="1600" b="1" dirty="0">
                <a:latin typeface="Calibri"/>
                <a:cs typeface="Calibri"/>
              </a:rPr>
              <a:t>и </a:t>
            </a:r>
            <a:r>
              <a:rPr sz="1600" b="1" spc="-10" dirty="0">
                <a:latin typeface="Calibri"/>
                <a:cs typeface="Calibri"/>
              </a:rPr>
              <a:t>приводит </a:t>
            </a:r>
            <a:r>
              <a:rPr sz="1600" b="1" dirty="0">
                <a:latin typeface="Calibri"/>
                <a:cs typeface="Calibri"/>
              </a:rPr>
              <a:t>к </a:t>
            </a:r>
            <a:r>
              <a:rPr sz="1600" b="1" spc="-5" dirty="0">
                <a:latin typeface="Calibri"/>
                <a:cs typeface="Calibri"/>
              </a:rPr>
              <a:t>микрососудистым</a:t>
            </a:r>
            <a:r>
              <a:rPr sz="1600" b="1" spc="-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изменениям</a:t>
            </a:r>
            <a:r>
              <a:rPr sz="2000" dirty="0">
                <a:latin typeface="Calibri"/>
                <a:cs typeface="Calibri"/>
              </a:rPr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2000250" y="3357371"/>
            <a:ext cx="2404110" cy="777240"/>
          </a:xfrm>
          <a:custGeom>
            <a:avLst/>
            <a:gdLst/>
            <a:ahLst/>
            <a:cxnLst/>
            <a:rect l="l" t="t" r="r" b="b"/>
            <a:pathLst>
              <a:path w="3205479" h="777239">
                <a:moveTo>
                  <a:pt x="0" y="777239"/>
                </a:moveTo>
                <a:lnTo>
                  <a:pt x="3204972" y="777239"/>
                </a:lnTo>
                <a:lnTo>
                  <a:pt x="3204972" y="0"/>
                </a:lnTo>
                <a:lnTo>
                  <a:pt x="0" y="0"/>
                </a:lnTo>
                <a:lnTo>
                  <a:pt x="0" y="77723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0250" y="3357371"/>
            <a:ext cx="2404110" cy="777240"/>
          </a:xfrm>
          <a:custGeom>
            <a:avLst/>
            <a:gdLst/>
            <a:ahLst/>
            <a:cxnLst/>
            <a:rect l="l" t="t" r="r" b="b"/>
            <a:pathLst>
              <a:path w="3205479" h="777239">
                <a:moveTo>
                  <a:pt x="0" y="777239"/>
                </a:moveTo>
                <a:lnTo>
                  <a:pt x="3204972" y="777239"/>
                </a:lnTo>
                <a:lnTo>
                  <a:pt x="3204972" y="0"/>
                </a:lnTo>
                <a:lnTo>
                  <a:pt x="0" y="0"/>
                </a:lnTo>
                <a:lnTo>
                  <a:pt x="0" y="777239"/>
                </a:lnTo>
                <a:close/>
              </a:path>
            </a:pathLst>
          </a:custGeom>
          <a:ln w="1219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34901" y="3619372"/>
            <a:ext cx="11334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Факторы риска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ССЗ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0250" y="4134612"/>
            <a:ext cx="2404110" cy="1557655"/>
          </a:xfrm>
          <a:custGeom>
            <a:avLst/>
            <a:gdLst/>
            <a:ahLst/>
            <a:cxnLst/>
            <a:rect l="l" t="t" r="r" b="b"/>
            <a:pathLst>
              <a:path w="3205479" h="1557654">
                <a:moveTo>
                  <a:pt x="0" y="1557528"/>
                </a:moveTo>
                <a:lnTo>
                  <a:pt x="3204972" y="1557528"/>
                </a:lnTo>
                <a:lnTo>
                  <a:pt x="3204972" y="0"/>
                </a:lnTo>
                <a:lnTo>
                  <a:pt x="0" y="0"/>
                </a:lnTo>
                <a:lnTo>
                  <a:pt x="0" y="1557528"/>
                </a:lnTo>
                <a:close/>
              </a:path>
            </a:pathLst>
          </a:custGeom>
          <a:solidFill>
            <a:srgbClr val="E0E0E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0250" y="4134612"/>
            <a:ext cx="2404110" cy="1557655"/>
          </a:xfrm>
          <a:custGeom>
            <a:avLst/>
            <a:gdLst/>
            <a:ahLst/>
            <a:cxnLst/>
            <a:rect l="l" t="t" r="r" b="b"/>
            <a:pathLst>
              <a:path w="3205479" h="1557654">
                <a:moveTo>
                  <a:pt x="0" y="1557528"/>
                </a:moveTo>
                <a:lnTo>
                  <a:pt x="3204972" y="1557528"/>
                </a:lnTo>
                <a:lnTo>
                  <a:pt x="3204972" y="0"/>
                </a:lnTo>
                <a:lnTo>
                  <a:pt x="0" y="0"/>
                </a:lnTo>
                <a:lnTo>
                  <a:pt x="0" y="1557528"/>
                </a:lnTo>
                <a:close/>
              </a:path>
            </a:pathLst>
          </a:custGeom>
          <a:ln w="1219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46922" y="4180840"/>
            <a:ext cx="1682115" cy="24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Избыточная масса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тела</a:t>
            </a:r>
            <a:r>
              <a:rPr sz="1350" spc="-7" baseline="24691" dirty="0">
                <a:latin typeface="Calibri"/>
                <a:cs typeface="Calibri"/>
              </a:rPr>
              <a:t>4</a:t>
            </a:r>
            <a:endParaRPr sz="1350" baseline="24691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Дислипидемия</a:t>
            </a:r>
            <a:r>
              <a:rPr sz="1350" spc="-7" baseline="24691" dirty="0">
                <a:latin typeface="Calibri"/>
                <a:cs typeface="Calibri"/>
              </a:rPr>
              <a:t>4</a:t>
            </a:r>
            <a:endParaRPr sz="1350" baseline="24691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Артериальная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гипертензия</a:t>
            </a:r>
            <a:r>
              <a:rPr sz="1350" spc="-7" baseline="24691" dirty="0">
                <a:latin typeface="Calibri"/>
                <a:cs typeface="Calibri"/>
              </a:rPr>
              <a:t>4</a:t>
            </a:r>
            <a:endParaRPr sz="1350" baseline="24691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Метаболический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синдром</a:t>
            </a:r>
            <a:r>
              <a:rPr sz="1350" baseline="24691" dirty="0">
                <a:latin typeface="Calibri"/>
                <a:cs typeface="Calibri"/>
              </a:rPr>
              <a:t>4</a:t>
            </a:r>
            <a:endParaRPr sz="1350" baseline="24691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Системное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воспаление</a:t>
            </a:r>
            <a:r>
              <a:rPr sz="1350" baseline="24691" dirty="0">
                <a:latin typeface="Calibri"/>
                <a:cs typeface="Calibri"/>
              </a:rPr>
              <a:t>4</a:t>
            </a:r>
            <a:endParaRPr sz="1350" baseline="24691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Окислительный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стресс</a:t>
            </a:r>
            <a:r>
              <a:rPr sz="1350" spc="-7" baseline="24691" dirty="0">
                <a:latin typeface="Calibri"/>
                <a:cs typeface="Calibri"/>
              </a:rPr>
              <a:t>4</a:t>
            </a:r>
            <a:endParaRPr sz="1350" baseline="24691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0021" y="3357371"/>
            <a:ext cx="2404110" cy="777240"/>
          </a:xfrm>
          <a:custGeom>
            <a:avLst/>
            <a:gdLst/>
            <a:ahLst/>
            <a:cxnLst/>
            <a:rect l="l" t="t" r="r" b="b"/>
            <a:pathLst>
              <a:path w="3205479" h="777239">
                <a:moveTo>
                  <a:pt x="0" y="777239"/>
                </a:moveTo>
                <a:lnTo>
                  <a:pt x="3204972" y="777239"/>
                </a:lnTo>
                <a:lnTo>
                  <a:pt x="3204972" y="0"/>
                </a:lnTo>
                <a:lnTo>
                  <a:pt x="0" y="0"/>
                </a:lnTo>
                <a:lnTo>
                  <a:pt x="0" y="777239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0021" y="3357371"/>
            <a:ext cx="2404110" cy="777240"/>
          </a:xfrm>
          <a:custGeom>
            <a:avLst/>
            <a:gdLst/>
            <a:ahLst/>
            <a:cxnLst/>
            <a:rect l="l" t="t" r="r" b="b"/>
            <a:pathLst>
              <a:path w="3205479" h="777239">
                <a:moveTo>
                  <a:pt x="0" y="777239"/>
                </a:moveTo>
                <a:lnTo>
                  <a:pt x="3204972" y="777239"/>
                </a:lnTo>
                <a:lnTo>
                  <a:pt x="3204972" y="0"/>
                </a:lnTo>
                <a:lnTo>
                  <a:pt x="0" y="0"/>
                </a:lnTo>
                <a:lnTo>
                  <a:pt x="0" y="777239"/>
                </a:lnTo>
                <a:close/>
              </a:path>
            </a:pathLst>
          </a:custGeom>
          <a:ln w="12192">
            <a:solidFill>
              <a:srgbClr val="B4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61966" y="3619372"/>
            <a:ext cx="175974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Микрососудистые</a:t>
            </a:r>
            <a:r>
              <a:rPr sz="1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изменения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0021" y="4134612"/>
            <a:ext cx="2404110" cy="1557655"/>
          </a:xfrm>
          <a:custGeom>
            <a:avLst/>
            <a:gdLst/>
            <a:ahLst/>
            <a:cxnLst/>
            <a:rect l="l" t="t" r="r" b="b"/>
            <a:pathLst>
              <a:path w="3205479" h="1557654">
                <a:moveTo>
                  <a:pt x="0" y="1557528"/>
                </a:moveTo>
                <a:lnTo>
                  <a:pt x="3204972" y="1557528"/>
                </a:lnTo>
                <a:lnTo>
                  <a:pt x="3204972" y="0"/>
                </a:lnTo>
                <a:lnTo>
                  <a:pt x="0" y="0"/>
                </a:lnTo>
                <a:lnTo>
                  <a:pt x="0" y="1557528"/>
                </a:lnTo>
                <a:close/>
              </a:path>
            </a:pathLst>
          </a:custGeom>
          <a:solidFill>
            <a:srgbClr val="FFC55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0021" y="4134612"/>
            <a:ext cx="2404110" cy="1557655"/>
          </a:xfrm>
          <a:custGeom>
            <a:avLst/>
            <a:gdLst/>
            <a:ahLst/>
            <a:cxnLst/>
            <a:rect l="l" t="t" r="r" b="b"/>
            <a:pathLst>
              <a:path w="3205479" h="1557654">
                <a:moveTo>
                  <a:pt x="0" y="1557528"/>
                </a:moveTo>
                <a:lnTo>
                  <a:pt x="3204972" y="1557528"/>
                </a:lnTo>
                <a:lnTo>
                  <a:pt x="3204972" y="0"/>
                </a:lnTo>
                <a:lnTo>
                  <a:pt x="0" y="0"/>
                </a:lnTo>
                <a:lnTo>
                  <a:pt x="0" y="1557528"/>
                </a:lnTo>
                <a:close/>
              </a:path>
            </a:pathLst>
          </a:custGeom>
          <a:ln w="12192">
            <a:solidFill>
              <a:srgbClr val="FFC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87455" y="4180840"/>
            <a:ext cx="869156" cy="131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Ретинопатия</a:t>
            </a:r>
            <a:r>
              <a:rPr sz="1350" spc="-7" baseline="24691" dirty="0">
                <a:latin typeface="Calibri"/>
                <a:cs typeface="Calibri"/>
              </a:rPr>
              <a:t>5</a:t>
            </a:r>
            <a:endParaRPr sz="1350" baseline="24691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Calibri"/>
                <a:cs typeface="Calibri"/>
              </a:rPr>
              <a:t>Нефропатия</a:t>
            </a:r>
            <a:r>
              <a:rPr sz="1350" baseline="24691" dirty="0">
                <a:latin typeface="Calibri"/>
                <a:cs typeface="Calibri"/>
              </a:rPr>
              <a:t>6</a:t>
            </a:r>
            <a:endParaRPr sz="1350" baseline="24691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Calibri"/>
                <a:cs typeface="Calibri"/>
              </a:rPr>
              <a:t>Нейропатия</a:t>
            </a:r>
            <a:r>
              <a:rPr sz="1350" baseline="24691" dirty="0">
                <a:latin typeface="Calibri"/>
                <a:cs typeface="Calibri"/>
              </a:rPr>
              <a:t>7</a:t>
            </a:r>
            <a:endParaRPr sz="1350" baseline="24691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7938" y="6068872"/>
            <a:ext cx="6162199" cy="72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dirty="0">
                <a:solidFill>
                  <a:srgbClr val="163166"/>
                </a:solidFill>
                <a:latin typeface="Calibri"/>
                <a:cs typeface="Calibri"/>
              </a:rPr>
              <a:t>НТГ, </a:t>
            </a:r>
            <a:r>
              <a:rPr sz="900" spc="-5" dirty="0">
                <a:solidFill>
                  <a:srgbClr val="163166"/>
                </a:solidFill>
                <a:latin typeface="Calibri"/>
                <a:cs typeface="Calibri"/>
              </a:rPr>
              <a:t>нарушение толерантности </a:t>
            </a:r>
            <a:r>
              <a:rPr sz="900" dirty="0">
                <a:solidFill>
                  <a:srgbClr val="163166"/>
                </a:solidFill>
                <a:latin typeface="Calibri"/>
                <a:cs typeface="Calibri"/>
              </a:rPr>
              <a:t>к глюкозе; </a:t>
            </a:r>
            <a:r>
              <a:rPr sz="900" spc="-5" dirty="0">
                <a:solidFill>
                  <a:srgbClr val="163166"/>
                </a:solidFill>
                <a:latin typeface="Calibri"/>
                <a:cs typeface="Calibri"/>
              </a:rPr>
              <a:t>НГН, нарушение </a:t>
            </a:r>
            <a:r>
              <a:rPr sz="900" dirty="0">
                <a:solidFill>
                  <a:srgbClr val="163166"/>
                </a:solidFill>
                <a:latin typeface="Calibri"/>
                <a:cs typeface="Calibri"/>
              </a:rPr>
              <a:t>гликемии</a:t>
            </a:r>
            <a:r>
              <a:rPr sz="900" spc="-45" dirty="0">
                <a:solidFill>
                  <a:srgbClr val="163166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63166"/>
                </a:solidFill>
                <a:latin typeface="Calibri"/>
                <a:cs typeface="Calibri"/>
              </a:rPr>
              <a:t>натощак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910"/>
              </a:lnSpc>
            </a:pPr>
            <a:r>
              <a:rPr sz="800" dirty="0">
                <a:solidFill>
                  <a:srgbClr val="A4A4A4"/>
                </a:solidFill>
                <a:latin typeface="Calibri"/>
                <a:cs typeface="Calibri"/>
              </a:rPr>
              <a:t>1. ADA. </a:t>
            </a:r>
            <a:r>
              <a:rPr sz="800" i="1" spc="-5" dirty="0">
                <a:solidFill>
                  <a:srgbClr val="A4A4A4"/>
                </a:solidFill>
                <a:latin typeface="Calibri"/>
                <a:cs typeface="Calibri"/>
              </a:rPr>
              <a:t>Diabetes Care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2015;38:S1–S93; </a:t>
            </a:r>
            <a:r>
              <a:rPr sz="800" dirty="0">
                <a:solidFill>
                  <a:srgbClr val="A4A4A4"/>
                </a:solidFill>
                <a:latin typeface="Calibri"/>
                <a:cs typeface="Calibri"/>
              </a:rPr>
              <a:t>2.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Nathan DM, et al. </a:t>
            </a:r>
            <a:r>
              <a:rPr sz="800" i="1" spc="-5" dirty="0">
                <a:solidFill>
                  <a:srgbClr val="A4A4A4"/>
                </a:solidFill>
                <a:latin typeface="Calibri"/>
                <a:cs typeface="Calibri"/>
              </a:rPr>
              <a:t>Diabetes Care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2007;30(3):753–759; </a:t>
            </a:r>
            <a:r>
              <a:rPr sz="800" dirty="0">
                <a:solidFill>
                  <a:srgbClr val="A4A4A4"/>
                </a:solidFill>
                <a:latin typeface="Calibri"/>
                <a:cs typeface="Calibri"/>
              </a:rPr>
              <a:t>3. Bergman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M. </a:t>
            </a:r>
            <a:r>
              <a:rPr sz="800" i="1" spc="-5" dirty="0">
                <a:solidFill>
                  <a:srgbClr val="A4A4A4"/>
                </a:solidFill>
                <a:latin typeface="Calibri"/>
                <a:cs typeface="Calibri"/>
              </a:rPr>
              <a:t>Endocrine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2013;44(3):623–633; </a:t>
            </a:r>
            <a:r>
              <a:rPr sz="800" dirty="0">
                <a:solidFill>
                  <a:srgbClr val="A4A4A4"/>
                </a:solidFill>
                <a:latin typeface="Calibri"/>
                <a:cs typeface="Calibri"/>
              </a:rPr>
              <a:t>4. Bergman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M. Treatments of prediabetes. </a:t>
            </a:r>
            <a:r>
              <a:rPr sz="800" i="1" spc="-5" dirty="0">
                <a:solidFill>
                  <a:srgbClr val="A4A4A4"/>
                </a:solidFill>
                <a:latin typeface="Calibri"/>
                <a:cs typeface="Calibri"/>
              </a:rPr>
              <a:t>Louvain</a:t>
            </a:r>
            <a:r>
              <a:rPr sz="800" i="1" spc="5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A4A4A4"/>
                </a:solidFill>
                <a:latin typeface="Calibri"/>
                <a:cs typeface="Calibri"/>
              </a:rPr>
              <a:t>Med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10"/>
              </a:lnSpc>
            </a:pP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2012;131(3):104–113; </a:t>
            </a:r>
            <a:r>
              <a:rPr sz="800" dirty="0">
                <a:solidFill>
                  <a:srgbClr val="A4A4A4"/>
                </a:solidFill>
                <a:latin typeface="Calibri"/>
                <a:cs typeface="Calibri"/>
              </a:rPr>
              <a:t>5.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Cheng YJ, et al. </a:t>
            </a:r>
            <a:r>
              <a:rPr sz="800" i="1" spc="-5" dirty="0">
                <a:solidFill>
                  <a:srgbClr val="A4A4A4"/>
                </a:solidFill>
                <a:latin typeface="Calibri"/>
                <a:cs typeface="Calibri"/>
              </a:rPr>
              <a:t>Diabetes Care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2009;32(11):2027–2032; </a:t>
            </a:r>
            <a:r>
              <a:rPr sz="800" dirty="0">
                <a:solidFill>
                  <a:srgbClr val="A4A4A4"/>
                </a:solidFill>
                <a:latin typeface="Calibri"/>
                <a:cs typeface="Calibri"/>
              </a:rPr>
              <a:t>6.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Garg V, et al. </a:t>
            </a:r>
            <a:r>
              <a:rPr sz="800" i="1" spc="-5" dirty="0">
                <a:solidFill>
                  <a:srgbClr val="A4A4A4"/>
                </a:solidFill>
                <a:latin typeface="Calibri"/>
                <a:cs typeface="Calibri"/>
              </a:rPr>
              <a:t>Clin </a:t>
            </a:r>
            <a:r>
              <a:rPr sz="800" i="1" dirty="0">
                <a:solidFill>
                  <a:srgbClr val="A4A4A4"/>
                </a:solidFill>
                <a:latin typeface="Calibri"/>
                <a:cs typeface="Calibri"/>
              </a:rPr>
              <a:t>Exp </a:t>
            </a:r>
            <a:r>
              <a:rPr sz="800" i="1" spc="-5" dirty="0">
                <a:solidFill>
                  <a:srgbClr val="A4A4A4"/>
                </a:solidFill>
                <a:latin typeface="Calibri"/>
                <a:cs typeface="Calibri"/>
              </a:rPr>
              <a:t>Nephrol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2015:19(5):895–900; </a:t>
            </a:r>
            <a:r>
              <a:rPr sz="800" dirty="0">
                <a:solidFill>
                  <a:srgbClr val="A4A4A4"/>
                </a:solidFill>
                <a:latin typeface="Calibri"/>
                <a:cs typeface="Calibri"/>
              </a:rPr>
              <a:t>7.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Ziegler D, et al. </a:t>
            </a:r>
            <a:r>
              <a:rPr sz="800" i="1" spc="-5" dirty="0">
                <a:solidFill>
                  <a:srgbClr val="A4A4A4"/>
                </a:solidFill>
                <a:latin typeface="Calibri"/>
                <a:cs typeface="Calibri"/>
              </a:rPr>
              <a:t>Diabetes Care</a:t>
            </a:r>
            <a:r>
              <a:rPr sz="800" i="1" spc="4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A4A4A4"/>
                </a:solidFill>
                <a:latin typeface="Calibri"/>
                <a:cs typeface="Calibri"/>
              </a:rPr>
              <a:t>2008;31:464–469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2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>
            <a:extLst>
              <a:ext uri="{FF2B5EF4-FFF2-40B4-BE49-F238E27FC236}">
                <a16:creationId xmlns:a16="http://schemas.microsoft.com/office/drawing/2014/main" id="{759C610E-2722-4494-AC3D-A1C6FDCC79D9}"/>
              </a:ext>
            </a:extLst>
          </p:cNvPr>
          <p:cNvSpPr/>
          <p:nvPr/>
        </p:nvSpPr>
        <p:spPr bwMode="auto">
          <a:xfrm>
            <a:off x="-8240" y="3614672"/>
            <a:ext cx="9174368" cy="1137102"/>
          </a:xfrm>
          <a:custGeom>
            <a:avLst/>
            <a:gdLst>
              <a:gd name="T0" fmla="*/ 585 w 1709"/>
              <a:gd name="T1" fmla="*/ 44 h 137"/>
              <a:gd name="T2" fmla="*/ 514 w 1709"/>
              <a:gd name="T3" fmla="*/ 3 h 137"/>
              <a:gd name="T4" fmla="*/ 503 w 1709"/>
              <a:gd name="T5" fmla="*/ 0 h 137"/>
              <a:gd name="T6" fmla="*/ 0 w 1709"/>
              <a:gd name="T7" fmla="*/ 0 h 137"/>
              <a:gd name="T8" fmla="*/ 0 w 1709"/>
              <a:gd name="T9" fmla="*/ 47 h 137"/>
              <a:gd name="T10" fmla="*/ 499 w 1709"/>
              <a:gd name="T11" fmla="*/ 47 h 137"/>
              <a:gd name="T12" fmla="*/ 516 w 1709"/>
              <a:gd name="T13" fmla="*/ 55 h 137"/>
              <a:gd name="T14" fmla="*/ 584 w 1709"/>
              <a:gd name="T15" fmla="*/ 130 h 137"/>
              <a:gd name="T16" fmla="*/ 600 w 1709"/>
              <a:gd name="T17" fmla="*/ 137 h 137"/>
              <a:gd name="T18" fmla="*/ 1709 w 1709"/>
              <a:gd name="T19" fmla="*/ 137 h 137"/>
              <a:gd name="T20" fmla="*/ 1709 w 1709"/>
              <a:gd name="T21" fmla="*/ 47 h 137"/>
              <a:gd name="T22" fmla="*/ 596 w 1709"/>
              <a:gd name="T23" fmla="*/ 47 h 137"/>
              <a:gd name="T24" fmla="*/ 585 w 1709"/>
              <a:gd name="T25" fmla="*/ 44 h 137"/>
              <a:gd name="connsiteX0" fmla="*/ 3423 w 10000"/>
              <a:gd name="connsiteY0" fmla="*/ 3212 h 10000"/>
              <a:gd name="connsiteX1" fmla="*/ 3008 w 10000"/>
              <a:gd name="connsiteY1" fmla="*/ 219 h 10000"/>
              <a:gd name="connsiteX2" fmla="*/ 294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3431 h 10000"/>
              <a:gd name="connsiteX5" fmla="*/ 2920 w 10000"/>
              <a:gd name="connsiteY5" fmla="*/ 3431 h 10000"/>
              <a:gd name="connsiteX6" fmla="*/ 3019 w 10000"/>
              <a:gd name="connsiteY6" fmla="*/ 4015 h 10000"/>
              <a:gd name="connsiteX7" fmla="*/ 3417 w 10000"/>
              <a:gd name="connsiteY7" fmla="*/ 9489 h 10000"/>
              <a:gd name="connsiteX8" fmla="*/ 3511 w 10000"/>
              <a:gd name="connsiteY8" fmla="*/ 10000 h 10000"/>
              <a:gd name="connsiteX9" fmla="*/ 10000 w 10000"/>
              <a:gd name="connsiteY9" fmla="*/ 10000 h 10000"/>
              <a:gd name="connsiteX10" fmla="*/ 10000 w 10000"/>
              <a:gd name="connsiteY10" fmla="*/ 3431 h 10000"/>
              <a:gd name="connsiteX11" fmla="*/ 3508 w 10000"/>
              <a:gd name="connsiteY11" fmla="*/ 1779 h 10000"/>
              <a:gd name="connsiteX12" fmla="*/ 3423 w 10000"/>
              <a:gd name="connsiteY12" fmla="*/ 3212 h 10000"/>
              <a:gd name="connsiteX0" fmla="*/ 3423 w 10000"/>
              <a:gd name="connsiteY0" fmla="*/ 1677 h 10005"/>
              <a:gd name="connsiteX1" fmla="*/ 3008 w 10000"/>
              <a:gd name="connsiteY1" fmla="*/ 224 h 10005"/>
              <a:gd name="connsiteX2" fmla="*/ 2943 w 10000"/>
              <a:gd name="connsiteY2" fmla="*/ 5 h 10005"/>
              <a:gd name="connsiteX3" fmla="*/ 0 w 10000"/>
              <a:gd name="connsiteY3" fmla="*/ 5 h 10005"/>
              <a:gd name="connsiteX4" fmla="*/ 0 w 10000"/>
              <a:gd name="connsiteY4" fmla="*/ 3436 h 10005"/>
              <a:gd name="connsiteX5" fmla="*/ 2920 w 10000"/>
              <a:gd name="connsiteY5" fmla="*/ 3436 h 10005"/>
              <a:gd name="connsiteX6" fmla="*/ 3019 w 10000"/>
              <a:gd name="connsiteY6" fmla="*/ 4020 h 10005"/>
              <a:gd name="connsiteX7" fmla="*/ 3417 w 10000"/>
              <a:gd name="connsiteY7" fmla="*/ 9494 h 10005"/>
              <a:gd name="connsiteX8" fmla="*/ 3511 w 10000"/>
              <a:gd name="connsiteY8" fmla="*/ 10005 h 10005"/>
              <a:gd name="connsiteX9" fmla="*/ 10000 w 10000"/>
              <a:gd name="connsiteY9" fmla="*/ 10005 h 10005"/>
              <a:gd name="connsiteX10" fmla="*/ 10000 w 10000"/>
              <a:gd name="connsiteY10" fmla="*/ 3436 h 10005"/>
              <a:gd name="connsiteX11" fmla="*/ 3508 w 10000"/>
              <a:gd name="connsiteY11" fmla="*/ 1784 h 10005"/>
              <a:gd name="connsiteX12" fmla="*/ 3423 w 10000"/>
              <a:gd name="connsiteY12" fmla="*/ 1677 h 10005"/>
              <a:gd name="connsiteX0" fmla="*/ 3423 w 10000"/>
              <a:gd name="connsiteY0" fmla="*/ 2992 h 11320"/>
              <a:gd name="connsiteX1" fmla="*/ 3017 w 10000"/>
              <a:gd name="connsiteY1" fmla="*/ 37 h 11320"/>
              <a:gd name="connsiteX2" fmla="*/ 2943 w 10000"/>
              <a:gd name="connsiteY2" fmla="*/ 1320 h 11320"/>
              <a:gd name="connsiteX3" fmla="*/ 0 w 10000"/>
              <a:gd name="connsiteY3" fmla="*/ 1320 h 11320"/>
              <a:gd name="connsiteX4" fmla="*/ 0 w 10000"/>
              <a:gd name="connsiteY4" fmla="*/ 4751 h 11320"/>
              <a:gd name="connsiteX5" fmla="*/ 2920 w 10000"/>
              <a:gd name="connsiteY5" fmla="*/ 4751 h 11320"/>
              <a:gd name="connsiteX6" fmla="*/ 3019 w 10000"/>
              <a:gd name="connsiteY6" fmla="*/ 5335 h 11320"/>
              <a:gd name="connsiteX7" fmla="*/ 3417 w 10000"/>
              <a:gd name="connsiteY7" fmla="*/ 10809 h 11320"/>
              <a:gd name="connsiteX8" fmla="*/ 3511 w 10000"/>
              <a:gd name="connsiteY8" fmla="*/ 11320 h 11320"/>
              <a:gd name="connsiteX9" fmla="*/ 10000 w 10000"/>
              <a:gd name="connsiteY9" fmla="*/ 11320 h 11320"/>
              <a:gd name="connsiteX10" fmla="*/ 10000 w 10000"/>
              <a:gd name="connsiteY10" fmla="*/ 4751 h 11320"/>
              <a:gd name="connsiteX11" fmla="*/ 3508 w 10000"/>
              <a:gd name="connsiteY11" fmla="*/ 3099 h 11320"/>
              <a:gd name="connsiteX12" fmla="*/ 3423 w 10000"/>
              <a:gd name="connsiteY12" fmla="*/ 2992 h 11320"/>
              <a:gd name="connsiteX0" fmla="*/ 3633 w 10210"/>
              <a:gd name="connsiteY0" fmla="*/ 3393 h 11721"/>
              <a:gd name="connsiteX1" fmla="*/ 3227 w 10210"/>
              <a:gd name="connsiteY1" fmla="*/ 438 h 11721"/>
              <a:gd name="connsiteX2" fmla="*/ 3051 w 10210"/>
              <a:gd name="connsiteY2" fmla="*/ 144 h 11721"/>
              <a:gd name="connsiteX3" fmla="*/ 210 w 10210"/>
              <a:gd name="connsiteY3" fmla="*/ 1721 h 11721"/>
              <a:gd name="connsiteX4" fmla="*/ 210 w 10210"/>
              <a:gd name="connsiteY4" fmla="*/ 5152 h 11721"/>
              <a:gd name="connsiteX5" fmla="*/ 3130 w 10210"/>
              <a:gd name="connsiteY5" fmla="*/ 5152 h 11721"/>
              <a:gd name="connsiteX6" fmla="*/ 3229 w 10210"/>
              <a:gd name="connsiteY6" fmla="*/ 5736 h 11721"/>
              <a:gd name="connsiteX7" fmla="*/ 3627 w 10210"/>
              <a:gd name="connsiteY7" fmla="*/ 11210 h 11721"/>
              <a:gd name="connsiteX8" fmla="*/ 3721 w 10210"/>
              <a:gd name="connsiteY8" fmla="*/ 11721 h 11721"/>
              <a:gd name="connsiteX9" fmla="*/ 10210 w 10210"/>
              <a:gd name="connsiteY9" fmla="*/ 11721 h 11721"/>
              <a:gd name="connsiteX10" fmla="*/ 10210 w 10210"/>
              <a:gd name="connsiteY10" fmla="*/ 5152 h 11721"/>
              <a:gd name="connsiteX11" fmla="*/ 3718 w 10210"/>
              <a:gd name="connsiteY11" fmla="*/ 3500 h 11721"/>
              <a:gd name="connsiteX12" fmla="*/ 3633 w 10210"/>
              <a:gd name="connsiteY12" fmla="*/ 3393 h 11721"/>
              <a:gd name="connsiteX0" fmla="*/ 3633 w 10210"/>
              <a:gd name="connsiteY0" fmla="*/ 3287 h 11615"/>
              <a:gd name="connsiteX1" fmla="*/ 3227 w 10210"/>
              <a:gd name="connsiteY1" fmla="*/ 332 h 11615"/>
              <a:gd name="connsiteX2" fmla="*/ 3051 w 10210"/>
              <a:gd name="connsiteY2" fmla="*/ 38 h 11615"/>
              <a:gd name="connsiteX3" fmla="*/ 210 w 10210"/>
              <a:gd name="connsiteY3" fmla="*/ 1615 h 11615"/>
              <a:gd name="connsiteX4" fmla="*/ 210 w 10210"/>
              <a:gd name="connsiteY4" fmla="*/ 5046 h 11615"/>
              <a:gd name="connsiteX5" fmla="*/ 3130 w 10210"/>
              <a:gd name="connsiteY5" fmla="*/ 5046 h 11615"/>
              <a:gd name="connsiteX6" fmla="*/ 3229 w 10210"/>
              <a:gd name="connsiteY6" fmla="*/ 5630 h 11615"/>
              <a:gd name="connsiteX7" fmla="*/ 3627 w 10210"/>
              <a:gd name="connsiteY7" fmla="*/ 11104 h 11615"/>
              <a:gd name="connsiteX8" fmla="*/ 3721 w 10210"/>
              <a:gd name="connsiteY8" fmla="*/ 11615 h 11615"/>
              <a:gd name="connsiteX9" fmla="*/ 10210 w 10210"/>
              <a:gd name="connsiteY9" fmla="*/ 11615 h 11615"/>
              <a:gd name="connsiteX10" fmla="*/ 10210 w 10210"/>
              <a:gd name="connsiteY10" fmla="*/ 5046 h 11615"/>
              <a:gd name="connsiteX11" fmla="*/ 3718 w 10210"/>
              <a:gd name="connsiteY11" fmla="*/ 3394 h 11615"/>
              <a:gd name="connsiteX12" fmla="*/ 3633 w 10210"/>
              <a:gd name="connsiteY12" fmla="*/ 3287 h 11615"/>
              <a:gd name="connsiteX0" fmla="*/ 3778 w 10355"/>
              <a:gd name="connsiteY0" fmla="*/ 3631 h 11959"/>
              <a:gd name="connsiteX1" fmla="*/ 3372 w 10355"/>
              <a:gd name="connsiteY1" fmla="*/ 676 h 11959"/>
              <a:gd name="connsiteX2" fmla="*/ 3196 w 10355"/>
              <a:gd name="connsiteY2" fmla="*/ 382 h 11959"/>
              <a:gd name="connsiteX3" fmla="*/ 364 w 10355"/>
              <a:gd name="connsiteY3" fmla="*/ 382 h 11959"/>
              <a:gd name="connsiteX4" fmla="*/ 355 w 10355"/>
              <a:gd name="connsiteY4" fmla="*/ 5390 h 11959"/>
              <a:gd name="connsiteX5" fmla="*/ 3275 w 10355"/>
              <a:gd name="connsiteY5" fmla="*/ 5390 h 11959"/>
              <a:gd name="connsiteX6" fmla="*/ 3374 w 10355"/>
              <a:gd name="connsiteY6" fmla="*/ 5974 h 11959"/>
              <a:gd name="connsiteX7" fmla="*/ 3772 w 10355"/>
              <a:gd name="connsiteY7" fmla="*/ 11448 h 11959"/>
              <a:gd name="connsiteX8" fmla="*/ 3866 w 10355"/>
              <a:gd name="connsiteY8" fmla="*/ 11959 h 11959"/>
              <a:gd name="connsiteX9" fmla="*/ 10355 w 10355"/>
              <a:gd name="connsiteY9" fmla="*/ 11959 h 11959"/>
              <a:gd name="connsiteX10" fmla="*/ 10355 w 10355"/>
              <a:gd name="connsiteY10" fmla="*/ 5390 h 11959"/>
              <a:gd name="connsiteX11" fmla="*/ 3863 w 10355"/>
              <a:gd name="connsiteY11" fmla="*/ 3738 h 11959"/>
              <a:gd name="connsiteX12" fmla="*/ 3778 w 10355"/>
              <a:gd name="connsiteY12" fmla="*/ 3631 h 11959"/>
              <a:gd name="connsiteX0" fmla="*/ 3782 w 10359"/>
              <a:gd name="connsiteY0" fmla="*/ 3287 h 11615"/>
              <a:gd name="connsiteX1" fmla="*/ 3376 w 10359"/>
              <a:gd name="connsiteY1" fmla="*/ 332 h 11615"/>
              <a:gd name="connsiteX2" fmla="*/ 3200 w 10359"/>
              <a:gd name="connsiteY2" fmla="*/ 38 h 11615"/>
              <a:gd name="connsiteX3" fmla="*/ 368 w 10359"/>
              <a:gd name="connsiteY3" fmla="*/ 38 h 11615"/>
              <a:gd name="connsiteX4" fmla="*/ 359 w 10359"/>
              <a:gd name="connsiteY4" fmla="*/ 5046 h 11615"/>
              <a:gd name="connsiteX5" fmla="*/ 3279 w 10359"/>
              <a:gd name="connsiteY5" fmla="*/ 5046 h 11615"/>
              <a:gd name="connsiteX6" fmla="*/ 3378 w 10359"/>
              <a:gd name="connsiteY6" fmla="*/ 5630 h 11615"/>
              <a:gd name="connsiteX7" fmla="*/ 3776 w 10359"/>
              <a:gd name="connsiteY7" fmla="*/ 11104 h 11615"/>
              <a:gd name="connsiteX8" fmla="*/ 3870 w 10359"/>
              <a:gd name="connsiteY8" fmla="*/ 11615 h 11615"/>
              <a:gd name="connsiteX9" fmla="*/ 10359 w 10359"/>
              <a:gd name="connsiteY9" fmla="*/ 11615 h 11615"/>
              <a:gd name="connsiteX10" fmla="*/ 10359 w 10359"/>
              <a:gd name="connsiteY10" fmla="*/ 5046 h 11615"/>
              <a:gd name="connsiteX11" fmla="*/ 3867 w 10359"/>
              <a:gd name="connsiteY11" fmla="*/ 3394 h 11615"/>
              <a:gd name="connsiteX12" fmla="*/ 3782 w 10359"/>
              <a:gd name="connsiteY12" fmla="*/ 3287 h 11615"/>
              <a:gd name="connsiteX0" fmla="*/ 3795 w 10372"/>
              <a:gd name="connsiteY0" fmla="*/ 3287 h 11615"/>
              <a:gd name="connsiteX1" fmla="*/ 3389 w 10372"/>
              <a:gd name="connsiteY1" fmla="*/ 332 h 11615"/>
              <a:gd name="connsiteX2" fmla="*/ 3213 w 10372"/>
              <a:gd name="connsiteY2" fmla="*/ 38 h 11615"/>
              <a:gd name="connsiteX3" fmla="*/ 381 w 10372"/>
              <a:gd name="connsiteY3" fmla="*/ 38 h 11615"/>
              <a:gd name="connsiteX4" fmla="*/ 372 w 10372"/>
              <a:gd name="connsiteY4" fmla="*/ 5046 h 11615"/>
              <a:gd name="connsiteX5" fmla="*/ 3292 w 10372"/>
              <a:gd name="connsiteY5" fmla="*/ 5046 h 11615"/>
              <a:gd name="connsiteX6" fmla="*/ 3391 w 10372"/>
              <a:gd name="connsiteY6" fmla="*/ 5630 h 11615"/>
              <a:gd name="connsiteX7" fmla="*/ 3789 w 10372"/>
              <a:gd name="connsiteY7" fmla="*/ 11104 h 11615"/>
              <a:gd name="connsiteX8" fmla="*/ 3883 w 10372"/>
              <a:gd name="connsiteY8" fmla="*/ 11615 h 11615"/>
              <a:gd name="connsiteX9" fmla="*/ 10372 w 10372"/>
              <a:gd name="connsiteY9" fmla="*/ 11615 h 11615"/>
              <a:gd name="connsiteX10" fmla="*/ 10372 w 10372"/>
              <a:gd name="connsiteY10" fmla="*/ 5046 h 11615"/>
              <a:gd name="connsiteX11" fmla="*/ 3880 w 10372"/>
              <a:gd name="connsiteY11" fmla="*/ 3394 h 11615"/>
              <a:gd name="connsiteX12" fmla="*/ 3795 w 10372"/>
              <a:gd name="connsiteY12" fmla="*/ 3287 h 11615"/>
              <a:gd name="connsiteX0" fmla="*/ 3795 w 10372"/>
              <a:gd name="connsiteY0" fmla="*/ 3300 h 11628"/>
              <a:gd name="connsiteX1" fmla="*/ 3389 w 10372"/>
              <a:gd name="connsiteY1" fmla="*/ 345 h 11628"/>
              <a:gd name="connsiteX2" fmla="*/ 3213 w 10372"/>
              <a:gd name="connsiteY2" fmla="*/ 51 h 11628"/>
              <a:gd name="connsiteX3" fmla="*/ 381 w 10372"/>
              <a:gd name="connsiteY3" fmla="*/ 51 h 11628"/>
              <a:gd name="connsiteX4" fmla="*/ 372 w 10372"/>
              <a:gd name="connsiteY4" fmla="*/ 5059 h 11628"/>
              <a:gd name="connsiteX5" fmla="*/ 3292 w 10372"/>
              <a:gd name="connsiteY5" fmla="*/ 5059 h 11628"/>
              <a:gd name="connsiteX6" fmla="*/ 3391 w 10372"/>
              <a:gd name="connsiteY6" fmla="*/ 5643 h 11628"/>
              <a:gd name="connsiteX7" fmla="*/ 3789 w 10372"/>
              <a:gd name="connsiteY7" fmla="*/ 11117 h 11628"/>
              <a:gd name="connsiteX8" fmla="*/ 3883 w 10372"/>
              <a:gd name="connsiteY8" fmla="*/ 11628 h 11628"/>
              <a:gd name="connsiteX9" fmla="*/ 10372 w 10372"/>
              <a:gd name="connsiteY9" fmla="*/ 11628 h 11628"/>
              <a:gd name="connsiteX10" fmla="*/ 10372 w 10372"/>
              <a:gd name="connsiteY10" fmla="*/ 5059 h 11628"/>
              <a:gd name="connsiteX11" fmla="*/ 3880 w 10372"/>
              <a:gd name="connsiteY11" fmla="*/ 3407 h 11628"/>
              <a:gd name="connsiteX12" fmla="*/ 3795 w 10372"/>
              <a:gd name="connsiteY12" fmla="*/ 3300 h 11628"/>
              <a:gd name="connsiteX0" fmla="*/ 3795 w 10852"/>
              <a:gd name="connsiteY0" fmla="*/ 3300 h 12231"/>
              <a:gd name="connsiteX1" fmla="*/ 3389 w 10852"/>
              <a:gd name="connsiteY1" fmla="*/ 345 h 12231"/>
              <a:gd name="connsiteX2" fmla="*/ 3213 w 10852"/>
              <a:gd name="connsiteY2" fmla="*/ 51 h 12231"/>
              <a:gd name="connsiteX3" fmla="*/ 381 w 10852"/>
              <a:gd name="connsiteY3" fmla="*/ 51 h 12231"/>
              <a:gd name="connsiteX4" fmla="*/ 372 w 10852"/>
              <a:gd name="connsiteY4" fmla="*/ 5059 h 12231"/>
              <a:gd name="connsiteX5" fmla="*/ 3292 w 10852"/>
              <a:gd name="connsiteY5" fmla="*/ 5059 h 12231"/>
              <a:gd name="connsiteX6" fmla="*/ 3391 w 10852"/>
              <a:gd name="connsiteY6" fmla="*/ 5643 h 12231"/>
              <a:gd name="connsiteX7" fmla="*/ 3789 w 10852"/>
              <a:gd name="connsiteY7" fmla="*/ 11117 h 12231"/>
              <a:gd name="connsiteX8" fmla="*/ 3883 w 10852"/>
              <a:gd name="connsiteY8" fmla="*/ 11628 h 12231"/>
              <a:gd name="connsiteX9" fmla="*/ 10372 w 10852"/>
              <a:gd name="connsiteY9" fmla="*/ 11628 h 12231"/>
              <a:gd name="connsiteX10" fmla="*/ 10372 w 10852"/>
              <a:gd name="connsiteY10" fmla="*/ 3482 h 12231"/>
              <a:gd name="connsiteX11" fmla="*/ 3880 w 10852"/>
              <a:gd name="connsiteY11" fmla="*/ 3407 h 12231"/>
              <a:gd name="connsiteX12" fmla="*/ 3795 w 10852"/>
              <a:gd name="connsiteY12" fmla="*/ 3300 h 12231"/>
              <a:gd name="connsiteX0" fmla="*/ 3795 w 11143"/>
              <a:gd name="connsiteY0" fmla="*/ 3300 h 11628"/>
              <a:gd name="connsiteX1" fmla="*/ 3389 w 11143"/>
              <a:gd name="connsiteY1" fmla="*/ 345 h 11628"/>
              <a:gd name="connsiteX2" fmla="*/ 3213 w 11143"/>
              <a:gd name="connsiteY2" fmla="*/ 51 h 11628"/>
              <a:gd name="connsiteX3" fmla="*/ 381 w 11143"/>
              <a:gd name="connsiteY3" fmla="*/ 51 h 11628"/>
              <a:gd name="connsiteX4" fmla="*/ 372 w 11143"/>
              <a:gd name="connsiteY4" fmla="*/ 5059 h 11628"/>
              <a:gd name="connsiteX5" fmla="*/ 3292 w 11143"/>
              <a:gd name="connsiteY5" fmla="*/ 5059 h 11628"/>
              <a:gd name="connsiteX6" fmla="*/ 3391 w 11143"/>
              <a:gd name="connsiteY6" fmla="*/ 5643 h 11628"/>
              <a:gd name="connsiteX7" fmla="*/ 3789 w 11143"/>
              <a:gd name="connsiteY7" fmla="*/ 11117 h 11628"/>
              <a:gd name="connsiteX8" fmla="*/ 3883 w 11143"/>
              <a:gd name="connsiteY8" fmla="*/ 11628 h 11628"/>
              <a:gd name="connsiteX9" fmla="*/ 10372 w 11143"/>
              <a:gd name="connsiteY9" fmla="*/ 11628 h 11628"/>
              <a:gd name="connsiteX10" fmla="*/ 10372 w 11143"/>
              <a:gd name="connsiteY10" fmla="*/ 3482 h 11628"/>
              <a:gd name="connsiteX11" fmla="*/ 3880 w 11143"/>
              <a:gd name="connsiteY11" fmla="*/ 3407 h 11628"/>
              <a:gd name="connsiteX12" fmla="*/ 3795 w 11143"/>
              <a:gd name="connsiteY12" fmla="*/ 3300 h 11628"/>
              <a:gd name="connsiteX0" fmla="*/ 3655 w 11003"/>
              <a:gd name="connsiteY0" fmla="*/ 3300 h 11628"/>
              <a:gd name="connsiteX1" fmla="*/ 3249 w 11003"/>
              <a:gd name="connsiteY1" fmla="*/ 345 h 11628"/>
              <a:gd name="connsiteX2" fmla="*/ 3073 w 11003"/>
              <a:gd name="connsiteY2" fmla="*/ 51 h 11628"/>
              <a:gd name="connsiteX3" fmla="*/ 241 w 11003"/>
              <a:gd name="connsiteY3" fmla="*/ 51 h 11628"/>
              <a:gd name="connsiteX4" fmla="*/ 232 w 11003"/>
              <a:gd name="connsiteY4" fmla="*/ 5059 h 11628"/>
              <a:gd name="connsiteX5" fmla="*/ 3152 w 11003"/>
              <a:gd name="connsiteY5" fmla="*/ 5059 h 11628"/>
              <a:gd name="connsiteX6" fmla="*/ 3251 w 11003"/>
              <a:gd name="connsiteY6" fmla="*/ 5643 h 11628"/>
              <a:gd name="connsiteX7" fmla="*/ 3649 w 11003"/>
              <a:gd name="connsiteY7" fmla="*/ 11117 h 11628"/>
              <a:gd name="connsiteX8" fmla="*/ 3743 w 11003"/>
              <a:gd name="connsiteY8" fmla="*/ 11628 h 11628"/>
              <a:gd name="connsiteX9" fmla="*/ 10232 w 11003"/>
              <a:gd name="connsiteY9" fmla="*/ 11628 h 11628"/>
              <a:gd name="connsiteX10" fmla="*/ 10232 w 11003"/>
              <a:gd name="connsiteY10" fmla="*/ 3482 h 11628"/>
              <a:gd name="connsiteX11" fmla="*/ 3740 w 11003"/>
              <a:gd name="connsiteY11" fmla="*/ 3407 h 11628"/>
              <a:gd name="connsiteX12" fmla="*/ 3655 w 11003"/>
              <a:gd name="connsiteY12" fmla="*/ 3300 h 11628"/>
              <a:gd name="connsiteX0" fmla="*/ 3432 w 10780"/>
              <a:gd name="connsiteY0" fmla="*/ 3300 h 11628"/>
              <a:gd name="connsiteX1" fmla="*/ 3026 w 10780"/>
              <a:gd name="connsiteY1" fmla="*/ 345 h 11628"/>
              <a:gd name="connsiteX2" fmla="*/ 2850 w 10780"/>
              <a:gd name="connsiteY2" fmla="*/ 51 h 11628"/>
              <a:gd name="connsiteX3" fmla="*/ 18 w 10780"/>
              <a:gd name="connsiteY3" fmla="*/ 51 h 11628"/>
              <a:gd name="connsiteX4" fmla="*/ 9 w 10780"/>
              <a:gd name="connsiteY4" fmla="*/ 5059 h 11628"/>
              <a:gd name="connsiteX5" fmla="*/ 2929 w 10780"/>
              <a:gd name="connsiteY5" fmla="*/ 5059 h 11628"/>
              <a:gd name="connsiteX6" fmla="*/ 3028 w 10780"/>
              <a:gd name="connsiteY6" fmla="*/ 5643 h 11628"/>
              <a:gd name="connsiteX7" fmla="*/ 3426 w 10780"/>
              <a:gd name="connsiteY7" fmla="*/ 11117 h 11628"/>
              <a:gd name="connsiteX8" fmla="*/ 3520 w 10780"/>
              <a:gd name="connsiteY8" fmla="*/ 11628 h 11628"/>
              <a:gd name="connsiteX9" fmla="*/ 10009 w 10780"/>
              <a:gd name="connsiteY9" fmla="*/ 11628 h 11628"/>
              <a:gd name="connsiteX10" fmla="*/ 10009 w 10780"/>
              <a:gd name="connsiteY10" fmla="*/ 3482 h 11628"/>
              <a:gd name="connsiteX11" fmla="*/ 3517 w 10780"/>
              <a:gd name="connsiteY11" fmla="*/ 3407 h 11628"/>
              <a:gd name="connsiteX12" fmla="*/ 3432 w 10780"/>
              <a:gd name="connsiteY12" fmla="*/ 3300 h 11628"/>
              <a:gd name="connsiteX0" fmla="*/ 3432 w 10780"/>
              <a:gd name="connsiteY0" fmla="*/ 3300 h 11628"/>
              <a:gd name="connsiteX1" fmla="*/ 3026 w 10780"/>
              <a:gd name="connsiteY1" fmla="*/ 345 h 11628"/>
              <a:gd name="connsiteX2" fmla="*/ 2850 w 10780"/>
              <a:gd name="connsiteY2" fmla="*/ 51 h 11628"/>
              <a:gd name="connsiteX3" fmla="*/ 18 w 10780"/>
              <a:gd name="connsiteY3" fmla="*/ 51 h 11628"/>
              <a:gd name="connsiteX4" fmla="*/ 9 w 10780"/>
              <a:gd name="connsiteY4" fmla="*/ 5059 h 11628"/>
              <a:gd name="connsiteX5" fmla="*/ 2929 w 10780"/>
              <a:gd name="connsiteY5" fmla="*/ 5059 h 11628"/>
              <a:gd name="connsiteX6" fmla="*/ 3028 w 10780"/>
              <a:gd name="connsiteY6" fmla="*/ 5643 h 11628"/>
              <a:gd name="connsiteX7" fmla="*/ 3426 w 10780"/>
              <a:gd name="connsiteY7" fmla="*/ 11117 h 11628"/>
              <a:gd name="connsiteX8" fmla="*/ 3520 w 10780"/>
              <a:gd name="connsiteY8" fmla="*/ 11628 h 11628"/>
              <a:gd name="connsiteX9" fmla="*/ 10009 w 10780"/>
              <a:gd name="connsiteY9" fmla="*/ 11628 h 11628"/>
              <a:gd name="connsiteX10" fmla="*/ 10009 w 10780"/>
              <a:gd name="connsiteY10" fmla="*/ 3482 h 11628"/>
              <a:gd name="connsiteX11" fmla="*/ 3517 w 10780"/>
              <a:gd name="connsiteY11" fmla="*/ 3407 h 11628"/>
              <a:gd name="connsiteX12" fmla="*/ 3432 w 10780"/>
              <a:gd name="connsiteY12" fmla="*/ 3300 h 11628"/>
              <a:gd name="connsiteX0" fmla="*/ 3432 w 10021"/>
              <a:gd name="connsiteY0" fmla="*/ 3300 h 11628"/>
              <a:gd name="connsiteX1" fmla="*/ 3026 w 10021"/>
              <a:gd name="connsiteY1" fmla="*/ 345 h 11628"/>
              <a:gd name="connsiteX2" fmla="*/ 2850 w 10021"/>
              <a:gd name="connsiteY2" fmla="*/ 51 h 11628"/>
              <a:gd name="connsiteX3" fmla="*/ 18 w 10021"/>
              <a:gd name="connsiteY3" fmla="*/ 51 h 11628"/>
              <a:gd name="connsiteX4" fmla="*/ 9 w 10021"/>
              <a:gd name="connsiteY4" fmla="*/ 5059 h 11628"/>
              <a:gd name="connsiteX5" fmla="*/ 2929 w 10021"/>
              <a:gd name="connsiteY5" fmla="*/ 5059 h 11628"/>
              <a:gd name="connsiteX6" fmla="*/ 3028 w 10021"/>
              <a:gd name="connsiteY6" fmla="*/ 5643 h 11628"/>
              <a:gd name="connsiteX7" fmla="*/ 3426 w 10021"/>
              <a:gd name="connsiteY7" fmla="*/ 11117 h 11628"/>
              <a:gd name="connsiteX8" fmla="*/ 3520 w 10021"/>
              <a:gd name="connsiteY8" fmla="*/ 11628 h 11628"/>
              <a:gd name="connsiteX9" fmla="*/ 10009 w 10021"/>
              <a:gd name="connsiteY9" fmla="*/ 11628 h 11628"/>
              <a:gd name="connsiteX10" fmla="*/ 10009 w 10021"/>
              <a:gd name="connsiteY10" fmla="*/ 3482 h 11628"/>
              <a:gd name="connsiteX11" fmla="*/ 3517 w 10021"/>
              <a:gd name="connsiteY11" fmla="*/ 3407 h 11628"/>
              <a:gd name="connsiteX12" fmla="*/ 3432 w 10021"/>
              <a:gd name="connsiteY12" fmla="*/ 330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21" h="11628">
                <a:moveTo>
                  <a:pt x="3432" y="3300"/>
                </a:moveTo>
                <a:cubicBezTo>
                  <a:pt x="3297" y="2315"/>
                  <a:pt x="3123" y="886"/>
                  <a:pt x="3026" y="345"/>
                </a:cubicBezTo>
                <a:cubicBezTo>
                  <a:pt x="2929" y="-196"/>
                  <a:pt x="2900" y="62"/>
                  <a:pt x="2850" y="51"/>
                </a:cubicBezTo>
                <a:cubicBezTo>
                  <a:pt x="2800" y="40"/>
                  <a:pt x="504" y="42"/>
                  <a:pt x="18" y="51"/>
                </a:cubicBezTo>
                <a:cubicBezTo>
                  <a:pt x="0" y="2398"/>
                  <a:pt x="-5" y="2608"/>
                  <a:pt x="9" y="5059"/>
                </a:cubicBezTo>
                <a:cubicBezTo>
                  <a:pt x="527" y="4993"/>
                  <a:pt x="1956" y="5059"/>
                  <a:pt x="2929" y="5059"/>
                </a:cubicBezTo>
                <a:cubicBezTo>
                  <a:pt x="2964" y="5059"/>
                  <a:pt x="2999" y="5278"/>
                  <a:pt x="3028" y="5643"/>
                </a:cubicBezTo>
                <a:cubicBezTo>
                  <a:pt x="3161" y="7468"/>
                  <a:pt x="3293" y="9292"/>
                  <a:pt x="3426" y="11117"/>
                </a:cubicBezTo>
                <a:cubicBezTo>
                  <a:pt x="3450" y="11482"/>
                  <a:pt x="3485" y="11628"/>
                  <a:pt x="3520" y="11628"/>
                </a:cubicBezTo>
                <a:lnTo>
                  <a:pt x="10009" y="11628"/>
                </a:lnTo>
                <a:cubicBezTo>
                  <a:pt x="10038" y="8441"/>
                  <a:pt x="10009" y="6197"/>
                  <a:pt x="10009" y="3482"/>
                </a:cubicBezTo>
                <a:cubicBezTo>
                  <a:pt x="3496" y="3482"/>
                  <a:pt x="3517" y="3407"/>
                  <a:pt x="3517" y="3407"/>
                </a:cubicBezTo>
                <a:cubicBezTo>
                  <a:pt x="3494" y="3407"/>
                  <a:pt x="3455" y="3446"/>
                  <a:pt x="3432" y="3300"/>
                </a:cubicBezTo>
                <a:close/>
              </a:path>
            </a:pathLst>
          </a:custGeom>
          <a:solidFill>
            <a:srgbClr val="ED780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endParaRPr lang="en-GB" sz="2400" dirty="0">
              <a:solidFill>
                <a:srgbClr val="001965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7FE2B6-ACDF-4C99-BD6E-2B8BBEDF03DA}"/>
              </a:ext>
            </a:extLst>
          </p:cNvPr>
          <p:cNvSpPr/>
          <p:nvPr/>
        </p:nvSpPr>
        <p:spPr>
          <a:xfrm>
            <a:off x="7145" y="4147910"/>
            <a:ext cx="9167019" cy="1319299"/>
          </a:xfrm>
          <a:custGeom>
            <a:avLst/>
            <a:gdLst>
              <a:gd name="connsiteX0" fmla="*/ 38721 w 12222692"/>
              <a:gd name="connsiteY0" fmla="*/ 0 h 1319299"/>
              <a:gd name="connsiteX1" fmla="*/ 3543369 w 12222692"/>
              <a:gd name="connsiteY1" fmla="*/ 0 h 1319299"/>
              <a:gd name="connsiteX2" fmla="*/ 3628589 w 12222692"/>
              <a:gd name="connsiteY2" fmla="*/ 50965 h 1319299"/>
              <a:gd name="connsiteX3" fmla="*/ 3632575 w 12222692"/>
              <a:gd name="connsiteY3" fmla="*/ 65062 h 1319299"/>
              <a:gd name="connsiteX4" fmla="*/ 3641875 w 12222692"/>
              <a:gd name="connsiteY4" fmla="*/ 65887 h 1319299"/>
              <a:gd name="connsiteX5" fmla="*/ 4178788 w 12222692"/>
              <a:gd name="connsiteY5" fmla="*/ 641068 h 1319299"/>
              <a:gd name="connsiteX6" fmla="*/ 4257062 w 12222692"/>
              <a:gd name="connsiteY6" fmla="*/ 681278 h 1319299"/>
              <a:gd name="connsiteX7" fmla="*/ 12222692 w 12222692"/>
              <a:gd name="connsiteY7" fmla="*/ 681278 h 1319299"/>
              <a:gd name="connsiteX8" fmla="*/ 12222692 w 12222692"/>
              <a:gd name="connsiteY8" fmla="*/ 1319299 h 1319299"/>
              <a:gd name="connsiteX9" fmla="*/ 4286415 w 12222692"/>
              <a:gd name="connsiteY9" fmla="*/ 1319299 h 1319299"/>
              <a:gd name="connsiteX10" fmla="*/ 4171449 w 12222692"/>
              <a:gd name="connsiteY10" fmla="*/ 1269668 h 1319299"/>
              <a:gd name="connsiteX11" fmla="*/ 3684681 w 12222692"/>
              <a:gd name="connsiteY11" fmla="*/ 737999 h 1319299"/>
              <a:gd name="connsiteX12" fmla="*/ 3626893 w 12222692"/>
              <a:gd name="connsiteY12" fmla="*/ 696345 h 1319299"/>
              <a:gd name="connsiteX13" fmla="*/ 3623462 w 12222692"/>
              <a:gd name="connsiteY13" fmla="*/ 695119 h 1319299"/>
              <a:gd name="connsiteX14" fmla="*/ 3623462 w 12222692"/>
              <a:gd name="connsiteY14" fmla="*/ 676945 h 1319299"/>
              <a:gd name="connsiteX15" fmla="*/ 0 w 12222692"/>
              <a:gd name="connsiteY15" fmla="*/ 676945 h 1319299"/>
              <a:gd name="connsiteX16" fmla="*/ 0 w 12222692"/>
              <a:gd name="connsiteY16" fmla="*/ 11777 h 13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22692" h="1319299">
                <a:moveTo>
                  <a:pt x="38721" y="0"/>
                </a:moveTo>
                <a:lnTo>
                  <a:pt x="3543369" y="0"/>
                </a:lnTo>
                <a:cubicBezTo>
                  <a:pt x="3575357" y="0"/>
                  <a:pt x="3612178" y="22033"/>
                  <a:pt x="3628589" y="50965"/>
                </a:cubicBezTo>
                <a:lnTo>
                  <a:pt x="3632575" y="65062"/>
                </a:lnTo>
                <a:lnTo>
                  <a:pt x="3641875" y="65887"/>
                </a:lnTo>
                <a:cubicBezTo>
                  <a:pt x="3745833" y="157283"/>
                  <a:pt x="4010009" y="544136"/>
                  <a:pt x="4178788" y="641068"/>
                </a:cubicBezTo>
                <a:cubicBezTo>
                  <a:pt x="4206917" y="655248"/>
                  <a:pt x="4228932" y="681278"/>
                  <a:pt x="4257062" y="681278"/>
                </a:cubicBezTo>
                <a:lnTo>
                  <a:pt x="12222692" y="681278"/>
                </a:lnTo>
                <a:lnTo>
                  <a:pt x="12222692" y="1319299"/>
                </a:lnTo>
                <a:lnTo>
                  <a:pt x="4286415" y="1319299"/>
                </a:lnTo>
                <a:cubicBezTo>
                  <a:pt x="4243609" y="1319299"/>
                  <a:pt x="4200805" y="1305119"/>
                  <a:pt x="4171449" y="1269668"/>
                </a:cubicBezTo>
                <a:lnTo>
                  <a:pt x="3684681" y="737999"/>
                </a:lnTo>
                <a:cubicBezTo>
                  <a:pt x="3666947" y="720275"/>
                  <a:pt x="3647379" y="706095"/>
                  <a:pt x="3626893" y="696345"/>
                </a:cubicBezTo>
                <a:lnTo>
                  <a:pt x="3623462" y="695119"/>
                </a:lnTo>
                <a:lnTo>
                  <a:pt x="3623462" y="676945"/>
                </a:lnTo>
                <a:lnTo>
                  <a:pt x="0" y="676945"/>
                </a:lnTo>
                <a:lnTo>
                  <a:pt x="0" y="11777"/>
                </a:lnTo>
                <a:close/>
              </a:path>
            </a:pathLst>
          </a:custGeom>
          <a:solidFill>
            <a:srgbClr val="E9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GB" dirty="0">
              <a:solidFill>
                <a:srgbClr val="FFFFFF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4B891-02F8-448D-BA05-D5A1BD44E81B}"/>
              </a:ext>
            </a:extLst>
          </p:cNvPr>
          <p:cNvGrpSpPr/>
          <p:nvPr/>
        </p:nvGrpSpPr>
        <p:grpSpPr>
          <a:xfrm>
            <a:off x="1187933" y="3069994"/>
            <a:ext cx="527925" cy="1376553"/>
            <a:chOff x="1188908" y="2959513"/>
            <a:chExt cx="292359" cy="571740"/>
          </a:xfrm>
        </p:grpSpPr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0DD78DB0-B804-4B77-BD20-2C8F32F29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908" y="3028123"/>
              <a:ext cx="130234" cy="375137"/>
            </a:xfrm>
            <a:custGeom>
              <a:avLst/>
              <a:gdLst>
                <a:gd name="T0" fmla="*/ 254 w 255"/>
                <a:gd name="T1" fmla="*/ 461 h 736"/>
                <a:gd name="T2" fmla="*/ 254 w 255"/>
                <a:gd name="T3" fmla="*/ 254 h 736"/>
                <a:gd name="T4" fmla="*/ 161 w 255"/>
                <a:gd name="T5" fmla="*/ 169 h 736"/>
                <a:gd name="T6" fmla="*/ 128 w 255"/>
                <a:gd name="T7" fmla="*/ 169 h 736"/>
                <a:gd name="T8" fmla="*/ 94 w 255"/>
                <a:gd name="T9" fmla="*/ 169 h 736"/>
                <a:gd name="T10" fmla="*/ 1 w 255"/>
                <a:gd name="T11" fmla="*/ 254 h 736"/>
                <a:gd name="T12" fmla="*/ 1 w 255"/>
                <a:gd name="T13" fmla="*/ 461 h 736"/>
                <a:gd name="T14" fmla="*/ 1 w 255"/>
                <a:gd name="T15" fmla="*/ 460 h 736"/>
                <a:gd name="T16" fmla="*/ 1 w 255"/>
                <a:gd name="T17" fmla="*/ 510 h 736"/>
                <a:gd name="T18" fmla="*/ 37 w 255"/>
                <a:gd name="T19" fmla="*/ 546 h 736"/>
                <a:gd name="T20" fmla="*/ 37 w 255"/>
                <a:gd name="T21" fmla="*/ 736 h 736"/>
                <a:gd name="T22" fmla="*/ 218 w 255"/>
                <a:gd name="T23" fmla="*/ 736 h 736"/>
                <a:gd name="T24" fmla="*/ 218 w 255"/>
                <a:gd name="T25" fmla="*/ 546 h 736"/>
                <a:gd name="T26" fmla="*/ 254 w 255"/>
                <a:gd name="T27" fmla="*/ 510 h 736"/>
                <a:gd name="T28" fmla="*/ 254 w 255"/>
                <a:gd name="T29" fmla="*/ 460 h 736"/>
                <a:gd name="T30" fmla="*/ 254 w 255"/>
                <a:gd name="T31" fmla="*/ 461 h 736"/>
                <a:gd name="T32" fmla="*/ 200 w 255"/>
                <a:gd name="T33" fmla="*/ 72 h 736"/>
                <a:gd name="T34" fmla="*/ 128 w 255"/>
                <a:gd name="T35" fmla="*/ 145 h 736"/>
                <a:gd name="T36" fmla="*/ 55 w 255"/>
                <a:gd name="T37" fmla="*/ 72 h 736"/>
                <a:gd name="T38" fmla="*/ 128 w 255"/>
                <a:gd name="T39" fmla="*/ 0 h 736"/>
                <a:gd name="T40" fmla="*/ 200 w 255"/>
                <a:gd name="T41" fmla="*/ 7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5" h="736">
                  <a:moveTo>
                    <a:pt x="254" y="461"/>
                  </a:moveTo>
                  <a:cubicBezTo>
                    <a:pt x="254" y="254"/>
                    <a:pt x="254" y="254"/>
                    <a:pt x="254" y="254"/>
                  </a:cubicBezTo>
                  <a:cubicBezTo>
                    <a:pt x="255" y="199"/>
                    <a:pt x="210" y="169"/>
                    <a:pt x="161" y="169"/>
                  </a:cubicBezTo>
                  <a:cubicBezTo>
                    <a:pt x="128" y="169"/>
                    <a:pt x="128" y="169"/>
                    <a:pt x="128" y="169"/>
                  </a:cubicBezTo>
                  <a:cubicBezTo>
                    <a:pt x="94" y="169"/>
                    <a:pt x="94" y="169"/>
                    <a:pt x="94" y="169"/>
                  </a:cubicBezTo>
                  <a:cubicBezTo>
                    <a:pt x="45" y="169"/>
                    <a:pt x="0" y="199"/>
                    <a:pt x="1" y="254"/>
                  </a:cubicBezTo>
                  <a:cubicBezTo>
                    <a:pt x="1" y="461"/>
                    <a:pt x="1" y="461"/>
                    <a:pt x="1" y="461"/>
                  </a:cubicBezTo>
                  <a:cubicBezTo>
                    <a:pt x="1" y="461"/>
                    <a:pt x="1" y="461"/>
                    <a:pt x="1" y="460"/>
                  </a:cubicBezTo>
                  <a:cubicBezTo>
                    <a:pt x="1" y="460"/>
                    <a:pt x="1" y="487"/>
                    <a:pt x="1" y="510"/>
                  </a:cubicBezTo>
                  <a:cubicBezTo>
                    <a:pt x="1" y="530"/>
                    <a:pt x="17" y="546"/>
                    <a:pt x="37" y="546"/>
                  </a:cubicBezTo>
                  <a:cubicBezTo>
                    <a:pt x="37" y="736"/>
                    <a:pt x="37" y="736"/>
                    <a:pt x="37" y="736"/>
                  </a:cubicBezTo>
                  <a:cubicBezTo>
                    <a:pt x="218" y="736"/>
                    <a:pt x="218" y="736"/>
                    <a:pt x="218" y="736"/>
                  </a:cubicBezTo>
                  <a:cubicBezTo>
                    <a:pt x="218" y="546"/>
                    <a:pt x="218" y="546"/>
                    <a:pt x="218" y="546"/>
                  </a:cubicBezTo>
                  <a:cubicBezTo>
                    <a:pt x="238" y="546"/>
                    <a:pt x="254" y="530"/>
                    <a:pt x="254" y="510"/>
                  </a:cubicBezTo>
                  <a:cubicBezTo>
                    <a:pt x="254" y="487"/>
                    <a:pt x="254" y="460"/>
                    <a:pt x="254" y="460"/>
                  </a:cubicBezTo>
                  <a:cubicBezTo>
                    <a:pt x="254" y="461"/>
                    <a:pt x="254" y="461"/>
                    <a:pt x="254" y="461"/>
                  </a:cubicBezTo>
                  <a:moveTo>
                    <a:pt x="200" y="72"/>
                  </a:moveTo>
                  <a:cubicBezTo>
                    <a:pt x="200" y="113"/>
                    <a:pt x="168" y="145"/>
                    <a:pt x="128" y="145"/>
                  </a:cubicBezTo>
                  <a:cubicBezTo>
                    <a:pt x="88" y="145"/>
                    <a:pt x="55" y="113"/>
                    <a:pt x="55" y="72"/>
                  </a:cubicBezTo>
                  <a:cubicBezTo>
                    <a:pt x="55" y="32"/>
                    <a:pt x="88" y="0"/>
                    <a:pt x="128" y="0"/>
                  </a:cubicBezTo>
                  <a:cubicBezTo>
                    <a:pt x="168" y="0"/>
                    <a:pt x="200" y="32"/>
                    <a:pt x="200" y="72"/>
                  </a:cubicBezTo>
                </a:path>
              </a:pathLst>
            </a:custGeom>
            <a:solidFill>
              <a:schemeClr val="bg1">
                <a:alpha val="43000"/>
              </a:schemeClr>
            </a:solidFill>
            <a:ln w="952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110">
                <a:defRPr/>
              </a:pPr>
              <a:endParaRPr lang="en-GB" dirty="0">
                <a:solidFill>
                  <a:srgbClr val="001965"/>
                </a:solidFill>
                <a:ea typeface="Apis" panose="020B0504010101010104" pitchFamily="34" charset="0"/>
                <a:cs typeface="Apis" panose="020B0504010101010104" pitchFamily="34" charset="0"/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179F78D-CF9E-4916-8195-7823809E4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578" y="2959513"/>
              <a:ext cx="198689" cy="571740"/>
            </a:xfrm>
            <a:custGeom>
              <a:avLst/>
              <a:gdLst>
                <a:gd name="T0" fmla="*/ 387 w 389"/>
                <a:gd name="T1" fmla="*/ 704 h 1122"/>
                <a:gd name="T2" fmla="*/ 387 w 389"/>
                <a:gd name="T3" fmla="*/ 387 h 1122"/>
                <a:gd name="T4" fmla="*/ 245 w 389"/>
                <a:gd name="T5" fmla="*/ 258 h 1122"/>
                <a:gd name="T6" fmla="*/ 194 w 389"/>
                <a:gd name="T7" fmla="*/ 258 h 1122"/>
                <a:gd name="T8" fmla="*/ 143 w 389"/>
                <a:gd name="T9" fmla="*/ 258 h 1122"/>
                <a:gd name="T10" fmla="*/ 1 w 389"/>
                <a:gd name="T11" fmla="*/ 387 h 1122"/>
                <a:gd name="T12" fmla="*/ 1 w 389"/>
                <a:gd name="T13" fmla="*/ 704 h 1122"/>
                <a:gd name="T14" fmla="*/ 1 w 389"/>
                <a:gd name="T15" fmla="*/ 702 h 1122"/>
                <a:gd name="T16" fmla="*/ 1 w 389"/>
                <a:gd name="T17" fmla="*/ 778 h 1122"/>
                <a:gd name="T18" fmla="*/ 56 w 389"/>
                <a:gd name="T19" fmla="*/ 833 h 1122"/>
                <a:gd name="T20" fmla="*/ 56 w 389"/>
                <a:gd name="T21" fmla="*/ 1122 h 1122"/>
                <a:gd name="T22" fmla="*/ 332 w 389"/>
                <a:gd name="T23" fmla="*/ 1122 h 1122"/>
                <a:gd name="T24" fmla="*/ 332 w 389"/>
                <a:gd name="T25" fmla="*/ 833 h 1122"/>
                <a:gd name="T26" fmla="*/ 387 w 389"/>
                <a:gd name="T27" fmla="*/ 778 h 1122"/>
                <a:gd name="T28" fmla="*/ 387 w 389"/>
                <a:gd name="T29" fmla="*/ 702 h 1122"/>
                <a:gd name="T30" fmla="*/ 387 w 389"/>
                <a:gd name="T31" fmla="*/ 704 h 1122"/>
                <a:gd name="T32" fmla="*/ 305 w 389"/>
                <a:gd name="T33" fmla="*/ 111 h 1122"/>
                <a:gd name="T34" fmla="*/ 194 w 389"/>
                <a:gd name="T35" fmla="*/ 222 h 1122"/>
                <a:gd name="T36" fmla="*/ 83 w 389"/>
                <a:gd name="T37" fmla="*/ 111 h 1122"/>
                <a:gd name="T38" fmla="*/ 194 w 389"/>
                <a:gd name="T39" fmla="*/ 0 h 1122"/>
                <a:gd name="T40" fmla="*/ 305 w 389"/>
                <a:gd name="T41" fmla="*/ 111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" h="1122">
                  <a:moveTo>
                    <a:pt x="387" y="704"/>
                  </a:moveTo>
                  <a:cubicBezTo>
                    <a:pt x="387" y="387"/>
                    <a:pt x="387" y="387"/>
                    <a:pt x="387" y="387"/>
                  </a:cubicBezTo>
                  <a:cubicBezTo>
                    <a:pt x="389" y="304"/>
                    <a:pt x="319" y="258"/>
                    <a:pt x="245" y="258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43" y="258"/>
                    <a:pt x="143" y="258"/>
                    <a:pt x="143" y="258"/>
                  </a:cubicBezTo>
                  <a:cubicBezTo>
                    <a:pt x="69" y="258"/>
                    <a:pt x="0" y="304"/>
                    <a:pt x="1" y="387"/>
                  </a:cubicBezTo>
                  <a:cubicBezTo>
                    <a:pt x="1" y="704"/>
                    <a:pt x="1" y="704"/>
                    <a:pt x="1" y="704"/>
                  </a:cubicBezTo>
                  <a:cubicBezTo>
                    <a:pt x="1" y="703"/>
                    <a:pt x="2" y="703"/>
                    <a:pt x="1" y="702"/>
                  </a:cubicBezTo>
                  <a:cubicBezTo>
                    <a:pt x="1" y="702"/>
                    <a:pt x="1" y="743"/>
                    <a:pt x="1" y="778"/>
                  </a:cubicBezTo>
                  <a:cubicBezTo>
                    <a:pt x="1" y="809"/>
                    <a:pt x="26" y="833"/>
                    <a:pt x="56" y="833"/>
                  </a:cubicBezTo>
                  <a:cubicBezTo>
                    <a:pt x="56" y="1122"/>
                    <a:pt x="56" y="1122"/>
                    <a:pt x="56" y="1122"/>
                  </a:cubicBezTo>
                  <a:cubicBezTo>
                    <a:pt x="332" y="1122"/>
                    <a:pt x="332" y="1122"/>
                    <a:pt x="332" y="1122"/>
                  </a:cubicBezTo>
                  <a:cubicBezTo>
                    <a:pt x="332" y="833"/>
                    <a:pt x="332" y="833"/>
                    <a:pt x="332" y="833"/>
                  </a:cubicBezTo>
                  <a:cubicBezTo>
                    <a:pt x="362" y="833"/>
                    <a:pt x="387" y="809"/>
                    <a:pt x="387" y="778"/>
                  </a:cubicBezTo>
                  <a:cubicBezTo>
                    <a:pt x="387" y="743"/>
                    <a:pt x="387" y="702"/>
                    <a:pt x="387" y="702"/>
                  </a:cubicBezTo>
                  <a:cubicBezTo>
                    <a:pt x="386" y="703"/>
                    <a:pt x="387" y="703"/>
                    <a:pt x="387" y="704"/>
                  </a:cubicBezTo>
                  <a:moveTo>
                    <a:pt x="305" y="111"/>
                  </a:moveTo>
                  <a:cubicBezTo>
                    <a:pt x="305" y="172"/>
                    <a:pt x="255" y="222"/>
                    <a:pt x="194" y="222"/>
                  </a:cubicBezTo>
                  <a:cubicBezTo>
                    <a:pt x="133" y="222"/>
                    <a:pt x="83" y="172"/>
                    <a:pt x="83" y="111"/>
                  </a:cubicBezTo>
                  <a:cubicBezTo>
                    <a:pt x="83" y="50"/>
                    <a:pt x="133" y="0"/>
                    <a:pt x="194" y="0"/>
                  </a:cubicBezTo>
                  <a:cubicBezTo>
                    <a:pt x="255" y="0"/>
                    <a:pt x="305" y="50"/>
                    <a:pt x="305" y="111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110">
                <a:defRPr/>
              </a:pPr>
              <a:endParaRPr lang="en-GB" dirty="0">
                <a:solidFill>
                  <a:srgbClr val="001965"/>
                </a:solidFill>
                <a:ea typeface="Apis" panose="020B0504010101010104" pitchFamily="34" charset="0"/>
                <a:cs typeface="Apis" panose="020B0504010101010104" pitchFamily="34" charset="0"/>
              </a:endParaRPr>
            </a:p>
          </p:txBody>
        </p:sp>
      </p:grpSp>
      <p:sp>
        <p:nvSpPr>
          <p:cNvPr id="46" name="Freeform 5">
            <a:extLst>
              <a:ext uri="{FF2B5EF4-FFF2-40B4-BE49-F238E27FC236}">
                <a16:creationId xmlns:a16="http://schemas.microsoft.com/office/drawing/2014/main" id="{7FAAF1C9-413D-489F-8FCF-453A75B25260}"/>
              </a:ext>
            </a:extLst>
          </p:cNvPr>
          <p:cNvSpPr/>
          <p:nvPr/>
        </p:nvSpPr>
        <p:spPr bwMode="auto">
          <a:xfrm>
            <a:off x="-1" y="1870993"/>
            <a:ext cx="9144001" cy="980017"/>
          </a:xfrm>
          <a:custGeom>
            <a:avLst/>
            <a:gdLst>
              <a:gd name="T0" fmla="*/ 584 w 1709"/>
              <a:gd name="T1" fmla="*/ 7 h 137"/>
              <a:gd name="T2" fmla="*/ 516 w 1709"/>
              <a:gd name="T3" fmla="*/ 82 h 137"/>
              <a:gd name="T4" fmla="*/ 499 w 1709"/>
              <a:gd name="T5" fmla="*/ 90 h 137"/>
              <a:gd name="T6" fmla="*/ 0 w 1709"/>
              <a:gd name="T7" fmla="*/ 90 h 137"/>
              <a:gd name="T8" fmla="*/ 0 w 1709"/>
              <a:gd name="T9" fmla="*/ 137 h 137"/>
              <a:gd name="T10" fmla="*/ 503 w 1709"/>
              <a:gd name="T11" fmla="*/ 137 h 137"/>
              <a:gd name="T12" fmla="*/ 514 w 1709"/>
              <a:gd name="T13" fmla="*/ 134 h 137"/>
              <a:gd name="T14" fmla="*/ 585 w 1709"/>
              <a:gd name="T15" fmla="*/ 93 h 137"/>
              <a:gd name="T16" fmla="*/ 596 w 1709"/>
              <a:gd name="T17" fmla="*/ 90 h 137"/>
              <a:gd name="T18" fmla="*/ 1709 w 1709"/>
              <a:gd name="T19" fmla="*/ 90 h 137"/>
              <a:gd name="T20" fmla="*/ 1709 w 1709"/>
              <a:gd name="T21" fmla="*/ 0 h 137"/>
              <a:gd name="T22" fmla="*/ 600 w 1709"/>
              <a:gd name="T23" fmla="*/ 0 h 137"/>
              <a:gd name="T24" fmla="*/ 584 w 1709"/>
              <a:gd name="T25" fmla="*/ 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09" h="137">
                <a:moveTo>
                  <a:pt x="584" y="7"/>
                </a:moveTo>
                <a:cubicBezTo>
                  <a:pt x="516" y="82"/>
                  <a:pt x="516" y="82"/>
                  <a:pt x="516" y="82"/>
                </a:cubicBezTo>
                <a:cubicBezTo>
                  <a:pt x="511" y="87"/>
                  <a:pt x="505" y="90"/>
                  <a:pt x="499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37"/>
                  <a:pt x="0" y="137"/>
                  <a:pt x="0" y="137"/>
                </a:cubicBezTo>
                <a:cubicBezTo>
                  <a:pt x="503" y="137"/>
                  <a:pt x="503" y="137"/>
                  <a:pt x="503" y="137"/>
                </a:cubicBezTo>
                <a:cubicBezTo>
                  <a:pt x="507" y="137"/>
                  <a:pt x="511" y="136"/>
                  <a:pt x="514" y="134"/>
                </a:cubicBezTo>
                <a:cubicBezTo>
                  <a:pt x="585" y="93"/>
                  <a:pt x="585" y="93"/>
                  <a:pt x="585" y="93"/>
                </a:cubicBezTo>
                <a:cubicBezTo>
                  <a:pt x="589" y="91"/>
                  <a:pt x="592" y="90"/>
                  <a:pt x="596" y="90"/>
                </a:cubicBezTo>
                <a:cubicBezTo>
                  <a:pt x="1709" y="90"/>
                  <a:pt x="1709" y="90"/>
                  <a:pt x="1709" y="90"/>
                </a:cubicBezTo>
                <a:cubicBezTo>
                  <a:pt x="1709" y="0"/>
                  <a:pt x="1709" y="0"/>
                  <a:pt x="1709" y="0"/>
                </a:cubicBezTo>
                <a:cubicBezTo>
                  <a:pt x="600" y="0"/>
                  <a:pt x="600" y="0"/>
                  <a:pt x="600" y="0"/>
                </a:cubicBezTo>
                <a:cubicBezTo>
                  <a:pt x="594" y="0"/>
                  <a:pt x="588" y="2"/>
                  <a:pt x="584" y="7"/>
                </a:cubicBezTo>
                <a:close/>
              </a:path>
            </a:pathLst>
          </a:custGeom>
          <a:solidFill>
            <a:srgbClr val="E9EBE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endParaRPr lang="en-GB" sz="2400" dirty="0">
              <a:solidFill>
                <a:srgbClr val="001965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01F005FF-82C2-4BA0-B7BF-E0565D09ECDA}"/>
              </a:ext>
            </a:extLst>
          </p:cNvPr>
          <p:cNvSpPr/>
          <p:nvPr/>
        </p:nvSpPr>
        <p:spPr bwMode="auto">
          <a:xfrm>
            <a:off x="-1" y="2565259"/>
            <a:ext cx="9144001" cy="656167"/>
          </a:xfrm>
          <a:custGeom>
            <a:avLst/>
            <a:gdLst>
              <a:gd name="T0" fmla="*/ 585 w 1709"/>
              <a:gd name="T1" fmla="*/ 3 h 92"/>
              <a:gd name="T2" fmla="*/ 514 w 1709"/>
              <a:gd name="T3" fmla="*/ 42 h 92"/>
              <a:gd name="T4" fmla="*/ 503 w 1709"/>
              <a:gd name="T5" fmla="*/ 44 h 92"/>
              <a:gd name="T6" fmla="*/ 0 w 1709"/>
              <a:gd name="T7" fmla="*/ 44 h 92"/>
              <a:gd name="T8" fmla="*/ 0 w 1709"/>
              <a:gd name="T9" fmla="*/ 92 h 92"/>
              <a:gd name="T10" fmla="*/ 509 w 1709"/>
              <a:gd name="T11" fmla="*/ 92 h 92"/>
              <a:gd name="T12" fmla="*/ 590 w 1709"/>
              <a:gd name="T13" fmla="*/ 90 h 92"/>
              <a:gd name="T14" fmla="*/ 1709 w 1709"/>
              <a:gd name="T15" fmla="*/ 90 h 92"/>
              <a:gd name="T16" fmla="*/ 1709 w 1709"/>
              <a:gd name="T17" fmla="*/ 0 h 92"/>
              <a:gd name="T18" fmla="*/ 596 w 1709"/>
              <a:gd name="T19" fmla="*/ 0 h 92"/>
              <a:gd name="T20" fmla="*/ 585 w 1709"/>
              <a:gd name="T21" fmla="*/ 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09" h="92">
                <a:moveTo>
                  <a:pt x="585" y="3"/>
                </a:moveTo>
                <a:cubicBezTo>
                  <a:pt x="514" y="42"/>
                  <a:pt x="514" y="42"/>
                  <a:pt x="514" y="42"/>
                </a:cubicBezTo>
                <a:cubicBezTo>
                  <a:pt x="511" y="43"/>
                  <a:pt x="507" y="44"/>
                  <a:pt x="50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92"/>
                  <a:pt x="0" y="92"/>
                  <a:pt x="0" y="92"/>
                </a:cubicBezTo>
                <a:cubicBezTo>
                  <a:pt x="509" y="92"/>
                  <a:pt x="509" y="92"/>
                  <a:pt x="509" y="92"/>
                </a:cubicBezTo>
                <a:cubicBezTo>
                  <a:pt x="590" y="90"/>
                  <a:pt x="590" y="90"/>
                  <a:pt x="590" y="90"/>
                </a:cubicBezTo>
                <a:cubicBezTo>
                  <a:pt x="1709" y="90"/>
                  <a:pt x="1709" y="90"/>
                  <a:pt x="1709" y="90"/>
                </a:cubicBezTo>
                <a:cubicBezTo>
                  <a:pt x="1709" y="0"/>
                  <a:pt x="1709" y="0"/>
                  <a:pt x="1709" y="0"/>
                </a:cubicBezTo>
                <a:cubicBezTo>
                  <a:pt x="596" y="0"/>
                  <a:pt x="596" y="0"/>
                  <a:pt x="596" y="0"/>
                </a:cubicBezTo>
                <a:cubicBezTo>
                  <a:pt x="592" y="0"/>
                  <a:pt x="589" y="1"/>
                  <a:pt x="585" y="3"/>
                </a:cubicBezTo>
                <a:close/>
              </a:path>
            </a:pathLst>
          </a:custGeom>
          <a:solidFill>
            <a:srgbClr val="ED780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endParaRPr lang="en-GB" sz="2400" dirty="0">
              <a:solidFill>
                <a:srgbClr val="001965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C24EF1EE-F6EC-4457-AE67-15BE42D548A5}"/>
              </a:ext>
            </a:extLst>
          </p:cNvPr>
          <p:cNvSpPr/>
          <p:nvPr/>
        </p:nvSpPr>
        <p:spPr bwMode="auto">
          <a:xfrm>
            <a:off x="-1" y="3248942"/>
            <a:ext cx="9144001" cy="658283"/>
          </a:xfrm>
          <a:custGeom>
            <a:avLst/>
            <a:gdLst>
              <a:gd name="T0" fmla="*/ 590 w 1709"/>
              <a:gd name="T1" fmla="*/ 2 h 92"/>
              <a:gd name="T2" fmla="*/ 509 w 1709"/>
              <a:gd name="T3" fmla="*/ 0 h 92"/>
              <a:gd name="T4" fmla="*/ 0 w 1709"/>
              <a:gd name="T5" fmla="*/ 0 h 92"/>
              <a:gd name="T6" fmla="*/ 0 w 1709"/>
              <a:gd name="T7" fmla="*/ 48 h 92"/>
              <a:gd name="T8" fmla="*/ 503 w 1709"/>
              <a:gd name="T9" fmla="*/ 48 h 92"/>
              <a:gd name="T10" fmla="*/ 514 w 1709"/>
              <a:gd name="T11" fmla="*/ 50 h 92"/>
              <a:gd name="T12" fmla="*/ 585 w 1709"/>
              <a:gd name="T13" fmla="*/ 89 h 92"/>
              <a:gd name="T14" fmla="*/ 596 w 1709"/>
              <a:gd name="T15" fmla="*/ 92 h 92"/>
              <a:gd name="T16" fmla="*/ 1709 w 1709"/>
              <a:gd name="T17" fmla="*/ 92 h 92"/>
              <a:gd name="T18" fmla="*/ 1709 w 1709"/>
              <a:gd name="T19" fmla="*/ 2 h 92"/>
              <a:gd name="T20" fmla="*/ 590 w 1709"/>
              <a:gd name="T21" fmla="*/ 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09" h="92">
                <a:moveTo>
                  <a:pt x="590" y="2"/>
                </a:moveTo>
                <a:cubicBezTo>
                  <a:pt x="509" y="0"/>
                  <a:pt x="509" y="0"/>
                  <a:pt x="5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503" y="48"/>
                  <a:pt x="503" y="48"/>
                  <a:pt x="503" y="48"/>
                </a:cubicBezTo>
                <a:cubicBezTo>
                  <a:pt x="507" y="48"/>
                  <a:pt x="511" y="49"/>
                  <a:pt x="514" y="50"/>
                </a:cubicBezTo>
                <a:cubicBezTo>
                  <a:pt x="585" y="89"/>
                  <a:pt x="585" y="89"/>
                  <a:pt x="585" y="89"/>
                </a:cubicBezTo>
                <a:cubicBezTo>
                  <a:pt x="589" y="91"/>
                  <a:pt x="592" y="92"/>
                  <a:pt x="596" y="92"/>
                </a:cubicBezTo>
                <a:cubicBezTo>
                  <a:pt x="1709" y="92"/>
                  <a:pt x="1709" y="92"/>
                  <a:pt x="1709" y="92"/>
                </a:cubicBezTo>
                <a:cubicBezTo>
                  <a:pt x="1709" y="2"/>
                  <a:pt x="1709" y="2"/>
                  <a:pt x="1709" y="2"/>
                </a:cubicBezTo>
                <a:lnTo>
                  <a:pt x="590" y="2"/>
                </a:lnTo>
                <a:close/>
              </a:path>
            </a:pathLst>
          </a:custGeom>
          <a:solidFill>
            <a:srgbClr val="E9EBE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endParaRPr lang="en-GB" sz="2400" dirty="0">
              <a:solidFill>
                <a:srgbClr val="001965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4BCAC01A-F862-450E-A4BC-1D3787F50224}"/>
              </a:ext>
            </a:extLst>
          </p:cNvPr>
          <p:cNvSpPr>
            <a:spLocks noEditPoints="1"/>
          </p:cNvSpPr>
          <p:nvPr/>
        </p:nvSpPr>
        <p:spPr bwMode="auto">
          <a:xfrm>
            <a:off x="517915" y="1416922"/>
            <a:ext cx="2061257" cy="3507511"/>
          </a:xfrm>
          <a:custGeom>
            <a:avLst/>
            <a:gdLst>
              <a:gd name="T0" fmla="*/ 13 w 396"/>
              <a:gd name="T1" fmla="*/ 156 h 513"/>
              <a:gd name="T2" fmla="*/ 80 w 396"/>
              <a:gd name="T3" fmla="*/ 39 h 513"/>
              <a:gd name="T4" fmla="*/ 147 w 396"/>
              <a:gd name="T5" fmla="*/ 156 h 513"/>
              <a:gd name="T6" fmla="*/ 118 w 396"/>
              <a:gd name="T7" fmla="*/ 261 h 513"/>
              <a:gd name="T8" fmla="*/ 60 w 396"/>
              <a:gd name="T9" fmla="*/ 268 h 513"/>
              <a:gd name="T10" fmla="*/ 13 w 396"/>
              <a:gd name="T11" fmla="*/ 232 h 513"/>
              <a:gd name="T12" fmla="*/ 13 w 396"/>
              <a:gd name="T13" fmla="*/ 156 h 513"/>
              <a:gd name="T14" fmla="*/ 350 w 396"/>
              <a:gd name="T15" fmla="*/ 255 h 513"/>
              <a:gd name="T16" fmla="*/ 204 w 396"/>
              <a:gd name="T17" fmla="*/ 0 h 513"/>
              <a:gd name="T18" fmla="*/ 143 w 396"/>
              <a:gd name="T19" fmla="*/ 107 h 513"/>
              <a:gd name="T20" fmla="*/ 165 w 396"/>
              <a:gd name="T21" fmla="*/ 145 h 513"/>
              <a:gd name="T22" fmla="*/ 128 w 396"/>
              <a:gd name="T23" fmla="*/ 279 h 513"/>
              <a:gd name="T24" fmla="*/ 80 w 396"/>
              <a:gd name="T25" fmla="*/ 292 h 513"/>
              <a:gd name="T26" fmla="*/ 54 w 396"/>
              <a:gd name="T27" fmla="*/ 288 h 513"/>
              <a:gd name="T28" fmla="*/ 45 w 396"/>
              <a:gd name="T29" fmla="*/ 285 h 513"/>
              <a:gd name="T30" fmla="*/ 58 w 396"/>
              <a:gd name="T31" fmla="*/ 422 h 513"/>
              <a:gd name="T32" fmla="*/ 160 w 396"/>
              <a:gd name="T33" fmla="*/ 501 h 513"/>
              <a:gd name="T34" fmla="*/ 288 w 396"/>
              <a:gd name="T35" fmla="*/ 484 h 513"/>
              <a:gd name="T36" fmla="*/ 350 w 396"/>
              <a:gd name="T37" fmla="*/ 255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6" h="513">
                <a:moveTo>
                  <a:pt x="13" y="156"/>
                </a:moveTo>
                <a:cubicBezTo>
                  <a:pt x="80" y="39"/>
                  <a:pt x="80" y="39"/>
                  <a:pt x="80" y="39"/>
                </a:cubicBezTo>
                <a:cubicBezTo>
                  <a:pt x="147" y="156"/>
                  <a:pt x="147" y="156"/>
                  <a:pt x="147" y="156"/>
                </a:cubicBezTo>
                <a:cubicBezTo>
                  <a:pt x="168" y="192"/>
                  <a:pt x="155" y="240"/>
                  <a:pt x="118" y="261"/>
                </a:cubicBezTo>
                <a:cubicBezTo>
                  <a:pt x="100" y="271"/>
                  <a:pt x="80" y="274"/>
                  <a:pt x="60" y="268"/>
                </a:cubicBezTo>
                <a:cubicBezTo>
                  <a:pt x="40" y="263"/>
                  <a:pt x="23" y="250"/>
                  <a:pt x="13" y="232"/>
                </a:cubicBezTo>
                <a:cubicBezTo>
                  <a:pt x="0" y="209"/>
                  <a:pt x="0" y="179"/>
                  <a:pt x="13" y="156"/>
                </a:cubicBezTo>
                <a:close/>
                <a:moveTo>
                  <a:pt x="350" y="255"/>
                </a:moveTo>
                <a:cubicBezTo>
                  <a:pt x="204" y="0"/>
                  <a:pt x="204" y="0"/>
                  <a:pt x="204" y="0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91" y="192"/>
                  <a:pt x="175" y="252"/>
                  <a:pt x="128" y="279"/>
                </a:cubicBezTo>
                <a:cubicBezTo>
                  <a:pt x="113" y="287"/>
                  <a:pt x="97" y="292"/>
                  <a:pt x="80" y="292"/>
                </a:cubicBezTo>
                <a:cubicBezTo>
                  <a:pt x="71" y="292"/>
                  <a:pt x="63" y="290"/>
                  <a:pt x="54" y="288"/>
                </a:cubicBezTo>
                <a:cubicBezTo>
                  <a:pt x="51" y="287"/>
                  <a:pt x="48" y="286"/>
                  <a:pt x="45" y="285"/>
                </a:cubicBezTo>
                <a:cubicBezTo>
                  <a:pt x="30" y="330"/>
                  <a:pt x="34" y="380"/>
                  <a:pt x="58" y="422"/>
                </a:cubicBezTo>
                <a:cubicBezTo>
                  <a:pt x="80" y="461"/>
                  <a:pt x="117" y="489"/>
                  <a:pt x="160" y="501"/>
                </a:cubicBezTo>
                <a:cubicBezTo>
                  <a:pt x="203" y="513"/>
                  <a:pt x="249" y="507"/>
                  <a:pt x="288" y="484"/>
                </a:cubicBezTo>
                <a:cubicBezTo>
                  <a:pt x="368" y="438"/>
                  <a:pt x="396" y="335"/>
                  <a:pt x="350" y="2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endParaRPr lang="en-GB" sz="1600" dirty="0">
              <a:solidFill>
                <a:srgbClr val="001965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7C5EB10-6DA8-4DD0-AB66-453D14A70F39}"/>
              </a:ext>
            </a:extLst>
          </p:cNvPr>
          <p:cNvSpPr/>
          <p:nvPr/>
        </p:nvSpPr>
        <p:spPr>
          <a:xfrm>
            <a:off x="3236258" y="3272734"/>
            <a:ext cx="843864" cy="630047"/>
          </a:xfrm>
          <a:prstGeom prst="rect">
            <a:avLst/>
          </a:prstGeom>
        </p:spPr>
        <p:txBody>
          <a:bodyPr wrap="none" rIns="48000" anchor="ctr" anchorCtr="0">
            <a:noAutofit/>
          </a:bodyPr>
          <a:lstStyle/>
          <a:p>
            <a:pPr algn="r" defTabSz="1219110" rtl="0">
              <a:defRPr/>
            </a:pPr>
            <a:r>
              <a:rPr lang="ru-RU" sz="3200" b="1" i="0" u="none" strike="noStrike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56 %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1697A6-7FA5-459F-B99C-3BEFD61AD226}"/>
              </a:ext>
            </a:extLst>
          </p:cNvPr>
          <p:cNvSpPr/>
          <p:nvPr/>
        </p:nvSpPr>
        <p:spPr>
          <a:xfrm>
            <a:off x="3236258" y="2582100"/>
            <a:ext cx="843864" cy="626479"/>
          </a:xfrm>
          <a:prstGeom prst="rect">
            <a:avLst/>
          </a:prstGeom>
        </p:spPr>
        <p:txBody>
          <a:bodyPr wrap="none" rIns="48000" anchor="ctr" anchorCtr="0">
            <a:noAutofit/>
          </a:bodyPr>
          <a:lstStyle/>
          <a:p>
            <a:pPr algn="r" defTabSz="1219110" rtl="0">
              <a:defRPr/>
            </a:pPr>
            <a:r>
              <a:rPr lang="ru-RU" sz="3200" b="1" i="0" u="none" strike="noStrike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54 %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E894EB-2F72-4768-B4DA-E581F550B6B9}"/>
              </a:ext>
            </a:extLst>
          </p:cNvPr>
          <p:cNvSpPr/>
          <p:nvPr/>
        </p:nvSpPr>
        <p:spPr>
          <a:xfrm>
            <a:off x="4004836" y="3218676"/>
            <a:ext cx="5024864" cy="6598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>
            <a:noAutofit/>
          </a:bodyPr>
          <a:lstStyle/>
          <a:p>
            <a:pPr defTabSz="1219110" rtl="0">
              <a:defRPr/>
            </a:pPr>
            <a:r>
              <a:rPr lang="ru-RU" sz="1600" b="0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Увеличение риска развития </a:t>
            </a:r>
            <a:r>
              <a:rPr lang="ru-RU" b="1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сердечной недостаточности</a:t>
            </a:r>
            <a:endParaRPr lang="en-GB" sz="1600" b="1" kern="0" dirty="0">
              <a:solidFill>
                <a:srgbClr val="64656A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C4321F-165B-4DFC-A60A-1C433FF1516E}"/>
              </a:ext>
            </a:extLst>
          </p:cNvPr>
          <p:cNvSpPr/>
          <p:nvPr/>
        </p:nvSpPr>
        <p:spPr>
          <a:xfrm>
            <a:off x="3236258" y="4016151"/>
            <a:ext cx="843864" cy="648959"/>
          </a:xfrm>
          <a:prstGeom prst="rect">
            <a:avLst/>
          </a:prstGeom>
        </p:spPr>
        <p:txBody>
          <a:bodyPr wrap="none" rIns="48000" anchor="ctr" anchorCtr="0">
            <a:noAutofit/>
          </a:bodyPr>
          <a:lstStyle/>
          <a:p>
            <a:pPr algn="r" defTabSz="1219110" rtl="0">
              <a:defRPr/>
            </a:pPr>
            <a:r>
              <a:rPr lang="ru-RU" sz="3200" b="1" i="0" u="none" strike="noStrike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72 %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5EE7D28-507D-4D92-AB93-7181EB79065E}"/>
              </a:ext>
            </a:extLst>
          </p:cNvPr>
          <p:cNvSpPr/>
          <p:nvPr/>
        </p:nvSpPr>
        <p:spPr>
          <a:xfrm>
            <a:off x="4004836" y="1883493"/>
            <a:ext cx="5024864" cy="62559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>
            <a:noAutofit/>
          </a:bodyPr>
          <a:lstStyle/>
          <a:p>
            <a:pPr defTabSz="1219110" rtl="0">
              <a:defRPr/>
            </a:pPr>
            <a:r>
              <a:rPr lang="ru-RU" sz="1600" b="0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Увеличение риска развития </a:t>
            </a:r>
            <a:r>
              <a:rPr lang="ru-RU" b="1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нестабильной стенокардии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44EA24-020C-4089-996C-582D03826820}"/>
              </a:ext>
            </a:extLst>
          </p:cNvPr>
          <p:cNvSpPr/>
          <p:nvPr/>
        </p:nvSpPr>
        <p:spPr>
          <a:xfrm>
            <a:off x="3236258" y="1867424"/>
            <a:ext cx="843864" cy="632167"/>
          </a:xfrm>
          <a:prstGeom prst="rect">
            <a:avLst/>
          </a:prstGeom>
        </p:spPr>
        <p:txBody>
          <a:bodyPr wrap="none" rIns="48000" anchor="ctr" anchorCtr="0">
            <a:noAutofit/>
          </a:bodyPr>
          <a:lstStyle/>
          <a:p>
            <a:pPr algn="r" defTabSz="1219110" rtl="0">
              <a:defRPr/>
            </a:pPr>
            <a:r>
              <a:rPr lang="ru-RU" sz="3200" b="1" i="0" u="none" strike="noStrike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53 %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B3E65E-1843-447D-A65B-CA622A6AFE5A}"/>
              </a:ext>
            </a:extLst>
          </p:cNvPr>
          <p:cNvSpPr/>
          <p:nvPr/>
        </p:nvSpPr>
        <p:spPr>
          <a:xfrm>
            <a:off x="4004837" y="2574082"/>
            <a:ext cx="4636637" cy="6405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>
            <a:noAutofit/>
          </a:bodyPr>
          <a:lstStyle/>
          <a:p>
            <a:pPr defTabSz="1219110" rtl="0">
              <a:defRPr/>
            </a:pPr>
            <a:r>
              <a:rPr lang="ru-RU" sz="1600" b="0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Увеличение риска </a:t>
            </a:r>
            <a:r>
              <a:rPr lang="ru-RU" b="1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инфаркта миокарда</a:t>
            </a:r>
            <a:endParaRPr lang="en-GB" sz="1600" b="1" kern="0" dirty="0">
              <a:solidFill>
                <a:srgbClr val="64656A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A3D4A5E-018B-4DDB-82DA-DFE7AF72DA94}"/>
              </a:ext>
            </a:extLst>
          </p:cNvPr>
          <p:cNvSpPr/>
          <p:nvPr/>
        </p:nvSpPr>
        <p:spPr>
          <a:xfrm>
            <a:off x="4004837" y="4016151"/>
            <a:ext cx="4636637" cy="6377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>
            <a:noAutofit/>
          </a:bodyPr>
          <a:lstStyle/>
          <a:p>
            <a:pPr defTabSz="1219110" rtl="0">
              <a:defRPr/>
            </a:pPr>
            <a:r>
              <a:rPr lang="ru-RU" sz="1600" b="0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Увеличение риска </a:t>
            </a:r>
            <a:r>
              <a:rPr lang="ru-RU" b="1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инсульта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B7170FF-A08F-412F-AF0A-137112F488A1}"/>
              </a:ext>
            </a:extLst>
          </p:cNvPr>
          <p:cNvGrpSpPr/>
          <p:nvPr/>
        </p:nvGrpSpPr>
        <p:grpSpPr>
          <a:xfrm>
            <a:off x="1214221" y="3047273"/>
            <a:ext cx="720000" cy="1904459"/>
            <a:chOff x="1188908" y="2959513"/>
            <a:chExt cx="292359" cy="571740"/>
          </a:xfrm>
        </p:grpSpPr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07B497CD-908D-4B9A-A963-CD07849C8E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908" y="3028123"/>
              <a:ext cx="130234" cy="375137"/>
            </a:xfrm>
            <a:custGeom>
              <a:avLst/>
              <a:gdLst>
                <a:gd name="T0" fmla="*/ 254 w 255"/>
                <a:gd name="T1" fmla="*/ 461 h 736"/>
                <a:gd name="T2" fmla="*/ 254 w 255"/>
                <a:gd name="T3" fmla="*/ 254 h 736"/>
                <a:gd name="T4" fmla="*/ 161 w 255"/>
                <a:gd name="T5" fmla="*/ 169 h 736"/>
                <a:gd name="T6" fmla="*/ 128 w 255"/>
                <a:gd name="T7" fmla="*/ 169 h 736"/>
                <a:gd name="T8" fmla="*/ 94 w 255"/>
                <a:gd name="T9" fmla="*/ 169 h 736"/>
                <a:gd name="T10" fmla="*/ 1 w 255"/>
                <a:gd name="T11" fmla="*/ 254 h 736"/>
                <a:gd name="T12" fmla="*/ 1 w 255"/>
                <a:gd name="T13" fmla="*/ 461 h 736"/>
                <a:gd name="T14" fmla="*/ 1 w 255"/>
                <a:gd name="T15" fmla="*/ 460 h 736"/>
                <a:gd name="T16" fmla="*/ 1 w 255"/>
                <a:gd name="T17" fmla="*/ 510 h 736"/>
                <a:gd name="T18" fmla="*/ 37 w 255"/>
                <a:gd name="T19" fmla="*/ 546 h 736"/>
                <a:gd name="T20" fmla="*/ 37 w 255"/>
                <a:gd name="T21" fmla="*/ 736 h 736"/>
                <a:gd name="T22" fmla="*/ 218 w 255"/>
                <a:gd name="T23" fmla="*/ 736 h 736"/>
                <a:gd name="T24" fmla="*/ 218 w 255"/>
                <a:gd name="T25" fmla="*/ 546 h 736"/>
                <a:gd name="T26" fmla="*/ 254 w 255"/>
                <a:gd name="T27" fmla="*/ 510 h 736"/>
                <a:gd name="T28" fmla="*/ 254 w 255"/>
                <a:gd name="T29" fmla="*/ 460 h 736"/>
                <a:gd name="T30" fmla="*/ 254 w 255"/>
                <a:gd name="T31" fmla="*/ 461 h 736"/>
                <a:gd name="T32" fmla="*/ 200 w 255"/>
                <a:gd name="T33" fmla="*/ 72 h 736"/>
                <a:gd name="T34" fmla="*/ 128 w 255"/>
                <a:gd name="T35" fmla="*/ 145 h 736"/>
                <a:gd name="T36" fmla="*/ 55 w 255"/>
                <a:gd name="T37" fmla="*/ 72 h 736"/>
                <a:gd name="T38" fmla="*/ 128 w 255"/>
                <a:gd name="T39" fmla="*/ 0 h 736"/>
                <a:gd name="T40" fmla="*/ 200 w 255"/>
                <a:gd name="T41" fmla="*/ 7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5" h="736">
                  <a:moveTo>
                    <a:pt x="254" y="461"/>
                  </a:moveTo>
                  <a:cubicBezTo>
                    <a:pt x="254" y="254"/>
                    <a:pt x="254" y="254"/>
                    <a:pt x="254" y="254"/>
                  </a:cubicBezTo>
                  <a:cubicBezTo>
                    <a:pt x="255" y="199"/>
                    <a:pt x="210" y="169"/>
                    <a:pt x="161" y="169"/>
                  </a:cubicBezTo>
                  <a:cubicBezTo>
                    <a:pt x="128" y="169"/>
                    <a:pt x="128" y="169"/>
                    <a:pt x="128" y="169"/>
                  </a:cubicBezTo>
                  <a:cubicBezTo>
                    <a:pt x="94" y="169"/>
                    <a:pt x="94" y="169"/>
                    <a:pt x="94" y="169"/>
                  </a:cubicBezTo>
                  <a:cubicBezTo>
                    <a:pt x="45" y="169"/>
                    <a:pt x="0" y="199"/>
                    <a:pt x="1" y="254"/>
                  </a:cubicBezTo>
                  <a:cubicBezTo>
                    <a:pt x="1" y="461"/>
                    <a:pt x="1" y="461"/>
                    <a:pt x="1" y="461"/>
                  </a:cubicBezTo>
                  <a:cubicBezTo>
                    <a:pt x="1" y="461"/>
                    <a:pt x="1" y="461"/>
                    <a:pt x="1" y="460"/>
                  </a:cubicBezTo>
                  <a:cubicBezTo>
                    <a:pt x="1" y="460"/>
                    <a:pt x="1" y="487"/>
                    <a:pt x="1" y="510"/>
                  </a:cubicBezTo>
                  <a:cubicBezTo>
                    <a:pt x="1" y="530"/>
                    <a:pt x="17" y="546"/>
                    <a:pt x="37" y="546"/>
                  </a:cubicBezTo>
                  <a:cubicBezTo>
                    <a:pt x="37" y="736"/>
                    <a:pt x="37" y="736"/>
                    <a:pt x="37" y="736"/>
                  </a:cubicBezTo>
                  <a:cubicBezTo>
                    <a:pt x="218" y="736"/>
                    <a:pt x="218" y="736"/>
                    <a:pt x="218" y="736"/>
                  </a:cubicBezTo>
                  <a:cubicBezTo>
                    <a:pt x="218" y="546"/>
                    <a:pt x="218" y="546"/>
                    <a:pt x="218" y="546"/>
                  </a:cubicBezTo>
                  <a:cubicBezTo>
                    <a:pt x="238" y="546"/>
                    <a:pt x="254" y="530"/>
                    <a:pt x="254" y="510"/>
                  </a:cubicBezTo>
                  <a:cubicBezTo>
                    <a:pt x="254" y="487"/>
                    <a:pt x="254" y="460"/>
                    <a:pt x="254" y="460"/>
                  </a:cubicBezTo>
                  <a:cubicBezTo>
                    <a:pt x="254" y="461"/>
                    <a:pt x="254" y="461"/>
                    <a:pt x="254" y="461"/>
                  </a:cubicBezTo>
                  <a:moveTo>
                    <a:pt x="200" y="72"/>
                  </a:moveTo>
                  <a:cubicBezTo>
                    <a:pt x="200" y="113"/>
                    <a:pt x="168" y="145"/>
                    <a:pt x="128" y="145"/>
                  </a:cubicBezTo>
                  <a:cubicBezTo>
                    <a:pt x="88" y="145"/>
                    <a:pt x="55" y="113"/>
                    <a:pt x="55" y="72"/>
                  </a:cubicBezTo>
                  <a:cubicBezTo>
                    <a:pt x="55" y="32"/>
                    <a:pt x="88" y="0"/>
                    <a:pt x="128" y="0"/>
                  </a:cubicBezTo>
                  <a:cubicBezTo>
                    <a:pt x="168" y="0"/>
                    <a:pt x="200" y="32"/>
                    <a:pt x="200" y="72"/>
                  </a:cubicBezTo>
                </a:path>
              </a:pathLst>
            </a:custGeom>
            <a:solidFill>
              <a:schemeClr val="bg1">
                <a:alpha val="43000"/>
              </a:schemeClr>
            </a:solidFill>
            <a:ln w="952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110">
                <a:defRPr/>
              </a:pPr>
              <a:endParaRPr lang="en-GB" dirty="0">
                <a:solidFill>
                  <a:srgbClr val="001965"/>
                </a:solidFill>
                <a:ea typeface="Apis" panose="020B0504010101010104" pitchFamily="34" charset="0"/>
                <a:cs typeface="Apis" panose="020B0504010101010104" pitchFamily="34" charset="0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4AE9DBC8-DD5A-4F59-A01C-84A93567B9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578" y="2959513"/>
              <a:ext cx="198689" cy="571740"/>
            </a:xfrm>
            <a:custGeom>
              <a:avLst/>
              <a:gdLst>
                <a:gd name="T0" fmla="*/ 387 w 389"/>
                <a:gd name="T1" fmla="*/ 704 h 1122"/>
                <a:gd name="T2" fmla="*/ 387 w 389"/>
                <a:gd name="T3" fmla="*/ 387 h 1122"/>
                <a:gd name="T4" fmla="*/ 245 w 389"/>
                <a:gd name="T5" fmla="*/ 258 h 1122"/>
                <a:gd name="T6" fmla="*/ 194 w 389"/>
                <a:gd name="T7" fmla="*/ 258 h 1122"/>
                <a:gd name="T8" fmla="*/ 143 w 389"/>
                <a:gd name="T9" fmla="*/ 258 h 1122"/>
                <a:gd name="T10" fmla="*/ 1 w 389"/>
                <a:gd name="T11" fmla="*/ 387 h 1122"/>
                <a:gd name="T12" fmla="*/ 1 w 389"/>
                <a:gd name="T13" fmla="*/ 704 h 1122"/>
                <a:gd name="T14" fmla="*/ 1 w 389"/>
                <a:gd name="T15" fmla="*/ 702 h 1122"/>
                <a:gd name="T16" fmla="*/ 1 w 389"/>
                <a:gd name="T17" fmla="*/ 778 h 1122"/>
                <a:gd name="T18" fmla="*/ 56 w 389"/>
                <a:gd name="T19" fmla="*/ 833 h 1122"/>
                <a:gd name="T20" fmla="*/ 56 w 389"/>
                <a:gd name="T21" fmla="*/ 1122 h 1122"/>
                <a:gd name="T22" fmla="*/ 332 w 389"/>
                <a:gd name="T23" fmla="*/ 1122 h 1122"/>
                <a:gd name="T24" fmla="*/ 332 w 389"/>
                <a:gd name="T25" fmla="*/ 833 h 1122"/>
                <a:gd name="T26" fmla="*/ 387 w 389"/>
                <a:gd name="T27" fmla="*/ 778 h 1122"/>
                <a:gd name="T28" fmla="*/ 387 w 389"/>
                <a:gd name="T29" fmla="*/ 702 h 1122"/>
                <a:gd name="T30" fmla="*/ 387 w 389"/>
                <a:gd name="T31" fmla="*/ 704 h 1122"/>
                <a:gd name="T32" fmla="*/ 305 w 389"/>
                <a:gd name="T33" fmla="*/ 111 h 1122"/>
                <a:gd name="T34" fmla="*/ 194 w 389"/>
                <a:gd name="T35" fmla="*/ 222 h 1122"/>
                <a:gd name="T36" fmla="*/ 83 w 389"/>
                <a:gd name="T37" fmla="*/ 111 h 1122"/>
                <a:gd name="T38" fmla="*/ 194 w 389"/>
                <a:gd name="T39" fmla="*/ 0 h 1122"/>
                <a:gd name="T40" fmla="*/ 305 w 389"/>
                <a:gd name="T41" fmla="*/ 111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" h="1122">
                  <a:moveTo>
                    <a:pt x="387" y="704"/>
                  </a:moveTo>
                  <a:cubicBezTo>
                    <a:pt x="387" y="387"/>
                    <a:pt x="387" y="387"/>
                    <a:pt x="387" y="387"/>
                  </a:cubicBezTo>
                  <a:cubicBezTo>
                    <a:pt x="389" y="304"/>
                    <a:pt x="319" y="258"/>
                    <a:pt x="245" y="258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43" y="258"/>
                    <a:pt x="143" y="258"/>
                    <a:pt x="143" y="258"/>
                  </a:cubicBezTo>
                  <a:cubicBezTo>
                    <a:pt x="69" y="258"/>
                    <a:pt x="0" y="304"/>
                    <a:pt x="1" y="387"/>
                  </a:cubicBezTo>
                  <a:cubicBezTo>
                    <a:pt x="1" y="704"/>
                    <a:pt x="1" y="704"/>
                    <a:pt x="1" y="704"/>
                  </a:cubicBezTo>
                  <a:cubicBezTo>
                    <a:pt x="1" y="703"/>
                    <a:pt x="2" y="703"/>
                    <a:pt x="1" y="702"/>
                  </a:cubicBezTo>
                  <a:cubicBezTo>
                    <a:pt x="1" y="702"/>
                    <a:pt x="1" y="743"/>
                    <a:pt x="1" y="778"/>
                  </a:cubicBezTo>
                  <a:cubicBezTo>
                    <a:pt x="1" y="809"/>
                    <a:pt x="26" y="833"/>
                    <a:pt x="56" y="833"/>
                  </a:cubicBezTo>
                  <a:cubicBezTo>
                    <a:pt x="56" y="1122"/>
                    <a:pt x="56" y="1122"/>
                    <a:pt x="56" y="1122"/>
                  </a:cubicBezTo>
                  <a:cubicBezTo>
                    <a:pt x="332" y="1122"/>
                    <a:pt x="332" y="1122"/>
                    <a:pt x="332" y="1122"/>
                  </a:cubicBezTo>
                  <a:cubicBezTo>
                    <a:pt x="332" y="833"/>
                    <a:pt x="332" y="833"/>
                    <a:pt x="332" y="833"/>
                  </a:cubicBezTo>
                  <a:cubicBezTo>
                    <a:pt x="362" y="833"/>
                    <a:pt x="387" y="809"/>
                    <a:pt x="387" y="778"/>
                  </a:cubicBezTo>
                  <a:cubicBezTo>
                    <a:pt x="387" y="743"/>
                    <a:pt x="387" y="702"/>
                    <a:pt x="387" y="702"/>
                  </a:cubicBezTo>
                  <a:cubicBezTo>
                    <a:pt x="386" y="703"/>
                    <a:pt x="387" y="703"/>
                    <a:pt x="387" y="704"/>
                  </a:cubicBezTo>
                  <a:moveTo>
                    <a:pt x="305" y="111"/>
                  </a:moveTo>
                  <a:cubicBezTo>
                    <a:pt x="305" y="172"/>
                    <a:pt x="255" y="222"/>
                    <a:pt x="194" y="222"/>
                  </a:cubicBezTo>
                  <a:cubicBezTo>
                    <a:pt x="133" y="222"/>
                    <a:pt x="83" y="172"/>
                    <a:pt x="83" y="111"/>
                  </a:cubicBezTo>
                  <a:cubicBezTo>
                    <a:pt x="83" y="50"/>
                    <a:pt x="133" y="0"/>
                    <a:pt x="194" y="0"/>
                  </a:cubicBezTo>
                  <a:cubicBezTo>
                    <a:pt x="255" y="0"/>
                    <a:pt x="305" y="50"/>
                    <a:pt x="305" y="111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110">
                <a:defRPr/>
              </a:pPr>
              <a:endParaRPr lang="en-GB" dirty="0">
                <a:solidFill>
                  <a:srgbClr val="001965"/>
                </a:solidFill>
                <a:ea typeface="Apis" panose="020B0504010101010104" pitchFamily="34" charset="0"/>
                <a:cs typeface="Apis" panose="020B0504010101010104" pitchFamily="34" charset="0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B0924AB-AA15-47B0-A98A-25D83CAD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1" y="612000"/>
            <a:ext cx="7974881" cy="461665"/>
          </a:xfrm>
        </p:spPr>
        <p:txBody>
          <a:bodyPr wrap="square" anchor="t" anchorCtr="0">
            <a:spAutoFit/>
          </a:bodyPr>
          <a:lstStyle/>
          <a:p>
            <a:pPr rtl="0"/>
            <a:r>
              <a:rPr lang="ru-RU" sz="2400" i="0" u="none" strike="noStrike" dirty="0">
                <a:solidFill>
                  <a:srgbClr val="ED780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СД2 является независимым предиктором</a:t>
            </a:r>
            <a:r>
              <a:rPr lang="ru-RU" sz="2400" dirty="0">
                <a:solidFill>
                  <a:srgbClr val="ED780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ru-RU" sz="2400" i="0" u="none" strike="noStrike" dirty="0">
                <a:solidFill>
                  <a:srgbClr val="ED780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СС осложнений</a:t>
            </a:r>
            <a:r>
              <a:rPr lang="ru-RU" sz="2400" i="0" u="none" strike="noStrike" baseline="30000" dirty="0">
                <a:solidFill>
                  <a:srgbClr val="ED780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1*†</a:t>
            </a:r>
            <a:endParaRPr lang="en-CA" sz="2400" dirty="0">
              <a:solidFill>
                <a:srgbClr val="ED7801"/>
              </a:solidFill>
              <a:latin typeface="+mn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E749BE-7E9B-4F2B-9844-D1D369FCE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001" y="6181854"/>
            <a:ext cx="7789649" cy="415498"/>
          </a:xfrm>
        </p:spPr>
        <p:txBody>
          <a:bodyPr wrap="square">
            <a:spAutoFit/>
          </a:bodyPr>
          <a:lstStyle/>
          <a:p>
            <a:pPr rtl="0"/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*У пациентов в возрасте 30 лет и старше. †По сравнению с пациентами, не страдающими СД2. ‡Соответствует увеличению показателя HbA</a:t>
            </a:r>
            <a:r>
              <a:rPr lang="ru-RU" sz="700" b="0" i="0" u="none" strike="noStrike" baseline="-25000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1c</a:t>
            </a:r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 на 1 %. </a:t>
            </a:r>
            <a:b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</a:br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СС, сердечно-сосудистый; ЗПА, заболевание периферических артерий; СД2, сахарный диабет 2 типа.</a:t>
            </a:r>
            <a:b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</a:br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1. </a:t>
            </a:r>
            <a:r>
              <a:rPr lang="ru-RU" sz="700" b="0" i="0" u="none" strike="noStrike" dirty="0" err="1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Shah</a:t>
            </a:r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 AD, et al. </a:t>
            </a:r>
            <a:r>
              <a:rPr lang="ru-RU" sz="700" b="0" i="0" u="none" strike="noStrike" dirty="0" err="1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Lancet</a:t>
            </a:r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. 2015;3:105-13; 2. </a:t>
            </a:r>
            <a:r>
              <a:rPr lang="ru-RU" sz="700" b="0" i="0" u="none" strike="noStrike" dirty="0" err="1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Thiruvoipati</a:t>
            </a:r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 T et al. </a:t>
            </a:r>
            <a:r>
              <a:rPr lang="ru-RU" sz="700" b="0" i="0" u="none" strike="noStrike" dirty="0" err="1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World</a:t>
            </a:r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 J </a:t>
            </a:r>
            <a:r>
              <a:rPr lang="ru-RU" sz="700" b="0" i="0" u="none" strike="noStrike" dirty="0" err="1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Diabetes</a:t>
            </a:r>
            <a:r>
              <a:rPr lang="ru-RU" sz="700" b="0" i="0" u="none" strike="noStrike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</a:rPr>
              <a:t> 2015;6:961–69.</a:t>
            </a:r>
            <a:endParaRPr lang="en-GB" sz="700" dirty="0">
              <a:solidFill>
                <a:srgbClr val="939AA7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8E3A7F-9C72-44CA-B3F6-923590966312}"/>
              </a:ext>
            </a:extLst>
          </p:cNvPr>
          <p:cNvSpPr/>
          <p:nvPr/>
        </p:nvSpPr>
        <p:spPr>
          <a:xfrm>
            <a:off x="3236258" y="4829766"/>
            <a:ext cx="843864" cy="648959"/>
          </a:xfrm>
          <a:prstGeom prst="rect">
            <a:avLst/>
          </a:prstGeom>
        </p:spPr>
        <p:txBody>
          <a:bodyPr wrap="none" rIns="48000" anchor="ctr" anchorCtr="0">
            <a:noAutofit/>
          </a:bodyPr>
          <a:lstStyle/>
          <a:p>
            <a:pPr algn="r" defTabSz="1219110" rtl="0">
              <a:defRPr/>
            </a:pPr>
            <a:r>
              <a:rPr lang="ru-RU" sz="3200" b="1" i="0" u="none" strike="noStrike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28 %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99A9B4-04EB-43F3-BC2A-A2D3A5C5631D}"/>
              </a:ext>
            </a:extLst>
          </p:cNvPr>
          <p:cNvSpPr/>
          <p:nvPr/>
        </p:nvSpPr>
        <p:spPr>
          <a:xfrm>
            <a:off x="4004836" y="4976548"/>
            <a:ext cx="5096303" cy="31897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>
            <a:noAutofit/>
          </a:bodyPr>
          <a:lstStyle/>
          <a:p>
            <a:pPr defTabSz="1219110" rtl="0">
              <a:defRPr/>
            </a:pPr>
            <a:r>
              <a:rPr lang="ru-RU" sz="1600" b="0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Увеличение частоты возникновения </a:t>
            </a:r>
            <a:r>
              <a:rPr lang="ru-RU" b="1" i="0" u="none" strike="noStrike" kern="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ЗПА</a:t>
            </a:r>
            <a:r>
              <a:rPr lang="ru-RU" sz="1600" b="0" i="0" u="none" strike="noStrike" kern="0" baseline="30000" dirty="0">
                <a:solidFill>
                  <a:srgbClr val="64656A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2‡</a:t>
            </a:r>
            <a:endParaRPr lang="en-GB" kern="0" baseline="30000" dirty="0">
              <a:solidFill>
                <a:srgbClr val="64656A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B3ED102A-56DB-2F49-9F66-339A126094A0}"/>
              </a:ext>
            </a:extLst>
          </p:cNvPr>
          <p:cNvSpPr txBox="1">
            <a:spLocks/>
          </p:cNvSpPr>
          <p:nvPr/>
        </p:nvSpPr>
        <p:spPr>
          <a:xfrm>
            <a:off x="486000" y="315141"/>
            <a:ext cx="1439466" cy="12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dirty="0">
                <a:solidFill>
                  <a:srgbClr val="939AA7"/>
                </a:solidFill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t>Презентация компании Ново Нордиск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A6306708-6696-8941-B200-0D963452EB23}"/>
              </a:ext>
            </a:extLst>
          </p:cNvPr>
          <p:cNvSpPr txBox="1">
            <a:spLocks/>
          </p:cNvSpPr>
          <p:nvPr/>
        </p:nvSpPr>
        <p:spPr>
          <a:xfrm>
            <a:off x="243000" y="315291"/>
            <a:ext cx="243000" cy="125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939AA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B60BE-EA1C-42F5-91D9-8D974AEADA1F}" type="slidenum">
              <a:rPr lang="ru-RU" smtClean="0">
                <a:highlight>
                  <a:srgbClr val="000000">
                    <a:alpha val="0"/>
                  </a:srgbClr>
                </a:highlight>
                <a:ea typeface="Apis" panose="020B0504010101010104" pitchFamily="34" charset="0"/>
                <a:cs typeface="Apis" panose="020B0504010101010104" pitchFamily="34" charset="0"/>
              </a:rPr>
              <a:pPr/>
              <a:t>14</a:t>
            </a:fld>
            <a:endParaRPr lang="en-GB" dirty="0">
              <a:ea typeface="Apis" panose="020B0504010101010104" pitchFamily="34" charset="0"/>
              <a:cs typeface="Apis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219"/>
          <p:cNvSpPr txBox="1"/>
          <p:nvPr/>
        </p:nvSpPr>
        <p:spPr>
          <a:xfrm rot="18943668">
            <a:off x="4863315" y="4954500"/>
            <a:ext cx="107443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1998–1999</a:t>
            </a:r>
          </a:p>
        </p:txBody>
      </p:sp>
      <p:sp>
        <p:nvSpPr>
          <p:cNvPr id="221" name="TextBox 220"/>
          <p:cNvSpPr txBox="1"/>
          <p:nvPr/>
        </p:nvSpPr>
        <p:spPr>
          <a:xfrm rot="18855782">
            <a:off x="5107524" y="4989125"/>
            <a:ext cx="1334008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2000–2001</a:t>
            </a:r>
          </a:p>
        </p:txBody>
      </p:sp>
      <p:sp>
        <p:nvSpPr>
          <p:cNvPr id="222" name="TextBox 221"/>
          <p:cNvSpPr txBox="1"/>
          <p:nvPr/>
        </p:nvSpPr>
        <p:spPr>
          <a:xfrm rot="18855782">
            <a:off x="5477724" y="4989125"/>
            <a:ext cx="136025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2002–2003</a:t>
            </a:r>
          </a:p>
        </p:txBody>
      </p:sp>
      <p:sp>
        <p:nvSpPr>
          <p:cNvPr id="224" name="TextBox 223"/>
          <p:cNvSpPr txBox="1"/>
          <p:nvPr/>
        </p:nvSpPr>
        <p:spPr>
          <a:xfrm rot="18855782">
            <a:off x="5870638" y="4989125"/>
            <a:ext cx="126772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2004–2005</a:t>
            </a:r>
          </a:p>
        </p:txBody>
      </p:sp>
      <p:sp>
        <p:nvSpPr>
          <p:cNvPr id="225" name="TextBox 224"/>
          <p:cNvSpPr txBox="1"/>
          <p:nvPr/>
        </p:nvSpPr>
        <p:spPr>
          <a:xfrm rot="18855782">
            <a:off x="6235842" y="4989125"/>
            <a:ext cx="1278089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2006–2007</a:t>
            </a:r>
          </a:p>
        </p:txBody>
      </p:sp>
      <p:sp>
        <p:nvSpPr>
          <p:cNvPr id="226" name="TextBox 225"/>
          <p:cNvSpPr txBox="1"/>
          <p:nvPr/>
        </p:nvSpPr>
        <p:spPr>
          <a:xfrm rot="18855782">
            <a:off x="6585511" y="4989125"/>
            <a:ext cx="130444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2008–2009</a:t>
            </a:r>
          </a:p>
        </p:txBody>
      </p:sp>
      <p:sp>
        <p:nvSpPr>
          <p:cNvPr id="227" name="TextBox 226"/>
          <p:cNvSpPr txBox="1"/>
          <p:nvPr/>
        </p:nvSpPr>
        <p:spPr>
          <a:xfrm rot="18855782">
            <a:off x="6957620" y="4989125"/>
            <a:ext cx="130134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2010–2011</a:t>
            </a:r>
          </a:p>
        </p:txBody>
      </p:sp>
      <p:sp>
        <p:nvSpPr>
          <p:cNvPr id="228" name="TextBox 227"/>
          <p:cNvSpPr txBox="1"/>
          <p:nvPr/>
        </p:nvSpPr>
        <p:spPr>
          <a:xfrm rot="18855782">
            <a:off x="7308948" y="4989125"/>
            <a:ext cx="1317017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2012–2013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1033" y="2508739"/>
            <a:ext cx="511054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1033" y="2929651"/>
            <a:ext cx="511054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1033" y="3334844"/>
            <a:ext cx="511054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150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1033" y="3745276"/>
            <a:ext cx="511054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1074" y="4150080"/>
            <a:ext cx="43101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15996" y="4561848"/>
            <a:ext cx="25139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0" y="612001"/>
            <a:ext cx="7597710" cy="76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4000" tIns="0" rIns="287955" bIns="0" numCol="1" anchor="t" anchorCtr="0" compatLnSpc="1">
            <a:prstTxWarp prst="textNoShape">
              <a:avLst/>
            </a:prstTxWarp>
            <a:noAutofit/>
          </a:bodyPr>
          <a:lstStyle>
            <a:lvl1pPr indent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00" b="1" baseline="0">
                <a:solidFill>
                  <a:schemeClr val="accent1"/>
                </a:solidFill>
              </a:defRPr>
            </a:lvl1pPr>
            <a:lvl2pPr marL="536494" indent="-271427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807918" indent="-271427" fontAlgn="base">
              <a:spcBef>
                <a:spcPct val="20000"/>
              </a:spcBef>
              <a:spcAft>
                <a:spcPct val="0"/>
              </a:spcAft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</a:defRPr>
            </a:lvl3pPr>
            <a:lvl4pPr marL="985694" indent="-177773" fontAlgn="base">
              <a:spcBef>
                <a:spcPct val="20000"/>
              </a:spcBef>
              <a:spcAft>
                <a:spcPct val="0"/>
              </a:spcAft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257112" indent="-184123" fontAlgn="base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</a:defRPr>
            </a:lvl5pPr>
            <a:lvl6pPr marL="2514222" indent="-228564" defTabSz="9142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356" indent="-228564" defTabSz="9142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8487" indent="-228564" defTabSz="9142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618" indent="-228564" defTabSz="9142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D7801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Общая и сердечно-сосудистая смертность у пациентов с СД2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897" y="2067510"/>
            <a:ext cx="2069205" cy="318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Смерть по причине СС патологии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510730" y="2471164"/>
            <a:ext cx="0" cy="225301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493123" y="4718353"/>
            <a:ext cx="2725622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39510" y="2657459"/>
            <a:ext cx="70097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39510" y="3073712"/>
            <a:ext cx="70097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9510" y="3482981"/>
            <a:ext cx="70097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9510" y="3897491"/>
            <a:ext cx="70097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39510" y="4302101"/>
            <a:ext cx="70097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9510" y="4718359"/>
            <a:ext cx="70097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550273" y="4718355"/>
            <a:ext cx="0" cy="7426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913507" y="4718355"/>
            <a:ext cx="0" cy="7426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88280" y="4718355"/>
            <a:ext cx="0" cy="7426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667449" y="4718355"/>
            <a:ext cx="0" cy="7426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37828" y="4718355"/>
            <a:ext cx="0" cy="7426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01062" y="4718355"/>
            <a:ext cx="0" cy="7426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764845" y="4718355"/>
            <a:ext cx="0" cy="7426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44013" y="4718355"/>
            <a:ext cx="0" cy="74263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564195" y="3475414"/>
            <a:ext cx="2588241" cy="716075"/>
          </a:xfrm>
          <a:custGeom>
            <a:avLst/>
            <a:gdLst>
              <a:gd name="connsiteX0" fmla="*/ 0 w 1993900"/>
              <a:gd name="connsiteY0" fmla="*/ 0 h 520700"/>
              <a:gd name="connsiteX1" fmla="*/ 292100 w 1993900"/>
              <a:gd name="connsiteY1" fmla="*/ 165100 h 520700"/>
              <a:gd name="connsiteX2" fmla="*/ 568325 w 1993900"/>
              <a:gd name="connsiteY2" fmla="*/ 187325 h 520700"/>
              <a:gd name="connsiteX3" fmla="*/ 860425 w 1993900"/>
              <a:gd name="connsiteY3" fmla="*/ 250825 h 520700"/>
              <a:gd name="connsiteX4" fmla="*/ 1143000 w 1993900"/>
              <a:gd name="connsiteY4" fmla="*/ 349250 h 520700"/>
              <a:gd name="connsiteX5" fmla="*/ 1428750 w 1993900"/>
              <a:gd name="connsiteY5" fmla="*/ 431800 h 520700"/>
              <a:gd name="connsiteX6" fmla="*/ 1711325 w 1993900"/>
              <a:gd name="connsiteY6" fmla="*/ 476250 h 520700"/>
              <a:gd name="connsiteX7" fmla="*/ 1993900 w 1993900"/>
              <a:gd name="connsiteY7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900" h="520700">
                <a:moveTo>
                  <a:pt x="0" y="0"/>
                </a:moveTo>
                <a:lnTo>
                  <a:pt x="292100" y="165100"/>
                </a:lnTo>
                <a:lnTo>
                  <a:pt x="568325" y="187325"/>
                </a:lnTo>
                <a:lnTo>
                  <a:pt x="860425" y="250825"/>
                </a:lnTo>
                <a:lnTo>
                  <a:pt x="1143000" y="349250"/>
                </a:lnTo>
                <a:lnTo>
                  <a:pt x="1428750" y="431800"/>
                </a:lnTo>
                <a:lnTo>
                  <a:pt x="1711325" y="476250"/>
                </a:lnTo>
                <a:lnTo>
                  <a:pt x="1993900" y="520700"/>
                </a:lnTo>
              </a:path>
            </a:pathLst>
          </a:custGeom>
          <a:noFill/>
          <a:ln w="19050">
            <a:solidFill>
              <a:srgbClr val="044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528940" y="3367466"/>
            <a:ext cx="73945" cy="232687"/>
            <a:chOff x="983405" y="2793365"/>
            <a:chExt cx="51645" cy="242223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897893" y="3629691"/>
            <a:ext cx="77985" cy="129740"/>
            <a:chOff x="983405" y="2793365"/>
            <a:chExt cx="51645" cy="242223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265454" y="3684595"/>
            <a:ext cx="77985" cy="99015"/>
            <a:chOff x="983405" y="2793365"/>
            <a:chExt cx="51645" cy="242223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638024" y="3786569"/>
            <a:ext cx="77985" cy="59409"/>
            <a:chOff x="983405" y="2793365"/>
            <a:chExt cx="51645" cy="242223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007183" y="3931910"/>
            <a:ext cx="77985" cy="59409"/>
            <a:chOff x="983405" y="2793365"/>
            <a:chExt cx="51645" cy="242223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376341" y="4037497"/>
            <a:ext cx="77985" cy="49508"/>
            <a:chOff x="983405" y="2793365"/>
            <a:chExt cx="51645" cy="242223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745498" y="4110563"/>
            <a:ext cx="77985" cy="34655"/>
            <a:chOff x="983405" y="2793365"/>
            <a:chExt cx="51645" cy="242223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8099216" y="4178301"/>
            <a:ext cx="77985" cy="24755"/>
            <a:chOff x="983405" y="2793365"/>
            <a:chExt cx="51645" cy="242223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530364" y="2695587"/>
            <a:ext cx="73945" cy="272292"/>
            <a:chOff x="983405" y="2793365"/>
            <a:chExt cx="51645" cy="242223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95906" y="2930003"/>
            <a:ext cx="73945" cy="163375"/>
            <a:chOff x="983405" y="2793365"/>
            <a:chExt cx="51645" cy="242223"/>
          </a:xfrm>
        </p:grpSpPr>
        <p:cxnSp>
          <p:nvCxnSpPr>
            <p:cNvPr id="74" name="Straight Connector 73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263472" y="2995507"/>
            <a:ext cx="73945" cy="128720"/>
            <a:chOff x="983405" y="2793365"/>
            <a:chExt cx="51645" cy="242223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635888" y="3341622"/>
            <a:ext cx="73945" cy="89115"/>
            <a:chOff x="983405" y="2793365"/>
            <a:chExt cx="51645" cy="242223"/>
          </a:xfrm>
        </p:grpSpPr>
        <p:cxnSp>
          <p:nvCxnSpPr>
            <p:cNvPr id="82" name="Straight Connector 81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7004109" y="3512079"/>
            <a:ext cx="73945" cy="64360"/>
            <a:chOff x="983405" y="2793365"/>
            <a:chExt cx="51645" cy="242223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377504" y="3577953"/>
            <a:ext cx="73945" cy="54459"/>
            <a:chOff x="983405" y="2793365"/>
            <a:chExt cx="51645" cy="242223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746663" y="3672376"/>
            <a:ext cx="73945" cy="44557"/>
            <a:chOff x="983405" y="2793365"/>
            <a:chExt cx="51645" cy="242223"/>
          </a:xfrm>
        </p:grpSpPr>
        <p:cxnSp>
          <p:nvCxnSpPr>
            <p:cNvPr id="94" name="Straight Connector 93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8097589" y="3715955"/>
            <a:ext cx="73945" cy="34655"/>
            <a:chOff x="983405" y="2793365"/>
            <a:chExt cx="51645" cy="242223"/>
          </a:xfrm>
        </p:grpSpPr>
        <p:cxnSp>
          <p:nvCxnSpPr>
            <p:cNvPr id="98" name="Straight Connector 97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Freeform 100"/>
          <p:cNvSpPr/>
          <p:nvPr/>
        </p:nvSpPr>
        <p:spPr>
          <a:xfrm>
            <a:off x="5557375" y="2828298"/>
            <a:ext cx="2581988" cy="906987"/>
          </a:xfrm>
          <a:custGeom>
            <a:avLst/>
            <a:gdLst>
              <a:gd name="connsiteX0" fmla="*/ 0 w 1989083"/>
              <a:gd name="connsiteY0" fmla="*/ 0 h 659524"/>
              <a:gd name="connsiteX1" fmla="*/ 289034 w 1989083"/>
              <a:gd name="connsiteY1" fmla="*/ 141890 h 659524"/>
              <a:gd name="connsiteX2" fmla="*/ 578069 w 1989083"/>
              <a:gd name="connsiteY2" fmla="*/ 173421 h 659524"/>
              <a:gd name="connsiteX3" fmla="*/ 856593 w 1989083"/>
              <a:gd name="connsiteY3" fmla="*/ 415159 h 659524"/>
              <a:gd name="connsiteX4" fmla="*/ 1143000 w 1989083"/>
              <a:gd name="connsiteY4" fmla="*/ 520262 h 659524"/>
              <a:gd name="connsiteX5" fmla="*/ 1434662 w 1989083"/>
              <a:gd name="connsiteY5" fmla="*/ 562304 h 659524"/>
              <a:gd name="connsiteX6" fmla="*/ 1718441 w 1989083"/>
              <a:gd name="connsiteY6" fmla="*/ 633248 h 659524"/>
              <a:gd name="connsiteX7" fmla="*/ 1989083 w 1989083"/>
              <a:gd name="connsiteY7" fmla="*/ 659524 h 65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9083" h="659524">
                <a:moveTo>
                  <a:pt x="0" y="0"/>
                </a:moveTo>
                <a:lnTo>
                  <a:pt x="289034" y="141890"/>
                </a:lnTo>
                <a:lnTo>
                  <a:pt x="578069" y="173421"/>
                </a:lnTo>
                <a:lnTo>
                  <a:pt x="856593" y="415159"/>
                </a:lnTo>
                <a:lnTo>
                  <a:pt x="1143000" y="520262"/>
                </a:lnTo>
                <a:lnTo>
                  <a:pt x="1434662" y="562304"/>
                </a:lnTo>
                <a:lnTo>
                  <a:pt x="1718441" y="633248"/>
                </a:lnTo>
                <a:lnTo>
                  <a:pt x="1989083" y="659524"/>
                </a:lnTo>
              </a:path>
            </a:pathLst>
          </a:custGeom>
          <a:noFill/>
          <a:ln w="19050">
            <a:solidFill>
              <a:srgbClr val="009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1349068" y="2541467"/>
            <a:ext cx="0" cy="219044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1343405" y="4726248"/>
            <a:ext cx="2808436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288164" y="2824471"/>
            <a:ext cx="72226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288164" y="3254635"/>
            <a:ext cx="72226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288164" y="3667819"/>
            <a:ext cx="72226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288164" y="4081003"/>
            <a:ext cx="72226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288164" y="4499848"/>
            <a:ext cx="72226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288164" y="4726253"/>
            <a:ext cx="72226" cy="0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1422676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751083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2096474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2436205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64612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3093017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3421424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3755492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4095223" y="4726251"/>
            <a:ext cx="0" cy="72199"/>
          </a:xfrm>
          <a:prstGeom prst="line">
            <a:avLst/>
          </a:prstGeom>
          <a:ln w="1905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912067" y="2674787"/>
            <a:ext cx="52658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400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12067" y="3099291"/>
            <a:ext cx="52658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350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12067" y="3523795"/>
            <a:ext cx="52658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300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12067" y="3948299"/>
            <a:ext cx="52658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250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2067" y="4361484"/>
            <a:ext cx="52658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07632" y="2167179"/>
            <a:ext cx="446180" cy="2925025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Стандартизированная частота встречаемости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 (на 10 000 пациенто-лет)</a:t>
            </a:r>
          </a:p>
        </p:txBody>
      </p:sp>
      <p:sp>
        <p:nvSpPr>
          <p:cNvPr id="125" name="TextBox 124"/>
          <p:cNvSpPr txBox="1"/>
          <p:nvPr/>
        </p:nvSpPr>
        <p:spPr>
          <a:xfrm rot="18943668">
            <a:off x="737454" y="4948194"/>
            <a:ext cx="107443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1998–1999</a:t>
            </a:r>
          </a:p>
        </p:txBody>
      </p:sp>
      <p:sp>
        <p:nvSpPr>
          <p:cNvPr id="126" name="TextBox 125"/>
          <p:cNvSpPr txBox="1"/>
          <p:nvPr/>
        </p:nvSpPr>
        <p:spPr>
          <a:xfrm rot="18855782">
            <a:off x="870450" y="4982819"/>
            <a:ext cx="1334008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2000–2001</a:t>
            </a:r>
          </a:p>
        </p:txBody>
      </p:sp>
      <p:sp>
        <p:nvSpPr>
          <p:cNvPr id="127" name="TextBox 126"/>
          <p:cNvSpPr txBox="1"/>
          <p:nvPr/>
        </p:nvSpPr>
        <p:spPr>
          <a:xfrm rot="18855782">
            <a:off x="1215936" y="4982819"/>
            <a:ext cx="136025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2002–2003</a:t>
            </a:r>
          </a:p>
        </p:txBody>
      </p:sp>
      <p:sp>
        <p:nvSpPr>
          <p:cNvPr id="128" name="TextBox 127"/>
          <p:cNvSpPr txBox="1"/>
          <p:nvPr/>
        </p:nvSpPr>
        <p:spPr>
          <a:xfrm rot="18855782">
            <a:off x="1584136" y="4982819"/>
            <a:ext cx="126772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2004–2005</a:t>
            </a:r>
          </a:p>
        </p:txBody>
      </p:sp>
      <p:sp>
        <p:nvSpPr>
          <p:cNvPr id="129" name="TextBox 128"/>
          <p:cNvSpPr txBox="1"/>
          <p:nvPr/>
        </p:nvSpPr>
        <p:spPr>
          <a:xfrm rot="18855782">
            <a:off x="1924626" y="4982819"/>
            <a:ext cx="1278089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2006–2007</a:t>
            </a:r>
          </a:p>
        </p:txBody>
      </p:sp>
      <p:sp>
        <p:nvSpPr>
          <p:cNvPr id="130" name="TextBox 129"/>
          <p:cNvSpPr txBox="1"/>
          <p:nvPr/>
        </p:nvSpPr>
        <p:spPr>
          <a:xfrm rot="18855782">
            <a:off x="2261938" y="4982819"/>
            <a:ext cx="130444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2008–2009</a:t>
            </a:r>
          </a:p>
        </p:txBody>
      </p:sp>
      <p:sp>
        <p:nvSpPr>
          <p:cNvPr id="131" name="TextBox 130"/>
          <p:cNvSpPr txBox="1"/>
          <p:nvPr/>
        </p:nvSpPr>
        <p:spPr>
          <a:xfrm rot="18855782">
            <a:off x="2584619" y="4982819"/>
            <a:ext cx="130134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2010–2011</a:t>
            </a:r>
          </a:p>
        </p:txBody>
      </p:sp>
      <p:sp>
        <p:nvSpPr>
          <p:cNvPr id="132" name="TextBox 131"/>
          <p:cNvSpPr txBox="1"/>
          <p:nvPr/>
        </p:nvSpPr>
        <p:spPr>
          <a:xfrm rot="18855782">
            <a:off x="2911233" y="4982819"/>
            <a:ext cx="1317017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2012–2013</a:t>
            </a:r>
          </a:p>
        </p:txBody>
      </p:sp>
      <p:sp>
        <p:nvSpPr>
          <p:cNvPr id="133" name="TextBox 132"/>
          <p:cNvSpPr txBox="1"/>
          <p:nvPr/>
        </p:nvSpPr>
        <p:spPr>
          <a:xfrm rot="18809892">
            <a:off x="3585144" y="4982818"/>
            <a:ext cx="690904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2014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056259" y="4574090"/>
            <a:ext cx="259028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661930" y="2068306"/>
            <a:ext cx="2562332" cy="318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Смерть по любой причине</a:t>
            </a:r>
          </a:p>
        </p:txBody>
      </p:sp>
      <p:sp>
        <p:nvSpPr>
          <p:cNvPr id="136" name="Freeform 135"/>
          <p:cNvSpPr/>
          <p:nvPr/>
        </p:nvSpPr>
        <p:spPr>
          <a:xfrm>
            <a:off x="1416326" y="3199450"/>
            <a:ext cx="2666880" cy="1214081"/>
          </a:xfrm>
          <a:custGeom>
            <a:avLst/>
            <a:gdLst>
              <a:gd name="connsiteX0" fmla="*/ 0 w 1993900"/>
              <a:gd name="connsiteY0" fmla="*/ 0 h 908050"/>
              <a:gd name="connsiteX1" fmla="*/ 250825 w 1993900"/>
              <a:gd name="connsiteY1" fmla="*/ 212725 h 908050"/>
              <a:gd name="connsiteX2" fmla="*/ 508000 w 1993900"/>
              <a:gd name="connsiteY2" fmla="*/ 203200 h 908050"/>
              <a:gd name="connsiteX3" fmla="*/ 752475 w 1993900"/>
              <a:gd name="connsiteY3" fmla="*/ 311150 h 908050"/>
              <a:gd name="connsiteX4" fmla="*/ 1000125 w 1993900"/>
              <a:gd name="connsiteY4" fmla="*/ 542925 h 908050"/>
              <a:gd name="connsiteX5" fmla="*/ 1250950 w 1993900"/>
              <a:gd name="connsiteY5" fmla="*/ 679450 h 908050"/>
              <a:gd name="connsiteX6" fmla="*/ 1492250 w 1993900"/>
              <a:gd name="connsiteY6" fmla="*/ 755650 h 908050"/>
              <a:gd name="connsiteX7" fmla="*/ 1749425 w 1993900"/>
              <a:gd name="connsiteY7" fmla="*/ 806450 h 908050"/>
              <a:gd name="connsiteX8" fmla="*/ 1993900 w 1993900"/>
              <a:gd name="connsiteY8" fmla="*/ 90805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900" h="908050">
                <a:moveTo>
                  <a:pt x="0" y="0"/>
                </a:moveTo>
                <a:lnTo>
                  <a:pt x="250825" y="212725"/>
                </a:lnTo>
                <a:lnTo>
                  <a:pt x="508000" y="203200"/>
                </a:lnTo>
                <a:lnTo>
                  <a:pt x="752475" y="311150"/>
                </a:lnTo>
                <a:lnTo>
                  <a:pt x="1000125" y="542925"/>
                </a:lnTo>
                <a:lnTo>
                  <a:pt x="1250950" y="679450"/>
                </a:lnTo>
                <a:lnTo>
                  <a:pt x="1492250" y="755650"/>
                </a:lnTo>
                <a:lnTo>
                  <a:pt x="1749425" y="806450"/>
                </a:lnTo>
                <a:lnTo>
                  <a:pt x="1993900" y="908050"/>
                </a:lnTo>
              </a:path>
            </a:pathLst>
          </a:custGeom>
          <a:noFill/>
          <a:ln w="19050">
            <a:solidFill>
              <a:srgbClr val="044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1384620" y="3033038"/>
            <a:ext cx="76192" cy="346556"/>
            <a:chOff x="983405" y="2793365"/>
            <a:chExt cx="51645" cy="242223"/>
          </a:xfrm>
        </p:grpSpPr>
        <p:cxnSp>
          <p:nvCxnSpPr>
            <p:cNvPr id="138" name="Straight Connector 137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718593" y="3388497"/>
            <a:ext cx="76192" cy="192531"/>
            <a:chOff x="983405" y="2793365"/>
            <a:chExt cx="51645" cy="242223"/>
          </a:xfrm>
        </p:grpSpPr>
        <p:cxnSp>
          <p:nvCxnSpPr>
            <p:cNvPr id="142" name="Straight Connector 141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2052085" y="3401534"/>
            <a:ext cx="76192" cy="144399"/>
            <a:chOff x="983405" y="2793365"/>
            <a:chExt cx="51645" cy="242223"/>
          </a:xfrm>
        </p:grpSpPr>
        <p:cxnSp>
          <p:nvCxnSpPr>
            <p:cNvPr id="146" name="Straight Connector 145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2381567" y="3553622"/>
            <a:ext cx="76192" cy="120332"/>
            <a:chOff x="983405" y="2793365"/>
            <a:chExt cx="51645" cy="242223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720166" y="3890266"/>
            <a:ext cx="76192" cy="86639"/>
            <a:chOff x="983405" y="2793365"/>
            <a:chExt cx="51645" cy="242223"/>
          </a:xfrm>
        </p:grpSpPr>
        <p:cxnSp>
          <p:nvCxnSpPr>
            <p:cNvPr id="154" name="Straight Connector 153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3048572" y="4077871"/>
            <a:ext cx="76192" cy="72199"/>
            <a:chOff x="983405" y="2793365"/>
            <a:chExt cx="51645" cy="242223"/>
          </a:xfrm>
        </p:grpSpPr>
        <p:cxnSp>
          <p:nvCxnSpPr>
            <p:cNvPr id="158" name="Straight Connector 157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3382074" y="4176583"/>
            <a:ext cx="76192" cy="62573"/>
            <a:chOff x="983405" y="2793365"/>
            <a:chExt cx="51645" cy="242223"/>
          </a:xfrm>
        </p:grpSpPr>
        <p:cxnSp>
          <p:nvCxnSpPr>
            <p:cNvPr id="162" name="Straight Connector 161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3715577" y="4252370"/>
            <a:ext cx="76192" cy="52947"/>
            <a:chOff x="983405" y="2793365"/>
            <a:chExt cx="51645" cy="242223"/>
          </a:xfrm>
        </p:grpSpPr>
        <p:cxnSp>
          <p:nvCxnSpPr>
            <p:cNvPr id="166" name="Straight Connector 165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4049800" y="4380139"/>
            <a:ext cx="76192" cy="62573"/>
            <a:chOff x="983405" y="2793365"/>
            <a:chExt cx="51645" cy="242223"/>
          </a:xfrm>
        </p:grpSpPr>
        <p:cxnSp>
          <p:nvCxnSpPr>
            <p:cNvPr id="170" name="Straight Connector 169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Freeform 172"/>
          <p:cNvSpPr/>
          <p:nvPr/>
        </p:nvSpPr>
        <p:spPr>
          <a:xfrm>
            <a:off x="1419722" y="2622975"/>
            <a:ext cx="2670278" cy="787879"/>
          </a:xfrm>
          <a:custGeom>
            <a:avLst/>
            <a:gdLst>
              <a:gd name="connsiteX0" fmla="*/ 0 w 1996440"/>
              <a:gd name="connsiteY0" fmla="*/ 114300 h 589280"/>
              <a:gd name="connsiteX1" fmla="*/ 251460 w 1996440"/>
              <a:gd name="connsiteY1" fmla="*/ 43180 h 589280"/>
              <a:gd name="connsiteX2" fmla="*/ 505460 w 1996440"/>
              <a:gd name="connsiteY2" fmla="*/ 0 h 589280"/>
              <a:gd name="connsiteX3" fmla="*/ 744220 w 1996440"/>
              <a:gd name="connsiteY3" fmla="*/ 391160 h 589280"/>
              <a:gd name="connsiteX4" fmla="*/ 1000760 w 1996440"/>
              <a:gd name="connsiteY4" fmla="*/ 495300 h 589280"/>
              <a:gd name="connsiteX5" fmla="*/ 1247140 w 1996440"/>
              <a:gd name="connsiteY5" fmla="*/ 589280 h 589280"/>
              <a:gd name="connsiteX6" fmla="*/ 1496060 w 1996440"/>
              <a:gd name="connsiteY6" fmla="*/ 581660 h 589280"/>
              <a:gd name="connsiteX7" fmla="*/ 1752600 w 1996440"/>
              <a:gd name="connsiteY7" fmla="*/ 513080 h 589280"/>
              <a:gd name="connsiteX8" fmla="*/ 1996440 w 1996440"/>
              <a:gd name="connsiteY8" fmla="*/ 55118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6439" h="589280">
                <a:moveTo>
                  <a:pt x="0" y="114300"/>
                </a:moveTo>
                <a:lnTo>
                  <a:pt x="251460" y="43180"/>
                </a:lnTo>
                <a:lnTo>
                  <a:pt x="505460" y="0"/>
                </a:lnTo>
                <a:lnTo>
                  <a:pt x="744220" y="391160"/>
                </a:lnTo>
                <a:lnTo>
                  <a:pt x="1000760" y="495300"/>
                </a:lnTo>
                <a:lnTo>
                  <a:pt x="1247140" y="589280"/>
                </a:lnTo>
                <a:lnTo>
                  <a:pt x="1496060" y="581660"/>
                </a:lnTo>
                <a:lnTo>
                  <a:pt x="1752600" y="513080"/>
                </a:lnTo>
                <a:lnTo>
                  <a:pt x="1996440" y="551180"/>
                </a:lnTo>
              </a:path>
            </a:pathLst>
          </a:custGeom>
          <a:noFill/>
          <a:ln w="19050">
            <a:solidFill>
              <a:srgbClr val="009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1386633" y="2591490"/>
            <a:ext cx="76192" cy="365809"/>
            <a:chOff x="983405" y="2793365"/>
            <a:chExt cx="51645" cy="242223"/>
          </a:xfrm>
        </p:grpSpPr>
        <p:cxnSp>
          <p:nvCxnSpPr>
            <p:cNvPr id="175" name="Straight Connector 174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1718593" y="2550004"/>
            <a:ext cx="76192" cy="240664"/>
            <a:chOff x="983405" y="2793365"/>
            <a:chExt cx="51645" cy="242223"/>
          </a:xfrm>
        </p:grpSpPr>
        <p:cxnSp>
          <p:nvCxnSpPr>
            <p:cNvPr id="179" name="Straight Connector 178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2046492" y="2543778"/>
            <a:ext cx="76192" cy="163651"/>
            <a:chOff x="983405" y="2793365"/>
            <a:chExt cx="51645" cy="242223"/>
          </a:xfrm>
        </p:grpSpPr>
        <p:cxnSp>
          <p:nvCxnSpPr>
            <p:cNvPr id="183" name="Straight Connector 182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2381567" y="3088234"/>
            <a:ext cx="76192" cy="129959"/>
            <a:chOff x="983405" y="2793365"/>
            <a:chExt cx="51645" cy="242223"/>
          </a:xfrm>
        </p:grpSpPr>
        <p:cxnSp>
          <p:nvCxnSpPr>
            <p:cNvPr id="187" name="Straight Connector 186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/>
          <p:cNvGrpSpPr/>
          <p:nvPr/>
        </p:nvGrpSpPr>
        <p:grpSpPr>
          <a:xfrm>
            <a:off x="2720721" y="3235454"/>
            <a:ext cx="76192" cy="96265"/>
            <a:chOff x="983405" y="2793365"/>
            <a:chExt cx="51645" cy="242223"/>
          </a:xfrm>
        </p:grpSpPr>
        <p:cxnSp>
          <p:nvCxnSpPr>
            <p:cNvPr id="191" name="Straight Connector 190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/>
          <p:cNvGrpSpPr/>
          <p:nvPr/>
        </p:nvGrpSpPr>
        <p:grpSpPr>
          <a:xfrm>
            <a:off x="3056411" y="3366387"/>
            <a:ext cx="76192" cy="86639"/>
            <a:chOff x="983405" y="2793365"/>
            <a:chExt cx="51645" cy="242223"/>
          </a:xfrm>
        </p:grpSpPr>
        <p:cxnSp>
          <p:nvCxnSpPr>
            <p:cNvPr id="195" name="Straight Connector 194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3382074" y="3358215"/>
            <a:ext cx="76192" cy="86639"/>
            <a:chOff x="983405" y="2793365"/>
            <a:chExt cx="51645" cy="242223"/>
          </a:xfrm>
        </p:grpSpPr>
        <p:cxnSp>
          <p:nvCxnSpPr>
            <p:cNvPr id="199" name="Straight Connector 198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3715577" y="3267012"/>
            <a:ext cx="76192" cy="72199"/>
            <a:chOff x="983405" y="2793365"/>
            <a:chExt cx="51645" cy="242223"/>
          </a:xfrm>
        </p:grpSpPr>
        <p:cxnSp>
          <p:nvCxnSpPr>
            <p:cNvPr id="203" name="Straight Connector 202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4048431" y="3326543"/>
            <a:ext cx="76192" cy="72199"/>
            <a:chOff x="983405" y="2793365"/>
            <a:chExt cx="51645" cy="242223"/>
          </a:xfrm>
        </p:grpSpPr>
        <p:cxnSp>
          <p:nvCxnSpPr>
            <p:cNvPr id="207" name="Straight Connector 206"/>
            <p:cNvCxnSpPr/>
            <p:nvPr/>
          </p:nvCxnSpPr>
          <p:spPr>
            <a:xfrm flipH="1">
              <a:off x="1006475" y="2797175"/>
              <a:ext cx="0" cy="23495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985310" y="3035588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983405" y="2793365"/>
              <a:ext cx="49740" cy="0"/>
            </a:xfrm>
            <a:prstGeom prst="line">
              <a:avLst/>
            </a:prstGeom>
            <a:ln w="127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600000">
            <a:off x="1271113" y="4529347"/>
            <a:ext cx="168098" cy="156656"/>
            <a:chOff x="148389" y="4435643"/>
            <a:chExt cx="125679" cy="117168"/>
          </a:xfrm>
        </p:grpSpPr>
        <p:cxnSp>
          <p:nvCxnSpPr>
            <p:cNvPr id="211" name="Straight Connector 210"/>
            <p:cNvCxnSpPr/>
            <p:nvPr/>
          </p:nvCxnSpPr>
          <p:spPr>
            <a:xfrm flipV="1">
              <a:off x="148389" y="4435643"/>
              <a:ext cx="94391" cy="91482"/>
            </a:xfrm>
            <a:prstGeom prst="line">
              <a:avLst/>
            </a:prstGeom>
            <a:ln w="28575">
              <a:solidFill>
                <a:srgbClr val="0019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179677" y="4461329"/>
              <a:ext cx="94391" cy="91482"/>
            </a:xfrm>
            <a:prstGeom prst="line">
              <a:avLst/>
            </a:prstGeom>
            <a:ln w="28575">
              <a:solidFill>
                <a:srgbClr val="0019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158377" y="4454503"/>
              <a:ext cx="94391" cy="91482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Text Placeholder 80"/>
          <p:cNvSpPr txBox="1"/>
          <p:nvPr/>
        </p:nvSpPr>
        <p:spPr bwMode="auto">
          <a:xfrm>
            <a:off x="459000" y="6156001"/>
            <a:ext cx="8488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800" kern="1200">
                <a:solidFill>
                  <a:srgbClr val="82786F"/>
                </a:solidFill>
                <a:latin typeface="+mn-lt"/>
                <a:ea typeface="+mn-ea"/>
                <a:cs typeface="+mn-cs"/>
              </a:defRPr>
            </a:lvl1pPr>
            <a:lvl2pPr marL="265112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36575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E64A0E"/>
              </a:buClr>
              <a:buFont typeface="Verdana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2786F"/>
              </a:buClr>
              <a:buFont typeface="Verdana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315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FDA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*У пациентов в возрасте 30 лет и старше. †По сравнению с пациентами, не страдающими СД2.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FDA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Контрольные группы были подобраны по возрасту, полу и стране. "Усы" обозначают 95 % ДИ.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FDA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ДИ, доверительный интервал; СС, сердечно-сосудистый; СД2, сахарный диабет 2 типа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FDA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По материалам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Rawshani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 </a:t>
            </a:r>
            <a:r>
              <a:rPr kumimoji="0" lang="ru-RU" sz="700" b="0" i="1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et al. </a:t>
            </a:r>
            <a:r>
              <a:rPr kumimoji="0" lang="ru-RU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New</a:t>
            </a:r>
            <a:r>
              <a:rPr kumimoji="0" lang="ru-RU" sz="700" b="0" i="1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 Engl J Med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 2017;376:1407–18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3266251" y="1331321"/>
            <a:ext cx="2706751" cy="513215"/>
            <a:chOff x="10897118" y="1619407"/>
            <a:chExt cx="1910721" cy="513214"/>
          </a:xfrm>
        </p:grpSpPr>
        <p:sp>
          <p:nvSpPr>
            <p:cNvPr id="215" name="TextBox 214"/>
            <p:cNvSpPr txBox="1"/>
            <p:nvPr/>
          </p:nvSpPr>
          <p:spPr>
            <a:xfrm>
              <a:off x="11008755" y="1619407"/>
              <a:ext cx="1099642" cy="3077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A"/>
                  </a:solidFill>
                  <a:effectLst/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Apis For Office"/>
                  <a:ea typeface="Apis" panose="020B0504010101010104" pitchFamily="34" charset="0"/>
                  <a:cs typeface="Apis" panose="020B0504010101010104" pitchFamily="34" charset="0"/>
                </a:rPr>
                <a:t>Пациенты с СД2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008755" y="1824845"/>
              <a:ext cx="1799084" cy="3077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A"/>
                  </a:solidFill>
                  <a:effectLst/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Apis For Office"/>
                  <a:ea typeface="Apis" panose="020B0504010101010104" pitchFamily="34" charset="0"/>
                  <a:cs typeface="Apis" panose="020B0504010101010104" pitchFamily="34" charset="0"/>
                </a:rPr>
                <a:t>Подобранные контрольные лица</a:t>
              </a:r>
            </a:p>
          </p:txBody>
        </p:sp>
        <p:cxnSp>
          <p:nvCxnSpPr>
            <p:cNvPr id="217" name="Straight Connector 216"/>
            <p:cNvCxnSpPr/>
            <p:nvPr/>
          </p:nvCxnSpPr>
          <p:spPr>
            <a:xfrm flipV="1">
              <a:off x="10897118" y="1774769"/>
              <a:ext cx="108000" cy="0"/>
            </a:xfrm>
            <a:prstGeom prst="line">
              <a:avLst/>
            </a:prstGeom>
            <a:ln w="1905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10897118" y="1988129"/>
              <a:ext cx="108000" cy="0"/>
            </a:xfrm>
            <a:prstGeom prst="line">
              <a:avLst/>
            </a:prstGeom>
            <a:ln w="19050">
              <a:solidFill>
                <a:srgbClr val="044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E2B6E5CA-19B8-4623-A444-2EEC2CF3A9C0}"/>
              </a:ext>
            </a:extLst>
          </p:cNvPr>
          <p:cNvSpPr txBox="1"/>
          <p:nvPr/>
        </p:nvSpPr>
        <p:spPr>
          <a:xfrm>
            <a:off x="2443109" y="5427891"/>
            <a:ext cx="407804" cy="2974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Год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2B6E5CA-19B8-4623-A444-2EEC2CF3A9C0}"/>
              </a:ext>
            </a:extLst>
          </p:cNvPr>
          <p:cNvSpPr txBox="1"/>
          <p:nvPr/>
        </p:nvSpPr>
        <p:spPr>
          <a:xfrm>
            <a:off x="6725364" y="5445748"/>
            <a:ext cx="407804" cy="2974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Год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138F97C-8C9C-4959-B781-BFA669867584}"/>
              </a:ext>
            </a:extLst>
          </p:cNvPr>
          <p:cNvSpPr txBox="1"/>
          <p:nvPr/>
        </p:nvSpPr>
        <p:spPr>
          <a:xfrm>
            <a:off x="4525107" y="283929"/>
            <a:ext cx="34767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UK19OZM00251 Дата подготовки: сентябрь 2019 г.</a:t>
            </a:r>
          </a:p>
        </p:txBody>
      </p:sp>
      <p:sp>
        <p:nvSpPr>
          <p:cNvPr id="232" name="Footer Placeholder 5">
            <a:extLst>
              <a:ext uri="{FF2B5EF4-FFF2-40B4-BE49-F238E27FC236}">
                <a16:creationId xmlns:a16="http://schemas.microsoft.com/office/drawing/2014/main" id="{B3ED102A-56DB-2F49-9F66-339A126094A0}"/>
              </a:ext>
            </a:extLst>
          </p:cNvPr>
          <p:cNvSpPr txBox="1">
            <a:spLocks/>
          </p:cNvSpPr>
          <p:nvPr/>
        </p:nvSpPr>
        <p:spPr>
          <a:xfrm>
            <a:off x="486000" y="315141"/>
            <a:ext cx="1439466" cy="12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Презентация компании Ново Нордиск</a:t>
            </a:r>
          </a:p>
        </p:txBody>
      </p:sp>
      <p:sp>
        <p:nvSpPr>
          <p:cNvPr id="233" name="Slide Number Placeholder 6">
            <a:extLst>
              <a:ext uri="{FF2B5EF4-FFF2-40B4-BE49-F238E27FC236}">
                <a16:creationId xmlns:a16="http://schemas.microsoft.com/office/drawing/2014/main" id="{A6306708-6696-8941-B200-0D963452EB23}"/>
              </a:ext>
            </a:extLst>
          </p:cNvPr>
          <p:cNvSpPr txBox="1">
            <a:spLocks/>
          </p:cNvSpPr>
          <p:nvPr/>
        </p:nvSpPr>
        <p:spPr>
          <a:xfrm>
            <a:off x="243000" y="315291"/>
            <a:ext cx="243000" cy="125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939AA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B60BE-EA1C-42F5-91D9-8D974AEADA1F}" type="slidenum">
              <a:rPr kumimoji="0" lang="ru-RU" sz="700" b="0" i="0" u="none" strike="noStrike" kern="1200" cap="none" spc="0" normalizeH="0" baseline="0" noProof="0" smtClean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53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1115616" y="3573016"/>
            <a:ext cx="6768753" cy="24314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itchFamily="34" charset="0"/>
                <a:cs typeface="Arial" pitchFamily="34" charset="0"/>
              </a:rPr>
              <a:t>ПОЗДНИЕ ОСЛОЖНЕНИЯ СД</a:t>
            </a:r>
            <a:endParaRPr lang="de-DE" dirty="0"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de-DE" dirty="0"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Narrow" pitchFamily="34" charset="0"/>
                <a:cs typeface="Arial" pitchFamily="34" charset="0"/>
              </a:rPr>
              <a:t>МИКРОАНГИОПАТИИ</a:t>
            </a:r>
          </a:p>
          <a:p>
            <a:pPr algn="ctr">
              <a:defRPr/>
            </a:pPr>
            <a:r>
              <a:rPr lang="ru-RU" b="1" dirty="0">
                <a:latin typeface="Arial Narrow" pitchFamily="34" charset="0"/>
                <a:cs typeface="Arial" pitchFamily="34" charset="0"/>
              </a:rPr>
              <a:t>Нефропатия \ </a:t>
            </a:r>
            <a:r>
              <a:rPr lang="ru-RU" b="1" dirty="0" err="1">
                <a:latin typeface="Arial Narrow" pitchFamily="34" charset="0"/>
                <a:cs typeface="Arial" pitchFamily="34" charset="0"/>
              </a:rPr>
              <a:t>Ретинопатия</a:t>
            </a:r>
            <a:r>
              <a:rPr lang="ru-RU" b="1" dirty="0">
                <a:latin typeface="Arial Narrow" pitchFamily="34" charset="0"/>
                <a:cs typeface="Arial" pitchFamily="34" charset="0"/>
              </a:rPr>
              <a:t> \ </a:t>
            </a:r>
            <a:r>
              <a:rPr lang="ru-RU" b="1" dirty="0" err="1">
                <a:latin typeface="Arial Narrow" pitchFamily="34" charset="0"/>
                <a:cs typeface="Arial" pitchFamily="34" charset="0"/>
              </a:rPr>
              <a:t>Нейропатия</a:t>
            </a:r>
            <a:endParaRPr lang="de-DE" sz="1600" dirty="0"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de-DE" dirty="0"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Narrow" pitchFamily="34" charset="0"/>
                <a:cs typeface="Arial" pitchFamily="34" charset="0"/>
              </a:rPr>
              <a:t>МАКРОАНГИОПАТИИ</a:t>
            </a:r>
            <a:endParaRPr lang="de-DE" dirty="0"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Смертность  от ССЗ у пациентов с СД в 2-4 раза выше,</a:t>
            </a:r>
            <a:br>
              <a:rPr lang="ru-RU" sz="1600" dirty="0">
                <a:latin typeface="Arial Narrow" pitchFamily="34" charset="0"/>
                <a:cs typeface="Arial" pitchFamily="34" charset="0"/>
              </a:rPr>
            </a:br>
            <a:r>
              <a:rPr lang="ru-RU" sz="1600" dirty="0">
                <a:latin typeface="Arial Narrow" pitchFamily="34" charset="0"/>
                <a:cs typeface="Arial" pitchFamily="34" charset="0"/>
              </a:rPr>
              <a:t>чем в общей популяции*</a:t>
            </a:r>
            <a:endParaRPr lang="de-DE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0528" name="Rectangle 16"/>
          <p:cNvSpPr>
            <a:spLocks noChangeArrowheads="1"/>
          </p:cNvSpPr>
          <p:nvPr/>
        </p:nvSpPr>
        <p:spPr bwMode="auto">
          <a:xfrm>
            <a:off x="1907704" y="2636912"/>
            <a:ext cx="5328939" cy="503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Arial Narrow" pitchFamily="34" charset="0"/>
              </a:rPr>
              <a:t>ХРОНИЧЕСКАЯ ГИПЕРГЛИКЕМИЯ</a:t>
            </a:r>
            <a:endParaRPr lang="de-DE" b="1" dirty="0">
              <a:latin typeface="Arial Narrow" pitchFamily="34" charset="0"/>
            </a:endParaRPr>
          </a:p>
        </p:txBody>
      </p:sp>
      <p:sp>
        <p:nvSpPr>
          <p:cNvPr id="22535" name="AutoShape 17"/>
          <p:cNvSpPr>
            <a:spLocks noChangeArrowheads="1"/>
          </p:cNvSpPr>
          <p:nvPr/>
        </p:nvSpPr>
        <p:spPr bwMode="auto">
          <a:xfrm>
            <a:off x="4284663" y="3213100"/>
            <a:ext cx="503237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 Narrow" pitchFamily="34" charset="0"/>
            </a:endParaRPr>
          </a:p>
        </p:txBody>
      </p:sp>
      <p:sp>
        <p:nvSpPr>
          <p:cNvPr id="22536" name="AutoShape 18"/>
          <p:cNvSpPr>
            <a:spLocks noChangeArrowheads="1"/>
          </p:cNvSpPr>
          <p:nvPr/>
        </p:nvSpPr>
        <p:spPr bwMode="auto">
          <a:xfrm>
            <a:off x="4284663" y="2278063"/>
            <a:ext cx="503237" cy="2873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70943" y="1064595"/>
            <a:ext cx="7812358" cy="1068261"/>
            <a:chOff x="72009" y="734395"/>
            <a:chExt cx="7812359" cy="122396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20523" name="Rectangle 11"/>
            <p:cNvSpPr>
              <a:spLocks noChangeArrowheads="1"/>
            </p:cNvSpPr>
            <p:nvPr/>
          </p:nvSpPr>
          <p:spPr bwMode="auto">
            <a:xfrm>
              <a:off x="72009" y="734395"/>
              <a:ext cx="7812359" cy="122396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320524" name="Text Box 12"/>
            <p:cNvSpPr txBox="1">
              <a:spLocks noChangeArrowheads="1"/>
            </p:cNvSpPr>
            <p:nvPr/>
          </p:nvSpPr>
          <p:spPr bwMode="auto">
            <a:xfrm>
              <a:off x="179512" y="1189393"/>
              <a:ext cx="2952327" cy="338554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 err="1">
                  <a:latin typeface="Arial Narrow" pitchFamily="34" charset="0"/>
                </a:rPr>
                <a:t>Инсулинорезистентность</a:t>
              </a:r>
              <a:r>
                <a:rPr lang="ru-RU" sz="1600" b="1" dirty="0">
                  <a:latin typeface="Arial Narrow" pitchFamily="34" charset="0"/>
                </a:rPr>
                <a:t> </a:t>
              </a:r>
              <a:endParaRPr lang="de-DE" sz="1600" b="1" dirty="0">
                <a:latin typeface="Arial Narrow" pitchFamily="34" charset="0"/>
              </a:endParaRPr>
            </a:p>
          </p:txBody>
        </p:sp>
        <p:sp>
          <p:nvSpPr>
            <p:cNvPr id="320525" name="Rectangle 13"/>
            <p:cNvSpPr>
              <a:spLocks noChangeArrowheads="1"/>
            </p:cNvSpPr>
            <p:nvPr/>
          </p:nvSpPr>
          <p:spPr bwMode="auto">
            <a:xfrm>
              <a:off x="3129002" y="908720"/>
              <a:ext cx="1728887" cy="83099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latin typeface="Arial Narrow" pitchFamily="34" charset="0"/>
                </a:rPr>
                <a:t>Нарушение секреции инсулина</a:t>
              </a:r>
              <a:endParaRPr lang="de-DE" sz="1600" b="1" dirty="0">
                <a:latin typeface="Arial Narrow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16016" y="1047219"/>
              <a:ext cx="3096344" cy="584775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latin typeface="Arial Narrow" pitchFamily="34" charset="0"/>
                </a:rPr>
                <a:t>Повышенная продукция глюкозы печенью</a:t>
              </a:r>
              <a:endParaRPr lang="de-DE" sz="1600" b="1" dirty="0">
                <a:latin typeface="Arial Narrow" pitchFamily="34" charset="0"/>
              </a:endParaRPr>
            </a:p>
          </p:txBody>
        </p:sp>
      </p:grpSp>
      <p:sp>
        <p:nvSpPr>
          <p:cNvPr id="22538" name="Rectangle 124"/>
          <p:cNvSpPr>
            <a:spLocks noChangeArrowheads="1"/>
          </p:cNvSpPr>
          <p:nvPr/>
        </p:nvSpPr>
        <p:spPr bwMode="auto">
          <a:xfrm>
            <a:off x="468313" y="260350"/>
            <a:ext cx="84248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580000"/>
                </a:solidFill>
                <a:latin typeface="Arial Narrow" pitchFamily="34" charset="0"/>
              </a:rPr>
              <a:t>C</a:t>
            </a:r>
            <a:r>
              <a:rPr lang="ru-RU" sz="2800" b="1">
                <a:solidFill>
                  <a:srgbClr val="580000"/>
                </a:solidFill>
                <a:latin typeface="Arial Narrow" pitchFamily="34" charset="0"/>
              </a:rPr>
              <a:t>ахарный </a:t>
            </a:r>
            <a:r>
              <a:rPr lang="ru-RU" sz="2800" b="1">
                <a:solidFill>
                  <a:srgbClr val="540000"/>
                </a:solidFill>
                <a:latin typeface="Arial Narrow" pitchFamily="34" charset="0"/>
              </a:rPr>
              <a:t>диабет</a:t>
            </a:r>
            <a:r>
              <a:rPr lang="ru-RU" sz="2800" b="1">
                <a:solidFill>
                  <a:srgbClr val="580000"/>
                </a:solidFill>
                <a:latin typeface="Arial Narrow" pitchFamily="34" charset="0"/>
              </a:rPr>
              <a:t> 2 типа</a:t>
            </a:r>
          </a:p>
          <a:p>
            <a:r>
              <a:rPr lang="ru-RU" sz="1400" b="1">
                <a:solidFill>
                  <a:srgbClr val="580000"/>
                </a:solidFill>
                <a:latin typeface="Arial Narrow" pitchFamily="34" charset="0"/>
              </a:rPr>
              <a:t> </a:t>
            </a:r>
            <a:r>
              <a:rPr lang="ru-RU" b="1">
                <a:solidFill>
                  <a:srgbClr val="580000"/>
                </a:solidFill>
                <a:latin typeface="Arial Narrow" pitchFamily="34" charset="0"/>
              </a:rPr>
              <a:t>Механизм развития</a:t>
            </a:r>
            <a:endParaRPr lang="en-US" b="1">
              <a:solidFill>
                <a:srgbClr val="580000"/>
              </a:solidFill>
              <a:latin typeface="Arial Narrow" pitchFamily="34" charset="0"/>
            </a:endParaRPr>
          </a:p>
        </p:txBody>
      </p:sp>
      <p:pic>
        <p:nvPicPr>
          <p:cNvPr id="22539" name="Picture 15" descr="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453188"/>
            <a:ext cx="874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55"/>
          <p:cNvSpPr txBox="1">
            <a:spLocks noChangeArrowheads="1"/>
          </p:cNvSpPr>
          <p:nvPr/>
        </p:nvSpPr>
        <p:spPr bwMode="auto">
          <a:xfrm>
            <a:off x="900113" y="6345238"/>
            <a:ext cx="777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r>
              <a:rPr lang="ru-RU" sz="1600">
                <a:latin typeface="Arial Narrow" pitchFamily="34" charset="0"/>
              </a:rPr>
              <a:t>*</a:t>
            </a:r>
            <a:r>
              <a:rPr lang="en-US" sz="900" b="1" i="1">
                <a:latin typeface="Arial Narrow" pitchFamily="34" charset="0"/>
              </a:rPr>
              <a:t> IDF DIABETES ATLAS  4</a:t>
            </a:r>
            <a:r>
              <a:rPr lang="en-US" sz="900" b="1" i="1" baseline="30000">
                <a:latin typeface="Arial Narrow" pitchFamily="34" charset="0"/>
              </a:rPr>
              <a:t>th</a:t>
            </a:r>
            <a:r>
              <a:rPr lang="en-US" sz="900" b="1" i="1">
                <a:latin typeface="Arial Narrow" pitchFamily="34" charset="0"/>
              </a:rPr>
              <a:t> ed. 2009 </a:t>
            </a:r>
          </a:p>
        </p:txBody>
      </p:sp>
    </p:spTree>
    <p:extLst>
      <p:ext uri="{BB962C8B-B14F-4D97-AF65-F5344CB8AC3E}">
        <p14:creationId xmlns:p14="http://schemas.microsoft.com/office/powerpoint/2010/main" val="153149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3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3690938" y="990600"/>
            <a:ext cx="0" cy="3276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5588000" y="990600"/>
            <a:ext cx="0" cy="5562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" name="Прямая со стрелкой 2"/>
          <p:cNvCxnSpPr/>
          <p:nvPr/>
        </p:nvCxnSpPr>
        <p:spPr bwMode="auto">
          <a:xfrm>
            <a:off x="101600" y="4191000"/>
            <a:ext cx="8534400" cy="0"/>
          </a:xfrm>
          <a:prstGeom prst="straightConnector1">
            <a:avLst/>
          </a:prstGeom>
          <a:ln w="523875">
            <a:solidFill>
              <a:schemeClr val="accent6"/>
            </a:solidFill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01600" y="4035425"/>
            <a:ext cx="2641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ИНСУЛИНОРЕЗИСТЕНТНОСТЬ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627313" y="3644900"/>
            <a:ext cx="881062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1800">
              <a:latin typeface="Arial"/>
              <a:cs typeface="Arial"/>
            </a:endParaRP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2627313" y="3860800"/>
            <a:ext cx="88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НТГ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27463" y="3657600"/>
            <a:ext cx="3182937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1800">
              <a:latin typeface="Arial"/>
              <a:cs typeface="Arial"/>
            </a:endParaRP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4140200" y="3787775"/>
            <a:ext cx="2598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Прогрессирование гипергликемии</a:t>
            </a:r>
          </a:p>
        </p:txBody>
      </p:sp>
      <p:cxnSp>
        <p:nvCxnSpPr>
          <p:cNvPr id="23561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7213600" y="990600"/>
            <a:ext cx="0" cy="5562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2" name="TextBox 19"/>
          <p:cNvSpPr txBox="1">
            <a:spLocks noChangeArrowheads="1"/>
          </p:cNvSpPr>
          <p:nvPr/>
        </p:nvSpPr>
        <p:spPr bwMode="auto">
          <a:xfrm>
            <a:off x="2743200" y="1447800"/>
            <a:ext cx="211613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Манифестация диабета</a:t>
            </a:r>
          </a:p>
        </p:txBody>
      </p:sp>
      <p:sp>
        <p:nvSpPr>
          <p:cNvPr id="23563" name="TextBox 20"/>
          <p:cNvSpPr txBox="1">
            <a:spLocks noChangeArrowheads="1"/>
          </p:cNvSpPr>
          <p:nvPr/>
        </p:nvSpPr>
        <p:spPr bwMode="auto">
          <a:xfrm>
            <a:off x="4640263" y="1981200"/>
            <a:ext cx="18954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Осложнения</a:t>
            </a:r>
          </a:p>
        </p:txBody>
      </p:sp>
      <p:sp>
        <p:nvSpPr>
          <p:cNvPr id="23564" name="TextBox 21"/>
          <p:cNvSpPr txBox="1">
            <a:spLocks noChangeArrowheads="1"/>
          </p:cNvSpPr>
          <p:nvPr/>
        </p:nvSpPr>
        <p:spPr bwMode="auto">
          <a:xfrm>
            <a:off x="6659563" y="2514600"/>
            <a:ext cx="20780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Инвалидность</a:t>
            </a:r>
          </a:p>
        </p:txBody>
      </p:sp>
      <p:sp>
        <p:nvSpPr>
          <p:cNvPr id="23565" name="TextBox 22"/>
          <p:cNvSpPr txBox="1">
            <a:spLocks noChangeArrowheads="1"/>
          </p:cNvSpPr>
          <p:nvPr/>
        </p:nvSpPr>
        <p:spPr bwMode="auto">
          <a:xfrm>
            <a:off x="7451725" y="3200400"/>
            <a:ext cx="14208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Смерть</a:t>
            </a:r>
          </a:p>
        </p:txBody>
      </p:sp>
      <p:sp>
        <p:nvSpPr>
          <p:cNvPr id="23566" name="TextBox 23"/>
          <p:cNvSpPr txBox="1">
            <a:spLocks noChangeArrowheads="1"/>
          </p:cNvSpPr>
          <p:nvPr/>
        </p:nvSpPr>
        <p:spPr bwMode="auto">
          <a:xfrm>
            <a:off x="304800" y="228600"/>
            <a:ext cx="86693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0"/>
                </a:solidFill>
              </a:rPr>
              <a:t>Естественное течения сахарного диабета 2 типа</a:t>
            </a:r>
          </a:p>
        </p:txBody>
      </p:sp>
      <p:cxnSp>
        <p:nvCxnSpPr>
          <p:cNvPr id="23567" name="Прямая со стрелкой 25"/>
          <p:cNvCxnSpPr>
            <a:cxnSpLocks noChangeShapeType="1"/>
          </p:cNvCxnSpPr>
          <p:nvPr/>
        </p:nvCxnSpPr>
        <p:spPr bwMode="auto">
          <a:xfrm>
            <a:off x="6332538" y="2209800"/>
            <a:ext cx="8128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68" name="Прямая со стрелкой 27"/>
          <p:cNvCxnSpPr>
            <a:cxnSpLocks noChangeShapeType="1"/>
          </p:cNvCxnSpPr>
          <p:nvPr/>
        </p:nvCxnSpPr>
        <p:spPr bwMode="auto">
          <a:xfrm>
            <a:off x="7688263" y="2895600"/>
            <a:ext cx="4064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69" name="TextBox 28"/>
          <p:cNvSpPr txBox="1">
            <a:spLocks noChangeArrowheads="1"/>
          </p:cNvSpPr>
          <p:nvPr/>
        </p:nvSpPr>
        <p:spPr bwMode="auto">
          <a:xfrm>
            <a:off x="0" y="1844675"/>
            <a:ext cx="29876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800"/>
              <a:t>Генетическая предрасположенность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/>
              <a:t>Неправильное питание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/>
              <a:t>Ожирение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/>
              <a:t>Малоподвижный образ жизни </a:t>
            </a:r>
          </a:p>
        </p:txBody>
      </p:sp>
      <p:sp>
        <p:nvSpPr>
          <p:cNvPr id="23570" name="TextBox 29"/>
          <p:cNvSpPr txBox="1">
            <a:spLocks noChangeArrowheads="1"/>
          </p:cNvSpPr>
          <p:nvPr/>
        </p:nvSpPr>
        <p:spPr bwMode="auto">
          <a:xfrm>
            <a:off x="1331913" y="4797425"/>
            <a:ext cx="24384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/>
              <a:t>Гиперинсулинемия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/>
              <a:t>Дислипидемия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/>
              <a:t>Атеросклероз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/>
              <a:t>Артериальная гипертензия</a:t>
            </a:r>
          </a:p>
        </p:txBody>
      </p:sp>
      <p:sp>
        <p:nvSpPr>
          <p:cNvPr id="23571" name="TextBox 30"/>
          <p:cNvSpPr txBox="1">
            <a:spLocks noChangeArrowheads="1"/>
          </p:cNvSpPr>
          <p:nvPr/>
        </p:nvSpPr>
        <p:spPr bwMode="auto">
          <a:xfrm>
            <a:off x="3217863" y="6550025"/>
            <a:ext cx="568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American Diabetes Association. Diabetes Care. 2003;26:3160-3167.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938" y="4941888"/>
            <a:ext cx="2100262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err="1">
                <a:latin typeface="Arial"/>
                <a:cs typeface="Arial"/>
              </a:rPr>
              <a:t>Макроангиопатия</a:t>
            </a:r>
            <a:endParaRPr lang="ru-RU" sz="16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 dirty="0">
                <a:latin typeface="Arial"/>
                <a:cs typeface="Arial"/>
              </a:rPr>
              <a:t>Атеросклероз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 dirty="0">
                <a:latin typeface="Arial"/>
                <a:cs typeface="Arial"/>
              </a:rPr>
              <a:t>Артериальная гипертензия </a:t>
            </a:r>
          </a:p>
        </p:txBody>
      </p:sp>
      <p:sp>
        <p:nvSpPr>
          <p:cNvPr id="23573" name="TextBox 32"/>
          <p:cNvSpPr txBox="1">
            <a:spLocks noChangeArrowheads="1"/>
          </p:cNvSpPr>
          <p:nvPr/>
        </p:nvSpPr>
        <p:spPr bwMode="auto">
          <a:xfrm>
            <a:off x="5435600" y="4868863"/>
            <a:ext cx="2100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800"/>
              <a:t>Ретинопатия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/>
              <a:t>Нефропатия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/>
              <a:t>Нейропатия</a:t>
            </a:r>
          </a:p>
        </p:txBody>
      </p:sp>
      <p:sp>
        <p:nvSpPr>
          <p:cNvPr id="23574" name="TextBox 33"/>
          <p:cNvSpPr txBox="1">
            <a:spLocks noChangeArrowheads="1"/>
          </p:cNvSpPr>
          <p:nvPr/>
        </p:nvSpPr>
        <p:spPr bwMode="auto">
          <a:xfrm>
            <a:off x="7213600" y="4797425"/>
            <a:ext cx="193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/>
              <a:t>Слепота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Почечная недостаточность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Ампутация ног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ИБС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Инсульт</a:t>
            </a:r>
          </a:p>
        </p:txBody>
      </p:sp>
    </p:spTree>
    <p:extLst>
      <p:ext uri="{BB962C8B-B14F-4D97-AF65-F5344CB8AC3E}">
        <p14:creationId xmlns:p14="http://schemas.microsoft.com/office/powerpoint/2010/main" val="402534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570037"/>
          </a:xfrm>
        </p:spPr>
        <p:txBody>
          <a:bodyPr anchor="t">
            <a:spAutoFit/>
          </a:bodyPr>
          <a:lstStyle/>
          <a:p>
            <a:pPr algn="r"/>
            <a:r>
              <a:rPr lang="ru-RU" sz="3200" b="1" i="1">
                <a:solidFill>
                  <a:srgbClr val="660033"/>
                </a:solidFill>
                <a:cs typeface="Arial" charset="0"/>
              </a:rPr>
              <a:t>Причины смерти больных с диагнозом СД 2 типа </a:t>
            </a:r>
            <a:br>
              <a:rPr lang="ru-RU" sz="3200" b="1" i="1">
                <a:solidFill>
                  <a:srgbClr val="660033"/>
                </a:solidFill>
                <a:cs typeface="Arial" charset="0"/>
              </a:rPr>
            </a:br>
            <a:endParaRPr lang="ru-RU" sz="3200" b="1" i="1">
              <a:solidFill>
                <a:srgbClr val="660033"/>
              </a:solidFill>
              <a:cs typeface="Arial" charset="0"/>
            </a:endParaRP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88375" cy="3951287"/>
          </a:xfrm>
        </p:spPr>
        <p:txBody>
          <a:bodyPr lIns="92075" tIns="46038" rIns="92075" bIns="46038"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b="1">
                <a:solidFill>
                  <a:srgbClr val="C00000"/>
                </a:solidFill>
              </a:rPr>
              <a:t>    Выборка из 350 историй болезней с результатами патолого-анатомичесой экспертизы, умерших в 2007-2008 гг. в ГКБ </a:t>
            </a:r>
            <a:r>
              <a:rPr lang="en-US" sz="2400" b="1">
                <a:solidFill>
                  <a:srgbClr val="C00000"/>
                </a:solidFill>
              </a:rPr>
              <a:t>N 50 </a:t>
            </a:r>
            <a:r>
              <a:rPr lang="ru-RU" sz="2400" b="1">
                <a:solidFill>
                  <a:srgbClr val="C00000"/>
                </a:solidFill>
              </a:rPr>
              <a:t>г. Москва: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b="1">
                <a:solidFill>
                  <a:srgbClr val="C0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/>
              <a:t>26% больных СД 2 типа умерли от ИБС и др. поражений миокарда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/>
              <a:t>24% больных СД 2 типа умерли от нарушений мозгового кровообращения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/>
              <a:t>18% больных СД 2 типа умерли от инфекций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/>
              <a:t>12% больных СД 2 типа умерли от болезней ЖКТ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900" b="1"/>
              <a:t> 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2900" b="1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638425" y="6183313"/>
            <a:ext cx="6200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60000"/>
              </a:spcBef>
            </a:pPr>
            <a:r>
              <a:rPr lang="ru-RU" b="1">
                <a:solidFill>
                  <a:srgbClr val="000090"/>
                </a:solidFill>
                <a:latin typeface="Calibri" pitchFamily="34" charset="0"/>
              </a:rPr>
              <a:t>АЛ Терехова, АВ Зилов, АЛ Верткин, 2009 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1237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45" y="394889"/>
            <a:ext cx="6437948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  <a:tabLst>
                <a:tab pos="2576195" algn="l"/>
                <a:tab pos="539115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Риск сахарного диабета 2 типа, сердечно-  сосудистых заболеваний и смертности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предиабете</a:t>
            </a:r>
            <a:endParaRPr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07332" y="2163699"/>
          <a:ext cx="3535014" cy="3176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751">
                <a:tc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C30D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HbA1c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(5.5-6.5)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C30D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HbA1c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(6.0-6.5)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C3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Диабет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ССЗ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Инсульт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Смерть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28286" y="2955671"/>
            <a:ext cx="2496026" cy="187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90000"/>
              </a:lnSpc>
              <a:buFont typeface="Arial"/>
              <a:buChar char="•"/>
              <a:tabLst>
                <a:tab pos="195580" algn="l"/>
                <a:tab pos="1177925" algn="l"/>
              </a:tabLst>
            </a:pPr>
            <a:r>
              <a:rPr i="1" spc="-5" dirty="0">
                <a:solidFill>
                  <a:srgbClr val="001F5F"/>
                </a:solidFill>
                <a:latin typeface="Calibri"/>
                <a:cs typeface="Calibri"/>
              </a:rPr>
              <a:t>15,792	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лиц</a:t>
            </a:r>
            <a:r>
              <a:rPr i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среднего  возраста из 4</a:t>
            </a:r>
            <a:r>
              <a:rPr i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регионов  США.</a:t>
            </a:r>
            <a:endParaRPr dirty="0">
              <a:latin typeface="Calibri"/>
              <a:cs typeface="Calibri"/>
            </a:endParaRPr>
          </a:p>
          <a:p>
            <a:pPr marL="195580" marR="727075" indent="-18288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195580" algn="l"/>
              </a:tabLst>
            </a:pPr>
            <a:r>
              <a:rPr i="1" spc="-5" dirty="0">
                <a:solidFill>
                  <a:srgbClr val="001F5F"/>
                </a:solidFill>
                <a:latin typeface="Calibri"/>
                <a:cs typeface="Calibri"/>
              </a:rPr>
              <a:t>15 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летний</a:t>
            </a:r>
            <a:r>
              <a:rPr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dirty="0" err="1">
                <a:solidFill>
                  <a:srgbClr val="001F5F"/>
                </a:solidFill>
                <a:latin typeface="Calibri"/>
                <a:cs typeface="Calibri"/>
              </a:rPr>
              <a:t>период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i="1" spc="-5" dirty="0" err="1">
                <a:solidFill>
                  <a:srgbClr val="001F5F"/>
                </a:solidFill>
                <a:latin typeface="Calibri"/>
                <a:cs typeface="Calibri"/>
              </a:rPr>
              <a:t>наблюдени</a:t>
            </a:r>
            <a:r>
              <a:rPr lang="ru-RU" i="1" spc="-5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2245" y="5702198"/>
            <a:ext cx="4256723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6619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ССЗ </a:t>
            </a:r>
            <a:r>
              <a:rPr sz="1800" spc="-10" dirty="0">
                <a:latin typeface="Arial"/>
                <a:cs typeface="Arial"/>
              </a:rPr>
              <a:t>–сердечно-сосудистые заболевания  </a:t>
            </a:r>
            <a:r>
              <a:rPr sz="1800" spc="-5" dirty="0">
                <a:latin typeface="Arial"/>
                <a:cs typeface="Arial"/>
              </a:rPr>
              <a:t>НГН – </a:t>
            </a:r>
            <a:r>
              <a:rPr sz="1800" spc="-10" dirty="0">
                <a:latin typeface="Arial"/>
                <a:cs typeface="Arial"/>
              </a:rPr>
              <a:t>нарушенние </a:t>
            </a:r>
            <a:r>
              <a:rPr sz="1800" spc="-5" dirty="0">
                <a:latin typeface="Arial"/>
                <a:cs typeface="Arial"/>
              </a:rPr>
              <a:t>гликемии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натощак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Selvin, E., M. </a:t>
            </a:r>
            <a:r>
              <a:rPr sz="1600" spc="-85" dirty="0">
                <a:latin typeface="Calibri"/>
                <a:cs typeface="Calibri"/>
              </a:rPr>
              <a:t>W. </a:t>
            </a:r>
            <a:r>
              <a:rPr sz="1600" spc="-15" dirty="0">
                <a:latin typeface="Calibri"/>
                <a:cs typeface="Calibri"/>
              </a:rPr>
              <a:t>Steffes, et </a:t>
            </a:r>
            <a:r>
              <a:rPr sz="1600" dirty="0">
                <a:latin typeface="Calibri"/>
                <a:cs typeface="Calibri"/>
              </a:rPr>
              <a:t>al. </a:t>
            </a:r>
            <a:r>
              <a:rPr sz="1600" spc="-10" dirty="0">
                <a:latin typeface="Calibri"/>
                <a:cs typeface="Calibri"/>
              </a:rPr>
              <a:t>(2010). </a:t>
            </a:r>
            <a:r>
              <a:rPr sz="1600" u="heavy" spc="-5" dirty="0">
                <a:latin typeface="Calibri"/>
                <a:cs typeface="Calibri"/>
              </a:rPr>
              <a:t>N Engl J Med </a:t>
            </a:r>
            <a:r>
              <a:rPr sz="1600" b="1" u="heavy" spc="-10" dirty="0">
                <a:latin typeface="Calibri"/>
                <a:cs typeface="Calibri"/>
              </a:rPr>
              <a:t>362(9):</a:t>
            </a:r>
            <a:r>
              <a:rPr sz="1600" b="1" u="heavy" spc="290" dirty="0">
                <a:latin typeface="Calibri"/>
                <a:cs typeface="Calibri"/>
              </a:rPr>
              <a:t> </a:t>
            </a:r>
            <a:r>
              <a:rPr sz="1600" b="1" u="heavy" spc="-10" dirty="0">
                <a:latin typeface="Calibri"/>
                <a:cs typeface="Calibri"/>
              </a:rPr>
              <a:t>800-811.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99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Сахарный  диабет  (СД)  –  это  группа  метаболических  (обменных)  заболеваний,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характеризующихся  хронической  гипергликемией,  которая  является  результатом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нарушения  секреции  инсулина,  действия  инсулина  или  обоих  этих  факторов.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Хроническая гипергликемия при СД сопровождается повреждением, дисфункцией и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недостаточностью  различных  органов,  особенно  глаз,  почек,  нервов,  сердца  и кровеносных сосудов. </a:t>
            </a:r>
          </a:p>
        </p:txBody>
      </p:sp>
    </p:spTree>
    <p:extLst>
      <p:ext uri="{BB962C8B-B14F-4D97-AF65-F5344CB8AC3E}">
        <p14:creationId xmlns:p14="http://schemas.microsoft.com/office/powerpoint/2010/main" val="1076788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431" y="141277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Ожире́ние</a:t>
            </a:r>
            <a:r>
              <a:rPr lang="ru-RU" sz="2400" dirty="0"/>
              <a:t> (</a:t>
            </a:r>
            <a:r>
              <a:rPr lang="ru-RU" sz="2400" dirty="0">
                <a:solidFill>
                  <a:srgbClr val="FFC000"/>
                </a:solidFill>
                <a:hlinkClick r:id="rId2" tooltip="Латинский язык"/>
              </a:rPr>
              <a:t>лат.</a:t>
            </a:r>
            <a:r>
              <a:rPr lang="ru-RU" sz="2400" dirty="0"/>
              <a:t> </a:t>
            </a:r>
            <a:r>
              <a:rPr lang="ru-RU" sz="2400" i="1" dirty="0" err="1"/>
              <a:t>adipositas</a:t>
            </a:r>
            <a:r>
              <a:rPr lang="ru-RU" sz="2400" dirty="0"/>
              <a:t> — буквально: «ожирение» и </a:t>
            </a:r>
            <a:r>
              <a:rPr lang="ru-RU" sz="2400" dirty="0">
                <a:hlinkClick r:id="rId2" tooltip="Латинский язык"/>
              </a:rPr>
              <a:t>лат.</a:t>
            </a:r>
            <a:r>
              <a:rPr lang="ru-RU" sz="2400" dirty="0"/>
              <a:t> </a:t>
            </a:r>
            <a:r>
              <a:rPr lang="ru-RU" sz="2400" i="1" dirty="0" err="1"/>
              <a:t>obesitas</a:t>
            </a:r>
            <a:r>
              <a:rPr lang="ru-RU" sz="2400" dirty="0"/>
              <a:t> — буквально: полнота, тучность, откормленность) — отложение </a:t>
            </a:r>
            <a:r>
              <a:rPr lang="ru-RU" sz="2400" dirty="0">
                <a:hlinkClick r:id="rId3" tooltip="Жиры"/>
              </a:rPr>
              <a:t>жира</a:t>
            </a:r>
            <a:r>
              <a:rPr lang="ru-RU" sz="2400" dirty="0"/>
              <a:t>, увеличение массы тела за счёт </a:t>
            </a:r>
            <a:r>
              <a:rPr lang="ru-RU" sz="2400" dirty="0">
                <a:solidFill>
                  <a:srgbClr val="FFC000"/>
                </a:solidFill>
                <a:hlinkClick r:id="rId4" tooltip="Жировая ткань"/>
              </a:rPr>
              <a:t>жировой ткани</a:t>
            </a:r>
            <a:r>
              <a:rPr lang="ru-RU" sz="2400" dirty="0"/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572" y="378904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Метаболический синдром(МС) </a:t>
            </a:r>
            <a:r>
              <a:rPr lang="ru-RU" sz="2400" dirty="0"/>
              <a:t>– это комплекс </a:t>
            </a:r>
            <a:r>
              <a:rPr lang="ru-RU" sz="2400" dirty="0" err="1"/>
              <a:t>патогенетически</a:t>
            </a:r>
            <a:r>
              <a:rPr lang="ru-RU" sz="2400" dirty="0"/>
              <a:t> связанных *</a:t>
            </a:r>
            <a:r>
              <a:rPr lang="ru-RU" sz="2400" b="1" dirty="0" err="1"/>
              <a:t>инсулинорезистентности</a:t>
            </a:r>
            <a:r>
              <a:rPr lang="ru-RU" sz="2400" b="1" dirty="0"/>
              <a:t> </a:t>
            </a:r>
          </a:p>
          <a:p>
            <a:pPr>
              <a:buNone/>
            </a:pPr>
            <a:r>
              <a:rPr lang="ru-RU" sz="2400" dirty="0"/>
              <a:t>*абдоминального ожирения </a:t>
            </a:r>
          </a:p>
          <a:p>
            <a:pPr>
              <a:buNone/>
            </a:pPr>
            <a:r>
              <a:rPr lang="ru-RU" sz="2400" dirty="0"/>
              <a:t>*артериальной гипертензии</a:t>
            </a:r>
          </a:p>
          <a:p>
            <a:pPr>
              <a:buNone/>
            </a:pPr>
            <a:r>
              <a:rPr lang="ru-RU" sz="2400" dirty="0"/>
              <a:t>*</a:t>
            </a:r>
            <a:r>
              <a:rPr lang="ru-RU" sz="2400" dirty="0" err="1"/>
              <a:t>атерогенной</a:t>
            </a:r>
            <a:r>
              <a:rPr lang="ru-RU" sz="2400" dirty="0"/>
              <a:t> </a:t>
            </a:r>
            <a:r>
              <a:rPr lang="ru-RU" sz="2400" dirty="0" err="1"/>
              <a:t>дислипидемии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84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C000"/>
                </a:solidFill>
              </a:rPr>
              <a:t>метаболический синдром пока не является досконально изученным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2" y="1643050"/>
            <a:ext cx="6953267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43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65" y="90872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Современные представления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о патогенезе метаболического синдрома</a:t>
            </a:r>
            <a:br>
              <a:rPr lang="ru-RU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36" y="2204864"/>
            <a:ext cx="8686800" cy="5390059"/>
          </a:xfrm>
        </p:spPr>
        <p:txBody>
          <a:bodyPr/>
          <a:lstStyle/>
          <a:p>
            <a:r>
              <a:rPr lang="ru-RU" sz="2000" b="1" dirty="0"/>
              <a:t>наследственный фактор</a:t>
            </a:r>
          </a:p>
          <a:p>
            <a:r>
              <a:rPr lang="ru-RU" sz="2000" b="1" dirty="0"/>
              <a:t>нарушения пищевого поведения</a:t>
            </a:r>
          </a:p>
          <a:p>
            <a:r>
              <a:rPr lang="ru-RU" sz="2000" b="1" dirty="0"/>
              <a:t>стресс</a:t>
            </a:r>
          </a:p>
          <a:p>
            <a:r>
              <a:rPr lang="ru-RU" sz="2000" b="1" dirty="0" err="1"/>
              <a:t>дисбиоз</a:t>
            </a:r>
            <a:r>
              <a:rPr lang="ru-RU" sz="2000" b="1" dirty="0"/>
              <a:t> кишечника</a:t>
            </a:r>
          </a:p>
          <a:p>
            <a:r>
              <a:rPr lang="ru-RU" sz="2000" b="1" dirty="0"/>
              <a:t>нарушение регуляции выработки </a:t>
            </a:r>
            <a:r>
              <a:rPr lang="ru-RU" sz="2000" b="1" dirty="0" err="1"/>
              <a:t>лептина</a:t>
            </a:r>
            <a:r>
              <a:rPr lang="ru-RU" sz="2000" b="1" dirty="0"/>
              <a:t>, </a:t>
            </a:r>
            <a:r>
              <a:rPr lang="ru-RU" sz="2000" b="1" dirty="0" err="1"/>
              <a:t>иризина</a:t>
            </a:r>
            <a:r>
              <a:rPr lang="ru-RU" sz="2000" b="1" dirty="0"/>
              <a:t>, ГПП</a:t>
            </a:r>
          </a:p>
          <a:p>
            <a:r>
              <a:rPr lang="ru-RU" sz="2000" b="1" dirty="0"/>
              <a:t>нарушения углеводного и  жирового обменов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301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44824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 МЕТАБОЛИЧЕСКИЙ СИНДРОМ СТАНОВИТСЯ 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САХАРНЫМ ДИАБЕТОМ 2 ТИПА?</a:t>
            </a:r>
          </a:p>
        </p:txBody>
      </p:sp>
    </p:spTree>
    <p:extLst>
      <p:ext uri="{BB962C8B-B14F-4D97-AF65-F5344CB8AC3E}">
        <p14:creationId xmlns:p14="http://schemas.microsoft.com/office/powerpoint/2010/main" val="281854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395536" y="5085184"/>
            <a:ext cx="8991600" cy="10080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Термин был  предложен  R. </a:t>
            </a:r>
            <a:r>
              <a:rPr lang="ru-RU" dirty="0" err="1"/>
              <a:t>Unger</a:t>
            </a:r>
            <a:r>
              <a:rPr lang="ru-RU" dirty="0"/>
              <a:t> в  2002  г. для описания</a:t>
            </a:r>
          </a:p>
          <a:p>
            <a:pPr marL="0" indent="0">
              <a:buNone/>
            </a:pPr>
            <a:r>
              <a:rPr lang="ru-RU" dirty="0"/>
              <a:t>токсичных эффектов свободных жирных кислот (СЖК)</a:t>
            </a:r>
          </a:p>
          <a:p>
            <a:pPr marL="0" indent="0">
              <a:buNone/>
            </a:pPr>
            <a:r>
              <a:rPr lang="ru-RU" dirty="0"/>
              <a:t>участвующих в метаболизме глюкозы в тканях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Только в  последние годы научные исследования привели к   пониманию взаимосвязи между ожирением и сахарным диабетом. </a:t>
            </a:r>
          </a:p>
          <a:p>
            <a:r>
              <a:rPr lang="ru-RU" sz="3200" dirty="0"/>
              <a:t>Согласно данной теории патогенетической основой является механизм </a:t>
            </a:r>
            <a:r>
              <a:rPr lang="ru-RU" sz="3200" dirty="0" err="1"/>
              <a:t>липотоксичности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37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1779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800000"/>
                </a:solidFill>
              </a:rPr>
              <a:t>Последствия избытка глюкозы в крови – тяжелые осложнения сахарного диабета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89847"/>
            <a:ext cx="8513482" cy="4525963"/>
          </a:xfrm>
        </p:spPr>
        <p:txBody>
          <a:bodyPr>
            <a:normAutofit fontScale="55000" lnSpcReduction="20000"/>
          </a:bodyPr>
          <a:lstStyle/>
          <a:p>
            <a:pPr marL="0" indent="0" eaLnBrk="0" hangingPunct="0">
              <a:lnSpc>
                <a:spcPct val="120000"/>
              </a:lnSpc>
              <a:buNone/>
              <a:defRPr/>
            </a:pPr>
            <a:r>
              <a:rPr lang="ru-RU" dirty="0">
                <a:solidFill>
                  <a:srgbClr val="000090"/>
                </a:solidFill>
                <a:latin typeface="Arial"/>
                <a:cs typeface="Arial"/>
              </a:rPr>
              <a:t>     </a:t>
            </a:r>
            <a:r>
              <a:rPr lang="ru-RU" sz="3600" dirty="0">
                <a:solidFill>
                  <a:srgbClr val="000090"/>
                </a:solidFill>
                <a:latin typeface="Arial"/>
                <a:cs typeface="Arial"/>
              </a:rPr>
              <a:t>Постепенно высокий сахар крови приводит к </a:t>
            </a:r>
            <a:r>
              <a:rPr lang="ru-RU" sz="3600" u="sng" dirty="0">
                <a:solidFill>
                  <a:srgbClr val="000090"/>
                </a:solidFill>
                <a:latin typeface="Arial"/>
                <a:cs typeface="Arial"/>
              </a:rPr>
              <a:t>необратимым     </a:t>
            </a:r>
          </a:p>
          <a:p>
            <a:pPr marL="0" indent="0" eaLnBrk="0" hangingPunct="0">
              <a:lnSpc>
                <a:spcPct val="120000"/>
              </a:lnSpc>
              <a:buNone/>
              <a:defRPr/>
            </a:pPr>
            <a:r>
              <a:rPr lang="ru-RU" sz="3600" dirty="0">
                <a:solidFill>
                  <a:srgbClr val="000090"/>
                </a:solidFill>
                <a:latin typeface="Arial"/>
                <a:cs typeface="Arial"/>
              </a:rPr>
              <a:t>     </a:t>
            </a:r>
            <a:r>
              <a:rPr lang="ru-RU" sz="3600" u="sng" dirty="0">
                <a:solidFill>
                  <a:srgbClr val="000090"/>
                </a:solidFill>
                <a:latin typeface="Arial"/>
                <a:cs typeface="Arial"/>
              </a:rPr>
              <a:t>поражениям</a:t>
            </a:r>
            <a:r>
              <a:rPr lang="ru-RU" sz="3600" dirty="0">
                <a:solidFill>
                  <a:srgbClr val="000090"/>
                </a:solidFill>
                <a:latin typeface="Arial"/>
                <a:cs typeface="Arial"/>
              </a:rPr>
              <a:t> всех органов, т.е. к осложнениям СД со стороны:</a:t>
            </a:r>
          </a:p>
          <a:p>
            <a:pPr marL="0" indent="0" eaLnBrk="0" hangingPunct="0">
              <a:lnSpc>
                <a:spcPct val="120000"/>
              </a:lnSpc>
              <a:buNone/>
              <a:defRPr/>
            </a:pPr>
            <a:endParaRPr lang="ru-RU" dirty="0">
              <a:solidFill>
                <a:srgbClr val="000090"/>
              </a:solidFill>
              <a:latin typeface="Arial"/>
              <a:cs typeface="Arial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  <a:defRPr/>
            </a:pPr>
            <a:r>
              <a:rPr lang="ru-RU" sz="4000" i="1" dirty="0">
                <a:solidFill>
                  <a:srgbClr val="800000"/>
                </a:solidFill>
                <a:latin typeface="Arial"/>
                <a:cs typeface="Arial"/>
              </a:rPr>
              <a:t>Глаз</a:t>
            </a:r>
            <a:r>
              <a:rPr lang="ru-RU" sz="4000" i="1" dirty="0">
                <a:solidFill>
                  <a:srgbClr val="000090"/>
                </a:solidFill>
                <a:latin typeface="Arial"/>
                <a:cs typeface="Arial"/>
              </a:rPr>
              <a:t> (слепота)</a:t>
            </a:r>
          </a:p>
          <a:p>
            <a:pPr eaLnBrk="0" hangingPunct="0">
              <a:lnSpc>
                <a:spcPct val="120000"/>
              </a:lnSpc>
              <a:buFontTx/>
              <a:buChar char="•"/>
              <a:defRPr/>
            </a:pPr>
            <a:r>
              <a:rPr lang="ru-RU" sz="4000" i="1" dirty="0">
                <a:solidFill>
                  <a:srgbClr val="800000"/>
                </a:solidFill>
                <a:latin typeface="Arial"/>
                <a:cs typeface="Arial"/>
              </a:rPr>
              <a:t>Почек</a:t>
            </a:r>
            <a:r>
              <a:rPr lang="ru-RU" sz="4000" i="1" dirty="0">
                <a:solidFill>
                  <a:srgbClr val="000090"/>
                </a:solidFill>
                <a:latin typeface="Arial"/>
                <a:cs typeface="Arial"/>
              </a:rPr>
              <a:t> (ХПН, смерть)</a:t>
            </a:r>
          </a:p>
          <a:p>
            <a:pPr eaLnBrk="0" hangingPunct="0">
              <a:lnSpc>
                <a:spcPct val="120000"/>
              </a:lnSpc>
              <a:buFontTx/>
              <a:buChar char="•"/>
              <a:defRPr/>
            </a:pPr>
            <a:r>
              <a:rPr lang="ru-RU" sz="4000" i="1" dirty="0">
                <a:solidFill>
                  <a:srgbClr val="800000"/>
                </a:solidFill>
                <a:latin typeface="Arial"/>
                <a:cs typeface="Arial"/>
              </a:rPr>
              <a:t>Нервов</a:t>
            </a:r>
            <a:r>
              <a:rPr lang="ru-RU" sz="4000" i="1" dirty="0">
                <a:solidFill>
                  <a:srgbClr val="000090"/>
                </a:solidFill>
                <a:latin typeface="Arial"/>
                <a:cs typeface="Arial"/>
              </a:rPr>
              <a:t> (боли в ногах, снижение чувствительности, гангрена ног, ампутации)</a:t>
            </a:r>
          </a:p>
          <a:p>
            <a:pPr eaLnBrk="0" hangingPunct="0">
              <a:lnSpc>
                <a:spcPct val="120000"/>
              </a:lnSpc>
              <a:buFontTx/>
              <a:buChar char="•"/>
              <a:defRPr/>
            </a:pPr>
            <a:r>
              <a:rPr lang="ru-RU" sz="4000" i="1" dirty="0">
                <a:solidFill>
                  <a:srgbClr val="800000"/>
                </a:solidFill>
                <a:latin typeface="Arial"/>
                <a:cs typeface="Arial"/>
              </a:rPr>
              <a:t>Сердца</a:t>
            </a:r>
            <a:r>
              <a:rPr lang="ru-RU" sz="4000" i="1" dirty="0">
                <a:solidFill>
                  <a:srgbClr val="000090"/>
                </a:solidFill>
                <a:latin typeface="Arial"/>
                <a:cs typeface="Arial"/>
              </a:rPr>
              <a:t> (инфаркты)</a:t>
            </a:r>
          </a:p>
          <a:p>
            <a:pPr eaLnBrk="0" hangingPunct="0">
              <a:lnSpc>
                <a:spcPct val="120000"/>
              </a:lnSpc>
              <a:buFontTx/>
              <a:buChar char="•"/>
              <a:defRPr/>
            </a:pPr>
            <a:r>
              <a:rPr lang="ru-RU" sz="4000" i="1" dirty="0">
                <a:solidFill>
                  <a:srgbClr val="800000"/>
                </a:solidFill>
                <a:latin typeface="Arial"/>
                <a:cs typeface="Arial"/>
              </a:rPr>
              <a:t>Кровеносных сосудов </a:t>
            </a:r>
            <a:r>
              <a:rPr lang="ru-RU" sz="4000" i="1" dirty="0">
                <a:solidFill>
                  <a:srgbClr val="000090"/>
                </a:solidFill>
                <a:latin typeface="Arial"/>
                <a:cs typeface="Arial"/>
              </a:rPr>
              <a:t>(инфаркты, инсульты)</a:t>
            </a:r>
          </a:p>
          <a:p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9396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8"/>
          <a:stretch/>
        </p:blipFill>
        <p:spPr>
          <a:xfrm>
            <a:off x="4411989" y="781426"/>
            <a:ext cx="4528250" cy="3183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8" y="781426"/>
            <a:ext cx="4288081" cy="3183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6" name="Группа 15"/>
          <p:cNvGrpSpPr/>
          <p:nvPr/>
        </p:nvGrpSpPr>
        <p:grpSpPr>
          <a:xfrm>
            <a:off x="289890" y="4272957"/>
            <a:ext cx="8575014" cy="2201517"/>
            <a:chOff x="289890" y="4272957"/>
            <a:chExt cx="8575014" cy="220151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89890" y="5951254"/>
              <a:ext cx="8356235" cy="523220"/>
              <a:chOff x="289890" y="5951254"/>
              <a:chExt cx="8356235" cy="523220"/>
            </a:xfrm>
          </p:grpSpPr>
          <p:sp>
            <p:nvSpPr>
              <p:cNvPr id="6" name="Text Box 36"/>
              <p:cNvSpPr txBox="1">
                <a:spLocks noChangeArrowheads="1"/>
              </p:cNvSpPr>
              <p:nvPr/>
            </p:nvSpPr>
            <p:spPr bwMode="auto">
              <a:xfrm>
                <a:off x="289890" y="5954102"/>
                <a:ext cx="180022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rgbClr val="000000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800">
                    <a:solidFill>
                      <a:srgbClr val="000000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rgbClr val="000000"/>
                    </a:solidFill>
                    <a:latin typeface="Tahoma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0" lang="ru-RU" altLang="ru-RU" sz="1400" dirty="0">
                    <a:solidFill>
                      <a:schemeClr val="tx1"/>
                    </a:solidFill>
                    <a:latin typeface="Arial Unicode MS" pitchFamily="34" charset="-128"/>
                  </a:rPr>
                  <a:t>Нормальное зрение</a:t>
                </a:r>
              </a:p>
            </p:txBody>
          </p:sp>
          <p:sp>
            <p:nvSpPr>
              <p:cNvPr id="7" name="Text Box 37"/>
              <p:cNvSpPr txBox="1">
                <a:spLocks noChangeArrowheads="1"/>
              </p:cNvSpPr>
              <p:nvPr/>
            </p:nvSpPr>
            <p:spPr bwMode="auto">
              <a:xfrm>
                <a:off x="4613779" y="5951254"/>
                <a:ext cx="1800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rgbClr val="000000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800">
                    <a:solidFill>
                      <a:srgbClr val="000000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rgbClr val="000000"/>
                    </a:solidFill>
                    <a:latin typeface="Tahoma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0" lang="ru-RU" altLang="ru-RU" sz="1400" dirty="0">
                    <a:solidFill>
                      <a:schemeClr val="tx1"/>
                    </a:solidFill>
                    <a:latin typeface="Arial Unicode MS" pitchFamily="34" charset="-128"/>
                  </a:rPr>
                  <a:t>Выраженное нарушение зрения</a:t>
                </a:r>
              </a:p>
            </p:txBody>
          </p:sp>
          <p:sp>
            <p:nvSpPr>
              <p:cNvPr id="8" name="Text Box 38"/>
              <p:cNvSpPr txBox="1">
                <a:spLocks noChangeArrowheads="1"/>
              </p:cNvSpPr>
              <p:nvPr/>
            </p:nvSpPr>
            <p:spPr bwMode="auto">
              <a:xfrm>
                <a:off x="2611764" y="5954102"/>
                <a:ext cx="180022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rgbClr val="000000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800">
                    <a:solidFill>
                      <a:srgbClr val="000000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rgbClr val="000000"/>
                    </a:solidFill>
                    <a:latin typeface="Tahoma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0" lang="ru-RU" altLang="ru-RU" sz="1400" dirty="0">
                    <a:solidFill>
                      <a:schemeClr val="tx1"/>
                    </a:solidFill>
                    <a:latin typeface="Arial Unicode MS" pitchFamily="34" charset="-128"/>
                  </a:rPr>
                  <a:t>Умеренное снижение</a:t>
                </a:r>
              </a:p>
            </p:txBody>
          </p:sp>
          <p:sp>
            <p:nvSpPr>
              <p:cNvPr id="12" name="Text Box 37"/>
              <p:cNvSpPr txBox="1">
                <a:spLocks noChangeArrowheads="1"/>
              </p:cNvSpPr>
              <p:nvPr/>
            </p:nvSpPr>
            <p:spPr bwMode="auto">
              <a:xfrm>
                <a:off x="6845900" y="5951254"/>
                <a:ext cx="1800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rgbClr val="000000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800">
                    <a:solidFill>
                      <a:srgbClr val="000000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rgbClr val="000000"/>
                    </a:solidFill>
                    <a:latin typeface="Tahoma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rgbClr val="000000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0" lang="ru-RU" altLang="ru-RU" sz="1400" dirty="0">
                    <a:solidFill>
                      <a:schemeClr val="tx1"/>
                    </a:solidFill>
                    <a:latin typeface="Arial Unicode MS" pitchFamily="34" charset="-128"/>
                  </a:rPr>
                  <a:t>Полная потеря  зрения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289890" y="4272957"/>
              <a:ext cx="8575014" cy="1489157"/>
              <a:chOff x="289890" y="4272957"/>
              <a:chExt cx="8575014" cy="1489157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289890" y="4272957"/>
                <a:ext cx="8575014" cy="1489157"/>
                <a:chOff x="144989" y="4861560"/>
                <a:chExt cx="8575014" cy="1489157"/>
              </a:xfrm>
            </p:grpSpPr>
            <p:pic>
              <p:nvPicPr>
                <p:cNvPr id="5" name="Picture 3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44989" y="4861560"/>
                  <a:ext cx="6408737" cy="1489157"/>
                </a:xfrm>
                <a:prstGeom prst="roundRect">
                  <a:avLst>
                    <a:gd name="adj" fmla="val 4167"/>
                  </a:avLst>
                </a:prstGeom>
                <a:solidFill>
                  <a:srgbClr val="FFFFFF"/>
                </a:solidFill>
                <a:ln w="76200" cap="sq">
                  <a:solidFill>
                    <a:srgbClr val="EAEAEA"/>
                  </a:solidFill>
                  <a:miter lim="800000"/>
                </a:ln>
                <a:effectLst>
                  <a:reflection blurRad="12700" stA="33000" endPos="28000" dist="5000" dir="5400000" sy="-100000" algn="bl" rotWithShape="0"/>
                </a:effectLst>
                <a:scene3d>
                  <a:camera prst="orthographicFront"/>
                  <a:lightRig rig="threePt" dir="t">
                    <a:rot lat="0" lon="0" rev="2700000"/>
                  </a:lightRig>
                </a:scene3d>
                <a:sp3d contourW="6350">
                  <a:bevelT h="38100"/>
                  <a:contourClr>
                    <a:srgbClr val="C0C0C0"/>
                  </a:contourClr>
                </a:sp3d>
              </p:spPr>
            </p:pic>
            <p:pic>
              <p:nvPicPr>
                <p:cNvPr id="9" name="Picture 34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553726" y="4861560"/>
                  <a:ext cx="2166277" cy="1489157"/>
                </a:xfrm>
                <a:prstGeom prst="roundRect">
                  <a:avLst>
                    <a:gd name="adj" fmla="val 4167"/>
                  </a:avLst>
                </a:prstGeom>
                <a:solidFill>
                  <a:srgbClr val="FFFFFF"/>
                </a:solidFill>
                <a:ln w="76200" cap="sq">
                  <a:solidFill>
                    <a:srgbClr val="EAEAEA"/>
                  </a:solidFill>
                  <a:miter lim="800000"/>
                </a:ln>
                <a:effectLst>
                  <a:reflection blurRad="12700" stA="33000" endPos="28000" dist="5000" dir="5400000" sy="-100000" algn="bl" rotWithShape="0"/>
                </a:effectLst>
                <a:scene3d>
                  <a:camera prst="orthographicFront"/>
                  <a:lightRig rig="threePt" dir="t">
                    <a:rot lat="0" lon="0" rev="2700000"/>
                  </a:lightRig>
                </a:scene3d>
                <a:sp3d contourW="6350">
                  <a:bevelT h="38100"/>
                  <a:contourClr>
                    <a:srgbClr val="C0C0C0"/>
                  </a:contourClr>
                </a:sp3d>
              </p:spPr>
            </p:pic>
          </p:grp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845900" y="4272958"/>
                <a:ext cx="2019004" cy="148915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" name="Название 16"/>
          <p:cNvSpPr>
            <a:spLocks noGrp="1"/>
          </p:cNvSpPr>
          <p:nvPr>
            <p:ph type="title"/>
          </p:nvPr>
        </p:nvSpPr>
        <p:spPr>
          <a:xfrm>
            <a:off x="457200" y="-21685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Нарушение зрения при СД</a:t>
            </a:r>
          </a:p>
        </p:txBody>
      </p:sp>
    </p:spTree>
    <p:extLst>
      <p:ext uri="{BB962C8B-B14F-4D97-AF65-F5344CB8AC3E}">
        <p14:creationId xmlns:p14="http://schemas.microsoft.com/office/powerpoint/2010/main" val="12722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95111" y="1341438"/>
            <a:ext cx="8352368" cy="5256212"/>
            <a:chOff x="395111" y="1341438"/>
            <a:chExt cx="8352368" cy="525621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867" y="1341438"/>
              <a:ext cx="3887612" cy="28892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11" y="1341439"/>
              <a:ext cx="4464756" cy="333533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867" y="3646488"/>
              <a:ext cx="3887612" cy="295116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11" y="3644901"/>
              <a:ext cx="4459111" cy="293211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0" y="-2274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Поражение ног при сахарном диабете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95111" y="915596"/>
            <a:ext cx="8606118" cy="5837816"/>
            <a:chOff x="395111" y="915596"/>
            <a:chExt cx="8606118" cy="5837816"/>
          </a:xfrm>
        </p:grpSpPr>
        <p:pic>
          <p:nvPicPr>
            <p:cNvPr id="2" name="Изображение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111" y="915596"/>
              <a:ext cx="8606118" cy="58378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3924624" y="5743063"/>
              <a:ext cx="4822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В мирное время СД – главная </a:t>
              </a:r>
            </a:p>
            <a:p>
              <a:r>
                <a:rPr lang="ru-RU" sz="2000" b="1" dirty="0"/>
                <a:t>причина ампутации нижних конечностей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3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90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00000"/>
                </a:solidFill>
                <a:latin typeface="+mn-lt"/>
              </a:rPr>
              <a:t>Половина больных СД в мире умирают до 60 лет</a:t>
            </a:r>
            <a:br>
              <a:rPr lang="ru-RU" sz="2800" dirty="0">
                <a:solidFill>
                  <a:srgbClr val="800000"/>
                </a:solidFill>
                <a:latin typeface="+mn-lt"/>
              </a:rPr>
            </a:br>
            <a:r>
              <a:rPr lang="ru-RU" sz="2800" dirty="0">
                <a:solidFill>
                  <a:srgbClr val="800000"/>
                </a:solidFill>
                <a:latin typeface="+mn-lt"/>
              </a:rPr>
              <a:t>Главная причина смерти –инфаркт и прочие осложнения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56054" y="2276872"/>
            <a:ext cx="3842036" cy="4108137"/>
            <a:chOff x="2477072" y="2032203"/>
            <a:chExt cx="3842036" cy="4108137"/>
          </a:xfrm>
        </p:grpSpPr>
        <p:pic>
          <p:nvPicPr>
            <p:cNvPr id="2" name="Изображение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7072" y="2032203"/>
              <a:ext cx="3842036" cy="410813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4560178" y="2796564"/>
              <a:ext cx="0" cy="3066764"/>
            </a:xfrm>
            <a:prstGeom prst="line">
              <a:avLst/>
            </a:prstGeom>
            <a:ln w="762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73110" y="4243071"/>
              <a:ext cx="138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800000"/>
                  </a:solidFill>
                </a:rPr>
                <a:t>&lt; 60 лет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75263" y="4243071"/>
              <a:ext cx="138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800000"/>
                  </a:solidFill>
                </a:rPr>
                <a:t>&gt; 60 лет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60032" y="2204864"/>
            <a:ext cx="3840396" cy="3343104"/>
            <a:chOff x="5101774" y="1761742"/>
            <a:chExt cx="3840396" cy="3343104"/>
          </a:xfrm>
        </p:grpSpPr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40" r="51365" b="23274"/>
            <a:stretch/>
          </p:blipFill>
          <p:spPr>
            <a:xfrm>
              <a:off x="5101774" y="1761742"/>
              <a:ext cx="3583021" cy="26286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07881" y="4520070"/>
              <a:ext cx="333428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0" i="1" dirty="0"/>
                <a:t>Смертность до 60 лет в мире </a:t>
              </a:r>
            </a:p>
            <a:p>
              <a:r>
                <a:rPr lang="ru-RU" sz="1600" b="0" i="1" dirty="0"/>
                <a:t>(2013)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7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792162"/>
          </a:xfrm>
        </p:spPr>
        <p:txBody>
          <a:bodyPr/>
          <a:lstStyle/>
          <a:p>
            <a:pPr algn="ctr" eaLnBrk="1" hangingPunct="1"/>
            <a:r>
              <a:rPr kumimoji="0" lang="ru-RU" sz="3600" b="1" dirty="0">
                <a:solidFill>
                  <a:srgbClr val="FFC000"/>
                </a:solidFill>
                <a:cs typeface="Arial" pitchFamily="34" charset="0"/>
              </a:rPr>
              <a:t>Диабетическая </a:t>
            </a:r>
            <a:r>
              <a:rPr kumimoji="0" lang="ru-RU" sz="3600" b="1" dirty="0" err="1">
                <a:solidFill>
                  <a:srgbClr val="FFC000"/>
                </a:solidFill>
                <a:cs typeface="Arial" pitchFamily="34" charset="0"/>
              </a:rPr>
              <a:t>нейропатия</a:t>
            </a:r>
            <a:r>
              <a:rPr kumimoji="0" lang="ru-RU" sz="3600" b="1" dirty="0">
                <a:solidFill>
                  <a:srgbClr val="FFC000"/>
                </a:solidFill>
                <a:cs typeface="Arial" pitchFamily="34" charset="0"/>
              </a:rPr>
              <a:t> </a:t>
            </a:r>
            <a:endParaRPr kumimoji="0" lang="ru-RU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8307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kumimoji="0" lang="ru-RU" sz="24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kumimoji="0" lang="ru-RU" sz="24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kumimoji="0" lang="ru-RU" sz="24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kumimoji="0" lang="ru-RU" sz="24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kumimoji="0" lang="ru-RU" sz="2400" b="1" dirty="0">
                <a:solidFill>
                  <a:schemeClr val="tx2"/>
                </a:solidFill>
                <a:cs typeface="Arial" pitchFamily="34" charset="0"/>
              </a:rPr>
              <a:t>ДН – представлена синдромами поражения различных отделов нервной системы (НС) по отдельности или в сочетании. </a:t>
            </a:r>
          </a:p>
        </p:txBody>
      </p:sp>
    </p:spTree>
    <p:extLst>
      <p:ext uri="{BB962C8B-B14F-4D97-AF65-F5344CB8AC3E}">
        <p14:creationId xmlns:p14="http://schemas.microsoft.com/office/powerpoint/2010/main" val="71191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КЛАССИФИКАЦИЯ СД (ВОЗ, 1999, с дополнениями)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СД 1 типа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ммуноопосредованный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, идиопатический)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СД 2 типа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Другие специфические типы СД</a:t>
            </a:r>
          </a:p>
          <a:p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Гестационный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СД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• Генетические дефекты функции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</a:rPr>
              <a:t>β-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клеток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• Генетические дефекты действия инсулина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• Заболевания экзокринной части поджелудочной железы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• Эндокринопатии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• СД, индуцированный лекарственными препаратами или химическими веществами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• Инфекции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• Необычные формы иммунологически опосредованного СД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• Другие генетические синдромы, иногда сочетающиеся с СД  </a:t>
            </a:r>
          </a:p>
        </p:txBody>
      </p:sp>
    </p:spTree>
    <p:extLst>
      <p:ext uri="{BB962C8B-B14F-4D97-AF65-F5344CB8AC3E}">
        <p14:creationId xmlns:p14="http://schemas.microsoft.com/office/powerpoint/2010/main" val="67042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38113" y="228600"/>
            <a:ext cx="868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 err="1">
                <a:solidFill>
                  <a:srgbClr val="FFC000"/>
                </a:solidFill>
              </a:rPr>
              <a:t>Полиоловый</a:t>
            </a:r>
            <a:r>
              <a:rPr lang="ru-RU" sz="3600" b="1" dirty="0">
                <a:solidFill>
                  <a:srgbClr val="FFC000"/>
                </a:solidFill>
              </a:rPr>
              <a:t> путь</a:t>
            </a:r>
          </a:p>
          <a:p>
            <a:endParaRPr lang="ru-RU" dirty="0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647699" y="1810618"/>
            <a:ext cx="7508875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1600" b="1" dirty="0"/>
              <a:t>Высокий  уровень глюкозы при диабете приводит к повышению ее содержания в нервах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90792" y="2529493"/>
            <a:ext cx="8305800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1600" b="1" dirty="0"/>
              <a:t>Происходит превращение глюкозы в сорбитол по </a:t>
            </a:r>
            <a:r>
              <a:rPr kumimoji="0" lang="ru-RU" sz="1600" b="1" dirty="0" err="1"/>
              <a:t>полиоловому</a:t>
            </a:r>
            <a:r>
              <a:rPr kumimoji="0" lang="ru-RU" sz="1600" b="1" dirty="0"/>
              <a:t> пути посредством нескольких реакций, катализируемых </a:t>
            </a:r>
            <a:r>
              <a:rPr kumimoji="0" lang="ru-RU" sz="1600" b="1" dirty="0" err="1"/>
              <a:t>альдозоредуктазой</a:t>
            </a:r>
            <a:endParaRPr kumimoji="0" lang="ru-RU" sz="1600" b="1" dirty="0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90525" y="3276600"/>
            <a:ext cx="2057400" cy="923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1800"/>
              <a:t>снижается активность </a:t>
            </a:r>
            <a:r>
              <a:rPr kumimoji="0" lang="en-US" sz="1800"/>
              <a:t>Na</a:t>
            </a:r>
            <a:r>
              <a:rPr kumimoji="0" lang="ru-RU" sz="1800" baseline="30000"/>
              <a:t>+</a:t>
            </a:r>
            <a:r>
              <a:rPr kumimoji="0" lang="ru-RU" sz="1800"/>
              <a:t>/</a:t>
            </a:r>
            <a:r>
              <a:rPr kumimoji="0" lang="en-US" sz="1800"/>
              <a:t>K</a:t>
            </a:r>
            <a:r>
              <a:rPr kumimoji="0" lang="ru-RU" sz="1800" baseline="30000"/>
              <a:t>+</a:t>
            </a:r>
            <a:r>
              <a:rPr kumimoji="0" lang="ru-RU" sz="1800"/>
              <a:t> АТФ-азы.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3043237" y="4357731"/>
            <a:ext cx="2717800" cy="17541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1800"/>
              <a:t>снижается уровень оксида азота и глутатиона, являющихся буферами антиоксидантной защиты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6214268" y="4385881"/>
            <a:ext cx="2614613" cy="14763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1800" dirty="0"/>
              <a:t>дефицит  оксида азота подавляет релаксацию сосудов, что приводит к хронической ишемии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1736894" y="989211"/>
            <a:ext cx="5420266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1600" b="1" dirty="0"/>
              <a:t>Глюкоза потребляется периферическими нервами </a:t>
            </a:r>
          </a:p>
          <a:p>
            <a:pPr algn="ctr"/>
            <a:r>
              <a:rPr kumimoji="0" lang="ru-RU" sz="1600" b="1" dirty="0"/>
              <a:t>не зависимо от инсулина</a:t>
            </a:r>
          </a:p>
        </p:txBody>
      </p:sp>
      <p:pic>
        <p:nvPicPr>
          <p:cNvPr id="29704" name="Picture 4" descr="Potentiale04-custom;size_342,1006"/>
          <p:cNvPicPr>
            <a:picLocks noChangeAspect="1" noChangeArrowheads="1"/>
          </p:cNvPicPr>
          <p:nvPr/>
        </p:nvPicPr>
        <p:blipFill>
          <a:blip r:embed="rId2" cstate="email">
            <a:lum bright="-18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>
            <a:fillRect/>
          </a:stretch>
        </p:blipFill>
        <p:spPr bwMode="auto">
          <a:xfrm>
            <a:off x="96838" y="4360863"/>
            <a:ext cx="2646362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 animBg="1"/>
      <p:bldP spid="28678" grpId="0" animBg="1"/>
      <p:bldP spid="28679" grpId="0" animBg="1"/>
      <p:bldP spid="286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403703" y="1605970"/>
            <a:ext cx="4572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Имеются все более многочисленные доказательства того, что асимметричные </a:t>
            </a:r>
            <a:r>
              <a:rPr lang="ru-RU" b="1" dirty="0" err="1"/>
              <a:t>нейропатии</a:t>
            </a:r>
            <a:r>
              <a:rPr lang="ru-RU" b="1" dirty="0"/>
              <a:t>, диабетическая </a:t>
            </a:r>
            <a:r>
              <a:rPr lang="ru-RU" b="1" dirty="0" err="1"/>
              <a:t>амиотрофия</a:t>
            </a:r>
            <a:r>
              <a:rPr lang="ru-RU" b="1" dirty="0"/>
              <a:t> и множественная </a:t>
            </a:r>
            <a:r>
              <a:rPr lang="ru-RU" b="1" dirty="0" err="1"/>
              <a:t>мононейропатия</a:t>
            </a:r>
            <a:r>
              <a:rPr lang="ru-RU" b="1" dirty="0"/>
              <a:t> при диабете возникают вследствие воспалительной </a:t>
            </a:r>
            <a:r>
              <a:rPr lang="ru-RU" b="1" dirty="0" err="1"/>
              <a:t>васкулопатии</a:t>
            </a:r>
            <a:r>
              <a:rPr lang="ru-RU" b="1" dirty="0"/>
              <a:t> или </a:t>
            </a:r>
            <a:r>
              <a:rPr lang="ru-RU" b="1" dirty="0" err="1"/>
              <a:t>васкулита</a:t>
            </a:r>
            <a:r>
              <a:rPr lang="ru-RU" b="1" dirty="0"/>
              <a:t> [5,6,7,8]. </a:t>
            </a:r>
          </a:p>
          <a:p>
            <a:pPr marL="285750" indent="-285750"/>
            <a:endParaRPr lang="ru-RU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Нервы при диабете имеют повышенную восприимчивость к клеточным и гуморальным иммунным факторам, включая активированные лимфоциты, иммуноглобулины и активированный комплемент [5,9,10].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305095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403703" y="260648"/>
            <a:ext cx="746425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3200" b="1" dirty="0">
                <a:solidFill>
                  <a:srgbClr val="FFC000"/>
                </a:solidFill>
              </a:rPr>
              <a:t>Воспалительная </a:t>
            </a:r>
            <a:r>
              <a:rPr kumimoji="0" lang="ru-RU" sz="3200" b="1" dirty="0" err="1">
                <a:solidFill>
                  <a:srgbClr val="FFC000"/>
                </a:solidFill>
              </a:rPr>
              <a:t>микроваскулопатия</a:t>
            </a:r>
            <a:endParaRPr kumimoji="0" lang="ru-RU" sz="3200" b="1" dirty="0">
              <a:solidFill>
                <a:srgbClr val="FFC000"/>
              </a:solidFill>
            </a:endParaRPr>
          </a:p>
          <a:p>
            <a:endParaRPr kumimoji="0" lang="ru-RU" sz="1800" dirty="0"/>
          </a:p>
        </p:txBody>
      </p:sp>
    </p:spTree>
    <p:extLst>
      <p:ext uri="{BB962C8B-B14F-4D97-AF65-F5344CB8AC3E}">
        <p14:creationId xmlns:p14="http://schemas.microsoft.com/office/powerpoint/2010/main" val="3453109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323528" y="944636"/>
            <a:ext cx="4572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Нейротрофические факторы важны для поддержания структуры и функции нервов и восстановления нерва после повреждения. </a:t>
            </a:r>
          </a:p>
          <a:p>
            <a:endParaRPr lang="ru-RU" b="1" dirty="0"/>
          </a:p>
          <a:p>
            <a:r>
              <a:rPr lang="ru-RU" b="1" dirty="0"/>
              <a:t>Низкий уровень фактора роста нервов и инсулиноподобного фактора роста нервов коррелирует с тяжестью ДН на моделях животных. </a:t>
            </a:r>
          </a:p>
          <a:p>
            <a:endParaRPr lang="ru-RU" b="1" dirty="0"/>
          </a:p>
          <a:p>
            <a:r>
              <a:rPr lang="ru-RU" b="1" dirty="0"/>
              <a:t>Инсулин сам имеет нейротрофический эффект и его дефицит может вносить свой вклад в развитие </a:t>
            </a:r>
            <a:r>
              <a:rPr lang="ru-RU" b="1" dirty="0" err="1"/>
              <a:t>нейропатии</a:t>
            </a:r>
            <a:r>
              <a:rPr lang="ru-RU" dirty="0"/>
              <a:t> [11].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5" y="483"/>
            <a:ext cx="1928795" cy="30684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309847"/>
            <a:ext cx="2667000" cy="15192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960" y="3068960"/>
            <a:ext cx="3789040" cy="378904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323528" y="275372"/>
            <a:ext cx="698300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800" b="1" dirty="0">
                <a:solidFill>
                  <a:srgbClr val="FFC000"/>
                </a:solidFill>
                <a:latin typeface="+mn-lt"/>
              </a:rPr>
              <a:t>Факторы роста и дефицит инсулина</a:t>
            </a:r>
          </a:p>
          <a:p>
            <a:endParaRPr kumimoji="0" lang="ru-RU" sz="1800" dirty="0"/>
          </a:p>
        </p:txBody>
      </p:sp>
    </p:spTree>
    <p:extLst>
      <p:ext uri="{BB962C8B-B14F-4D97-AF65-F5344CB8AC3E}">
        <p14:creationId xmlns:p14="http://schemas.microsoft.com/office/powerpoint/2010/main" val="8074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395536" y="424656"/>
            <a:ext cx="8229600" cy="563563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kumimoji="0" lang="ru-RU" sz="3600" b="1" dirty="0">
                <a:solidFill>
                  <a:srgbClr val="FFC000"/>
                </a:solidFill>
                <a:cs typeface="Arial" pitchFamily="34" charset="0"/>
              </a:rPr>
              <a:t>Вегетативная </a:t>
            </a:r>
            <a:r>
              <a:rPr kumimoji="0" lang="ru-RU" sz="3600" b="1" dirty="0" err="1">
                <a:solidFill>
                  <a:srgbClr val="FFC000"/>
                </a:solidFill>
                <a:cs typeface="Arial" pitchFamily="34" charset="0"/>
              </a:rPr>
              <a:t>нейропатия</a:t>
            </a:r>
            <a:endParaRPr kumimoji="0" lang="ru-RU" sz="36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395536" y="1288385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Диабетическая вегетативная </a:t>
            </a:r>
            <a:r>
              <a:rPr lang="ru-RU" dirty="0" err="1"/>
              <a:t>нейропатия</a:t>
            </a:r>
            <a:r>
              <a:rPr lang="ru-RU" dirty="0"/>
              <a:t> (ДВН) является серьезным и частым осложнением диабета, </a:t>
            </a:r>
            <a:r>
              <a:rPr lang="ru-RU" dirty="0">
                <a:solidFill>
                  <a:srgbClr val="FF0000"/>
                </a:solidFill>
              </a:rPr>
              <a:t>но остается наименее изученной и понятной.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>ДВН имеет значительное негативное воздействие на выживание и качество жизни </a:t>
            </a:r>
          </a:p>
        </p:txBody>
      </p:sp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395536" y="450912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Субклиническая вегетативная дисфункция может обнаруживаться в течение года после диагностирования СД-2 и в течение двух лет у больных  СД-1 </a:t>
            </a:r>
          </a:p>
        </p:txBody>
      </p:sp>
      <p:pic>
        <p:nvPicPr>
          <p:cNvPr id="44036" name="Picture 4" descr="j0438737"/>
          <p:cNvPicPr>
            <a:picLocks noChangeAspect="1" noChangeArrowheads="1"/>
          </p:cNvPicPr>
          <p:nvPr/>
        </p:nvPicPr>
        <p:blipFill>
          <a:blip r:embed="rId2" cstate="email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878" y="1288385"/>
            <a:ext cx="4177211" cy="556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01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3562"/>
          </a:xfrm>
        </p:spPr>
        <p:txBody>
          <a:bodyPr>
            <a:noAutofit/>
          </a:bodyPr>
          <a:lstStyle/>
          <a:p>
            <a:r>
              <a:rPr kumimoji="0" lang="ru-RU" sz="3600" b="1" i="1" dirty="0">
                <a:solidFill>
                  <a:srgbClr val="FFC000"/>
                </a:solidFill>
                <a:cs typeface="Arial" pitchFamily="34" charset="0"/>
              </a:rPr>
              <a:t>Сердечно-сосудистые</a:t>
            </a:r>
            <a:br>
              <a:rPr kumimoji="0" lang="ru-RU" sz="3600" b="1" dirty="0">
                <a:solidFill>
                  <a:srgbClr val="FFC000"/>
                </a:solidFill>
                <a:cs typeface="Arial" pitchFamily="34" charset="0"/>
              </a:rPr>
            </a:br>
            <a:endParaRPr kumimoji="0" lang="ru-RU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382677" y="896261"/>
            <a:ext cx="8229600" cy="5943600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kumimoji="0" lang="ru-RU" sz="1800" b="1" i="1" dirty="0">
                <a:cs typeface="Arial" pitchFamily="34" charset="0"/>
              </a:rPr>
              <a:t>Центральные:</a:t>
            </a:r>
            <a:endParaRPr kumimoji="0" lang="ru-RU" sz="1800" b="1" dirty="0">
              <a:cs typeface="Arial" pitchFamily="34" charset="0"/>
            </a:endParaRPr>
          </a:p>
          <a:p>
            <a:pPr marL="0" indent="0"/>
            <a:r>
              <a:rPr kumimoji="0" lang="ru-RU" sz="1800" dirty="0">
                <a:cs typeface="Arial" pitchFamily="34" charset="0"/>
              </a:rPr>
              <a:t>Тахикардия / Брадикардия,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Систолическая и диастолическая дисфункция,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Снижение толерантности к физической нагрузке,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Поддержание </a:t>
            </a:r>
            <a:r>
              <a:rPr kumimoji="0" lang="ru-RU" sz="1800" dirty="0" err="1">
                <a:cs typeface="Arial" pitchFamily="34" charset="0"/>
              </a:rPr>
              <a:t>ортостаза</a:t>
            </a:r>
            <a:r>
              <a:rPr kumimoji="0" lang="ru-RU" sz="1800" dirty="0">
                <a:cs typeface="Arial" pitchFamily="34" charset="0"/>
              </a:rPr>
              <a:t>, 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Ортостатический синдром тахикардии и брадикардии,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Сонные апноэ,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Беспокойство/депрессия,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Синдром кардиальной </a:t>
            </a:r>
            <a:r>
              <a:rPr kumimoji="0" lang="ru-RU" sz="1800" dirty="0" err="1">
                <a:cs typeface="Arial" pitchFamily="34" charset="0"/>
              </a:rPr>
              <a:t>денервации</a:t>
            </a:r>
            <a:r>
              <a:rPr kumimoji="0" lang="ru-RU" sz="1800" dirty="0">
                <a:cs typeface="Arial" pitchFamily="34" charset="0"/>
              </a:rPr>
              <a:t>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Парадоксальная гипертензия (горизонтального положения или ночная),</a:t>
            </a:r>
          </a:p>
          <a:p>
            <a:pPr marL="0" indent="0"/>
            <a:r>
              <a:rPr kumimoji="0" lang="ru-RU" sz="1800" dirty="0" err="1">
                <a:cs typeface="Arial" pitchFamily="34" charset="0"/>
              </a:rPr>
              <a:t>Интраоперационная</a:t>
            </a:r>
            <a:r>
              <a:rPr kumimoji="0" lang="ru-RU" sz="1800" dirty="0">
                <a:cs typeface="Arial" pitchFamily="34" charset="0"/>
              </a:rPr>
              <a:t> и послеоперационная сердечно-сосудистая нестабильность.</a:t>
            </a:r>
          </a:p>
          <a:p>
            <a:pPr marL="0" indent="0" algn="ctr">
              <a:buFont typeface="Arial" pitchFamily="34" charset="0"/>
              <a:buNone/>
            </a:pPr>
            <a:r>
              <a:rPr kumimoji="0" lang="ru-RU" sz="1800" b="1" i="1" dirty="0">
                <a:cs typeface="Arial" pitchFamily="34" charset="0"/>
              </a:rPr>
              <a:t>Периферические:</a:t>
            </a:r>
            <a:endParaRPr kumimoji="0" lang="ru-RU" sz="1800" b="1" dirty="0">
              <a:cs typeface="Arial" pitchFamily="34" charset="0"/>
            </a:endParaRPr>
          </a:p>
          <a:p>
            <a:pPr marL="0" indent="0"/>
            <a:r>
              <a:rPr kumimoji="0" lang="ru-RU" sz="1800" dirty="0">
                <a:cs typeface="Arial" pitchFamily="34" charset="0"/>
              </a:rPr>
              <a:t>Нарушение  терморегуляции,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Нарушение  потоотделения,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Изменение кровотока,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Снижение сосудодвигательной реакции,</a:t>
            </a:r>
          </a:p>
          <a:p>
            <a:pPr marL="0" indent="0"/>
            <a:r>
              <a:rPr kumimoji="0" lang="ru-RU" sz="1800" dirty="0">
                <a:cs typeface="Arial" pitchFamily="34" charset="0"/>
              </a:rPr>
              <a:t>Отеки.</a:t>
            </a:r>
          </a:p>
        </p:txBody>
      </p:sp>
    </p:spTree>
    <p:extLst>
      <p:ext uri="{BB962C8B-B14F-4D97-AF65-F5344CB8AC3E}">
        <p14:creationId xmlns:p14="http://schemas.microsoft.com/office/powerpoint/2010/main" val="1867897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77185" y="30506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200" b="1" dirty="0">
                <a:solidFill>
                  <a:srgbClr val="FFC000"/>
                </a:solidFill>
                <a:cs typeface="Arial" pitchFamily="34" charset="0"/>
              </a:rPr>
              <a:t>Постуральная (ортостатическая)  гипотензия</a:t>
            </a:r>
            <a:endParaRPr kumimoji="0" lang="ru-RU" sz="32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97922"/>
            <a:ext cx="3248141" cy="389922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Прямоугольник 3"/>
          <p:cNvSpPr>
            <a:spLocks noChangeArrowheads="1"/>
          </p:cNvSpPr>
          <p:nvPr/>
        </p:nvSpPr>
        <p:spPr bwMode="auto">
          <a:xfrm>
            <a:off x="434963" y="5771972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ОГ по общему соглашению определяется как падение артериального давления систолического, по меньшей мере, на 20 мм </a:t>
            </a:r>
            <a:r>
              <a:rPr lang="en-US" sz="1600" dirty="0"/>
              <a:t>Hg</a:t>
            </a:r>
            <a:r>
              <a:rPr lang="ru-RU" sz="1600" dirty="0"/>
              <a:t> и/или диастолического –   на10 мм </a:t>
            </a:r>
            <a:r>
              <a:rPr lang="en-US" sz="1600" dirty="0"/>
              <a:t>Hg</a:t>
            </a:r>
            <a:r>
              <a:rPr lang="ru-RU" sz="1600" dirty="0"/>
              <a:t>, в течение 3 минут в вертикальном положении 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50432"/>
            <a:ext cx="2879725" cy="29956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9762"/>
          </a:xfrm>
        </p:spPr>
        <p:txBody>
          <a:bodyPr>
            <a:noAutofit/>
          </a:bodyPr>
          <a:lstStyle/>
          <a:p>
            <a:pPr marL="342900" indent="-342900"/>
            <a:r>
              <a:rPr kumimoji="0" lang="ru-RU" sz="3600" b="1" dirty="0">
                <a:solidFill>
                  <a:srgbClr val="FFC000"/>
                </a:solidFill>
                <a:cs typeface="Arial" pitchFamily="34" charset="0"/>
              </a:rPr>
              <a:t>Сонные  апноэ.</a:t>
            </a:r>
            <a:br>
              <a:rPr kumimoji="0" lang="ru-RU" sz="3600" dirty="0">
                <a:solidFill>
                  <a:srgbClr val="FFC000"/>
                </a:solidFill>
                <a:cs typeface="Arial" pitchFamily="34" charset="0"/>
              </a:rPr>
            </a:br>
            <a:endParaRPr kumimoji="0" lang="ru-RU" sz="36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457200" y="14306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400" b="1" dirty="0">
                <a:latin typeface="Cambria" pitchFamily="18" charset="0"/>
                <a:cs typeface="Arial" pitchFamily="34" charset="0"/>
              </a:rPr>
              <a:t>При сонных апноэ из-за  повторных эпизодов гипоксии, гиперкапнии и препятствующей восстановлению дыхания хеморецепторной </a:t>
            </a:r>
            <a:r>
              <a:rPr kumimoji="0" lang="ru-RU" sz="2400" b="1" dirty="0" err="1">
                <a:latin typeface="Cambria" pitchFamily="18" charset="0"/>
                <a:cs typeface="Arial" pitchFamily="34" charset="0"/>
              </a:rPr>
              <a:t>денервации</a:t>
            </a:r>
            <a:r>
              <a:rPr kumimoji="0" lang="ru-RU" sz="2400" b="1" dirty="0">
                <a:latin typeface="Cambria" pitchFamily="18" charset="0"/>
                <a:cs typeface="Arial" pitchFamily="34" charset="0"/>
              </a:rPr>
              <a:t>, происходит увеличение симпатической активности (артериальная гипертония, аритмии). 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976502" cy="265100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22670"/>
            <a:ext cx="3096344" cy="2669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261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209995" y="953071"/>
            <a:ext cx="8229600" cy="487362"/>
          </a:xfrm>
        </p:spPr>
        <p:txBody>
          <a:bodyPr>
            <a:noAutofit/>
          </a:bodyPr>
          <a:lstStyle/>
          <a:p>
            <a:r>
              <a:rPr kumimoji="0" lang="ru-RU" sz="3600" b="1" dirty="0" err="1">
                <a:solidFill>
                  <a:srgbClr val="FFC000"/>
                </a:solidFill>
                <a:cs typeface="Arial" pitchFamily="34" charset="0"/>
              </a:rPr>
              <a:t>Гастропатия</a:t>
            </a:r>
            <a:endParaRPr kumimoji="0" lang="ru-RU" sz="36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209595" y="2060848"/>
            <a:ext cx="5791200" cy="4525963"/>
          </a:xfrm>
        </p:spPr>
        <p:txBody>
          <a:bodyPr>
            <a:normAutofit fontScale="92500"/>
          </a:bodyPr>
          <a:lstStyle/>
          <a:p>
            <a:r>
              <a:rPr kumimoji="0" lang="ru-RU" sz="1600" dirty="0">
                <a:cs typeface="Arial" pitchFamily="34" charset="0"/>
              </a:rPr>
              <a:t>Желудочно-кишечные моторные нарушения являются частыми и широко распространенными у пациентов с СД-2 [139] с плохой корреляцией между симптомами и объективными подтверждениями функционального или органического дефекта.</a:t>
            </a:r>
          </a:p>
          <a:p>
            <a:r>
              <a:rPr kumimoji="0" lang="ru-RU" sz="1600" dirty="0">
                <a:cs typeface="Arial" pitchFamily="34" charset="0"/>
              </a:rPr>
              <a:t> Первым шагом в лечении диабетического </a:t>
            </a:r>
            <a:r>
              <a:rPr kumimoji="0" lang="ru-RU" sz="1600" dirty="0" err="1">
                <a:cs typeface="Arial" pitchFamily="34" charset="0"/>
              </a:rPr>
              <a:t>гастропареза</a:t>
            </a:r>
            <a:r>
              <a:rPr kumimoji="0" lang="ru-RU" sz="1600" dirty="0">
                <a:cs typeface="Arial" pitchFamily="34" charset="0"/>
              </a:rPr>
              <a:t> является частый прием пищи малыми порциями. Следует уменьшить количество жира, поскольку он может задерживать желудочную секрецию. Можно использовать метоклопрамид. </a:t>
            </a:r>
          </a:p>
          <a:p>
            <a:r>
              <a:rPr kumimoji="0" lang="ru-RU" sz="1600" dirty="0">
                <a:cs typeface="Arial" pitchFamily="34" charset="0"/>
              </a:rPr>
              <a:t>Эритромицин в растворе или свечах также может быть эффективен. Эритромицин действует на </a:t>
            </a:r>
            <a:r>
              <a:rPr kumimoji="0" lang="ru-RU" sz="1600" dirty="0" err="1">
                <a:cs typeface="Arial" pitchFamily="34" charset="0"/>
              </a:rPr>
              <a:t>мотилиновый</a:t>
            </a:r>
            <a:r>
              <a:rPr kumimoji="0" lang="ru-RU" sz="1600" dirty="0">
                <a:cs typeface="Arial" pitchFamily="34" charset="0"/>
              </a:rPr>
              <a:t> рецептор  щеточной каемки и ускоряет эвакуацию из желудка [142]. </a:t>
            </a:r>
          </a:p>
          <a:p>
            <a:r>
              <a:rPr kumimoji="0" lang="ru-RU" sz="1600" dirty="0">
                <a:cs typeface="Arial" pitchFamily="34" charset="0"/>
              </a:rPr>
              <a:t>При  неэффективности фармакотерапии и тяжелом </a:t>
            </a:r>
            <a:r>
              <a:rPr kumimoji="0" lang="ru-RU" sz="1600" dirty="0" err="1">
                <a:cs typeface="Arial" pitchFamily="34" charset="0"/>
              </a:rPr>
              <a:t>гастропарезе</a:t>
            </a:r>
            <a:r>
              <a:rPr kumimoji="0" lang="ru-RU" sz="1600" dirty="0">
                <a:cs typeface="Arial" pitchFamily="34" charset="0"/>
              </a:rPr>
              <a:t> возможна установка </a:t>
            </a:r>
            <a:r>
              <a:rPr kumimoji="0" lang="ru-RU" sz="1600" dirty="0" err="1">
                <a:cs typeface="Arial" pitchFamily="34" charset="0"/>
              </a:rPr>
              <a:t>еюностомы</a:t>
            </a:r>
            <a:r>
              <a:rPr kumimoji="0" lang="ru-RU" sz="1600" dirty="0">
                <a:cs typeface="Arial" pitchFamily="34" charset="0"/>
              </a:rPr>
              <a:t>.</a:t>
            </a:r>
          </a:p>
          <a:p>
            <a:r>
              <a:rPr kumimoji="0" lang="ru-RU" sz="1600" dirty="0">
                <a:cs typeface="Arial" pitchFamily="34" charset="0"/>
              </a:rPr>
              <a:t> Другие методики лечения </a:t>
            </a:r>
            <a:r>
              <a:rPr kumimoji="0" lang="ru-RU" sz="1600" dirty="0" err="1">
                <a:cs typeface="Arial" pitchFamily="34" charset="0"/>
              </a:rPr>
              <a:t>гастропареза</a:t>
            </a:r>
            <a:r>
              <a:rPr kumimoji="0" lang="ru-RU" sz="1600" dirty="0">
                <a:cs typeface="Arial" pitchFamily="34" charset="0"/>
              </a:rPr>
              <a:t>: модификация диеты, </a:t>
            </a:r>
            <a:r>
              <a:rPr kumimoji="0" lang="ru-RU" sz="1600" dirty="0" err="1">
                <a:cs typeface="Arial" pitchFamily="34" charset="0"/>
              </a:rPr>
              <a:t>прокинетики</a:t>
            </a:r>
            <a:r>
              <a:rPr kumimoji="0" lang="ru-RU" sz="1600" dirty="0">
                <a:cs typeface="Arial" pitchFamily="34" charset="0"/>
              </a:rPr>
              <a:t> и противорвотные лекарства,  психотерапия, эндоскопические или хирургические пособия в отдельных случаях [143].</a:t>
            </a:r>
            <a:endParaRPr kumimoji="0" lang="ru-RU" sz="1400" dirty="0">
              <a:cs typeface="Arial" pitchFamily="34" charset="0"/>
            </a:endParaRPr>
          </a:p>
          <a:p>
            <a:endParaRPr kumimoji="0" lang="ru-RU" dirty="0">
              <a:cs typeface="Arial" pitchFamily="34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95" y="116632"/>
            <a:ext cx="3143206" cy="216024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468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251520" y="675059"/>
            <a:ext cx="8229600" cy="715962"/>
          </a:xfrm>
        </p:spPr>
        <p:txBody>
          <a:bodyPr>
            <a:noAutofit/>
          </a:bodyPr>
          <a:lstStyle/>
          <a:p>
            <a:pPr marL="342900" indent="-342900"/>
            <a:r>
              <a:rPr kumimoji="0" lang="ru-RU" sz="3600" b="1" dirty="0">
                <a:solidFill>
                  <a:srgbClr val="FFC000"/>
                </a:solidFill>
                <a:cs typeface="Arial" pitchFamily="34" charset="0"/>
              </a:rPr>
              <a:t>Сексуальная  дисфункция.</a:t>
            </a:r>
            <a:br>
              <a:rPr kumimoji="0" lang="ru-RU" sz="3600" b="1" dirty="0">
                <a:solidFill>
                  <a:srgbClr val="FFC000"/>
                </a:solidFill>
                <a:cs typeface="Arial" pitchFamily="34" charset="0"/>
              </a:rPr>
            </a:br>
            <a:endParaRPr kumimoji="0" lang="ru-RU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19222" y="1772816"/>
            <a:ext cx="7426868" cy="4525963"/>
          </a:xfrm>
        </p:spPr>
        <p:txBody>
          <a:bodyPr/>
          <a:lstStyle/>
          <a:p>
            <a:r>
              <a:rPr kumimoji="0" lang="ru-RU" sz="1800" dirty="0" err="1">
                <a:cs typeface="Arial" pitchFamily="34" charset="0"/>
              </a:rPr>
              <a:t>Эректильная</a:t>
            </a:r>
            <a:r>
              <a:rPr kumimoji="0" lang="ru-RU" sz="1800" dirty="0">
                <a:cs typeface="Arial" pitchFamily="34" charset="0"/>
              </a:rPr>
              <a:t> дисфункция (ЭД) встречается у 50-75% мужчин с диабетом, и имеет тенденцию начинаться в более раннем возрасте, чем у населения в целом. Частота  ЭД у мужчин с диабетом в возрасте 20-29 лет составляет 9% и увеличивается до 95% к 70 годам</a:t>
            </a:r>
            <a:r>
              <a:rPr kumimoji="0" lang="ru-RU" sz="1800" dirty="0">
                <a:solidFill>
                  <a:srgbClr val="FF0000"/>
                </a:solidFill>
                <a:cs typeface="Arial" pitchFamily="34" charset="0"/>
              </a:rPr>
              <a:t>. Это может быть симптомом начала диабета. </a:t>
            </a:r>
            <a:r>
              <a:rPr kumimoji="0" lang="ru-RU" sz="1800" dirty="0">
                <a:cs typeface="Arial" pitchFamily="34" charset="0"/>
              </a:rPr>
              <a:t>Больше чем 50% отмечают начало ЭД в течение 10 лет после диагностики диабета, она может предшествовать другим осложнениям диабета. </a:t>
            </a:r>
          </a:p>
          <a:p>
            <a:r>
              <a:rPr kumimoji="0" lang="ru-RU" sz="1800" dirty="0">
                <a:cs typeface="Arial" pitchFamily="34" charset="0"/>
              </a:rPr>
              <a:t>Пациент должен отказаться от алкоголя и курения. Должны быть отменены, если возможно, препараты, которые могут вызывать </a:t>
            </a:r>
            <a:r>
              <a:rPr kumimoji="0" lang="ru-RU" sz="1800" dirty="0" err="1">
                <a:cs typeface="Arial" pitchFamily="34" charset="0"/>
              </a:rPr>
              <a:t>эректильную</a:t>
            </a:r>
            <a:r>
              <a:rPr kumimoji="0" lang="ru-RU" sz="1800" dirty="0">
                <a:cs typeface="Arial" pitchFamily="34" charset="0"/>
              </a:rPr>
              <a:t> дисфункцию. Следует оптимизировать метаболический контроль. </a:t>
            </a:r>
            <a:endParaRPr kumimoji="0" lang="ru-RU" sz="1600" dirty="0">
              <a:cs typeface="Arial" pitchFamily="34" charset="0"/>
            </a:endParaRPr>
          </a:p>
          <a:p>
            <a:r>
              <a:rPr kumimoji="0" lang="ru-RU" sz="1800" dirty="0">
                <a:cs typeface="Arial" pitchFamily="34" charset="0"/>
              </a:rPr>
              <a:t>У женщин с СД может развиваться снижение либидо, </a:t>
            </a:r>
            <a:r>
              <a:rPr kumimoji="0" lang="ru-RU" sz="1800" dirty="0" err="1">
                <a:cs typeface="Arial" pitchFamily="34" charset="0"/>
              </a:rPr>
              <a:t>диспареуния</a:t>
            </a:r>
            <a:r>
              <a:rPr kumimoji="0" lang="ru-RU" sz="1800" dirty="0">
                <a:cs typeface="Arial" pitchFamily="34" charset="0"/>
              </a:rPr>
              <a:t> и снижение влагалищной секреции 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967" y="9061"/>
            <a:ext cx="2041033" cy="269985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80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79512" y="-14925"/>
            <a:ext cx="8229600" cy="639762"/>
          </a:xfrm>
        </p:spPr>
        <p:txBody>
          <a:bodyPr>
            <a:normAutofit fontScale="90000"/>
          </a:bodyPr>
          <a:lstStyle/>
          <a:p>
            <a:pPr marL="342900" indent="-342900"/>
            <a:br>
              <a:rPr kumimoji="0" lang="ru-RU" sz="2800" b="1" dirty="0">
                <a:solidFill>
                  <a:srgbClr val="FF0000"/>
                </a:solidFill>
                <a:cs typeface="Arial" pitchFamily="34" charset="0"/>
              </a:rPr>
            </a:br>
            <a:r>
              <a:rPr kumimoji="0" lang="ru-RU" sz="4000" b="1" dirty="0" err="1">
                <a:solidFill>
                  <a:srgbClr val="FFC000"/>
                </a:solidFill>
                <a:cs typeface="Arial" pitchFamily="34" charset="0"/>
              </a:rPr>
              <a:t>Цистопатия</a:t>
            </a:r>
            <a:r>
              <a:rPr kumimoji="0" lang="ru-RU" sz="4000" b="1" dirty="0">
                <a:solidFill>
                  <a:srgbClr val="FFC000"/>
                </a:solidFill>
                <a:cs typeface="Arial" pitchFamily="34" charset="0"/>
              </a:rPr>
              <a:t>.</a:t>
            </a:r>
            <a:br>
              <a:rPr kumimoji="0" lang="ru-RU" sz="4000" b="1" dirty="0">
                <a:solidFill>
                  <a:srgbClr val="FFC000"/>
                </a:solidFill>
                <a:cs typeface="Arial" pitchFamily="34" charset="0"/>
              </a:rPr>
            </a:br>
            <a:endParaRPr kumimoji="0" lang="ru-RU" sz="40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525611" y="1196752"/>
            <a:ext cx="5472608" cy="586740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kumimoji="0" lang="ru-RU" sz="2000" dirty="0">
                <a:cs typeface="Arial" pitchFamily="34" charset="0"/>
              </a:rPr>
              <a:t>моторная функция мочевого пузыря  не ослаблена, но поражение афферентных волокон может приводить к снижению ощущения наполнения мочевого пузыря. </a:t>
            </a:r>
            <a:endParaRPr kumimoji="0" lang="en-US" sz="2000" dirty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ru-RU" sz="2000" dirty="0">
                <a:cs typeface="Arial" pitchFamily="34" charset="0"/>
              </a:rPr>
              <a:t>Мочевой пузырь может увеличиться более чем в три раза по сравнению с нормой.</a:t>
            </a:r>
            <a:endParaRPr kumimoji="0" lang="en-US" sz="2000" dirty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ru-RU" sz="2000" dirty="0">
                <a:cs typeface="Arial" pitchFamily="34" charset="0"/>
              </a:rPr>
              <a:t> Потеря чувствительности мочевого пузыря сопровождается уменьшением частоты мочеиспускания и наличием остаточной мочи. </a:t>
            </a:r>
            <a:endParaRPr kumimoji="0" lang="en-US" sz="2000" dirty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ru-RU" sz="2000" dirty="0">
                <a:cs typeface="Arial" pitchFamily="34" charset="0"/>
              </a:rPr>
              <a:t>Остаток мочи после мочеиспускания более чем 150 мл является диагностическим признаком </a:t>
            </a:r>
            <a:r>
              <a:rPr kumimoji="0" lang="ru-RU" sz="2000" dirty="0" err="1">
                <a:cs typeface="Arial" pitchFamily="34" charset="0"/>
              </a:rPr>
              <a:t>цистопатии</a:t>
            </a:r>
            <a:r>
              <a:rPr kumimoji="0" lang="ru-RU" sz="2000" dirty="0">
                <a:cs typeface="Arial" pitchFamily="34" charset="0"/>
              </a:rPr>
              <a:t>. </a:t>
            </a:r>
            <a:endParaRPr kumimoji="0" lang="ru-RU" dirty="0">
              <a:cs typeface="Arial" pitchFamily="34" charset="0"/>
            </a:endParaRPr>
          </a:p>
        </p:txBody>
      </p:sp>
      <p:pic>
        <p:nvPicPr>
          <p:cNvPr id="58371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652" y="0"/>
            <a:ext cx="2768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1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Что такое сахарный диабет?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444" y="1280385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90"/>
                </a:solidFill>
              </a:rPr>
              <a:t>Это группа заболеваний обмена веществ, при которых имеет место </a:t>
            </a:r>
            <a:r>
              <a:rPr lang="ru-RU" u="sng" dirty="0">
                <a:solidFill>
                  <a:srgbClr val="800000"/>
                </a:solidFill>
              </a:rPr>
              <a:t>абсолютный</a:t>
            </a:r>
            <a:r>
              <a:rPr lang="ru-RU" dirty="0"/>
              <a:t> </a:t>
            </a:r>
            <a:r>
              <a:rPr lang="ru-RU" dirty="0">
                <a:solidFill>
                  <a:srgbClr val="000090"/>
                </a:solidFill>
              </a:rPr>
              <a:t>или</a:t>
            </a:r>
            <a:r>
              <a:rPr lang="ru-RU" dirty="0"/>
              <a:t> </a:t>
            </a:r>
            <a:r>
              <a:rPr lang="ru-RU" u="sng" dirty="0">
                <a:solidFill>
                  <a:srgbClr val="800000"/>
                </a:solidFill>
              </a:rPr>
              <a:t>относительный</a:t>
            </a:r>
            <a:r>
              <a:rPr lang="ru-RU" dirty="0"/>
              <a:t> </a:t>
            </a:r>
            <a:r>
              <a:rPr lang="ru-RU" dirty="0">
                <a:solidFill>
                  <a:srgbClr val="000090"/>
                </a:solidFill>
              </a:rPr>
              <a:t>дефицит инсулина, который ведет к повышению уровня сахара в крови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0090"/>
                </a:solidFill>
              </a:rPr>
              <a:t>Сахарный диабет </a:t>
            </a:r>
            <a:r>
              <a:rPr lang="ru-RU" b="1" dirty="0">
                <a:solidFill>
                  <a:srgbClr val="800000"/>
                </a:solidFill>
              </a:rPr>
              <a:t>1 типа </a:t>
            </a:r>
            <a:r>
              <a:rPr lang="ru-RU" dirty="0"/>
              <a:t>– </a:t>
            </a:r>
            <a:r>
              <a:rPr lang="ru-RU" dirty="0">
                <a:solidFill>
                  <a:srgbClr val="000090"/>
                </a:solidFill>
              </a:rPr>
              <a:t>это</a:t>
            </a:r>
            <a:r>
              <a:rPr lang="ru-RU" dirty="0"/>
              <a:t> </a:t>
            </a:r>
            <a:r>
              <a:rPr lang="ru-RU" b="1" i="1" u="sng" dirty="0">
                <a:solidFill>
                  <a:srgbClr val="800000"/>
                </a:solidFill>
              </a:rPr>
              <a:t>АБСОЛЮТН</a:t>
            </a:r>
            <a:r>
              <a:rPr lang="ru-RU" b="1" i="1" dirty="0">
                <a:solidFill>
                  <a:srgbClr val="800000"/>
                </a:solidFill>
              </a:rPr>
              <a:t>ЫЙ</a:t>
            </a:r>
            <a:r>
              <a:rPr lang="ru-RU" dirty="0"/>
              <a:t> </a:t>
            </a:r>
            <a:r>
              <a:rPr lang="ru-RU" dirty="0">
                <a:solidFill>
                  <a:srgbClr val="000090"/>
                </a:solidFill>
              </a:rPr>
              <a:t>дефицит инсулина</a:t>
            </a:r>
          </a:p>
          <a:p>
            <a:pPr marL="0" indent="0">
              <a:buNone/>
            </a:pPr>
            <a:r>
              <a:rPr lang="ru-RU" dirty="0">
                <a:solidFill>
                  <a:srgbClr val="000090"/>
                </a:solidFill>
              </a:rPr>
              <a:t>Сахарный диабет </a:t>
            </a:r>
            <a:r>
              <a:rPr lang="ru-RU" b="1" dirty="0">
                <a:solidFill>
                  <a:srgbClr val="800000"/>
                </a:solidFill>
              </a:rPr>
              <a:t>2 типа </a:t>
            </a:r>
            <a:r>
              <a:rPr lang="ru-RU" dirty="0"/>
              <a:t>– </a:t>
            </a:r>
            <a:r>
              <a:rPr lang="ru-RU" dirty="0">
                <a:solidFill>
                  <a:srgbClr val="000090"/>
                </a:solidFill>
              </a:rPr>
              <a:t>это</a:t>
            </a:r>
            <a:r>
              <a:rPr lang="ru-RU" dirty="0"/>
              <a:t> </a:t>
            </a:r>
            <a:r>
              <a:rPr lang="ru-RU" b="1" i="1" u="sng" dirty="0">
                <a:solidFill>
                  <a:srgbClr val="800000"/>
                </a:solidFill>
              </a:rPr>
              <a:t>ОТНОСИТЕЛЬНЫЙ</a:t>
            </a:r>
            <a:r>
              <a:rPr lang="ru-RU" dirty="0"/>
              <a:t>  </a:t>
            </a:r>
            <a:r>
              <a:rPr lang="ru-RU" dirty="0">
                <a:solidFill>
                  <a:srgbClr val="000090"/>
                </a:solidFill>
              </a:rPr>
              <a:t>дефицит инсулина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9762"/>
          </a:xfrm>
        </p:spPr>
        <p:txBody>
          <a:bodyPr>
            <a:normAutofit fontScale="90000"/>
          </a:bodyPr>
          <a:lstStyle/>
          <a:p>
            <a:pPr marL="342900" indent="-342900"/>
            <a:br>
              <a:rPr kumimoji="0" lang="ru-RU" sz="2000" b="1" dirty="0">
                <a:solidFill>
                  <a:srgbClr val="FF0000"/>
                </a:solidFill>
                <a:cs typeface="Arial" pitchFamily="34" charset="0"/>
              </a:rPr>
            </a:br>
            <a:r>
              <a:rPr kumimoji="0" lang="ru-RU" sz="4000" b="1" dirty="0">
                <a:solidFill>
                  <a:srgbClr val="FFC000"/>
                </a:solidFill>
                <a:cs typeface="Arial" pitchFamily="34" charset="0"/>
              </a:rPr>
              <a:t>Метаболическая дисфункция  </a:t>
            </a:r>
            <a:r>
              <a:rPr kumimoji="0" lang="ru-RU" sz="3100" b="1" dirty="0">
                <a:solidFill>
                  <a:srgbClr val="FFC000"/>
                </a:solidFill>
                <a:cs typeface="Arial" pitchFamily="34" charset="0"/>
              </a:rPr>
              <a:t>(нераспознаваемая гипогликемия)</a:t>
            </a:r>
            <a:br>
              <a:rPr kumimoji="0" lang="ru-RU" sz="3100" b="1" dirty="0">
                <a:solidFill>
                  <a:srgbClr val="FFC000"/>
                </a:solidFill>
                <a:cs typeface="Arial" pitchFamily="34" charset="0"/>
              </a:rPr>
            </a:br>
            <a:endParaRPr kumimoji="0" lang="ru-RU" sz="31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9394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34481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sz="2000" dirty="0">
                <a:cs typeface="Arial" pitchFamily="34" charset="0"/>
              </a:rPr>
              <a:t>Концентрация глюкозы крови поддерживается на нормальном уровне во время голодания или усиления действия инсулина бессимптомной парасимпатической реакцией с </a:t>
            </a:r>
            <a:r>
              <a:rPr kumimoji="0" lang="ru-RU" sz="2000" dirty="0" err="1">
                <a:cs typeface="Arial" pitchFamily="34" charset="0"/>
              </a:rPr>
              <a:t>брадикардией</a:t>
            </a:r>
            <a:r>
              <a:rPr kumimoji="0" lang="ru-RU" sz="2000" dirty="0">
                <a:cs typeface="Arial" pitchFamily="34" charset="0"/>
              </a:rPr>
              <a:t> и умеренной гипотензией, с последующим симпатическим ответом усиления секреции глюкагона и норадреналина для кратковременного регулирования уровня глюкозы, и секрецией </a:t>
            </a:r>
            <a:r>
              <a:rPr kumimoji="0" lang="ru-RU" sz="2000" dirty="0" err="1">
                <a:cs typeface="Arial" pitchFamily="34" charset="0"/>
              </a:rPr>
              <a:t>соматотропина</a:t>
            </a:r>
            <a:r>
              <a:rPr kumimoji="0" lang="ru-RU" sz="2000" dirty="0">
                <a:cs typeface="Arial" pitchFamily="34" charset="0"/>
              </a:rPr>
              <a:t> и кортизола для долгосрочного контроля. Секреция  катехоламинов вызывает тревогу у пациента, требуя принятия мер по предупреждению гипогликемической комы. Отсутствие тревожных знаков  приближающейся </a:t>
            </a:r>
            <a:r>
              <a:rPr kumimoji="0" lang="ru-RU" sz="2000" dirty="0" err="1">
                <a:cs typeface="Arial" pitchFamily="34" charset="0"/>
              </a:rPr>
              <a:t>нейрогликопении</a:t>
            </a:r>
            <a:r>
              <a:rPr kumimoji="0" lang="ru-RU" sz="2000" dirty="0">
                <a:cs typeface="Arial" pitchFamily="34" charset="0"/>
              </a:rPr>
              <a:t> известно как "нераспознаваемая гипогликемия". </a:t>
            </a:r>
          </a:p>
        </p:txBody>
      </p:sp>
    </p:spTree>
    <p:extLst>
      <p:ext uri="{BB962C8B-B14F-4D97-AF65-F5344CB8AC3E}">
        <p14:creationId xmlns:p14="http://schemas.microsoft.com/office/powerpoint/2010/main" val="888313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1B04D056-51F5-4ED0-A0ED-5E54C764E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20" y="260351"/>
            <a:ext cx="6669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0099"/>
                </a:solidFill>
              </a:rPr>
              <a:t>Основные компоненты лечения СД-2</a:t>
            </a:r>
          </a:p>
        </p:txBody>
      </p:sp>
      <p:grpSp>
        <p:nvGrpSpPr>
          <p:cNvPr id="21507" name="Группа 8">
            <a:extLst>
              <a:ext uri="{FF2B5EF4-FFF2-40B4-BE49-F238E27FC236}">
                <a16:creationId xmlns:a16="http://schemas.microsoft.com/office/drawing/2014/main" id="{5116EA55-75B8-473C-B66A-666F6D8F30B0}"/>
              </a:ext>
            </a:extLst>
          </p:cNvPr>
          <p:cNvGrpSpPr>
            <a:grpSpLocks/>
          </p:cNvGrpSpPr>
          <p:nvPr/>
        </p:nvGrpSpPr>
        <p:grpSpPr bwMode="auto">
          <a:xfrm>
            <a:off x="5101830" y="1354140"/>
            <a:ext cx="2701528" cy="5216525"/>
            <a:chOff x="5937957" y="1354667"/>
            <a:chExt cx="4052711" cy="5215466"/>
          </a:xfrm>
        </p:grpSpPr>
        <p:sp>
          <p:nvSpPr>
            <p:cNvPr id="4" name="Скругленный прямоугольник 3">
              <a:extLst>
                <a:ext uri="{FF2B5EF4-FFF2-40B4-BE49-F238E27FC236}">
                  <a16:creationId xmlns:a16="http://schemas.microsoft.com/office/drawing/2014/main" id="{BFB0C52F-5A69-4768-AFFE-52138883AA46}"/>
                </a:ext>
              </a:extLst>
            </p:cNvPr>
            <p:cNvSpPr/>
            <p:nvPr/>
          </p:nvSpPr>
          <p:spPr>
            <a:xfrm>
              <a:off x="5937957" y="1354667"/>
              <a:ext cx="4052711" cy="52154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B20DF4F6-01A0-4B90-87C3-E0430252074A}"/>
                </a:ext>
              </a:extLst>
            </p:cNvPr>
            <p:cNvSpPr/>
            <p:nvPr/>
          </p:nvSpPr>
          <p:spPr>
            <a:xfrm>
              <a:off x="6243383" y="1807012"/>
              <a:ext cx="3407921" cy="125228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4759C692-10AF-4FC4-B002-FC7C647F663D}"/>
                </a:ext>
              </a:extLst>
            </p:cNvPr>
            <p:cNvSpPr/>
            <p:nvPr/>
          </p:nvSpPr>
          <p:spPr>
            <a:xfrm>
              <a:off x="6243383" y="3403713"/>
              <a:ext cx="3407921" cy="12522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7E38A26C-8502-44E7-A021-11B15AEE9DCB}"/>
                </a:ext>
              </a:extLst>
            </p:cNvPr>
            <p:cNvSpPr/>
            <p:nvPr/>
          </p:nvSpPr>
          <p:spPr>
            <a:xfrm>
              <a:off x="6243383" y="4989304"/>
              <a:ext cx="3407921" cy="125387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3D9DACEE-BA74-44C6-B211-2EC468026135}"/>
              </a:ext>
            </a:extLst>
          </p:cNvPr>
          <p:cNvSpPr/>
          <p:nvPr/>
        </p:nvSpPr>
        <p:spPr>
          <a:xfrm>
            <a:off x="3062289" y="1162052"/>
            <a:ext cx="1926431" cy="251777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9" name="TextBox 9">
            <a:extLst>
              <a:ext uri="{FF2B5EF4-FFF2-40B4-BE49-F238E27FC236}">
                <a16:creationId xmlns:a16="http://schemas.microsoft.com/office/drawing/2014/main" id="{C05ED7C8-CDFF-4A00-B635-7838A82C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9" y="2108200"/>
            <a:ext cx="226814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800" b="1"/>
              <a:t>Гликемический контроль</a:t>
            </a:r>
          </a:p>
        </p:txBody>
      </p:sp>
      <p:sp>
        <p:nvSpPr>
          <p:cNvPr id="21510" name="TextBox 10">
            <a:extLst>
              <a:ext uri="{FF2B5EF4-FFF2-40B4-BE49-F238E27FC236}">
                <a16:creationId xmlns:a16="http://schemas.microsoft.com/office/drawing/2014/main" id="{A565DCEF-AFE4-49A5-B401-2E1E6C4D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7" y="3500439"/>
            <a:ext cx="228004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800" b="1"/>
              <a:t>Контроль уровня липидов</a:t>
            </a:r>
          </a:p>
        </p:txBody>
      </p:sp>
      <p:sp>
        <p:nvSpPr>
          <p:cNvPr id="21511" name="TextBox 11">
            <a:extLst>
              <a:ext uri="{FF2B5EF4-FFF2-40B4-BE49-F238E27FC236}">
                <a16:creationId xmlns:a16="http://schemas.microsoft.com/office/drawing/2014/main" id="{1CD95D62-9B8A-4353-9236-DCA58FCB7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5013327"/>
            <a:ext cx="2281238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800" b="1"/>
              <a:t>Контроль артериального давления</a:t>
            </a:r>
          </a:p>
        </p:txBody>
      </p:sp>
      <p:sp>
        <p:nvSpPr>
          <p:cNvPr id="21512" name="TextBox 12">
            <a:extLst>
              <a:ext uri="{FF2B5EF4-FFF2-40B4-BE49-F238E27FC236}">
                <a16:creationId xmlns:a16="http://schemas.microsoft.com/office/drawing/2014/main" id="{67FC4687-7F99-4B2A-AB93-6FC7E56C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153" y="1974850"/>
            <a:ext cx="17656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</a:rPr>
              <a:t>Изменение образа жизни</a:t>
            </a: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7534E9D0-CE09-4C61-BACF-3041BE890D33}"/>
              </a:ext>
            </a:extLst>
          </p:cNvPr>
          <p:cNvSpPr/>
          <p:nvPr/>
        </p:nvSpPr>
        <p:spPr>
          <a:xfrm>
            <a:off x="3062289" y="3878265"/>
            <a:ext cx="1926431" cy="2516187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4" name="TextBox 14">
            <a:extLst>
              <a:ext uri="{FF2B5EF4-FFF2-40B4-BE49-F238E27FC236}">
                <a16:creationId xmlns:a16="http://schemas.microsoft.com/office/drawing/2014/main" id="{E720E3BA-E9D9-44F1-B627-0BB1F7205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899" y="4797427"/>
            <a:ext cx="19942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</a:rPr>
              <a:t>Лекарственная терапия 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B288B48C-170B-4469-8042-023511302008}"/>
              </a:ext>
            </a:extLst>
          </p:cNvPr>
          <p:cNvSpPr/>
          <p:nvPr/>
        </p:nvSpPr>
        <p:spPr>
          <a:xfrm>
            <a:off x="741784" y="1354140"/>
            <a:ext cx="2191916" cy="52165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6" name="TextBox 16">
            <a:extLst>
              <a:ext uri="{FF2B5EF4-FFF2-40B4-BE49-F238E27FC236}">
                <a16:creationId xmlns:a16="http://schemas.microsoft.com/office/drawing/2014/main" id="{A1184A06-3022-4B50-A074-E8832D37C4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170465" y="3788718"/>
            <a:ext cx="467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Клинические рекомендации</a:t>
            </a:r>
          </a:p>
        </p:txBody>
      </p:sp>
      <p:sp>
        <p:nvSpPr>
          <p:cNvPr id="21517" name="TextBox 17">
            <a:extLst>
              <a:ext uri="{FF2B5EF4-FFF2-40B4-BE49-F238E27FC236}">
                <a16:creationId xmlns:a16="http://schemas.microsoft.com/office/drawing/2014/main" id="{2E80B777-BC44-4C0C-BACD-B74BAD1AE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772" y="1886344"/>
            <a:ext cx="145125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US" altLang="ru-RU" sz="2400" b="1" dirty="0"/>
              <a:t>AACE/ACE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ru-RU" sz="2400" b="1" dirty="0"/>
              <a:t>ADA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ru-RU" sz="2400" b="1" dirty="0"/>
              <a:t>IDF  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ru-RU" sz="2400" b="1" dirty="0"/>
              <a:t>EASD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90542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Чем заменить дефицит инсулина в организме?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6706" y="1838828"/>
            <a:ext cx="45416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90"/>
                </a:solidFill>
              </a:rPr>
              <a:t>ТОЛЬКО ИНСУЛИНОМ!!!</a:t>
            </a:r>
          </a:p>
        </p:txBody>
      </p:sp>
      <p:pic>
        <p:nvPicPr>
          <p:cNvPr id="5" name="Содержимо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00" b="10200"/>
          <a:stretch>
            <a:fillRect/>
          </a:stretch>
        </p:blipFill>
        <p:spPr>
          <a:xfrm>
            <a:off x="1591643" y="2586237"/>
            <a:ext cx="5676230" cy="3121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37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3819525" cy="583247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5076825" y="549275"/>
            <a:ext cx="3394075" cy="1822450"/>
            <a:chOff x="3198" y="346"/>
            <a:chExt cx="2138" cy="1148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46"/>
              <a:ext cx="2138" cy="1148"/>
            </a:xfrm>
            <a:prstGeom prst="rect">
              <a:avLst/>
            </a:prstGeom>
            <a:noFill/>
            <a:ln w="5715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3243" y="346"/>
              <a:ext cx="136" cy="136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688013" y="3225800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  <a:latin typeface="Tahoma" charset="0"/>
                <a:cs typeface="Tahoma" charset="0"/>
              </a:rPr>
              <a:t>Торонто,1921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859338" y="4076700"/>
            <a:ext cx="3757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66"/>
                </a:solidFill>
                <a:latin typeface="Tahoma" charset="0"/>
                <a:cs typeface="Tahoma" charset="0"/>
              </a:rPr>
              <a:t>Получен первый инсулин</a:t>
            </a:r>
          </a:p>
          <a:p>
            <a:pPr algn="ctr"/>
            <a:r>
              <a:rPr lang="ru-RU">
                <a:solidFill>
                  <a:srgbClr val="000066"/>
                </a:solidFill>
                <a:latin typeface="Tahoma" charset="0"/>
                <a:cs typeface="Tahoma" charset="0"/>
              </a:rPr>
              <a:t> «айлетин»</a:t>
            </a:r>
          </a:p>
        </p:txBody>
      </p:sp>
    </p:spTree>
    <p:extLst>
      <p:ext uri="{BB962C8B-B14F-4D97-AF65-F5344CB8AC3E}">
        <p14:creationId xmlns:p14="http://schemas.microsoft.com/office/powerpoint/2010/main" val="29976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4025" y="-568325"/>
            <a:ext cx="86899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 eaLnBrk="0" hangingPunct="0">
              <a:lnSpc>
                <a:spcPct val="90000"/>
              </a:lnSpc>
            </a:pPr>
            <a:r>
              <a:rPr lang="ru-RU" sz="3600">
                <a:solidFill>
                  <a:srgbClr val="800000"/>
                </a:solidFill>
                <a:latin typeface="Arial" charset="0"/>
              </a:rPr>
              <a:t>Открытие инсулина</a:t>
            </a:r>
            <a:endParaRPr lang="en-US" sz="360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9939" name="Picture 3" descr="F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5650" y="620713"/>
            <a:ext cx="2554288" cy="3455987"/>
          </a:xfrm>
          <a:noFill/>
          <a:ln w="57150">
            <a:solidFill>
              <a:srgbClr val="5D05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0" name="Picture 4" descr="Fi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620713"/>
            <a:ext cx="2879725" cy="2636837"/>
          </a:xfrm>
          <a:prstGeom prst="rect">
            <a:avLst/>
          </a:prstGeom>
          <a:noFill/>
          <a:ln w="57150">
            <a:solidFill>
              <a:srgbClr val="5D05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1" name="Picture 5" descr="Fi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2735263" cy="2598737"/>
          </a:xfrm>
          <a:prstGeom prst="rect">
            <a:avLst/>
          </a:prstGeom>
          <a:noFill/>
          <a:ln w="57150">
            <a:solidFill>
              <a:srgbClr val="5D05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35695" y="4221163"/>
            <a:ext cx="23710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Tahoma" charset="0"/>
              </a:rPr>
              <a:t>Фредерик </a:t>
            </a:r>
            <a:r>
              <a:rPr lang="ru-RU" sz="2000" dirty="0" err="1">
                <a:solidFill>
                  <a:srgbClr val="000066"/>
                </a:solidFill>
                <a:latin typeface="Tahoma" charset="0"/>
              </a:rPr>
              <a:t>Бантинг</a:t>
            </a:r>
            <a:endParaRPr lang="ru-RU" sz="2000" dirty="0">
              <a:solidFill>
                <a:srgbClr val="000066"/>
              </a:solidFill>
              <a:latin typeface="Tahoma" charset="0"/>
            </a:endParaRPr>
          </a:p>
          <a:p>
            <a:pPr algn="ctr"/>
            <a:r>
              <a:rPr lang="ru-RU" sz="2000" dirty="0">
                <a:solidFill>
                  <a:srgbClr val="000066"/>
                </a:solidFill>
                <a:latin typeface="Tahoma" charset="0"/>
              </a:rPr>
              <a:t>(</a:t>
            </a:r>
            <a:r>
              <a:rPr lang="ru-RU" sz="2000" b="1" dirty="0">
                <a:solidFill>
                  <a:srgbClr val="800000"/>
                </a:solidFill>
                <a:latin typeface="Tahoma" charset="0"/>
              </a:rPr>
              <a:t>14 ноября</a:t>
            </a:r>
            <a:r>
              <a:rPr lang="ru-RU" sz="2000" dirty="0">
                <a:solidFill>
                  <a:srgbClr val="800000"/>
                </a:solidFill>
                <a:latin typeface="Tahoma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00066"/>
                </a:solidFill>
                <a:latin typeface="Tahoma" charset="0"/>
              </a:rPr>
              <a:t>1891-1941)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1601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66"/>
                </a:solidFill>
                <a:latin typeface="Tahoma" charset="0"/>
              </a:rPr>
              <a:t>Чарльз Бест</a:t>
            </a:r>
          </a:p>
          <a:p>
            <a:pPr algn="ctr"/>
            <a:r>
              <a:rPr lang="ru-RU" sz="2000">
                <a:solidFill>
                  <a:srgbClr val="000066"/>
                </a:solidFill>
                <a:latin typeface="Tahoma" charset="0"/>
              </a:rPr>
              <a:t>(1899-1978)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588125" y="3357563"/>
            <a:ext cx="2095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66"/>
                </a:solidFill>
                <a:latin typeface="Tahoma" charset="0"/>
              </a:rPr>
              <a:t>Джорж Маклеод</a:t>
            </a:r>
          </a:p>
          <a:p>
            <a:pPr algn="ctr"/>
            <a:r>
              <a:rPr lang="ru-RU" sz="2000">
                <a:solidFill>
                  <a:srgbClr val="000066"/>
                </a:solidFill>
                <a:latin typeface="Tahoma" charset="0"/>
              </a:rPr>
              <a:t>(1876-1935)</a:t>
            </a:r>
          </a:p>
        </p:txBody>
      </p:sp>
      <p:pic>
        <p:nvPicPr>
          <p:cNvPr id="39945" name="Picture 9" descr="F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9563" y="4221163"/>
            <a:ext cx="2103437" cy="2219325"/>
          </a:xfrm>
          <a:noFill/>
          <a:ln w="57150">
            <a:solidFill>
              <a:srgbClr val="5D05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284663" y="5734050"/>
            <a:ext cx="2036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Tahoma" charset="0"/>
              </a:rPr>
              <a:t>Джеймс </a:t>
            </a:r>
            <a:r>
              <a:rPr lang="ru-RU" sz="2000" dirty="0" err="1">
                <a:solidFill>
                  <a:srgbClr val="000066"/>
                </a:solidFill>
                <a:latin typeface="Tahoma" charset="0"/>
              </a:rPr>
              <a:t>Коллип</a:t>
            </a:r>
            <a:endParaRPr lang="ru-RU" sz="2000" dirty="0">
              <a:solidFill>
                <a:srgbClr val="000066"/>
              </a:solidFill>
              <a:latin typeface="Tahoma" charset="0"/>
            </a:endParaRPr>
          </a:p>
          <a:p>
            <a:pPr algn="ctr"/>
            <a:r>
              <a:rPr lang="ru-RU" sz="2000" dirty="0">
                <a:solidFill>
                  <a:srgbClr val="000066"/>
                </a:solidFill>
                <a:latin typeface="Tahoma" charset="0"/>
              </a:rPr>
              <a:t>(1892-1965)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02" y="4918577"/>
            <a:ext cx="2863746" cy="12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081" y="404813"/>
            <a:ext cx="4065588" cy="4105275"/>
          </a:xfrm>
          <a:noFill/>
          <a:ln w="57150">
            <a:solidFill>
              <a:srgbClr val="5D0505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-54345" y="5373688"/>
            <a:ext cx="92003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solidFill>
                  <a:srgbClr val="000066"/>
                </a:solidFill>
                <a:latin typeface="Tahoma" charset="0"/>
              </a:rPr>
              <a:t>Леонард Томпсон - первый пациент, которому 11 января 1922</a:t>
            </a:r>
          </a:p>
          <a:p>
            <a:pPr algn="ctr"/>
            <a:r>
              <a:rPr lang="ru-RU" sz="2400" i="1" dirty="0">
                <a:solidFill>
                  <a:srgbClr val="000066"/>
                </a:solidFill>
                <a:latin typeface="Tahoma" charset="0"/>
              </a:rPr>
              <a:t>в возрасте </a:t>
            </a:r>
            <a:r>
              <a:rPr lang="ru-RU" sz="2400" b="1" i="1" dirty="0">
                <a:solidFill>
                  <a:srgbClr val="000066"/>
                </a:solidFill>
                <a:latin typeface="Tahoma" charset="0"/>
              </a:rPr>
              <a:t>14 лет (вес 30 кг) </a:t>
            </a:r>
            <a:r>
              <a:rPr lang="ru-RU" sz="2400" i="1" dirty="0">
                <a:solidFill>
                  <a:srgbClr val="000066"/>
                </a:solidFill>
                <a:latin typeface="Tahoma" charset="0"/>
              </a:rPr>
              <a:t>был успешно введен инсулин</a:t>
            </a:r>
          </a:p>
        </p:txBody>
      </p:sp>
      <p:pic>
        <p:nvPicPr>
          <p:cNvPr id="4" name="Picture 9" descr="F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1556" y="1605712"/>
            <a:ext cx="2103437" cy="2219325"/>
          </a:xfrm>
          <a:noFill/>
          <a:ln w="57150">
            <a:solidFill>
              <a:srgbClr val="5D05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6210" y="41869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  <a:latin typeface="Tahoma" charset="0"/>
              </a:rPr>
              <a:t>Джеймс </a:t>
            </a:r>
            <a:r>
              <a:rPr lang="ru-RU" dirty="0" err="1">
                <a:solidFill>
                  <a:srgbClr val="000066"/>
                </a:solidFill>
                <a:latin typeface="Tahoma" charset="0"/>
              </a:rPr>
              <a:t>Коллип</a:t>
            </a:r>
            <a:endParaRPr lang="ru-RU" dirty="0">
              <a:solidFill>
                <a:srgbClr val="000066"/>
              </a:solidFill>
              <a:latin typeface="Tahoma" charset="0"/>
            </a:endParaRPr>
          </a:p>
          <a:p>
            <a:pPr algn="ctr"/>
            <a:r>
              <a:rPr lang="ru-RU" dirty="0">
                <a:solidFill>
                  <a:srgbClr val="000066"/>
                </a:solidFill>
                <a:latin typeface="Tahoma" charset="0"/>
              </a:rPr>
              <a:t>(1892-1965)</a:t>
            </a:r>
          </a:p>
        </p:txBody>
      </p:sp>
    </p:spTree>
    <p:extLst>
      <p:ext uri="{BB962C8B-B14F-4D97-AF65-F5344CB8AC3E}">
        <p14:creationId xmlns:p14="http://schemas.microsoft.com/office/powerpoint/2010/main" val="37784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55650" y="5516563"/>
            <a:ext cx="77041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0066"/>
                </a:solidFill>
                <a:latin typeface="Tahoma" charset="0"/>
              </a:rPr>
              <a:t>Один из  первых пациентов, которому в </a:t>
            </a:r>
            <a:r>
              <a:rPr lang="ru-RU" sz="2400" i="1" dirty="0">
                <a:solidFill>
                  <a:srgbClr val="800000"/>
                </a:solidFill>
                <a:latin typeface="Tahoma" charset="0"/>
              </a:rPr>
              <a:t>1922</a:t>
            </a:r>
            <a:r>
              <a:rPr lang="ru-RU" sz="2400" i="1" dirty="0">
                <a:solidFill>
                  <a:srgbClr val="000066"/>
                </a:solidFill>
                <a:latin typeface="Tahoma" charset="0"/>
              </a:rPr>
              <a:t> году </a:t>
            </a:r>
          </a:p>
          <a:p>
            <a:pPr algn="ctr"/>
            <a:r>
              <a:rPr lang="ru-RU" sz="2400" i="1" dirty="0">
                <a:solidFill>
                  <a:srgbClr val="000066"/>
                </a:solidFill>
                <a:latin typeface="Tahoma" charset="0"/>
              </a:rPr>
              <a:t>в возрасте 3 лет был успешно введен инсулин</a:t>
            </a:r>
          </a:p>
        </p:txBody>
      </p:sp>
      <p:pic>
        <p:nvPicPr>
          <p:cNvPr id="34819" name="Picture 3" descr="F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38" y="333375"/>
            <a:ext cx="2978150" cy="3960813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979613" y="4437063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66"/>
                </a:solidFill>
                <a:latin typeface="Tahoma" charset="0"/>
              </a:rPr>
              <a:t>До лечения</a:t>
            </a:r>
          </a:p>
        </p:txBody>
      </p:sp>
      <p:pic>
        <p:nvPicPr>
          <p:cNvPr id="34822" name="Picture 6" descr="Fi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081338" cy="3960813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437188" y="4406900"/>
            <a:ext cx="1966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66"/>
                </a:solidFill>
                <a:latin typeface="Tahoma" charset="0"/>
              </a:rPr>
              <a:t>Через з месяца</a:t>
            </a:r>
          </a:p>
        </p:txBody>
      </p:sp>
    </p:spTree>
    <p:extLst>
      <p:ext uri="{BB962C8B-B14F-4D97-AF65-F5344CB8AC3E}">
        <p14:creationId xmlns:p14="http://schemas.microsoft.com/office/powerpoint/2010/main" val="246784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Производство инсулиновых препаратов</a:t>
            </a:r>
          </a:p>
        </p:txBody>
      </p:sp>
      <p:pic>
        <p:nvPicPr>
          <p:cNvPr id="3" name="Изображение 2" descr="AA04968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2" y="1177345"/>
            <a:ext cx="1541202" cy="1630362"/>
          </a:xfrm>
          <a:prstGeom prst="rect">
            <a:avLst/>
          </a:prstGeom>
        </p:spPr>
      </p:pic>
      <p:pic>
        <p:nvPicPr>
          <p:cNvPr id="4" name="Изображение 3" descr="AA04969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230" y="1177345"/>
            <a:ext cx="1630362" cy="1458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0614" y="1906550"/>
            <a:ext cx="5147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0090"/>
                </a:solidFill>
              </a:rPr>
              <a:t>До 80-х годов 20 века инсулин получали только из </a:t>
            </a:r>
          </a:p>
          <a:p>
            <a:pPr algn="ctr"/>
            <a:r>
              <a:rPr lang="ru-RU" dirty="0">
                <a:solidFill>
                  <a:srgbClr val="000090"/>
                </a:solidFill>
              </a:rPr>
              <a:t>поджелудочных желез животных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9047"/>
          <a:stretch/>
        </p:blipFill>
        <p:spPr>
          <a:xfrm>
            <a:off x="827053" y="4347881"/>
            <a:ext cx="2205239" cy="200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84" t="2329" r="1563" b="12080"/>
          <a:stretch/>
        </p:blipFill>
        <p:spPr>
          <a:xfrm>
            <a:off x="3418885" y="4199823"/>
            <a:ext cx="5028856" cy="198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" y="3430931"/>
            <a:ext cx="2703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00000"/>
                </a:solidFill>
              </a:rPr>
              <a:t>Аллергические реакции и</a:t>
            </a:r>
          </a:p>
          <a:p>
            <a:r>
              <a:rPr lang="ru-RU" dirty="0">
                <a:solidFill>
                  <a:srgbClr val="800000"/>
                </a:solidFill>
              </a:rPr>
              <a:t> анафилактический шок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5483" y="3458715"/>
            <a:ext cx="176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800000"/>
                </a:solidFill>
              </a:rPr>
              <a:t>Липодистрофии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895" y="2613343"/>
            <a:ext cx="2394905" cy="158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100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Производство инсулиновых препаратов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970" y="1548813"/>
            <a:ext cx="7434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0090"/>
                </a:solidFill>
              </a:rPr>
              <a:t>С 80-х годов началось производство </a:t>
            </a:r>
            <a:r>
              <a:rPr lang="ru-RU" sz="2400" dirty="0" err="1">
                <a:solidFill>
                  <a:srgbClr val="000090"/>
                </a:solidFill>
              </a:rPr>
              <a:t>генноинженерных</a:t>
            </a:r>
            <a:r>
              <a:rPr lang="ru-RU" sz="2400" dirty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000090"/>
                </a:solidFill>
              </a:rPr>
              <a:t> рекомбинантных инсулинов человека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81" y="2556715"/>
            <a:ext cx="4635500" cy="430128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718" y="2379810"/>
            <a:ext cx="3754082" cy="1905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85295" y="5559119"/>
            <a:ext cx="2044476" cy="1614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486" y="4630422"/>
            <a:ext cx="1471404" cy="1857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481" y="4522265"/>
            <a:ext cx="2392610" cy="2073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420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0877" y="-1965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Лечение сахарного диабета 1 типа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780163"/>
            <a:ext cx="8418415" cy="25760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90"/>
                </a:solidFill>
              </a:rPr>
              <a:t>Пожизненная (!) инсулинотерапия многократными инъекциями в сутки (минимум </a:t>
            </a:r>
            <a:r>
              <a:rPr lang="ru-RU" b="1" dirty="0">
                <a:solidFill>
                  <a:srgbClr val="800000"/>
                </a:solidFill>
              </a:rPr>
              <a:t>5</a:t>
            </a:r>
            <a:r>
              <a:rPr lang="ru-RU" dirty="0">
                <a:solidFill>
                  <a:srgbClr val="000090"/>
                </a:solidFill>
              </a:rPr>
              <a:t>) </a:t>
            </a:r>
          </a:p>
          <a:p>
            <a:pPr marL="0" indent="0">
              <a:buNone/>
            </a:pPr>
            <a:r>
              <a:rPr lang="ru-RU" dirty="0">
                <a:solidFill>
                  <a:srgbClr val="000090"/>
                </a:solidFill>
              </a:rPr>
              <a:t>Перед введением инсулина необходимо знать уровень сахара крови (минимум </a:t>
            </a:r>
            <a:r>
              <a:rPr lang="ru-RU" b="1" dirty="0">
                <a:solidFill>
                  <a:srgbClr val="800000"/>
                </a:solidFill>
              </a:rPr>
              <a:t>7</a:t>
            </a:r>
            <a:r>
              <a:rPr lang="ru-RU" dirty="0">
                <a:solidFill>
                  <a:srgbClr val="000090"/>
                </a:solidFill>
              </a:rPr>
              <a:t> измерений в сутки)</a:t>
            </a:r>
          </a:p>
          <a:p>
            <a:pPr marL="0" indent="0">
              <a:buNone/>
            </a:pPr>
            <a:endParaRPr lang="ru-RU" dirty="0">
              <a:solidFill>
                <a:srgbClr val="00009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767" y="2852635"/>
            <a:ext cx="4883856" cy="39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082" y="1179225"/>
            <a:ext cx="6781800" cy="5011107"/>
          </a:xfrm>
          <a:prstGeom prst="rect">
            <a:avLst/>
          </a:prstGeom>
        </p:spPr>
      </p:pic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9060" y="116632"/>
            <a:ext cx="9030336" cy="990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Заболеваемость СД в мире в 2013 г. (</a:t>
            </a:r>
            <a:r>
              <a:rPr lang="en-US" dirty="0">
                <a:solidFill>
                  <a:srgbClr val="800000"/>
                </a:solidFill>
              </a:rPr>
              <a:t>IDF)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8685" y="4972719"/>
            <a:ext cx="1191067" cy="40049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794479" y="5328786"/>
            <a:ext cx="470029" cy="356815"/>
          </a:xfrm>
          <a:custGeom>
            <a:avLst/>
            <a:gdLst>
              <a:gd name="connsiteX0" fmla="*/ 133031 w 470029"/>
              <a:gd name="connsiteY0" fmla="*/ 328841 h 356815"/>
              <a:gd name="connsiteX1" fmla="*/ 4607 w 470029"/>
              <a:gd name="connsiteY1" fmla="*/ 214690 h 356815"/>
              <a:gd name="connsiteX2" fmla="*/ 311398 w 470029"/>
              <a:gd name="connsiteY2" fmla="*/ 7790 h 356815"/>
              <a:gd name="connsiteX3" fmla="*/ 468362 w 470029"/>
              <a:gd name="connsiteY3" fmla="*/ 72000 h 356815"/>
              <a:gd name="connsiteX4" fmla="*/ 218647 w 470029"/>
              <a:gd name="connsiteY4" fmla="*/ 335976 h 356815"/>
              <a:gd name="connsiteX5" fmla="*/ 133031 w 470029"/>
              <a:gd name="connsiteY5" fmla="*/ 328841 h 35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29" h="356815">
                <a:moveTo>
                  <a:pt x="133031" y="328841"/>
                </a:moveTo>
                <a:cubicBezTo>
                  <a:pt x="97358" y="308627"/>
                  <a:pt x="-25121" y="268198"/>
                  <a:pt x="4607" y="214690"/>
                </a:cubicBezTo>
                <a:cubicBezTo>
                  <a:pt x="34335" y="161182"/>
                  <a:pt x="234106" y="31572"/>
                  <a:pt x="311398" y="7790"/>
                </a:cubicBezTo>
                <a:cubicBezTo>
                  <a:pt x="388690" y="-15992"/>
                  <a:pt x="483820" y="17302"/>
                  <a:pt x="468362" y="72000"/>
                </a:cubicBezTo>
                <a:cubicBezTo>
                  <a:pt x="452904" y="126698"/>
                  <a:pt x="281670" y="295547"/>
                  <a:pt x="218647" y="335976"/>
                </a:cubicBezTo>
                <a:cubicBezTo>
                  <a:pt x="155624" y="376405"/>
                  <a:pt x="168704" y="349055"/>
                  <a:pt x="133031" y="32884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52730" y="4259273"/>
            <a:ext cx="736194" cy="4917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07504" y="3573016"/>
            <a:ext cx="2738080" cy="2212284"/>
            <a:chOff x="250844" y="3530890"/>
            <a:chExt cx="2738080" cy="2212284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50844" y="3530890"/>
              <a:ext cx="2738080" cy="1988438"/>
              <a:chOff x="250844" y="3530890"/>
              <a:chExt cx="2738080" cy="1988438"/>
            </a:xfrm>
          </p:grpSpPr>
          <p:pic>
            <p:nvPicPr>
              <p:cNvPr id="4" name="Изображение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0844" y="3684779"/>
                <a:ext cx="2738080" cy="1834549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45390" y="4259273"/>
                <a:ext cx="5840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D2533C"/>
                    </a:solidFill>
                  </a:rPr>
                  <a:t>2013</a:t>
                </a:r>
                <a:endParaRPr lang="ru-RU" sz="1400" b="1" dirty="0">
                  <a:solidFill>
                    <a:srgbClr val="D2533C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16746" y="3530890"/>
                <a:ext cx="5840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D2533C"/>
                    </a:solidFill>
                  </a:rPr>
                  <a:t>2035</a:t>
                </a:r>
                <a:endParaRPr lang="ru-RU" sz="1400" b="1" dirty="0">
                  <a:solidFill>
                    <a:srgbClr val="D2533C"/>
                  </a:solidFill>
                </a:endParaRPr>
              </a:p>
            </p:txBody>
          </p:sp>
        </p:grpSp>
        <p:sp>
          <p:nvSpPr>
            <p:cNvPr id="27" name="Полилиния 26"/>
            <p:cNvSpPr/>
            <p:nvPr/>
          </p:nvSpPr>
          <p:spPr>
            <a:xfrm>
              <a:off x="892588" y="4964693"/>
              <a:ext cx="1666293" cy="778481"/>
            </a:xfrm>
            <a:custGeom>
              <a:avLst/>
              <a:gdLst>
                <a:gd name="connsiteX0" fmla="*/ 1568806 w 1666293"/>
                <a:gd name="connsiteY0" fmla="*/ 84238 h 778481"/>
                <a:gd name="connsiteX1" fmla="*/ 1647194 w 1666293"/>
                <a:gd name="connsiteY1" fmla="*/ 225357 h 778481"/>
                <a:gd name="connsiteX2" fmla="*/ 1443385 w 1666293"/>
                <a:gd name="connsiteY2" fmla="*/ 727114 h 778481"/>
                <a:gd name="connsiteX3" fmla="*/ 816278 w 1666293"/>
                <a:gd name="connsiteY3" fmla="*/ 758474 h 778481"/>
                <a:gd name="connsiteX4" fmla="*/ 345948 w 1666293"/>
                <a:gd name="connsiteY4" fmla="*/ 695754 h 778481"/>
                <a:gd name="connsiteX5" fmla="*/ 1039 w 1666293"/>
                <a:gd name="connsiteY5" fmla="*/ 554635 h 778481"/>
                <a:gd name="connsiteX6" fmla="*/ 455691 w 1666293"/>
                <a:gd name="connsiteY6" fmla="*/ 241037 h 778481"/>
                <a:gd name="connsiteX7" fmla="*/ 863311 w 1666293"/>
                <a:gd name="connsiteY7" fmla="*/ 5838 h 778481"/>
                <a:gd name="connsiteX8" fmla="*/ 1568806 w 1666293"/>
                <a:gd name="connsiteY8" fmla="*/ 84238 h 77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293" h="778481">
                  <a:moveTo>
                    <a:pt x="1568806" y="84238"/>
                  </a:moveTo>
                  <a:cubicBezTo>
                    <a:pt x="1699453" y="120824"/>
                    <a:pt x="1668098" y="118211"/>
                    <a:pt x="1647194" y="225357"/>
                  </a:cubicBezTo>
                  <a:cubicBezTo>
                    <a:pt x="1626291" y="332503"/>
                    <a:pt x="1581871" y="638261"/>
                    <a:pt x="1443385" y="727114"/>
                  </a:cubicBezTo>
                  <a:cubicBezTo>
                    <a:pt x="1304899" y="815967"/>
                    <a:pt x="999184" y="763701"/>
                    <a:pt x="816278" y="758474"/>
                  </a:cubicBezTo>
                  <a:cubicBezTo>
                    <a:pt x="633372" y="753247"/>
                    <a:pt x="481821" y="729727"/>
                    <a:pt x="345948" y="695754"/>
                  </a:cubicBezTo>
                  <a:cubicBezTo>
                    <a:pt x="210075" y="661781"/>
                    <a:pt x="-17251" y="630421"/>
                    <a:pt x="1039" y="554635"/>
                  </a:cubicBezTo>
                  <a:cubicBezTo>
                    <a:pt x="19329" y="478849"/>
                    <a:pt x="311979" y="332503"/>
                    <a:pt x="455691" y="241037"/>
                  </a:cubicBezTo>
                  <a:cubicBezTo>
                    <a:pt x="599403" y="149571"/>
                    <a:pt x="675179" y="31971"/>
                    <a:pt x="863311" y="5838"/>
                  </a:cubicBezTo>
                  <a:cubicBezTo>
                    <a:pt x="1051443" y="-20295"/>
                    <a:pt x="1438159" y="47652"/>
                    <a:pt x="1568806" y="84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252730" y="4259273"/>
            <a:ext cx="736194" cy="4917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93063" y="4581128"/>
            <a:ext cx="2950372" cy="1005154"/>
            <a:chOff x="893063" y="4581128"/>
            <a:chExt cx="2950372" cy="1005154"/>
          </a:xfrm>
        </p:grpSpPr>
        <p:sp>
          <p:nvSpPr>
            <p:cNvPr id="22" name="Стрелка вправо 21"/>
            <p:cNvSpPr/>
            <p:nvPr/>
          </p:nvSpPr>
          <p:spPr>
            <a:xfrm rot="19946629">
              <a:off x="893063" y="5209964"/>
              <a:ext cx="1481958" cy="37631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3768" y="4581128"/>
              <a:ext cx="1359667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D2533C"/>
                  </a:solidFill>
                </a:rPr>
                <a:t>+ 55%</a:t>
              </a:r>
              <a:endParaRPr lang="ru-RU" sz="3200" b="1" dirty="0">
                <a:solidFill>
                  <a:srgbClr val="D2533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808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00000"/>
                </a:solidFill>
              </a:rPr>
              <a:t>Пожизненная инсулинотерапия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0" y="3051442"/>
            <a:ext cx="5274248" cy="3651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985" y="980704"/>
            <a:ext cx="5227065" cy="3142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i?id=471423958-65-7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243" y="4243812"/>
            <a:ext cx="3209048" cy="24592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6238" y="25515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Человеческие инсулины практически полностью решили проблему аллергии на инсулин, но незначительно повлияли на частоту возникновения </a:t>
            </a:r>
            <a:r>
              <a:rPr lang="ru-RU" b="1" dirty="0">
                <a:solidFill>
                  <a:srgbClr val="800000"/>
                </a:solidFill>
              </a:rPr>
              <a:t>гипогликемий </a:t>
            </a:r>
            <a:r>
              <a:rPr lang="ru-RU" dirty="0">
                <a:solidFill>
                  <a:srgbClr val="800000"/>
                </a:solidFill>
              </a:rPr>
              <a:t>по сравнению с инсулинами животных</a:t>
            </a:r>
            <a:br>
              <a:rPr lang="ru-RU" b="1" dirty="0">
                <a:solidFill>
                  <a:srgbClr val="800000"/>
                </a:solidFill>
              </a:rPr>
            </a:br>
            <a:br>
              <a:rPr lang="ru-RU" b="1" dirty="0">
                <a:solidFill>
                  <a:srgbClr val="800000"/>
                </a:solidFill>
              </a:rPr>
            </a:b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98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5516" y="2088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Гипогликемия – это опасное снижение уровня сахара в крови, при котором мозг не получает глюкозу и пациент теряет сознание</a:t>
            </a:r>
          </a:p>
        </p:txBody>
      </p:sp>
    </p:spTree>
    <p:extLst>
      <p:ext uri="{BB962C8B-B14F-4D97-AF65-F5344CB8AC3E}">
        <p14:creationId xmlns:p14="http://schemas.microsoft.com/office/powerpoint/2010/main" val="2883065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2321" y="851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Самое опасное осложнение инсулинотерапии – </a:t>
            </a:r>
            <a:r>
              <a:rPr lang="ru-RU" b="1" dirty="0">
                <a:solidFill>
                  <a:srgbClr val="800000"/>
                </a:solidFill>
              </a:rPr>
              <a:t>гипогликемия</a:t>
            </a:r>
            <a:r>
              <a:rPr lang="ru-RU" dirty="0">
                <a:solidFill>
                  <a:srgbClr val="800000"/>
                </a:solidFill>
              </a:rPr>
              <a:t>, которая может прямо или косвенно приводить к преждевременной смерти пациента</a:t>
            </a: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457200" y="3308559"/>
            <a:ext cx="8229600" cy="30259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>
                <a:solidFill>
                  <a:srgbClr val="000090"/>
                </a:solidFill>
              </a:rPr>
              <a:t>Перенесенная тяжелая гипогликемия в 4 раза повышает риск сердечно-сосудистой смертности и по значимости превосходит все другие факторы риска смерти (возраст, дислипидемия, ССЗ, АГ)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27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74625"/>
            <a:ext cx="9072562" cy="2862322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ru-RU" sz="3600" dirty="0">
                <a:solidFill>
                  <a:srgbClr val="000090"/>
                </a:solidFill>
                <a:latin typeface="Verdana" pitchFamily="34" charset="0"/>
              </a:rPr>
              <a:t>Два аналога инсулина человека </a:t>
            </a:r>
            <a:r>
              <a:rPr lang="ru-RU" sz="3600" b="1" dirty="0">
                <a:solidFill>
                  <a:srgbClr val="000090"/>
                </a:solidFill>
                <a:latin typeface="Verdana" pitchFamily="34" charset="0"/>
              </a:rPr>
              <a:t> </a:t>
            </a:r>
            <a:r>
              <a:rPr lang="ru-RU" sz="3600" b="1" dirty="0" err="1">
                <a:solidFill>
                  <a:srgbClr val="FF6600"/>
                </a:solidFill>
                <a:latin typeface="Verdana" pitchFamily="34" charset="0"/>
              </a:rPr>
              <a:t>НовоРапид</a:t>
            </a:r>
            <a:r>
              <a:rPr lang="ru-RU" sz="3600" dirty="0">
                <a:solidFill>
                  <a:srgbClr val="FF6600"/>
                </a:solidFill>
                <a:latin typeface="Verdana" pitchFamily="34" charset="0"/>
              </a:rPr>
              <a:t> </a:t>
            </a:r>
            <a:r>
              <a:rPr lang="en-US" sz="3600" baseline="30000" dirty="0">
                <a:solidFill>
                  <a:srgbClr val="FF6600"/>
                </a:solidFill>
              </a:rPr>
              <a:t>®</a:t>
            </a: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sz="3600" dirty="0">
                <a:solidFill>
                  <a:srgbClr val="000066"/>
                </a:solidFill>
                <a:latin typeface="Verdana" pitchFamily="34" charset="0"/>
              </a:rPr>
              <a:t>и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Левемир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® </a:t>
            </a:r>
            <a:r>
              <a:rPr lang="ru-RU" sz="3600" dirty="0">
                <a:solidFill>
                  <a:srgbClr val="000090"/>
                </a:solidFill>
                <a:latin typeface="Verdana" pitchFamily="34" charset="0"/>
              </a:rPr>
              <a:t>успешно прошли клинические испытания эффективности и безопасности у беременных с СД 1 типа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35" y="2871533"/>
            <a:ext cx="4137186" cy="376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06945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Инсулиновые помпы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34" y="1143000"/>
            <a:ext cx="3417188" cy="261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956" y="1143000"/>
            <a:ext cx="3316594" cy="251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0" descr="CIMG139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55" t="-3560"/>
          <a:stretch/>
        </p:blipFill>
        <p:spPr bwMode="auto">
          <a:xfrm>
            <a:off x="1264793" y="3655379"/>
            <a:ext cx="2542793" cy="2939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999" y="3899573"/>
            <a:ext cx="254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37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ОСТРЫЕ ОСЛОЖНЕНИЯ САХАРНОГО ДИАБЕТА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ДИАБЕТИЧЕСКИЙ КЕТОАЦИДОЗ (ДКА, ДИАБЕТИЧЕСКАЯ КЕТОАЦИДОТИЧЕСКАЯ КОМА) </a:t>
            </a: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ГИПЕРОСМОЛЯРНОЕ ГИПЕРГЛИКЕМИЧЕСКОЕ СОСТОЯНИЕ  МОЛОЧНОКИСЛЫЙ АЦИДОЗ (ЛАКТАТАЦИДОЗ) </a:t>
            </a: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ГИПОГЛИКЕМИЯ И ГИПОГЛИКЕМИЧЕСКАЯ КОМА </a:t>
            </a:r>
          </a:p>
        </p:txBody>
      </p:sp>
    </p:spTree>
    <p:extLst>
      <p:ext uri="{BB962C8B-B14F-4D97-AF65-F5344CB8AC3E}">
        <p14:creationId xmlns:p14="http://schemas.microsoft.com/office/powerpoint/2010/main" val="38149116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ГИПОГЛИКЕМИЯ И ГИПОГЛИКЕМИЧЕСКАЯ КОМА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Уровень 1: значения глюкозы плазмы от 3,0 до  &lt; 3,9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ммоль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/л 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Уровень  2:  значения  глюкозы  плазмы  &lt;  3.0 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ммоль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/л, 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Уровень  3:  тяжелая  гипогликемия  –  гипогликемия  в  пределах  вышеуказанного 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диапазона с таким нарушением когнитивных функций (включая потерю сознания, т.е. 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гипогликемическую кому), которое требует помощи другого лица для купирования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974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ГИПОГЛИКЕМИЯ И ГИПОГЛИКЕМИЧЕСКАЯ КОМА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Основная причина: избыток инсулина в организме по отношению к поступлению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углеводов  извне  (с  пищей)  или  из  эндогенных  источников  (продукция  глюкозы печенью), а также при ускоренной утилизации углеводов (например, мышечная работа). </a:t>
            </a:r>
          </a:p>
        </p:txBody>
      </p:sp>
    </p:spTree>
    <p:extLst>
      <p:ext uri="{BB962C8B-B14F-4D97-AF65-F5344CB8AC3E}">
        <p14:creationId xmlns:p14="http://schemas.microsoft.com/office/powerpoint/2010/main" val="2144579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ГИПОГЛИКЕМИЯ И ГИПОГЛИКЕМИЧЕСКАЯ КОМА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Клиническая картина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•    Вегетативные симптомы: сердцебиение, дрожь, бледность кожи, потливость,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мидриаз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тошнота, сильный голод, беспокойство, тревога, агрессивность.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•   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Нейрогликопенические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симптомы: слабость, нарушение концентрации, головная боль, головокружение, сонливость, парестезии, нарушения зрения, растерянность,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дезориентация, дизартрия, нарушение координации движений, спутанность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сознания, кома; возможны судороги и другие неврологические симптомы. </a:t>
            </a:r>
          </a:p>
        </p:txBody>
      </p:sp>
    </p:spTree>
    <p:extLst>
      <p:ext uri="{BB962C8B-B14F-4D97-AF65-F5344CB8AC3E}">
        <p14:creationId xmlns:p14="http://schemas.microsoft.com/office/powerpoint/2010/main" val="173245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000" y="1267213"/>
            <a:ext cx="85769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DIN-Medium" charset="0"/>
                <a:cs typeface="DIN-Medium" charset="0"/>
              </a:rPr>
              <a:t>Общее число взрослых с сахарным диабетом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DIN-Medium" charset="0"/>
                <a:cs typeface="DIN-Medium" charset="0"/>
              </a:rPr>
              <a:t>(20-79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DIN-Medium" charset="0"/>
                <a:cs typeface="DIN-Medium" charset="0"/>
              </a:rPr>
              <a:t>лет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DIN-Medium" charset="0"/>
                <a:cs typeface="DIN-Medium" charset="0"/>
              </a:rPr>
              <a:t>)</a:t>
            </a:r>
          </a:p>
        </p:txBody>
      </p:sp>
      <p:sp>
        <p:nvSpPr>
          <p:cNvPr id="12" name="TextBox 11" hidden="1"/>
          <p:cNvSpPr txBox="1"/>
          <p:nvPr/>
        </p:nvSpPr>
        <p:spPr>
          <a:xfrm>
            <a:off x="1389829" y="-415499"/>
            <a:ext cx="5347856" cy="43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1" b="1" i="0" u="none" strike="noStrike" kern="1200" cap="none" spc="0" normalizeH="0" baseline="0" noProof="0" dirty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 charset="0"/>
                <a:ea typeface="Museo Slab 700" charset="0"/>
                <a:cs typeface="Museo Slab 700" charset="0"/>
              </a:rPr>
              <a:t>Diabetes around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F7B9C-2D17-44CA-91B6-F8288270102A}"/>
              </a:ext>
            </a:extLst>
          </p:cNvPr>
          <p:cNvSpPr txBox="1"/>
          <p:nvPr/>
        </p:nvSpPr>
        <p:spPr>
          <a:xfrm>
            <a:off x="459001" y="612001"/>
            <a:ext cx="27789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D7801"/>
                </a:solidFill>
                <a:effectLst/>
                <a:uLnTx/>
                <a:uFillTx/>
                <a:latin typeface="Apis For Office"/>
                <a:ea typeface="Apis Black" panose="020B0A04010101010104" pitchFamily="34" charset="0"/>
                <a:cs typeface="Apis Black" panose="020B0A04010101010104" pitchFamily="34" charset="0"/>
              </a:rPr>
              <a:t>Диабет в мире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A06AD-64E4-4163-9F57-0927B94AAA16}"/>
              </a:ext>
            </a:extLst>
          </p:cNvPr>
          <p:cNvSpPr txBox="1"/>
          <p:nvPr/>
        </p:nvSpPr>
        <p:spPr>
          <a:xfrm flipH="1">
            <a:off x="459000" y="6333416"/>
            <a:ext cx="513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IDF Diabetes Atlas -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9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 Editionwww.diabetesatlas.org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86ACE7-C816-4BA1-88A3-25B7E6D8C4A7}"/>
              </a:ext>
            </a:extLst>
          </p:cNvPr>
          <p:cNvCxnSpPr>
            <a:cxnSpLocks/>
          </p:cNvCxnSpPr>
          <p:nvPr/>
        </p:nvCxnSpPr>
        <p:spPr>
          <a:xfrm flipV="1">
            <a:off x="7195785" y="2839457"/>
            <a:ext cx="754986" cy="55201"/>
          </a:xfrm>
          <a:prstGeom prst="line">
            <a:avLst/>
          </a:prstGeom>
          <a:ln w="47625">
            <a:solidFill>
              <a:srgbClr val="ED7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7890503" y="2760359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0B67FA-C085-475D-9C0E-287FC519D4A6}"/>
              </a:ext>
            </a:extLst>
          </p:cNvPr>
          <p:cNvSpPr txBox="1"/>
          <p:nvPr/>
        </p:nvSpPr>
        <p:spPr>
          <a:xfrm>
            <a:off x="562395" y="4860646"/>
            <a:ext cx="8123828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2000   2001   2002   2003   2004   2005   2006   2007   2008   2009   2010   2011   2012   2013   2014   2015   2016   2017   2018   2019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7638380" y="2257162"/>
            <a:ext cx="10839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801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463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801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млн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D7801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54522BA3-04E4-4721-9E70-17684847A1F9}"/>
              </a:ext>
            </a:extLst>
          </p:cNvPr>
          <p:cNvSpPr/>
          <p:nvPr/>
        </p:nvSpPr>
        <p:spPr>
          <a:xfrm rot="10516139">
            <a:off x="5547646" y="3171477"/>
            <a:ext cx="3072131" cy="1546324"/>
          </a:xfrm>
          <a:prstGeom prst="wedgeEllipseCallout">
            <a:avLst>
              <a:gd name="adj1" fmla="val -29564"/>
              <a:gd name="adj2" fmla="val 59820"/>
            </a:avLst>
          </a:prstGeom>
          <a:solidFill>
            <a:schemeClr val="bg1"/>
          </a:solidFill>
          <a:ln w="0">
            <a:solidFill>
              <a:srgbClr val="939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2834C-C28D-42FA-8253-9C2B4B057F99}"/>
              </a:ext>
            </a:extLst>
          </p:cNvPr>
          <p:cNvSpPr txBox="1"/>
          <p:nvPr/>
        </p:nvSpPr>
        <p:spPr>
          <a:xfrm>
            <a:off x="5731360" y="348297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Один из двух случаев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диабета не диагностируется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(232 млн)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8CC1F9EC-3938-6D42-9430-D695F8184870}"/>
              </a:ext>
            </a:extLst>
          </p:cNvPr>
          <p:cNvSpPr txBox="1"/>
          <p:nvPr/>
        </p:nvSpPr>
        <p:spPr bwMode="auto">
          <a:xfrm>
            <a:off x="486000" y="315141"/>
            <a:ext cx="1439466" cy="1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1171865" rtl="0" eaLnBrk="1" latinLnBrk="0" hangingPunct="1">
              <a:spcBef>
                <a:spcPct val="0"/>
              </a:spcBef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718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Презентация компании Ново Нордиск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30C178C-CEEA-7F49-B5EE-FA85A0F3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3000" y="315291"/>
            <a:ext cx="243000" cy="125850"/>
          </a:xfrm>
        </p:spPr>
        <p:txBody>
          <a:bodyPr>
            <a:noAutofit/>
          </a:bodyPr>
          <a:lstStyle/>
          <a:p>
            <a:pPr marL="0" marR="0" lvl="0" indent="0" algn="l" defTabSz="11704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4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87725" y="4279388"/>
            <a:ext cx="1178510" cy="319596"/>
          </a:xfrm>
          <a:prstGeom prst="line">
            <a:avLst/>
          </a:prstGeom>
          <a:ln w="47625">
            <a:solidFill>
              <a:srgbClr val="ED7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866235" y="3966422"/>
            <a:ext cx="1118587" cy="312967"/>
          </a:xfrm>
          <a:prstGeom prst="line">
            <a:avLst/>
          </a:prstGeom>
          <a:ln w="47625">
            <a:solidFill>
              <a:srgbClr val="ED7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984822" y="3775719"/>
            <a:ext cx="1118587" cy="190704"/>
          </a:xfrm>
          <a:prstGeom prst="line">
            <a:avLst/>
          </a:prstGeom>
          <a:ln w="47625">
            <a:solidFill>
              <a:srgbClr val="ED7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103408" y="3251845"/>
            <a:ext cx="774230" cy="523875"/>
          </a:xfrm>
          <a:prstGeom prst="line">
            <a:avLst/>
          </a:prstGeom>
          <a:ln w="47625">
            <a:solidFill>
              <a:srgbClr val="ED7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877638" y="3080395"/>
            <a:ext cx="787191" cy="172565"/>
          </a:xfrm>
          <a:prstGeom prst="line">
            <a:avLst/>
          </a:prstGeom>
          <a:ln w="47625">
            <a:solidFill>
              <a:srgbClr val="ED7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664829" y="2956569"/>
            <a:ext cx="784434" cy="123826"/>
          </a:xfrm>
          <a:prstGeom prst="line">
            <a:avLst/>
          </a:prstGeom>
          <a:ln w="47625">
            <a:solidFill>
              <a:srgbClr val="ED7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449263" y="2894657"/>
            <a:ext cx="746522" cy="61913"/>
          </a:xfrm>
          <a:prstGeom prst="line">
            <a:avLst/>
          </a:prstGeom>
          <a:ln w="47625">
            <a:solidFill>
              <a:srgbClr val="ED7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7135516" y="2815559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6388994" y="2877471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5604560" y="3004713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4817369" y="3167195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4043139" y="3696621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2924553" y="3887324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1805966" y="4200290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59D10F9C-1D28-4046-ADD4-A6E0E18953C4}"/>
              </a:ext>
            </a:extLst>
          </p:cNvPr>
          <p:cNvSpPr/>
          <p:nvPr/>
        </p:nvSpPr>
        <p:spPr>
          <a:xfrm>
            <a:off x="627456" y="4519765"/>
            <a:ext cx="120538" cy="158197"/>
          </a:xfrm>
          <a:prstGeom prst="ellipse">
            <a:avLst/>
          </a:prstGeom>
          <a:solidFill>
            <a:schemeClr val="bg1"/>
          </a:solidFill>
          <a:ln w="34925">
            <a:solidFill>
              <a:srgbClr val="ED7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416737" y="4151087"/>
            <a:ext cx="541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151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1584369" y="3869374"/>
            <a:ext cx="54197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194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2713834" y="3558121"/>
            <a:ext cx="54197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246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3832422" y="3325392"/>
            <a:ext cx="54197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285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4606651" y="2867057"/>
            <a:ext cx="54197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366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5413420" y="2685107"/>
            <a:ext cx="54197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382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6156370" y="2456507"/>
            <a:ext cx="541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415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D82D17-7E40-4631-8500-352AA5E965CF}"/>
              </a:ext>
            </a:extLst>
          </p:cNvPr>
          <p:cNvSpPr txBox="1"/>
          <p:nvPr/>
        </p:nvSpPr>
        <p:spPr>
          <a:xfrm>
            <a:off x="6899320" y="2456507"/>
            <a:ext cx="541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Apis" panose="020B0504010101010104" pitchFamily="34" charset="0"/>
                <a:cs typeface="Apis" panose="020B0504010101010104" pitchFamily="34" charset="0"/>
              </a:rPr>
              <a:t>425</a:t>
            </a:r>
          </a:p>
        </p:txBody>
      </p:sp>
    </p:spTree>
    <p:extLst>
      <p:ext uri="{BB962C8B-B14F-4D97-AF65-F5344CB8AC3E}">
        <p14:creationId xmlns:p14="http://schemas.microsoft.com/office/powerpoint/2010/main" val="34127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ГИПОГЛИКЕМИЯ И ГИПОГЛИКЕМИЧЕСКАЯ КОМА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Тяжелая гипогликемия (потребовавшая помощи другого лица, с потерей сознания или без нее) </a:t>
            </a:r>
          </a:p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•    Пациента  уложить  на  бок,  освободить  полость  рта  от  остатков  пищи.  При  потере сознания нельзя вливать в полость рта сладкие растворы (опасность асфиксии!). </a:t>
            </a:r>
          </a:p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•    В/в струйно ввести 40 – 100 мл 40 % раствора глюкозы, до полного восстановления </a:t>
            </a:r>
          </a:p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сознания. </a:t>
            </a:r>
          </a:p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•    Альтернатива  –  1  мг  (маленьким  детям  0,5  мг)  глюкагона  п/к  или  в/м  (вводится родственником       больного).       </a:t>
            </a:r>
            <a:r>
              <a:rPr lang="ru-RU" sz="7200" b="1" dirty="0" err="1">
                <a:solidFill>
                  <a:schemeClr val="tx2">
                    <a:lumMod val="75000"/>
                  </a:schemeClr>
                </a:solidFill>
              </a:rPr>
              <a:t>Интраназальная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       форма       глюкагона       будет зарегистрирована в РФ в 2022 г. </a:t>
            </a:r>
          </a:p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•    Если  сознание  не  восстанавливается  после  в/в  введения  100  мл  40  %  раствора глюкозы   –   начать   в/в   капельное   введение   5–10   %   раствора   глюкозы   и  госпитализировать. </a:t>
            </a:r>
          </a:p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•    Если  причиной  является  передозировка  ПССП  с  большой  продолжительностью </a:t>
            </a:r>
          </a:p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действия,  в/в  капельное   введение   5–10  %  раствора  глюкозы  продолжать  до </a:t>
            </a:r>
          </a:p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нормализации гликемии и полного выведения </a:t>
            </a:r>
            <a:r>
              <a:rPr lang="ru-RU" sz="7200" b="1" dirty="0">
                <a:solidFill>
                  <a:schemeClr val="tx2">
                    <a:lumMod val="50000"/>
                  </a:schemeClr>
                </a:solidFill>
              </a:rPr>
              <a:t>препарата из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2328852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D3AAD7E8-1A63-47F3-8DB0-578B3706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Профилактика сахарного диабета и его осложнений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AC7C6280-B075-42F3-9956-24B4E694E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обучение больных(школы «Диабет»), проведение тематических дней борьбы с сахарным диабетом</a:t>
            </a:r>
          </a:p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тематические выступления на </a:t>
            </a:r>
            <a:r>
              <a:rPr lang="en-US" altLang="ru-RU" sz="2400" b="1" dirty="0">
                <a:solidFill>
                  <a:schemeClr val="tx2">
                    <a:lumMod val="75000"/>
                  </a:schemeClr>
                </a:solidFill>
              </a:rPr>
              <a:t>TV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, выездные мероприятия в ЛПУ области с целью повышения знаний населения о проблеме сахарного диабета</a:t>
            </a:r>
          </a:p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скрининг населения области для выявления ранних нарушений углеводного обмена</a:t>
            </a:r>
          </a:p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обучающие семинары среди врачей общей практики и терапевтов по раннему выявлению сахарного диабета</a:t>
            </a:r>
          </a:p>
        </p:txBody>
      </p:sp>
    </p:spTree>
    <p:extLst>
      <p:ext uri="{BB962C8B-B14F-4D97-AF65-F5344CB8AC3E}">
        <p14:creationId xmlns:p14="http://schemas.microsoft.com/office/powerpoint/2010/main" val="4045145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538" y="457200"/>
            <a:ext cx="5486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solidFill>
                  <a:srgbClr val="000090"/>
                </a:solidFill>
              </a:rPr>
              <a:t>Скрининг на диабет и предиабет</a:t>
            </a:r>
            <a:endParaRPr lang="en-US" sz="4000">
              <a:solidFill>
                <a:srgbClr val="00009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538" y="2209800"/>
            <a:ext cx="8737600" cy="1262063"/>
          </a:xfrm>
        </p:spPr>
        <p:txBody>
          <a:bodyPr rtlCol="0">
            <a:spAutoFit/>
          </a:bodyPr>
          <a:lstStyle/>
          <a:p>
            <a:pPr marL="169862" lvl="1" indent="-457200">
              <a:spcBef>
                <a:spcPct val="0"/>
              </a:spcBef>
              <a:buFont typeface="Wingdings" charset="2"/>
              <a:buChar char="u"/>
              <a:defRPr/>
            </a:pPr>
            <a:r>
              <a:rPr lang="ru-RU" kern="1200" dirty="0">
                <a:solidFill>
                  <a:srgbClr val="000000"/>
                </a:solidFill>
                <a:cs typeface="+mn-cs"/>
              </a:rPr>
              <a:t> 	</a:t>
            </a:r>
            <a:r>
              <a:rPr lang="ru-RU" sz="2400" kern="1200" dirty="0">
                <a:solidFill>
                  <a:srgbClr val="000000"/>
                </a:solidFill>
                <a:cs typeface="+mn-cs"/>
              </a:rPr>
              <a:t>Старше 45 лет </a:t>
            </a:r>
          </a:p>
          <a:p>
            <a:pPr marL="169862" lvl="1" indent="-457200">
              <a:spcBef>
                <a:spcPct val="0"/>
              </a:spcBef>
              <a:buFont typeface="Wingdings" charset="2"/>
              <a:buChar char="u"/>
              <a:defRPr/>
            </a:pPr>
            <a:r>
              <a:rPr lang="ru-RU" sz="2400" kern="1200" dirty="0">
                <a:solidFill>
                  <a:srgbClr val="000000"/>
                </a:solidFill>
                <a:cs typeface="+mn-cs"/>
              </a:rPr>
              <a:t> 	Взрослые любого возраста с избытком 			веса (</a:t>
            </a:r>
            <a:r>
              <a:rPr lang="en-US" sz="2400" kern="1200" dirty="0">
                <a:solidFill>
                  <a:srgbClr val="000000"/>
                </a:solidFill>
                <a:cs typeface="+mn-cs"/>
              </a:rPr>
              <a:t>&gt;25 </a:t>
            </a:r>
            <a:r>
              <a:rPr lang="ru-RU" sz="2400" kern="1200" dirty="0">
                <a:solidFill>
                  <a:srgbClr val="000000"/>
                </a:solidFill>
                <a:cs typeface="+mn-cs"/>
              </a:rPr>
              <a:t>кг/м</a:t>
            </a:r>
            <a:r>
              <a:rPr lang="ru-RU" sz="2400" kern="1200" baseline="30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sz="2400" kern="1200" dirty="0">
                <a:solidFill>
                  <a:srgbClr val="000000"/>
                </a:solidFill>
                <a:cs typeface="+mn-cs"/>
              </a:rPr>
              <a:t>) или другими факторами риска</a:t>
            </a:r>
            <a:endParaRPr lang="en-US" sz="2400" kern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217863" y="6019800"/>
            <a:ext cx="5756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</a:rPr>
              <a:t>American Diabetes Association. Diabetes Care 201</a:t>
            </a:r>
            <a:r>
              <a:rPr lang="ru-RU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; 3</a:t>
            </a:r>
            <a:r>
              <a:rPr lang="ru-RU">
                <a:solidFill>
                  <a:srgbClr val="000000"/>
                </a:solidFill>
              </a:rPr>
              <a:t>5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26628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13" y="457200"/>
            <a:ext cx="30749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4800" y="3962400"/>
            <a:ext cx="819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2800" b="1" i="1">
                <a:solidFill>
                  <a:srgbClr val="000090"/>
                </a:solidFill>
              </a:rPr>
              <a:t>Метод: </a:t>
            </a:r>
            <a:r>
              <a:rPr lang="en-US" sz="2400">
                <a:solidFill>
                  <a:srgbClr val="000000"/>
                </a:solidFill>
              </a:rPr>
              <a:t>HbA1c </a:t>
            </a:r>
            <a:r>
              <a:rPr lang="ru-RU" sz="2400">
                <a:solidFill>
                  <a:srgbClr val="000000"/>
                </a:solidFill>
              </a:rPr>
              <a:t>или гликемия натощак или ОГТТ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063" y="4724400"/>
            <a:ext cx="50117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Повторять каждые 3 года </a:t>
            </a:r>
            <a:endParaRPr lang="en-US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096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323850" y="6678613"/>
            <a:ext cx="80867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>
                <a:solidFill>
                  <a:srgbClr val="FFFFFF"/>
                </a:solidFill>
              </a:rPr>
              <a:t>Inzucchi SE. N Engl J Med 2012;367:542-550</a:t>
            </a:r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50825" y="1844675"/>
            <a:ext cx="839946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ru-RU" sz="2400"/>
              <a:t>Отсутствие физической активности </a:t>
            </a:r>
          </a:p>
          <a:p>
            <a:pPr marL="342900" indent="-342900">
              <a:lnSpc>
                <a:spcPct val="13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ru-RU" sz="2400"/>
              <a:t>Диабет у родственников первой линии </a:t>
            </a:r>
          </a:p>
          <a:p>
            <a:pPr marL="342900" indent="-342900">
              <a:lnSpc>
                <a:spcPct val="13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ru-RU" sz="2400"/>
              <a:t>Роды крупным плодом (более 4 кг) или ГСД </a:t>
            </a:r>
          </a:p>
          <a:p>
            <a:pPr marL="342900" indent="-342900">
              <a:lnSpc>
                <a:spcPct val="13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ru-RU" sz="2400"/>
              <a:t>Гипертензия (</a:t>
            </a:r>
            <a:r>
              <a:rPr lang="en-US" sz="2400"/>
              <a:t>&gt; 140/90 </a:t>
            </a:r>
            <a:r>
              <a:rPr lang="ru-RU" sz="2400"/>
              <a:t>мм. рт. ст.</a:t>
            </a:r>
            <a:r>
              <a:rPr lang="en-US" sz="2400"/>
              <a:t>)</a:t>
            </a:r>
            <a:br>
              <a:rPr lang="en-US" sz="2400"/>
            </a:br>
            <a:r>
              <a:rPr lang="en-US" sz="2400"/>
              <a:t> </a:t>
            </a:r>
            <a:r>
              <a:rPr lang="ru-RU" sz="2400"/>
              <a:t>ЛПВП менее </a:t>
            </a:r>
            <a:r>
              <a:rPr lang="en-US" sz="2400"/>
              <a:t>0</a:t>
            </a:r>
            <a:r>
              <a:rPr lang="ru-RU" sz="2400"/>
              <a:t>,</a:t>
            </a:r>
            <a:r>
              <a:rPr lang="en-US" sz="2400"/>
              <a:t>90 </a:t>
            </a:r>
            <a:r>
              <a:rPr lang="ru-RU" sz="2400"/>
              <a:t>ммоль/л и/или ТГ более </a:t>
            </a:r>
            <a:r>
              <a:rPr lang="en-US" sz="2400"/>
              <a:t>2</a:t>
            </a:r>
            <a:r>
              <a:rPr lang="ru-RU" sz="2400"/>
              <a:t>,</a:t>
            </a:r>
            <a:r>
              <a:rPr lang="en-US" sz="2400"/>
              <a:t>82 </a:t>
            </a:r>
            <a:r>
              <a:rPr lang="ru-RU" sz="2400"/>
              <a:t>ммоль/л </a:t>
            </a:r>
          </a:p>
          <a:p>
            <a:pPr marL="342900" indent="-342900">
              <a:lnSpc>
                <a:spcPct val="13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ru-RU" sz="2400"/>
              <a:t>Синдром поликистозных яичников </a:t>
            </a:r>
          </a:p>
          <a:p>
            <a:pPr marL="342900" indent="-342900">
              <a:lnSpc>
                <a:spcPct val="13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/>
              <a:t>HbA1c </a:t>
            </a:r>
            <a:r>
              <a:rPr lang="ru-RU" sz="2400"/>
              <a:t>более 5,7% или предиабет </a:t>
            </a:r>
          </a:p>
          <a:p>
            <a:pPr marL="342900" indent="-342900">
              <a:lnSpc>
                <a:spcPct val="13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ru-RU" sz="2400"/>
              <a:t>Сердечно-сосудистые заболевания </a:t>
            </a:r>
          </a:p>
        </p:txBody>
      </p:sp>
      <p:pic>
        <p:nvPicPr>
          <p:cNvPr id="28675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228600"/>
            <a:ext cx="24987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323850" y="26035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rgbClr val="000090"/>
                </a:solidFill>
              </a:rPr>
              <a:t>Скрининг на диабет и предиабет</a:t>
            </a:r>
            <a:endParaRPr lang="en-US" sz="3600" b="1">
              <a:solidFill>
                <a:srgbClr val="000090"/>
              </a:solidFill>
            </a:endParaRPr>
          </a:p>
        </p:txBody>
      </p:sp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Факторы риска </a:t>
            </a:r>
          </a:p>
        </p:txBody>
      </p:sp>
    </p:spTree>
    <p:extLst>
      <p:ext uri="{BB962C8B-B14F-4D97-AF65-F5344CB8AC3E}">
        <p14:creationId xmlns:p14="http://schemas.microsoft.com/office/powerpoint/2010/main" val="1001011706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170" r="-2073"/>
          <a:stretch/>
        </p:blipFill>
        <p:spPr>
          <a:xfrm>
            <a:off x="378875" y="2489690"/>
            <a:ext cx="6140934" cy="4368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797" name="Picture 5" descr="Картинка 2 из 429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682" y="3181588"/>
            <a:ext cx="1077098" cy="89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33" y="255967"/>
            <a:ext cx="2046288" cy="3816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46" y="108427"/>
            <a:ext cx="6016193" cy="2803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Галина\AppData\Local\Microsoft\Windows\Temporary Internet Files\Content.IE5\4JM5E1EQ\1200px-Mt-St-Greg-RueEcureuils-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14" y="1628800"/>
            <a:ext cx="766721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Галина\AppData\Local\Microsoft\Windows\Temporary Internet Files\Content.IE5\4JM5E1EQ\1200px-Mt-St-Greg-RueEcureuils-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614" y="1781200"/>
            <a:ext cx="766721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2048"/>
          <p:cNvGraphicFramePr>
            <a:graphicFrameLocks/>
          </p:cNvGraphicFramePr>
          <p:nvPr/>
        </p:nvGraphicFramePr>
        <p:xfrm>
          <a:off x="1116013" y="1412875"/>
          <a:ext cx="71374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139035" imgH="4596782" progId="Excel.Chart.8">
                  <p:embed/>
                </p:oleObj>
              </mc:Choice>
              <mc:Fallback>
                <p:oleObj r:id="rId2" imgW="7139035" imgH="45967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12875"/>
                        <a:ext cx="7137400" cy="459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TextBox 4"/>
          <p:cNvSpPr txBox="1">
            <a:spLocks noChangeArrowheads="1"/>
          </p:cNvSpPr>
          <p:nvPr/>
        </p:nvSpPr>
        <p:spPr bwMode="auto">
          <a:xfrm rot="-5400000">
            <a:off x="281782" y="3525043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Миллионы</a:t>
            </a:r>
            <a:endParaRPr lang="en-US" sz="180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7273925" y="5708650"/>
            <a:ext cx="104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Возраст</a:t>
            </a:r>
          </a:p>
        </p:txBody>
      </p:sp>
      <p:sp>
        <p:nvSpPr>
          <p:cNvPr id="21508" name="Rectangle 168"/>
          <p:cNvSpPr>
            <a:spLocks noChangeArrowheads="1"/>
          </p:cNvSpPr>
          <p:nvPr/>
        </p:nvSpPr>
        <p:spPr bwMode="auto">
          <a:xfrm>
            <a:off x="109538" y="-26988"/>
            <a:ext cx="8999537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solidFill>
                  <a:srgbClr val="800000"/>
                </a:solidFill>
                <a:latin typeface="Arial Narrow" pitchFamily="34" charset="0"/>
              </a:rPr>
              <a:t>Количество больных СД2 в Мире</a:t>
            </a:r>
            <a:r>
              <a:rPr lang="ru-RU" sz="2600" b="1">
                <a:solidFill>
                  <a:srgbClr val="800000"/>
                </a:solidFill>
                <a:latin typeface="Arial Narrow" pitchFamily="34" charset="0"/>
              </a:rPr>
              <a:t>,</a:t>
            </a:r>
          </a:p>
          <a:p>
            <a:r>
              <a:rPr lang="ru-RU" b="1">
                <a:solidFill>
                  <a:srgbClr val="800000"/>
                </a:solidFill>
                <a:latin typeface="Arial Narrow" pitchFamily="34" charset="0"/>
              </a:rPr>
              <a:t>в зависимости от возрастной группы в 2010 и 2030</a:t>
            </a:r>
            <a:r>
              <a:rPr lang="ru-RU" sz="2600" b="1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ru-RU" b="1">
                <a:solidFill>
                  <a:srgbClr val="800000"/>
                </a:solidFill>
                <a:latin typeface="Arial Narrow" pitchFamily="34" charset="0"/>
              </a:rPr>
              <a:t>гг.</a:t>
            </a:r>
            <a:endParaRPr lang="es-ES" b="1">
              <a:solidFill>
                <a:srgbClr val="800000"/>
              </a:solidFill>
              <a:latin typeface="Arial Narrow" pitchFamily="34" charset="0"/>
            </a:endParaRPr>
          </a:p>
        </p:txBody>
      </p:sp>
      <p:pic>
        <p:nvPicPr>
          <p:cNvPr id="21509" name="Picture 8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453188"/>
            <a:ext cx="874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5"/>
          <p:cNvSpPr txBox="1">
            <a:spLocks noChangeArrowheads="1"/>
          </p:cNvSpPr>
          <p:nvPr/>
        </p:nvSpPr>
        <p:spPr bwMode="auto">
          <a:xfrm>
            <a:off x="900113" y="6453188"/>
            <a:ext cx="77771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r>
              <a:rPr lang="en-US" sz="900" b="1" i="1"/>
              <a:t>IDF DIABETES ATLAS  4</a:t>
            </a:r>
            <a:r>
              <a:rPr lang="en-US" sz="900" b="1" i="1" baseline="30000"/>
              <a:t>th</a:t>
            </a:r>
            <a:r>
              <a:rPr lang="en-US" sz="900" b="1" i="1"/>
              <a:t> ed. 2009 </a:t>
            </a:r>
            <a:endParaRPr lang="en-US" sz="900" b="1" i="1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73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899" y="1536631"/>
            <a:ext cx="5377440" cy="4916458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1365" y="188640"/>
            <a:ext cx="8953323" cy="990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800000"/>
                </a:solidFill>
              </a:rPr>
              <a:t>«ДЕСЯТКА» СТРАН С САМОЙ ВЫСОКОЙ ЗАБОЛЕВАЕМОСТЬЮ СД (20-79 </a:t>
            </a:r>
            <a:r>
              <a:rPr lang="ru-RU" sz="1800" dirty="0">
                <a:solidFill>
                  <a:srgbClr val="800000"/>
                </a:solidFill>
              </a:rPr>
              <a:t>ЛЕТ</a:t>
            </a:r>
            <a:r>
              <a:rPr lang="ru-RU" sz="3200" dirty="0">
                <a:solidFill>
                  <a:srgbClr val="800000"/>
                </a:solidFill>
              </a:rPr>
              <a:t>) В 2019 </a:t>
            </a:r>
            <a:r>
              <a:rPr lang="ru-RU" sz="1800" dirty="0">
                <a:solidFill>
                  <a:srgbClr val="800000"/>
                </a:solidFill>
              </a:rPr>
              <a:t>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708" y="3277101"/>
            <a:ext cx="7053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5. РФ</a:t>
            </a:r>
          </a:p>
        </p:txBody>
      </p:sp>
    </p:spTree>
    <p:extLst>
      <p:ext uri="{BB962C8B-B14F-4D97-AF65-F5344CB8AC3E}">
        <p14:creationId xmlns:p14="http://schemas.microsoft.com/office/powerpoint/2010/main" val="33533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1619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По данным регистра  </a:t>
            </a:r>
            <a:r>
              <a:rPr lang="en-US" dirty="0">
                <a:solidFill>
                  <a:srgbClr val="800000"/>
                </a:solidFill>
              </a:rPr>
              <a:t>(201</a:t>
            </a:r>
            <a:r>
              <a:rPr lang="ru-RU" dirty="0">
                <a:solidFill>
                  <a:srgbClr val="800000"/>
                </a:solidFill>
              </a:rPr>
              <a:t>9</a:t>
            </a:r>
            <a:r>
              <a:rPr lang="en-US" dirty="0">
                <a:solidFill>
                  <a:srgbClr val="800000"/>
                </a:solidFill>
              </a:rPr>
              <a:t>) </a:t>
            </a:r>
            <a:r>
              <a:rPr lang="ru-RU" dirty="0">
                <a:solidFill>
                  <a:srgbClr val="800000"/>
                </a:solidFill>
              </a:rPr>
              <a:t>в России  около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dirty="0">
                <a:solidFill>
                  <a:srgbClr val="000090"/>
                </a:solidFill>
              </a:rPr>
              <a:t>.700.000</a:t>
            </a:r>
            <a:r>
              <a:rPr lang="ru-RU" dirty="0">
                <a:solidFill>
                  <a:srgbClr val="800000"/>
                </a:solidFill>
              </a:rPr>
              <a:t> больных сахарным диабетом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669" y="2155144"/>
            <a:ext cx="8120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0090"/>
                </a:solidFill>
              </a:rPr>
              <a:t>"Это официально зарегистрированные больные. Реально же число больных СД 2 типа в</a:t>
            </a:r>
            <a:r>
              <a:rPr lang="ru-RU" sz="2800" i="1" dirty="0"/>
              <a:t> </a:t>
            </a:r>
            <a:r>
              <a:rPr lang="ru-RU" sz="2800" i="1" u="sng" dirty="0">
                <a:solidFill>
                  <a:srgbClr val="800000"/>
                </a:solidFill>
              </a:rPr>
              <a:t>три-четыре</a:t>
            </a:r>
            <a:r>
              <a:rPr lang="ru-RU" sz="2800" i="1" dirty="0">
                <a:solidFill>
                  <a:srgbClr val="800000"/>
                </a:solidFill>
              </a:rPr>
              <a:t> 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>
                <a:solidFill>
                  <a:srgbClr val="000090"/>
                </a:solidFill>
              </a:rPr>
              <a:t>раза больше, </a:t>
            </a:r>
          </a:p>
          <a:p>
            <a:r>
              <a:rPr lang="ru-RU" sz="2800" i="1" dirty="0">
                <a:solidFill>
                  <a:srgbClr val="000090"/>
                </a:solidFill>
              </a:rPr>
              <a:t>особенно в крупных городах»</a:t>
            </a:r>
          </a:p>
          <a:p>
            <a:r>
              <a:rPr lang="ru-RU" sz="2800" i="1" dirty="0">
                <a:solidFill>
                  <a:srgbClr val="000090"/>
                </a:solidFill>
              </a:rPr>
              <a:t>И.И. Дедов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69" y="4811059"/>
            <a:ext cx="6614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Проблема!!! </a:t>
            </a:r>
          </a:p>
          <a:p>
            <a:r>
              <a:rPr lang="ru-RU" sz="2400" b="1" dirty="0">
                <a:solidFill>
                  <a:srgbClr val="800000"/>
                </a:solidFill>
              </a:rPr>
              <a:t>Сахарный диабет в РФ ПОЗДНО (!!!) выявляется</a:t>
            </a:r>
          </a:p>
        </p:txBody>
      </p:sp>
    </p:spTree>
    <p:extLst>
      <p:ext uri="{BB962C8B-B14F-4D97-AF65-F5344CB8AC3E}">
        <p14:creationId xmlns:p14="http://schemas.microsoft.com/office/powerpoint/2010/main" val="41583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3230</Words>
  <Application>Microsoft Office PowerPoint</Application>
  <PresentationFormat>Экран (4:3)</PresentationFormat>
  <Paragraphs>467</Paragraphs>
  <Slides>65</Slides>
  <Notes>9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82" baseType="lpstr">
      <vt:lpstr>Apis</vt:lpstr>
      <vt:lpstr>Apis For Office</vt:lpstr>
      <vt:lpstr>Arial</vt:lpstr>
      <vt:lpstr>Arial Narrow</vt:lpstr>
      <vt:lpstr>Arial Unicode MS</vt:lpstr>
      <vt:lpstr>Calibri</vt:lpstr>
      <vt:lpstr>Cambria</vt:lpstr>
      <vt:lpstr>Museo Slab 700</vt:lpstr>
      <vt:lpstr>Segoe Print</vt:lpstr>
      <vt:lpstr>StarSymbol</vt:lpstr>
      <vt:lpstr>Tahoma</vt:lpstr>
      <vt:lpstr>Times New Roman</vt:lpstr>
      <vt:lpstr>Verdana</vt:lpstr>
      <vt:lpstr>Wingdings</vt:lpstr>
      <vt:lpstr>Тема Office</vt:lpstr>
      <vt:lpstr>1_Тема Office</vt:lpstr>
      <vt:lpstr>Microsoft Excel Chart</vt:lpstr>
      <vt:lpstr>Сахарный диабет. Эпидемиология. Клиника. Осложнения. Неотложная помощь</vt:lpstr>
      <vt:lpstr>Презентация PowerPoint</vt:lpstr>
      <vt:lpstr>КЛАССИФИКАЦИЯ СД (ВОЗ, 1999, с дополнениями) </vt:lpstr>
      <vt:lpstr>Что такое сахарный диабет?</vt:lpstr>
      <vt:lpstr>Заболеваемость СД в мире в 2013 г. (IDF) </vt:lpstr>
      <vt:lpstr>Презентация PowerPoint</vt:lpstr>
      <vt:lpstr>Презентация PowerPoint</vt:lpstr>
      <vt:lpstr>«ДЕСЯТКА» СТРАН С САМОЙ ВЫСОКОЙ ЗАБОЛЕВАЕМОСТЬЮ СД (20-79 ЛЕТ) В 2019 Г.</vt:lpstr>
      <vt:lpstr>По данным регистра  (2019) в России  около 6.700.000 больных сахарным диабетом</vt:lpstr>
      <vt:lpstr>Заболеваемость сахарным диабетом взрослого населения в Самарской области (абсол. знач.)</vt:lpstr>
      <vt:lpstr>Первое в России исследование распространенности сахарного диабета 2 типа NATION – основные результаты</vt:lpstr>
      <vt:lpstr>Предиабет - нарушения углеводного обмена,  приводящие к высокому риску развития СД,  при значениях глюкозы плазмы недостаточных  для постановки диагноза СД.</vt:lpstr>
      <vt:lpstr>Клиническое значение предиабета</vt:lpstr>
      <vt:lpstr>СД2 является независимым предиктором СС осложнений1*†</vt:lpstr>
      <vt:lpstr>Презентация PowerPoint</vt:lpstr>
      <vt:lpstr>Презентация PowerPoint</vt:lpstr>
      <vt:lpstr>Презентация PowerPoint</vt:lpstr>
      <vt:lpstr>Причины смерти больных с диагнозом СД 2 типа  </vt:lpstr>
      <vt:lpstr>Риск сахарного диабета 2 типа, сердечно-  сосудистых заболеваний и смертности при предиабете</vt:lpstr>
      <vt:lpstr>Презентация PowerPoint</vt:lpstr>
      <vt:lpstr>метаболический синдром пока не является досконально изученным </vt:lpstr>
      <vt:lpstr>Современные представления о патогенезе метаболического синдрома </vt:lpstr>
      <vt:lpstr>Презентация PowerPoint</vt:lpstr>
      <vt:lpstr>Презентация PowerPoint</vt:lpstr>
      <vt:lpstr>Последствия избытка глюкозы в крови – тяжелые осложнения сахарного диабета</vt:lpstr>
      <vt:lpstr>Нарушение зрения при СД</vt:lpstr>
      <vt:lpstr>Поражение ног при сахарном диабете</vt:lpstr>
      <vt:lpstr>Половина больных СД в мире умирают до 60 лет Главная причина смерти –инфаркт и прочие осложнения </vt:lpstr>
      <vt:lpstr>Диабетическая нейропатия </vt:lpstr>
      <vt:lpstr>Презентация PowerPoint</vt:lpstr>
      <vt:lpstr>Презентация PowerPoint</vt:lpstr>
      <vt:lpstr>Презентация PowerPoint</vt:lpstr>
      <vt:lpstr>Вегетативная нейропатия</vt:lpstr>
      <vt:lpstr>Сердечно-сосудистые </vt:lpstr>
      <vt:lpstr>Постуральная (ортостатическая)  гипотензия</vt:lpstr>
      <vt:lpstr>Сонные  апноэ. </vt:lpstr>
      <vt:lpstr>Гастропатия</vt:lpstr>
      <vt:lpstr>Сексуальная  дисфункция. </vt:lpstr>
      <vt:lpstr> Цистопатия. </vt:lpstr>
      <vt:lpstr> Метаболическая дисфункция  (нераспознаваемая гипогликемия) </vt:lpstr>
      <vt:lpstr>Презентация PowerPoint</vt:lpstr>
      <vt:lpstr>Чем заменить дефицит инсулина в организме?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Производство инсулиновых препаратов</vt:lpstr>
      <vt:lpstr>Производство инсулиновых препаратов</vt:lpstr>
      <vt:lpstr>Лечение сахарного диабета 1 типа</vt:lpstr>
      <vt:lpstr>Пожизненная инсулинотерапия</vt:lpstr>
      <vt:lpstr>Человеческие инсулины практически полностью решили проблему аллергии на инсулин, но незначительно повлияли на частоту возникновения гипогликемий по сравнению с инсулинами животных  </vt:lpstr>
      <vt:lpstr>Гипогликемия – это опасное снижение уровня сахара в крови, при котором мозг не получает глюкозу и пациент теряет сознание</vt:lpstr>
      <vt:lpstr>Самое опасное осложнение инсулинотерапии – гипогликемия, которая может прямо или косвенно приводить к преждевременной смерти пациента</vt:lpstr>
      <vt:lpstr>Презентация PowerPoint</vt:lpstr>
      <vt:lpstr>Инсулиновые помпы</vt:lpstr>
      <vt:lpstr> ОСТРЫЕ ОСЛОЖНЕНИЯ САХАРНОГО ДИАБЕТА </vt:lpstr>
      <vt:lpstr>ГИПОГЛИКЕМИЯ И ГИПОГЛИКЕМИЧЕСКАЯ КОМА </vt:lpstr>
      <vt:lpstr>ГИПОГЛИКЕМИЯ И ГИПОГЛИКЕМИЧЕСКАЯ КОМА </vt:lpstr>
      <vt:lpstr>ГИПОГЛИКЕМИЯ И ГИПОГЛИКЕМИЧЕСКАЯ КОМА </vt:lpstr>
      <vt:lpstr>ГИПОГЛИКЕМИЯ И ГИПОГЛИКЕМИЧЕСКАЯ КОМА </vt:lpstr>
      <vt:lpstr>Профилактика сахарного диабета и его осложнений</vt:lpstr>
      <vt:lpstr>Скрининг на диабет и предиабет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диабет. Эпидемиология. Клиника. Осложнения. Неотложная помощь</dc:title>
  <dc:creator>Галина</dc:creator>
  <cp:lastModifiedBy>Сергей Ненашев</cp:lastModifiedBy>
  <cp:revision>37</cp:revision>
  <dcterms:created xsi:type="dcterms:W3CDTF">2022-10-18T18:03:16Z</dcterms:created>
  <dcterms:modified xsi:type="dcterms:W3CDTF">2022-10-21T09:28:11Z</dcterms:modified>
</cp:coreProperties>
</file>