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8"/>
  </p:notesMasterIdLst>
  <p:sldIdLst>
    <p:sldId id="256" r:id="rId2"/>
    <p:sldId id="279" r:id="rId3"/>
    <p:sldId id="281" r:id="rId4"/>
    <p:sldId id="280" r:id="rId5"/>
    <p:sldId id="283" r:id="rId6"/>
    <p:sldId id="294" r:id="rId7"/>
    <p:sldId id="284" r:id="rId8"/>
    <p:sldId id="264" r:id="rId9"/>
    <p:sldId id="268" r:id="rId10"/>
    <p:sldId id="285" r:id="rId11"/>
    <p:sldId id="286" r:id="rId12"/>
    <p:sldId id="289" r:id="rId13"/>
    <p:sldId id="287" r:id="rId14"/>
    <p:sldId id="288" r:id="rId15"/>
    <p:sldId id="295" r:id="rId16"/>
    <p:sldId id="296" r:id="rId17"/>
    <p:sldId id="297" r:id="rId18"/>
    <p:sldId id="282" r:id="rId19"/>
    <p:sldId id="257" r:id="rId20"/>
    <p:sldId id="259" r:id="rId21"/>
    <p:sldId id="258" r:id="rId22"/>
    <p:sldId id="261" r:id="rId23"/>
    <p:sldId id="262" r:id="rId24"/>
    <p:sldId id="263" r:id="rId25"/>
    <p:sldId id="269" r:id="rId26"/>
    <p:sldId id="270" r:id="rId27"/>
    <p:sldId id="271" r:id="rId28"/>
    <p:sldId id="272" r:id="rId29"/>
    <p:sldId id="290" r:id="rId30"/>
    <p:sldId id="291" r:id="rId31"/>
    <p:sldId id="292" r:id="rId32"/>
    <p:sldId id="273" r:id="rId33"/>
    <p:sldId id="274" r:id="rId34"/>
    <p:sldId id="275" r:id="rId35"/>
    <p:sldId id="277" r:id="rId36"/>
    <p:sldId id="27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D425-21F3-4309-9B47-C98A802723C7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33C9-EDBD-4483-94AD-E8CB3A120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9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084E97-AF78-4DE7-81F8-A9EC8D3F05C6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3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00"/>
                </a:solidFill>
              </a:rPr>
              <a:t>НовоПен Эхо обладает рядом уникальных преимуществ!Прежде всего, он обладает всеми преимуществами уже известного вам инъектора НовоПен 4. Это те преимущества, которые мы сокращенно называем – увидеть, услышать, почувствовать! Но помимо этого, новый инъектор обладает дополнительными уникальными преимуществами!Во-первыйх, это такая важная для маленьких пациентов – возможность набирать дозу с шагом в 0,5 ЕД!Минимальная доза – 0,5, а максимальная 30 ЕД!НовоПен Эхо также имеет уникальное и неповторимое преимущество – простая функция памяти!Новый инъектор дает возможность увидеть последнюю введеную дозу инсулина, как на рисунке – 5.5.ЕД, а также увидеть количество часов, прошедшее с последней инъекции!Каждое деление равно 1 часу.Так мы видим, что с последней инъекции в 5.5 ЕД прошло  5 часов! Но и это еще не все!НовоПен Эхо также дает возможность нашим маленьким пациентам сделать свой инъектор индивидуальным благодаря набору ярких наклеек!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97444-3D31-4B45-8DBA-520F03B5AE6E}" type="slidenum">
              <a:rPr 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7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365E15B7-8D6B-4724-AEC1-B5A030C5B9C7}" type="slidenum">
              <a:rPr lang="ru-RU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buFont typeface="Times New Roman" panose="02020603050405020304" pitchFamily="18" charset="0"/>
                <a:buNone/>
              </a:pPr>
              <a:t>36</a:t>
            </a:fld>
            <a:endParaRPr lang="ru-RU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450" y="638175"/>
            <a:ext cx="6261100" cy="3522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1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1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2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66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1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Medtronic Confidential April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8" y="345220"/>
            <a:ext cx="11430000" cy="304800"/>
          </a:xfrm>
        </p:spPr>
        <p:txBody>
          <a:bodyPr/>
          <a:lstStyle>
            <a:lvl1pPr>
              <a:defRPr sz="18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2834" y="556685"/>
            <a:ext cx="11428167" cy="304800"/>
          </a:xfrm>
        </p:spPr>
        <p:txBody>
          <a:bodyPr>
            <a:noAutofit/>
          </a:bodyPr>
          <a:lstStyle>
            <a:lvl1pPr marL="0">
              <a:lnSpc>
                <a:spcPts val="1960"/>
              </a:lnSpc>
              <a:spcAft>
                <a:spcPts val="280"/>
              </a:spcAft>
              <a:buFontTx/>
              <a:buNone/>
              <a:defRPr sz="1833" cap="all">
                <a:solidFill>
                  <a:srgbClr val="004B87"/>
                </a:solidFill>
                <a:latin typeface="Effra Light"/>
              </a:defRPr>
            </a:lvl1pPr>
            <a:lvl2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6pPr>
            <a:lvl7pPr marL="0" indent="0">
              <a:lnSpc>
                <a:spcPts val="1960"/>
              </a:lnSpc>
              <a:spcAft>
                <a:spcPts val="280"/>
              </a:spcAft>
              <a:buFontTx/>
              <a:buNone/>
              <a:defRPr sz="20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9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3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3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3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9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26DD-5A3F-44C7-8E8B-DE65BA1DD5E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378E9E-E83B-4D16-884C-A924DE1B7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0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b="1" dirty="0"/>
              <a:t>Сахарный диабет у детей: современные представления о лечении и реабилитации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75"/>
            <a:ext cx="12192000" cy="109689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ГБУЗ «СОДКБ им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Н.Н.Ивановой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4776" y="5627329"/>
            <a:ext cx="72076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b="1" dirty="0"/>
              <a:t>Осипова Мария Александровна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сестра эндокринологического отделения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ГБУЗ «СОДКБ им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Н.Н.Ивановой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9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DCB2-6B53-4BD9-81FD-CF45286C254D}" type="slidenum">
              <a:rPr lang="ru-RU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35615" y="946826"/>
            <a:ext cx="3927678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203917"/>
                </a:solidFill>
              </a:defRPr>
            </a:lvl1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Определение уровня 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гликемии по индивидуальному </a:t>
            </a:r>
          </a:p>
          <a:p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глюкометру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873" y="717803"/>
            <a:ext cx="2400527" cy="7848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Оценка уровня </a:t>
            </a:r>
          </a:p>
          <a:p>
            <a:pPr algn="ctr"/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гликированного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гемоглобина</a:t>
            </a:r>
          </a:p>
        </p:txBody>
      </p:sp>
      <p:pic>
        <p:nvPicPr>
          <p:cNvPr id="9" name="Picture 7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02" y="1497967"/>
            <a:ext cx="2691870" cy="173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люкоме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4" y="1926349"/>
            <a:ext cx="2533401" cy="173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087" y="3562165"/>
            <a:ext cx="2677479" cy="192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04896" y="5621657"/>
            <a:ext cx="1773242" cy="78483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Непрерывное </a:t>
            </a:r>
          </a:p>
          <a:p>
            <a:pPr algn="ctr"/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мониторирование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глюкозы (НМГ)</a:t>
            </a:r>
          </a:p>
        </p:txBody>
      </p:sp>
      <p:sp>
        <p:nvSpPr>
          <p:cNvPr id="13" name="Прямоугольник 5"/>
          <p:cNvSpPr/>
          <p:nvPr/>
        </p:nvSpPr>
        <p:spPr>
          <a:xfrm>
            <a:off x="259294" y="95478"/>
            <a:ext cx="6867586" cy="656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67" b="1" cap="all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Методы оценки гликемии</a:t>
            </a:r>
          </a:p>
        </p:txBody>
      </p:sp>
    </p:spTree>
    <p:extLst>
      <p:ext uri="{BB962C8B-B14F-4D97-AF65-F5344CB8AC3E}">
        <p14:creationId xmlns:p14="http://schemas.microsoft.com/office/powerpoint/2010/main" val="338877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832" y="16132"/>
            <a:ext cx="5974200" cy="106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67" b="1" cap="all" dirty="0">
                <a:ln w="12700">
                  <a:noFill/>
                  <a:prstDash val="solid"/>
                </a:ln>
                <a:ea typeface="+mj-ea"/>
                <a:cs typeface="+mj-cs"/>
              </a:rPr>
              <a:t>Измерение сахара крови </a:t>
            </a:r>
          </a:p>
          <a:p>
            <a:r>
              <a:rPr lang="ru-RU" sz="2667" b="1" cap="all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при самоконтроле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39801"/>
          <a:stretch>
            <a:fillRect/>
          </a:stretch>
        </p:blipFill>
        <p:spPr bwMode="auto">
          <a:xfrm>
            <a:off x="311886" y="1344438"/>
            <a:ext cx="5715008" cy="22859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3398" y="4140356"/>
            <a:ext cx="3379387" cy="15544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ru-RU" sz="2667" b="1" dirty="0"/>
              <a:t>Информация только </a:t>
            </a:r>
          </a:p>
          <a:p>
            <a:pPr algn="ctr"/>
            <a:r>
              <a:rPr lang="ru-RU" sz="2667" b="1" dirty="0"/>
              <a:t>по факту</a:t>
            </a:r>
          </a:p>
          <a:p>
            <a:pPr algn="ctr"/>
            <a:r>
              <a:rPr lang="ru-RU" sz="2667" b="1" dirty="0"/>
              <a:t> измерения</a:t>
            </a:r>
          </a:p>
          <a:p>
            <a:endParaRPr lang="ru-RU" sz="1500" dirty="0"/>
          </a:p>
        </p:txBody>
      </p:sp>
      <p:pic>
        <p:nvPicPr>
          <p:cNvPr id="6" name="Содержимое 16" descr="дневник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086" y="4003723"/>
            <a:ext cx="3627891" cy="246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96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493" y="253772"/>
            <a:ext cx="5059398" cy="543803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ru-RU" sz="3667" dirty="0">
                <a:ln w="12700">
                  <a:noFill/>
                  <a:prstDash val="solid"/>
                </a:ln>
                <a:latin typeface="+mn-lt"/>
              </a:rPr>
              <a:t>Персональный </a:t>
            </a:r>
            <a:r>
              <a:rPr lang="en-US" sz="3667" dirty="0">
                <a:ln w="12700">
                  <a:noFill/>
                  <a:prstDash val="solid"/>
                </a:ln>
                <a:latin typeface="+mn-lt"/>
              </a:rPr>
              <a:t>  </a:t>
            </a:r>
            <a:r>
              <a:rPr lang="ru-RU" sz="3667" dirty="0">
                <a:ln w="12700">
                  <a:noFill/>
                  <a:prstDash val="solid"/>
                </a:ln>
                <a:latin typeface="+mn-lt"/>
              </a:rPr>
              <a:t>НМГ</a:t>
            </a:r>
          </a:p>
        </p:txBody>
      </p:sp>
      <p:pic>
        <p:nvPicPr>
          <p:cNvPr id="8" name="Picture 7" descr="Torso Shot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243" y="143994"/>
            <a:ext cx="2074740" cy="209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9493" y="1587791"/>
            <a:ext cx="8654490" cy="368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marL="220919" indent="-220919">
              <a:buFont typeface="Arial" pitchFamily="34" charset="0"/>
              <a:buChar char="•"/>
            </a:pPr>
            <a:r>
              <a:rPr lang="ru-RU" sz="2333" dirty="0"/>
              <a:t>Диагностическая  процедура</a:t>
            </a:r>
          </a:p>
          <a:p>
            <a:pPr marL="176206" indent="-176206"/>
            <a:endParaRPr lang="ru-RU" sz="2333" dirty="0"/>
          </a:p>
          <a:p>
            <a:pPr marL="176206" indent="-176206">
              <a:buFontTx/>
              <a:buChar char="•"/>
            </a:pPr>
            <a:r>
              <a:rPr lang="en-US" sz="2333" dirty="0" err="1"/>
              <a:t>Показатели</a:t>
            </a:r>
            <a:r>
              <a:rPr lang="en-US" sz="2333" dirty="0"/>
              <a:t> </a:t>
            </a:r>
            <a:r>
              <a:rPr lang="en-US" sz="2333" dirty="0" err="1"/>
              <a:t>уровня</a:t>
            </a:r>
            <a:r>
              <a:rPr lang="en-US" sz="2333" dirty="0"/>
              <a:t> </a:t>
            </a:r>
            <a:r>
              <a:rPr lang="en-US" sz="2333" dirty="0" err="1"/>
              <a:t>глюкозы</a:t>
            </a:r>
            <a:r>
              <a:rPr lang="ru-RU" sz="2333" dirty="0"/>
              <a:t> сенсора </a:t>
            </a:r>
            <a:r>
              <a:rPr lang="en-US" sz="2333" dirty="0" err="1"/>
              <a:t>обновляются</a:t>
            </a:r>
            <a:r>
              <a:rPr lang="en-US" sz="2333" dirty="0"/>
              <a:t> на </a:t>
            </a:r>
            <a:r>
              <a:rPr lang="en-US" sz="2333" dirty="0" err="1"/>
              <a:t>мониторе</a:t>
            </a:r>
            <a:r>
              <a:rPr lang="en-US" sz="2333" dirty="0"/>
              <a:t> </a:t>
            </a:r>
            <a:r>
              <a:rPr lang="en-US" sz="2333" dirty="0" err="1"/>
              <a:t>каждые</a:t>
            </a:r>
            <a:r>
              <a:rPr lang="en-US" sz="2333" dirty="0"/>
              <a:t> 5 </a:t>
            </a:r>
            <a:r>
              <a:rPr lang="en-US" sz="2333" dirty="0" err="1"/>
              <a:t>минут</a:t>
            </a:r>
            <a:r>
              <a:rPr lang="ru-RU" sz="2333" dirty="0"/>
              <a:t> (288 измерений в сутки)</a:t>
            </a:r>
          </a:p>
          <a:p>
            <a:pPr marL="176206" indent="-176206"/>
            <a:endParaRPr lang="en-US" sz="2333" dirty="0"/>
          </a:p>
          <a:p>
            <a:pPr marL="176206" indent="-176206">
              <a:buFontTx/>
              <a:buChar char="•"/>
            </a:pPr>
            <a:r>
              <a:rPr lang="en-US" sz="2333" dirty="0" err="1"/>
              <a:t>Графики</a:t>
            </a:r>
            <a:r>
              <a:rPr lang="en-US" sz="2333" dirty="0"/>
              <a:t> </a:t>
            </a:r>
            <a:r>
              <a:rPr lang="en-US" sz="2333" dirty="0" err="1"/>
              <a:t>динамики</a:t>
            </a:r>
            <a:r>
              <a:rPr lang="en-US" sz="2333" dirty="0"/>
              <a:t>, </a:t>
            </a:r>
            <a:r>
              <a:rPr lang="en-US" sz="2333" dirty="0" err="1"/>
              <a:t>стрелки</a:t>
            </a:r>
            <a:r>
              <a:rPr lang="en-US" sz="2333" dirty="0"/>
              <a:t> и</a:t>
            </a:r>
            <a:r>
              <a:rPr lang="ru-RU" sz="2333" dirty="0"/>
              <a:t> </a:t>
            </a:r>
            <a:r>
              <a:rPr lang="en-US" sz="2333" dirty="0" err="1"/>
              <a:t>предупредительные</a:t>
            </a:r>
            <a:r>
              <a:rPr lang="en-US" sz="2333" dirty="0"/>
              <a:t> </a:t>
            </a:r>
            <a:r>
              <a:rPr lang="en-US" sz="2333" dirty="0" err="1"/>
              <a:t>сигналы</a:t>
            </a:r>
            <a:r>
              <a:rPr lang="ru-RU" sz="2333" dirty="0"/>
              <a:t> </a:t>
            </a:r>
            <a:r>
              <a:rPr lang="en-US" sz="2333" dirty="0" err="1"/>
              <a:t>помогают</a:t>
            </a:r>
            <a:r>
              <a:rPr lang="ru-RU" sz="2333" dirty="0"/>
              <a:t> </a:t>
            </a:r>
            <a:r>
              <a:rPr lang="en-US" sz="2333" dirty="0" err="1"/>
              <a:t>пациенту</a:t>
            </a:r>
            <a:r>
              <a:rPr lang="en-US" sz="2333" dirty="0"/>
              <a:t> </a:t>
            </a:r>
            <a:r>
              <a:rPr lang="en-US" sz="2333" dirty="0" err="1"/>
              <a:t>избежать</a:t>
            </a:r>
            <a:r>
              <a:rPr lang="en-US" sz="2333" dirty="0"/>
              <a:t> </a:t>
            </a:r>
            <a:r>
              <a:rPr lang="en-US" sz="2333" dirty="0" err="1"/>
              <a:t>повышения</a:t>
            </a:r>
            <a:r>
              <a:rPr lang="en-US" sz="2333" dirty="0"/>
              <a:t> и </a:t>
            </a:r>
            <a:r>
              <a:rPr lang="ru-RU" sz="2333" dirty="0"/>
              <a:t>с</a:t>
            </a:r>
            <a:r>
              <a:rPr lang="en-US" sz="2333" dirty="0" err="1"/>
              <a:t>нижения</a:t>
            </a:r>
            <a:r>
              <a:rPr lang="ru-RU" sz="2333" dirty="0"/>
              <a:t> </a:t>
            </a:r>
            <a:r>
              <a:rPr lang="en-US" sz="2333" dirty="0" err="1"/>
              <a:t>уровня</a:t>
            </a:r>
            <a:r>
              <a:rPr lang="en-US" sz="2333" dirty="0"/>
              <a:t> </a:t>
            </a:r>
            <a:r>
              <a:rPr lang="en-US" sz="2333" dirty="0" err="1"/>
              <a:t>глюкозы</a:t>
            </a:r>
            <a:endParaRPr lang="ru-RU" sz="2333" dirty="0"/>
          </a:p>
          <a:p>
            <a:pPr marL="176206" indent="-176206"/>
            <a:endParaRPr lang="en-US" sz="2333" dirty="0"/>
          </a:p>
          <a:p>
            <a:pPr marL="176206" indent="-176206">
              <a:buFontTx/>
              <a:buChar char="•"/>
            </a:pPr>
            <a:r>
              <a:rPr lang="en-US" sz="2333" dirty="0" err="1"/>
              <a:t>Ключом</a:t>
            </a:r>
            <a:r>
              <a:rPr lang="en-US" sz="2333" dirty="0"/>
              <a:t> к </a:t>
            </a:r>
            <a:r>
              <a:rPr lang="en-US" sz="2333" dirty="0" err="1"/>
              <a:t>успеху</a:t>
            </a:r>
            <a:r>
              <a:rPr lang="en-US" sz="2333" dirty="0"/>
              <a:t> </a:t>
            </a:r>
            <a:r>
              <a:rPr lang="en-US" sz="2333" dirty="0" err="1"/>
              <a:t>является</a:t>
            </a:r>
            <a:r>
              <a:rPr lang="ru-RU" sz="2333" dirty="0"/>
              <a:t> </a:t>
            </a:r>
            <a:r>
              <a:rPr lang="en-US" sz="2333" dirty="0" err="1"/>
              <a:t>мотивация</a:t>
            </a:r>
            <a:r>
              <a:rPr lang="en-US" sz="2333" dirty="0"/>
              <a:t> и</a:t>
            </a:r>
            <a:r>
              <a:rPr lang="ru-RU" sz="2333" dirty="0"/>
              <a:t> </a:t>
            </a:r>
            <a:r>
              <a:rPr lang="en-US" sz="2333" dirty="0" err="1"/>
              <a:t>обучение</a:t>
            </a:r>
            <a:r>
              <a:rPr lang="en-US" sz="2333" dirty="0"/>
              <a:t> </a:t>
            </a:r>
            <a:r>
              <a:rPr lang="en-US" sz="2333" dirty="0" err="1"/>
              <a:t>пациента</a:t>
            </a:r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58842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295400"/>
            <a:ext cx="9143999" cy="441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spcCol="0" rtlCol="0" anchor="t" anchorCtr="0"/>
          <a:lstStyle/>
          <a:p>
            <a:pPr algn="ctr"/>
            <a:endParaRPr lang="en-US" sz="1417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11480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spcCol="0" rtlCol="0" anchor="t" anchorCtr="0"/>
          <a:lstStyle/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5027307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spcCol="0" rtlCol="0" anchor="t" anchorCtr="0"/>
          <a:lstStyle/>
          <a:p>
            <a:pPr algn="ctr"/>
            <a:endParaRPr lang="en-US" sz="1500" dirty="0"/>
          </a:p>
        </p:txBody>
      </p:sp>
      <p:sp>
        <p:nvSpPr>
          <p:cNvPr id="16" name="Freeform 15"/>
          <p:cNvSpPr/>
          <p:nvPr/>
        </p:nvSpPr>
        <p:spPr>
          <a:xfrm>
            <a:off x="1524001" y="2743201"/>
            <a:ext cx="9118121" cy="2284107"/>
          </a:xfrm>
          <a:custGeom>
            <a:avLst/>
            <a:gdLst>
              <a:gd name="connsiteX0" fmla="*/ 0 w 9118121"/>
              <a:gd name="connsiteY0" fmla="*/ 1197161 h 2284107"/>
              <a:gd name="connsiteX1" fmla="*/ 138023 w 9118121"/>
              <a:gd name="connsiteY1" fmla="*/ 981501 h 2284107"/>
              <a:gd name="connsiteX2" fmla="*/ 258793 w 9118121"/>
              <a:gd name="connsiteY2" fmla="*/ 886610 h 2284107"/>
              <a:gd name="connsiteX3" fmla="*/ 491706 w 9118121"/>
              <a:gd name="connsiteY3" fmla="*/ 834852 h 2284107"/>
              <a:gd name="connsiteX4" fmla="*/ 681487 w 9118121"/>
              <a:gd name="connsiteY4" fmla="*/ 593312 h 2284107"/>
              <a:gd name="connsiteX5" fmla="*/ 923027 w 9118121"/>
              <a:gd name="connsiteY5" fmla="*/ 645070 h 2284107"/>
              <a:gd name="connsiteX6" fmla="*/ 1061049 w 9118121"/>
              <a:gd name="connsiteY6" fmla="*/ 558806 h 2284107"/>
              <a:gd name="connsiteX7" fmla="*/ 1259457 w 9118121"/>
              <a:gd name="connsiteY7" fmla="*/ 84353 h 2284107"/>
              <a:gd name="connsiteX8" fmla="*/ 1311216 w 9118121"/>
              <a:gd name="connsiteY8" fmla="*/ 282761 h 2284107"/>
              <a:gd name="connsiteX9" fmla="*/ 1371600 w 9118121"/>
              <a:gd name="connsiteY9" fmla="*/ 231003 h 2284107"/>
              <a:gd name="connsiteX10" fmla="*/ 1449238 w 9118121"/>
              <a:gd name="connsiteY10" fmla="*/ 308640 h 2284107"/>
              <a:gd name="connsiteX11" fmla="*/ 1664899 w 9118121"/>
              <a:gd name="connsiteY11" fmla="*/ 6716 h 2284107"/>
              <a:gd name="connsiteX12" fmla="*/ 1725283 w 9118121"/>
              <a:gd name="connsiteY12" fmla="*/ 110233 h 2284107"/>
              <a:gd name="connsiteX13" fmla="*/ 1742536 w 9118121"/>
              <a:gd name="connsiteY13" fmla="*/ 239629 h 2284107"/>
              <a:gd name="connsiteX14" fmla="*/ 1828800 w 9118121"/>
              <a:gd name="connsiteY14" fmla="*/ 334520 h 2284107"/>
              <a:gd name="connsiteX15" fmla="*/ 1897812 w 9118121"/>
              <a:gd name="connsiteY15" fmla="*/ 955621 h 2284107"/>
              <a:gd name="connsiteX16" fmla="*/ 1975449 w 9118121"/>
              <a:gd name="connsiteY16" fmla="*/ 929742 h 2284107"/>
              <a:gd name="connsiteX17" fmla="*/ 2251495 w 9118121"/>
              <a:gd name="connsiteY17" fmla="*/ 1395569 h 2284107"/>
              <a:gd name="connsiteX18" fmla="*/ 2449902 w 9118121"/>
              <a:gd name="connsiteY18" fmla="*/ 2163320 h 2284107"/>
              <a:gd name="connsiteX19" fmla="*/ 2579299 w 9118121"/>
              <a:gd name="connsiteY19" fmla="*/ 2171946 h 2284107"/>
              <a:gd name="connsiteX20" fmla="*/ 2639683 w 9118121"/>
              <a:gd name="connsiteY20" fmla="*/ 2223704 h 2284107"/>
              <a:gd name="connsiteX21" fmla="*/ 2829465 w 9118121"/>
              <a:gd name="connsiteY21" fmla="*/ 2154693 h 2284107"/>
              <a:gd name="connsiteX22" fmla="*/ 2993366 w 9118121"/>
              <a:gd name="connsiteY22" fmla="*/ 2163320 h 2284107"/>
              <a:gd name="connsiteX23" fmla="*/ 3010619 w 9118121"/>
              <a:gd name="connsiteY23" fmla="*/ 2240957 h 2284107"/>
              <a:gd name="connsiteX24" fmla="*/ 3088257 w 9118121"/>
              <a:gd name="connsiteY24" fmla="*/ 2189199 h 2284107"/>
              <a:gd name="connsiteX25" fmla="*/ 3140016 w 9118121"/>
              <a:gd name="connsiteY25" fmla="*/ 2284089 h 2284107"/>
              <a:gd name="connsiteX26" fmla="*/ 3200400 w 9118121"/>
              <a:gd name="connsiteY26" fmla="*/ 2197825 h 2284107"/>
              <a:gd name="connsiteX27" fmla="*/ 3234906 w 9118121"/>
              <a:gd name="connsiteY27" fmla="*/ 2249584 h 2284107"/>
              <a:gd name="connsiteX28" fmla="*/ 3303917 w 9118121"/>
              <a:gd name="connsiteY28" fmla="*/ 2163320 h 2284107"/>
              <a:gd name="connsiteX29" fmla="*/ 3433314 w 9118121"/>
              <a:gd name="connsiteY29" fmla="*/ 2163320 h 2284107"/>
              <a:gd name="connsiteX30" fmla="*/ 3467819 w 9118121"/>
              <a:gd name="connsiteY30" fmla="*/ 2249584 h 2284107"/>
              <a:gd name="connsiteX31" fmla="*/ 3510951 w 9118121"/>
              <a:gd name="connsiteY31" fmla="*/ 2146067 h 2284107"/>
              <a:gd name="connsiteX32" fmla="*/ 3579963 w 9118121"/>
              <a:gd name="connsiteY32" fmla="*/ 2163320 h 2284107"/>
              <a:gd name="connsiteX33" fmla="*/ 3640348 w 9118121"/>
              <a:gd name="connsiteY33" fmla="*/ 1628482 h 2284107"/>
              <a:gd name="connsiteX34" fmla="*/ 3752491 w 9118121"/>
              <a:gd name="connsiteY34" fmla="*/ 1576723 h 2284107"/>
              <a:gd name="connsiteX35" fmla="*/ 3890514 w 9118121"/>
              <a:gd name="connsiteY35" fmla="*/ 705455 h 2284107"/>
              <a:gd name="connsiteX36" fmla="*/ 4045789 w 9118121"/>
              <a:gd name="connsiteY36" fmla="*/ 584686 h 2284107"/>
              <a:gd name="connsiteX37" fmla="*/ 4088921 w 9118121"/>
              <a:gd name="connsiteY37" fmla="*/ 645070 h 2284107"/>
              <a:gd name="connsiteX38" fmla="*/ 4140680 w 9118121"/>
              <a:gd name="connsiteY38" fmla="*/ 601938 h 2284107"/>
              <a:gd name="connsiteX39" fmla="*/ 4321834 w 9118121"/>
              <a:gd name="connsiteY39" fmla="*/ 843478 h 2284107"/>
              <a:gd name="connsiteX40" fmla="*/ 4416725 w 9118121"/>
              <a:gd name="connsiteY40" fmla="*/ 1214414 h 2284107"/>
              <a:gd name="connsiteX41" fmla="*/ 4494363 w 9118121"/>
              <a:gd name="connsiteY41" fmla="*/ 1317931 h 2284107"/>
              <a:gd name="connsiteX42" fmla="*/ 4554748 w 9118121"/>
              <a:gd name="connsiteY42" fmla="*/ 1533591 h 2284107"/>
              <a:gd name="connsiteX43" fmla="*/ 4649638 w 9118121"/>
              <a:gd name="connsiteY43" fmla="*/ 1585350 h 2284107"/>
              <a:gd name="connsiteX44" fmla="*/ 4813540 w 9118121"/>
              <a:gd name="connsiteY44" fmla="*/ 2180572 h 2284107"/>
              <a:gd name="connsiteX45" fmla="*/ 4856672 w 9118121"/>
              <a:gd name="connsiteY45" fmla="*/ 2206452 h 2284107"/>
              <a:gd name="connsiteX46" fmla="*/ 4960189 w 9118121"/>
              <a:gd name="connsiteY46" fmla="*/ 2146067 h 2284107"/>
              <a:gd name="connsiteX47" fmla="*/ 5089585 w 9118121"/>
              <a:gd name="connsiteY47" fmla="*/ 1447327 h 2284107"/>
              <a:gd name="connsiteX48" fmla="*/ 5175849 w 9118121"/>
              <a:gd name="connsiteY48" fmla="*/ 1361063 h 2284107"/>
              <a:gd name="connsiteX49" fmla="*/ 5201729 w 9118121"/>
              <a:gd name="connsiteY49" fmla="*/ 1274799 h 2284107"/>
              <a:gd name="connsiteX50" fmla="*/ 5270740 w 9118121"/>
              <a:gd name="connsiteY50" fmla="*/ 1257546 h 2284107"/>
              <a:gd name="connsiteX51" fmla="*/ 5305246 w 9118121"/>
              <a:gd name="connsiteY51" fmla="*/ 1136776 h 2284107"/>
              <a:gd name="connsiteX52" fmla="*/ 5382883 w 9118121"/>
              <a:gd name="connsiteY52" fmla="*/ 1102270 h 2284107"/>
              <a:gd name="connsiteX53" fmla="*/ 5408763 w 9118121"/>
              <a:gd name="connsiteY53" fmla="*/ 1162655 h 2284107"/>
              <a:gd name="connsiteX54" fmla="*/ 5486400 w 9118121"/>
              <a:gd name="connsiteY54" fmla="*/ 1136776 h 2284107"/>
              <a:gd name="connsiteX55" fmla="*/ 5555412 w 9118121"/>
              <a:gd name="connsiteY55" fmla="*/ 1257546 h 2284107"/>
              <a:gd name="connsiteX56" fmla="*/ 5658929 w 9118121"/>
              <a:gd name="connsiteY56" fmla="*/ 1352437 h 2284107"/>
              <a:gd name="connsiteX57" fmla="*/ 5753819 w 9118121"/>
              <a:gd name="connsiteY57" fmla="*/ 1835516 h 2284107"/>
              <a:gd name="connsiteX58" fmla="*/ 5857336 w 9118121"/>
              <a:gd name="connsiteY58" fmla="*/ 1723372 h 2284107"/>
              <a:gd name="connsiteX59" fmla="*/ 5900468 w 9118121"/>
              <a:gd name="connsiteY59" fmla="*/ 2171946 h 2284107"/>
              <a:gd name="connsiteX60" fmla="*/ 6029865 w 9118121"/>
              <a:gd name="connsiteY60" fmla="*/ 2128814 h 2284107"/>
              <a:gd name="connsiteX61" fmla="*/ 6055744 w 9118121"/>
              <a:gd name="connsiteY61" fmla="*/ 1550844 h 2284107"/>
              <a:gd name="connsiteX62" fmla="*/ 6124755 w 9118121"/>
              <a:gd name="connsiteY62" fmla="*/ 1499086 h 2284107"/>
              <a:gd name="connsiteX63" fmla="*/ 6254151 w 9118121"/>
              <a:gd name="connsiteY63" fmla="*/ 1317931 h 2284107"/>
              <a:gd name="connsiteX64" fmla="*/ 6323163 w 9118121"/>
              <a:gd name="connsiteY64" fmla="*/ 1369689 h 2284107"/>
              <a:gd name="connsiteX65" fmla="*/ 6452559 w 9118121"/>
              <a:gd name="connsiteY65" fmla="*/ 1266172 h 2284107"/>
              <a:gd name="connsiteX66" fmla="*/ 6616461 w 9118121"/>
              <a:gd name="connsiteY66" fmla="*/ 1085018 h 2284107"/>
              <a:gd name="connsiteX67" fmla="*/ 6711351 w 9118121"/>
              <a:gd name="connsiteY67" fmla="*/ 670950 h 2284107"/>
              <a:gd name="connsiteX68" fmla="*/ 6771736 w 9118121"/>
              <a:gd name="connsiteY68" fmla="*/ 739961 h 2284107"/>
              <a:gd name="connsiteX69" fmla="*/ 6927012 w 9118121"/>
              <a:gd name="connsiteY69" fmla="*/ 377652 h 2284107"/>
              <a:gd name="connsiteX70" fmla="*/ 6918385 w 9118121"/>
              <a:gd name="connsiteY70" fmla="*/ 256882 h 2284107"/>
              <a:gd name="connsiteX71" fmla="*/ 6996023 w 9118121"/>
              <a:gd name="connsiteY71" fmla="*/ 161991 h 2284107"/>
              <a:gd name="connsiteX72" fmla="*/ 7090914 w 9118121"/>
              <a:gd name="connsiteY72" fmla="*/ 205123 h 2284107"/>
              <a:gd name="connsiteX73" fmla="*/ 7366959 w 9118121"/>
              <a:gd name="connsiteY73" fmla="*/ 1240293 h 2284107"/>
              <a:gd name="connsiteX74" fmla="*/ 7496355 w 9118121"/>
              <a:gd name="connsiteY74" fmla="*/ 481169 h 2284107"/>
              <a:gd name="connsiteX75" fmla="*/ 7573993 w 9118121"/>
              <a:gd name="connsiteY75" fmla="*/ 610565 h 2284107"/>
              <a:gd name="connsiteX76" fmla="*/ 7617125 w 9118121"/>
              <a:gd name="connsiteY76" fmla="*/ 541553 h 2284107"/>
              <a:gd name="connsiteX77" fmla="*/ 7660257 w 9118121"/>
              <a:gd name="connsiteY77" fmla="*/ 558806 h 2284107"/>
              <a:gd name="connsiteX78" fmla="*/ 7712016 w 9118121"/>
              <a:gd name="connsiteY78" fmla="*/ 541553 h 2284107"/>
              <a:gd name="connsiteX79" fmla="*/ 7712016 w 9118121"/>
              <a:gd name="connsiteY79" fmla="*/ 670950 h 2284107"/>
              <a:gd name="connsiteX80" fmla="*/ 7832785 w 9118121"/>
              <a:gd name="connsiteY80" fmla="*/ 619191 h 2284107"/>
              <a:gd name="connsiteX81" fmla="*/ 7996687 w 9118121"/>
              <a:gd name="connsiteY81" fmla="*/ 1378316 h 2284107"/>
              <a:gd name="connsiteX82" fmla="*/ 8134710 w 9118121"/>
              <a:gd name="connsiteY82" fmla="*/ 1602603 h 2284107"/>
              <a:gd name="connsiteX83" fmla="*/ 8272732 w 9118121"/>
              <a:gd name="connsiteY83" fmla="*/ 2163320 h 2284107"/>
              <a:gd name="connsiteX84" fmla="*/ 8367623 w 9118121"/>
              <a:gd name="connsiteY84" fmla="*/ 2215078 h 2284107"/>
              <a:gd name="connsiteX85" fmla="*/ 8471140 w 9118121"/>
              <a:gd name="connsiteY85" fmla="*/ 1593976 h 2284107"/>
              <a:gd name="connsiteX86" fmla="*/ 8574657 w 9118121"/>
              <a:gd name="connsiteY86" fmla="*/ 1524965 h 2284107"/>
              <a:gd name="connsiteX87" fmla="*/ 8626416 w 9118121"/>
              <a:gd name="connsiteY87" fmla="*/ 1309304 h 2284107"/>
              <a:gd name="connsiteX88" fmla="*/ 8721306 w 9118121"/>
              <a:gd name="connsiteY88" fmla="*/ 1352437 h 2284107"/>
              <a:gd name="connsiteX89" fmla="*/ 8816197 w 9118121"/>
              <a:gd name="connsiteY89" fmla="*/ 1335184 h 2284107"/>
              <a:gd name="connsiteX90" fmla="*/ 8824823 w 9118121"/>
              <a:gd name="connsiteY90" fmla="*/ 1395569 h 2284107"/>
              <a:gd name="connsiteX91" fmla="*/ 8954219 w 9118121"/>
              <a:gd name="connsiteY91" fmla="*/ 1085018 h 2284107"/>
              <a:gd name="connsiteX92" fmla="*/ 9049110 w 9118121"/>
              <a:gd name="connsiteY92" fmla="*/ 938369 h 2284107"/>
              <a:gd name="connsiteX93" fmla="*/ 9100868 w 9118121"/>
              <a:gd name="connsiteY93" fmla="*/ 955621 h 2284107"/>
              <a:gd name="connsiteX94" fmla="*/ 9118121 w 9118121"/>
              <a:gd name="connsiteY94" fmla="*/ 1033259 h 2284107"/>
              <a:gd name="connsiteX95" fmla="*/ 9118121 w 9118121"/>
              <a:gd name="connsiteY95" fmla="*/ 1033259 h 22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118121" h="2284107">
                <a:moveTo>
                  <a:pt x="0" y="1197161"/>
                </a:moveTo>
                <a:cubicBezTo>
                  <a:pt x="47445" y="1115210"/>
                  <a:pt x="94891" y="1033259"/>
                  <a:pt x="138023" y="981501"/>
                </a:cubicBezTo>
                <a:cubicBezTo>
                  <a:pt x="181155" y="929743"/>
                  <a:pt x="199846" y="911051"/>
                  <a:pt x="258793" y="886610"/>
                </a:cubicBezTo>
                <a:cubicBezTo>
                  <a:pt x="317740" y="862169"/>
                  <a:pt x="421257" y="883735"/>
                  <a:pt x="491706" y="834852"/>
                </a:cubicBezTo>
                <a:cubicBezTo>
                  <a:pt x="562155" y="785969"/>
                  <a:pt x="609600" y="624942"/>
                  <a:pt x="681487" y="593312"/>
                </a:cubicBezTo>
                <a:cubicBezTo>
                  <a:pt x="753374" y="561682"/>
                  <a:pt x="859767" y="650821"/>
                  <a:pt x="923027" y="645070"/>
                </a:cubicBezTo>
                <a:cubicBezTo>
                  <a:pt x="986287" y="639319"/>
                  <a:pt x="1004977" y="652259"/>
                  <a:pt x="1061049" y="558806"/>
                </a:cubicBezTo>
                <a:cubicBezTo>
                  <a:pt x="1117121" y="465353"/>
                  <a:pt x="1217763" y="130360"/>
                  <a:pt x="1259457" y="84353"/>
                </a:cubicBezTo>
                <a:cubicBezTo>
                  <a:pt x="1301151" y="38346"/>
                  <a:pt x="1292526" y="258319"/>
                  <a:pt x="1311216" y="282761"/>
                </a:cubicBezTo>
                <a:cubicBezTo>
                  <a:pt x="1329906" y="307203"/>
                  <a:pt x="1348596" y="226690"/>
                  <a:pt x="1371600" y="231003"/>
                </a:cubicBezTo>
                <a:cubicBezTo>
                  <a:pt x="1394604" y="235316"/>
                  <a:pt x="1400355" y="346021"/>
                  <a:pt x="1449238" y="308640"/>
                </a:cubicBezTo>
                <a:cubicBezTo>
                  <a:pt x="1498121" y="271259"/>
                  <a:pt x="1618891" y="39784"/>
                  <a:pt x="1664899" y="6716"/>
                </a:cubicBezTo>
                <a:cubicBezTo>
                  <a:pt x="1710907" y="-26352"/>
                  <a:pt x="1712344" y="71414"/>
                  <a:pt x="1725283" y="110233"/>
                </a:cubicBezTo>
                <a:cubicBezTo>
                  <a:pt x="1738223" y="149052"/>
                  <a:pt x="1725283" y="202248"/>
                  <a:pt x="1742536" y="239629"/>
                </a:cubicBezTo>
                <a:cubicBezTo>
                  <a:pt x="1759789" y="277010"/>
                  <a:pt x="1802921" y="215188"/>
                  <a:pt x="1828800" y="334520"/>
                </a:cubicBezTo>
                <a:cubicBezTo>
                  <a:pt x="1854679" y="453852"/>
                  <a:pt x="1873371" y="856417"/>
                  <a:pt x="1897812" y="955621"/>
                </a:cubicBezTo>
                <a:cubicBezTo>
                  <a:pt x="1922253" y="1054825"/>
                  <a:pt x="1916502" y="856417"/>
                  <a:pt x="1975449" y="929742"/>
                </a:cubicBezTo>
                <a:cubicBezTo>
                  <a:pt x="2034396" y="1003067"/>
                  <a:pt x="2172420" y="1189973"/>
                  <a:pt x="2251495" y="1395569"/>
                </a:cubicBezTo>
                <a:cubicBezTo>
                  <a:pt x="2330570" y="1601165"/>
                  <a:pt x="2395268" y="2033924"/>
                  <a:pt x="2449902" y="2163320"/>
                </a:cubicBezTo>
                <a:cubicBezTo>
                  <a:pt x="2504536" y="2292716"/>
                  <a:pt x="2547669" y="2161882"/>
                  <a:pt x="2579299" y="2171946"/>
                </a:cubicBezTo>
                <a:cubicBezTo>
                  <a:pt x="2610929" y="2182010"/>
                  <a:pt x="2597989" y="2226579"/>
                  <a:pt x="2639683" y="2223704"/>
                </a:cubicBezTo>
                <a:cubicBezTo>
                  <a:pt x="2681377" y="2220829"/>
                  <a:pt x="2770518" y="2164757"/>
                  <a:pt x="2829465" y="2154693"/>
                </a:cubicBezTo>
                <a:cubicBezTo>
                  <a:pt x="2888412" y="2144629"/>
                  <a:pt x="2963174" y="2148943"/>
                  <a:pt x="2993366" y="2163320"/>
                </a:cubicBezTo>
                <a:cubicBezTo>
                  <a:pt x="3023558" y="2177697"/>
                  <a:pt x="2994804" y="2236644"/>
                  <a:pt x="3010619" y="2240957"/>
                </a:cubicBezTo>
                <a:cubicBezTo>
                  <a:pt x="3026434" y="2245270"/>
                  <a:pt x="3066691" y="2182010"/>
                  <a:pt x="3088257" y="2189199"/>
                </a:cubicBezTo>
                <a:cubicBezTo>
                  <a:pt x="3109823" y="2196388"/>
                  <a:pt x="3121325" y="2282651"/>
                  <a:pt x="3140016" y="2284089"/>
                </a:cubicBezTo>
                <a:cubicBezTo>
                  <a:pt x="3158707" y="2285527"/>
                  <a:pt x="3184585" y="2203576"/>
                  <a:pt x="3200400" y="2197825"/>
                </a:cubicBezTo>
                <a:cubicBezTo>
                  <a:pt x="3216215" y="2192074"/>
                  <a:pt x="3217653" y="2255335"/>
                  <a:pt x="3234906" y="2249584"/>
                </a:cubicBezTo>
                <a:cubicBezTo>
                  <a:pt x="3252159" y="2243833"/>
                  <a:pt x="3270849" y="2177697"/>
                  <a:pt x="3303917" y="2163320"/>
                </a:cubicBezTo>
                <a:cubicBezTo>
                  <a:pt x="3336985" y="2148943"/>
                  <a:pt x="3405997" y="2148943"/>
                  <a:pt x="3433314" y="2163320"/>
                </a:cubicBezTo>
                <a:cubicBezTo>
                  <a:pt x="3460631" y="2177697"/>
                  <a:pt x="3454880" y="2252459"/>
                  <a:pt x="3467819" y="2249584"/>
                </a:cubicBezTo>
                <a:cubicBezTo>
                  <a:pt x="3480758" y="2246709"/>
                  <a:pt x="3492260" y="2160444"/>
                  <a:pt x="3510951" y="2146067"/>
                </a:cubicBezTo>
                <a:cubicBezTo>
                  <a:pt x="3529642" y="2131690"/>
                  <a:pt x="3558397" y="2249584"/>
                  <a:pt x="3579963" y="2163320"/>
                </a:cubicBezTo>
                <a:cubicBezTo>
                  <a:pt x="3601529" y="2077056"/>
                  <a:pt x="3611593" y="1726248"/>
                  <a:pt x="3640348" y="1628482"/>
                </a:cubicBezTo>
                <a:cubicBezTo>
                  <a:pt x="3669103" y="1530716"/>
                  <a:pt x="3710797" y="1730561"/>
                  <a:pt x="3752491" y="1576723"/>
                </a:cubicBezTo>
                <a:cubicBezTo>
                  <a:pt x="3794185" y="1422885"/>
                  <a:pt x="3841631" y="870794"/>
                  <a:pt x="3890514" y="705455"/>
                </a:cubicBezTo>
                <a:cubicBezTo>
                  <a:pt x="3939397" y="540116"/>
                  <a:pt x="4012721" y="594750"/>
                  <a:pt x="4045789" y="584686"/>
                </a:cubicBezTo>
                <a:cubicBezTo>
                  <a:pt x="4078857" y="574622"/>
                  <a:pt x="4073106" y="642195"/>
                  <a:pt x="4088921" y="645070"/>
                </a:cubicBezTo>
                <a:cubicBezTo>
                  <a:pt x="4104736" y="647945"/>
                  <a:pt x="4101861" y="568870"/>
                  <a:pt x="4140680" y="601938"/>
                </a:cubicBezTo>
                <a:cubicBezTo>
                  <a:pt x="4179499" y="635006"/>
                  <a:pt x="4275827" y="741399"/>
                  <a:pt x="4321834" y="843478"/>
                </a:cubicBezTo>
                <a:cubicBezTo>
                  <a:pt x="4367841" y="945557"/>
                  <a:pt x="4387970" y="1135339"/>
                  <a:pt x="4416725" y="1214414"/>
                </a:cubicBezTo>
                <a:cubicBezTo>
                  <a:pt x="4445480" y="1293489"/>
                  <a:pt x="4471359" y="1264735"/>
                  <a:pt x="4494363" y="1317931"/>
                </a:cubicBezTo>
                <a:cubicBezTo>
                  <a:pt x="4517367" y="1371127"/>
                  <a:pt x="4528869" y="1489021"/>
                  <a:pt x="4554748" y="1533591"/>
                </a:cubicBezTo>
                <a:cubicBezTo>
                  <a:pt x="4580627" y="1578161"/>
                  <a:pt x="4606506" y="1477520"/>
                  <a:pt x="4649638" y="1585350"/>
                </a:cubicBezTo>
                <a:cubicBezTo>
                  <a:pt x="4692770" y="1693180"/>
                  <a:pt x="4779034" y="2077055"/>
                  <a:pt x="4813540" y="2180572"/>
                </a:cubicBezTo>
                <a:cubicBezTo>
                  <a:pt x="4848046" y="2284089"/>
                  <a:pt x="4832231" y="2212203"/>
                  <a:pt x="4856672" y="2206452"/>
                </a:cubicBezTo>
                <a:cubicBezTo>
                  <a:pt x="4881113" y="2200701"/>
                  <a:pt x="4921370" y="2272588"/>
                  <a:pt x="4960189" y="2146067"/>
                </a:cubicBezTo>
                <a:cubicBezTo>
                  <a:pt x="4999008" y="2019546"/>
                  <a:pt x="5053642" y="1578161"/>
                  <a:pt x="5089585" y="1447327"/>
                </a:cubicBezTo>
                <a:cubicBezTo>
                  <a:pt x="5125528" y="1316493"/>
                  <a:pt x="5157158" y="1389818"/>
                  <a:pt x="5175849" y="1361063"/>
                </a:cubicBezTo>
                <a:cubicBezTo>
                  <a:pt x="5194540" y="1332308"/>
                  <a:pt x="5185914" y="1292052"/>
                  <a:pt x="5201729" y="1274799"/>
                </a:cubicBezTo>
                <a:cubicBezTo>
                  <a:pt x="5217544" y="1257546"/>
                  <a:pt x="5253487" y="1280550"/>
                  <a:pt x="5270740" y="1257546"/>
                </a:cubicBezTo>
                <a:cubicBezTo>
                  <a:pt x="5287993" y="1234542"/>
                  <a:pt x="5286556" y="1162655"/>
                  <a:pt x="5305246" y="1136776"/>
                </a:cubicBezTo>
                <a:cubicBezTo>
                  <a:pt x="5323937" y="1110897"/>
                  <a:pt x="5365630" y="1097957"/>
                  <a:pt x="5382883" y="1102270"/>
                </a:cubicBezTo>
                <a:cubicBezTo>
                  <a:pt x="5400136" y="1106583"/>
                  <a:pt x="5391510" y="1156904"/>
                  <a:pt x="5408763" y="1162655"/>
                </a:cubicBezTo>
                <a:cubicBezTo>
                  <a:pt x="5426016" y="1168406"/>
                  <a:pt x="5461958" y="1120961"/>
                  <a:pt x="5486400" y="1136776"/>
                </a:cubicBezTo>
                <a:cubicBezTo>
                  <a:pt x="5510842" y="1152591"/>
                  <a:pt x="5526657" y="1221603"/>
                  <a:pt x="5555412" y="1257546"/>
                </a:cubicBezTo>
                <a:cubicBezTo>
                  <a:pt x="5584167" y="1293490"/>
                  <a:pt x="5625861" y="1256109"/>
                  <a:pt x="5658929" y="1352437"/>
                </a:cubicBezTo>
                <a:cubicBezTo>
                  <a:pt x="5691997" y="1448765"/>
                  <a:pt x="5720751" y="1773693"/>
                  <a:pt x="5753819" y="1835516"/>
                </a:cubicBezTo>
                <a:cubicBezTo>
                  <a:pt x="5786887" y="1897339"/>
                  <a:pt x="5832895" y="1667300"/>
                  <a:pt x="5857336" y="1723372"/>
                </a:cubicBezTo>
                <a:cubicBezTo>
                  <a:pt x="5881777" y="1779444"/>
                  <a:pt x="5871713" y="2104372"/>
                  <a:pt x="5900468" y="2171946"/>
                </a:cubicBezTo>
                <a:cubicBezTo>
                  <a:pt x="5929223" y="2239520"/>
                  <a:pt x="6003986" y="2232331"/>
                  <a:pt x="6029865" y="2128814"/>
                </a:cubicBezTo>
                <a:cubicBezTo>
                  <a:pt x="6055744" y="2025297"/>
                  <a:pt x="6039929" y="1655799"/>
                  <a:pt x="6055744" y="1550844"/>
                </a:cubicBezTo>
                <a:cubicBezTo>
                  <a:pt x="6071559" y="1445889"/>
                  <a:pt x="6091687" y="1537905"/>
                  <a:pt x="6124755" y="1499086"/>
                </a:cubicBezTo>
                <a:cubicBezTo>
                  <a:pt x="6157823" y="1460267"/>
                  <a:pt x="6221083" y="1339497"/>
                  <a:pt x="6254151" y="1317931"/>
                </a:cubicBezTo>
                <a:cubicBezTo>
                  <a:pt x="6287219" y="1296365"/>
                  <a:pt x="6290095" y="1378315"/>
                  <a:pt x="6323163" y="1369689"/>
                </a:cubicBezTo>
                <a:cubicBezTo>
                  <a:pt x="6356231" y="1361063"/>
                  <a:pt x="6403676" y="1313617"/>
                  <a:pt x="6452559" y="1266172"/>
                </a:cubicBezTo>
                <a:cubicBezTo>
                  <a:pt x="6501442" y="1218727"/>
                  <a:pt x="6573329" y="1184222"/>
                  <a:pt x="6616461" y="1085018"/>
                </a:cubicBezTo>
                <a:cubicBezTo>
                  <a:pt x="6659593" y="985814"/>
                  <a:pt x="6685472" y="728460"/>
                  <a:pt x="6711351" y="670950"/>
                </a:cubicBezTo>
                <a:cubicBezTo>
                  <a:pt x="6737230" y="613440"/>
                  <a:pt x="6735793" y="788844"/>
                  <a:pt x="6771736" y="739961"/>
                </a:cubicBezTo>
                <a:cubicBezTo>
                  <a:pt x="6807679" y="691078"/>
                  <a:pt x="6902571" y="458165"/>
                  <a:pt x="6927012" y="377652"/>
                </a:cubicBezTo>
                <a:cubicBezTo>
                  <a:pt x="6951453" y="297139"/>
                  <a:pt x="6906883" y="292825"/>
                  <a:pt x="6918385" y="256882"/>
                </a:cubicBezTo>
                <a:cubicBezTo>
                  <a:pt x="6929887" y="220939"/>
                  <a:pt x="6967268" y="170617"/>
                  <a:pt x="6996023" y="161991"/>
                </a:cubicBezTo>
                <a:cubicBezTo>
                  <a:pt x="7024778" y="153365"/>
                  <a:pt x="7029091" y="25406"/>
                  <a:pt x="7090914" y="205123"/>
                </a:cubicBezTo>
                <a:cubicBezTo>
                  <a:pt x="7152737" y="384840"/>
                  <a:pt x="7299386" y="1194285"/>
                  <a:pt x="7366959" y="1240293"/>
                </a:cubicBezTo>
                <a:cubicBezTo>
                  <a:pt x="7434532" y="1286301"/>
                  <a:pt x="7461849" y="586124"/>
                  <a:pt x="7496355" y="481169"/>
                </a:cubicBezTo>
                <a:cubicBezTo>
                  <a:pt x="7530861" y="376214"/>
                  <a:pt x="7553865" y="600501"/>
                  <a:pt x="7573993" y="610565"/>
                </a:cubicBezTo>
                <a:cubicBezTo>
                  <a:pt x="7594121" y="620629"/>
                  <a:pt x="7602748" y="550179"/>
                  <a:pt x="7617125" y="541553"/>
                </a:cubicBezTo>
                <a:cubicBezTo>
                  <a:pt x="7631502" y="532926"/>
                  <a:pt x="7644442" y="558806"/>
                  <a:pt x="7660257" y="558806"/>
                </a:cubicBezTo>
                <a:cubicBezTo>
                  <a:pt x="7676072" y="558806"/>
                  <a:pt x="7703390" y="522862"/>
                  <a:pt x="7712016" y="541553"/>
                </a:cubicBezTo>
                <a:cubicBezTo>
                  <a:pt x="7720643" y="560244"/>
                  <a:pt x="7691888" y="658010"/>
                  <a:pt x="7712016" y="670950"/>
                </a:cubicBezTo>
                <a:cubicBezTo>
                  <a:pt x="7732144" y="683890"/>
                  <a:pt x="7785340" y="501297"/>
                  <a:pt x="7832785" y="619191"/>
                </a:cubicBezTo>
                <a:cubicBezTo>
                  <a:pt x="7880230" y="737085"/>
                  <a:pt x="7946366" y="1214414"/>
                  <a:pt x="7996687" y="1378316"/>
                </a:cubicBezTo>
                <a:cubicBezTo>
                  <a:pt x="8047008" y="1542218"/>
                  <a:pt x="8088703" y="1471769"/>
                  <a:pt x="8134710" y="1602603"/>
                </a:cubicBezTo>
                <a:cubicBezTo>
                  <a:pt x="8180717" y="1733437"/>
                  <a:pt x="8233913" y="2061241"/>
                  <a:pt x="8272732" y="2163320"/>
                </a:cubicBezTo>
                <a:cubicBezTo>
                  <a:pt x="8311551" y="2265399"/>
                  <a:pt x="8334555" y="2309969"/>
                  <a:pt x="8367623" y="2215078"/>
                </a:cubicBezTo>
                <a:cubicBezTo>
                  <a:pt x="8400691" y="2120187"/>
                  <a:pt x="8436634" y="1708995"/>
                  <a:pt x="8471140" y="1593976"/>
                </a:cubicBezTo>
                <a:cubicBezTo>
                  <a:pt x="8505646" y="1478957"/>
                  <a:pt x="8548778" y="1572410"/>
                  <a:pt x="8574657" y="1524965"/>
                </a:cubicBezTo>
                <a:cubicBezTo>
                  <a:pt x="8600536" y="1477520"/>
                  <a:pt x="8601975" y="1338059"/>
                  <a:pt x="8626416" y="1309304"/>
                </a:cubicBezTo>
                <a:cubicBezTo>
                  <a:pt x="8650857" y="1280549"/>
                  <a:pt x="8689676" y="1348124"/>
                  <a:pt x="8721306" y="1352437"/>
                </a:cubicBezTo>
                <a:cubicBezTo>
                  <a:pt x="8752936" y="1356750"/>
                  <a:pt x="8798944" y="1327995"/>
                  <a:pt x="8816197" y="1335184"/>
                </a:cubicBezTo>
                <a:cubicBezTo>
                  <a:pt x="8833450" y="1342373"/>
                  <a:pt x="8801819" y="1437263"/>
                  <a:pt x="8824823" y="1395569"/>
                </a:cubicBezTo>
                <a:cubicBezTo>
                  <a:pt x="8847827" y="1353875"/>
                  <a:pt x="8916838" y="1161218"/>
                  <a:pt x="8954219" y="1085018"/>
                </a:cubicBezTo>
                <a:cubicBezTo>
                  <a:pt x="8991600" y="1008818"/>
                  <a:pt x="9024669" y="959935"/>
                  <a:pt x="9049110" y="938369"/>
                </a:cubicBezTo>
                <a:cubicBezTo>
                  <a:pt x="9073551" y="916803"/>
                  <a:pt x="9089366" y="939806"/>
                  <a:pt x="9100868" y="955621"/>
                </a:cubicBezTo>
                <a:cubicBezTo>
                  <a:pt x="9112370" y="971436"/>
                  <a:pt x="9118121" y="1033259"/>
                  <a:pt x="9118121" y="1033259"/>
                </a:cubicBezTo>
                <a:lnTo>
                  <a:pt x="9118121" y="1033259"/>
                </a:lnTo>
              </a:path>
            </a:pathLst>
          </a:custGeom>
          <a:noFill/>
          <a:ln w="50800" cmpd="sng">
            <a:solidFill>
              <a:srgbClr val="FFFF0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500"/>
          </a:p>
        </p:txBody>
      </p:sp>
      <p:sp>
        <p:nvSpPr>
          <p:cNvPr id="21" name="Oval 20"/>
          <p:cNvSpPr/>
          <p:nvPr/>
        </p:nvSpPr>
        <p:spPr>
          <a:xfrm>
            <a:off x="4953000" y="4419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45720" rIns="0" bIns="144000" spcCol="0" rtlCol="0" anchor="t" anchorCtr="0"/>
          <a:lstStyle/>
          <a:p>
            <a:pPr algn="ctr"/>
            <a:r>
              <a:rPr lang="en-US" sz="1083" b="1" dirty="0">
                <a:solidFill>
                  <a:schemeClr val="tx1"/>
                </a:solidFill>
              </a:rPr>
              <a:t>4.9</a:t>
            </a:r>
          </a:p>
        </p:txBody>
      </p:sp>
      <p:sp>
        <p:nvSpPr>
          <p:cNvPr id="22" name="Oval 21"/>
          <p:cNvSpPr/>
          <p:nvPr/>
        </p:nvSpPr>
        <p:spPr>
          <a:xfrm>
            <a:off x="6400800" y="4267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45720" rIns="0" bIns="144000" spcCol="0" rtlCol="0" anchor="t" anchorCtr="0"/>
          <a:lstStyle/>
          <a:p>
            <a:pPr algn="ctr"/>
            <a:r>
              <a:rPr lang="en-US" sz="1083" b="1" dirty="0">
                <a:solidFill>
                  <a:schemeClr val="tx1"/>
                </a:solidFill>
              </a:rPr>
              <a:t>5.5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3733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4572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83" b="1" dirty="0">
                <a:solidFill>
                  <a:schemeClr val="tx1"/>
                </a:solidFill>
              </a:rPr>
              <a:t>8.9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7117" y="5181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latin typeface="Effra"/>
                <a:cs typeface="Effra"/>
              </a:rPr>
              <a:t>0:00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87951" y="5181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latin typeface="Effra"/>
                <a:cs typeface="Effra"/>
              </a:rPr>
              <a:t>24:00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6900" y="5181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latin typeface="Effra"/>
                <a:cs typeface="Effra"/>
              </a:rPr>
              <a:t>12:00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4800" y="5181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latin typeface="Effra"/>
                <a:cs typeface="Effra"/>
              </a:rPr>
              <a:t>18:00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latin typeface="Effra"/>
                <a:cs typeface="Effra"/>
              </a:rPr>
              <a:t>06:00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493673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2.2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0" y="46482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3.9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0" y="39624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7.8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43053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5.5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0" y="34290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11.1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4000" y="1981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spcCol="0" rtlCol="0" anchor="t" anchorCtr="0"/>
          <a:lstStyle/>
          <a:p>
            <a:pPr algn="ctr"/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2237117" y="25146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16.6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7117" y="19050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en-US" sz="1083" b="1" dirty="0">
                <a:solidFill>
                  <a:schemeClr val="bg1"/>
                </a:solidFill>
                <a:latin typeface="Effra"/>
                <a:cs typeface="Effra"/>
              </a:rPr>
              <a:t>22.2</a:t>
            </a:r>
          </a:p>
        </p:txBody>
      </p:sp>
      <p:sp>
        <p:nvSpPr>
          <p:cNvPr id="38" name="Oval 37"/>
          <p:cNvSpPr/>
          <p:nvPr/>
        </p:nvSpPr>
        <p:spPr>
          <a:xfrm>
            <a:off x="2237117" y="131024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45720" rIns="0" bIns="144000" spcCol="0" rtlCol="0" anchor="t" anchorCtr="0"/>
          <a:lstStyle/>
          <a:p>
            <a:pPr algn="ctr"/>
            <a:endParaRPr lang="en-US" sz="1083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37117" y="1535875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45720" rIns="0" bIns="144000" spcCol="0" rtlCol="0" anchor="t" anchorCtr="0"/>
          <a:lstStyle/>
          <a:p>
            <a:pPr algn="ctr"/>
            <a:endParaRPr lang="en-US" sz="1083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76500" y="1295400"/>
            <a:ext cx="381000" cy="16724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ru-RU" sz="1083" b="1" dirty="0">
                <a:solidFill>
                  <a:schemeClr val="bg1"/>
                </a:solidFill>
                <a:latin typeface="Effra"/>
                <a:cs typeface="Effra"/>
              </a:rPr>
              <a:t>Измерение ГК при самоконтроле</a:t>
            </a:r>
            <a:endParaRPr lang="en-US" sz="1083" b="1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6500" y="1524000"/>
            <a:ext cx="381000" cy="16724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ru-RU" sz="1083" b="1" dirty="0">
                <a:solidFill>
                  <a:schemeClr val="bg1"/>
                </a:solidFill>
                <a:latin typeface="Effra"/>
                <a:cs typeface="Effra"/>
              </a:rPr>
              <a:t>Данные НМГ</a:t>
            </a:r>
            <a:endParaRPr lang="en-US" sz="1083" b="1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2438400"/>
            <a:ext cx="963688" cy="641148"/>
            <a:chOff x="1447800" y="2438400"/>
            <a:chExt cx="963688" cy="641148"/>
          </a:xfrm>
          <a:solidFill>
            <a:schemeClr val="bg1"/>
          </a:solidFill>
        </p:grpSpPr>
        <p:sp>
          <p:nvSpPr>
            <p:cNvPr id="42" name="Oval 41"/>
            <p:cNvSpPr/>
            <p:nvPr/>
          </p:nvSpPr>
          <p:spPr>
            <a:xfrm>
              <a:off x="1447800" y="2438400"/>
              <a:ext cx="609600" cy="6096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2163868">
              <a:off x="1980384" y="2977213"/>
              <a:ext cx="431104" cy="1023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62994" y="4506891"/>
            <a:ext cx="963688" cy="641148"/>
            <a:chOff x="1447800" y="2438400"/>
            <a:chExt cx="963688" cy="641148"/>
          </a:xfrm>
          <a:solidFill>
            <a:schemeClr val="bg1"/>
          </a:solidFill>
        </p:grpSpPr>
        <p:sp>
          <p:nvSpPr>
            <p:cNvPr id="46" name="Oval 45"/>
            <p:cNvSpPr/>
            <p:nvPr/>
          </p:nvSpPr>
          <p:spPr>
            <a:xfrm>
              <a:off x="1447800" y="2438400"/>
              <a:ext cx="609600" cy="6096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163868">
              <a:off x="1980384" y="2977213"/>
              <a:ext cx="431104" cy="1023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687279" y="2404753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Высокий уровень</a:t>
            </a:r>
          </a:p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 ГК может </a:t>
            </a:r>
          </a:p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быть пропущен</a:t>
            </a:r>
            <a:endParaRPr lang="en-US" sz="1083" b="1" dirty="0">
              <a:solidFill>
                <a:schemeClr val="bg1"/>
              </a:solidFill>
              <a:cs typeface="Effr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14953" y="42672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Низкий уровень</a:t>
            </a:r>
          </a:p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 ГК может </a:t>
            </a:r>
          </a:p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быть пропущен</a:t>
            </a:r>
            <a:endParaRPr lang="en-US" sz="1083" b="1" dirty="0">
              <a:solidFill>
                <a:schemeClr val="bg1"/>
              </a:solidFill>
              <a:cs typeface="Effra"/>
            </a:endParaRPr>
          </a:p>
        </p:txBody>
      </p:sp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348914" y="-15012"/>
            <a:ext cx="8572500" cy="304800"/>
          </a:xfrm>
        </p:spPr>
        <p:txBody>
          <a:bodyPr>
            <a:normAutofit fontScale="90000"/>
          </a:bodyPr>
          <a:lstStyle/>
          <a:p>
            <a:r>
              <a:rPr lang="ru-RU" sz="3667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НМГ</a:t>
            </a:r>
            <a:r>
              <a:rPr lang="fr-CH" sz="3667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67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может выявить больше</a:t>
            </a:r>
            <a:endParaRPr lang="en-US" sz="3667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0289" y="723900"/>
            <a:ext cx="8571125" cy="304800"/>
          </a:xfrm>
        </p:spPr>
        <p:txBody>
          <a:bodyPr/>
          <a:lstStyle/>
          <a:p>
            <a:r>
              <a:rPr lang="ru-RU" sz="2667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Пример пациента с уровнем </a:t>
            </a:r>
            <a:r>
              <a:rPr lang="en-US" sz="2667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Hba1c</a:t>
            </a:r>
            <a:r>
              <a:rPr lang="ru-RU" sz="2667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67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8%</a:t>
            </a:r>
          </a:p>
        </p:txBody>
      </p:sp>
      <p:sp>
        <p:nvSpPr>
          <p:cNvPr id="53" name="Oval 52"/>
          <p:cNvSpPr/>
          <p:nvPr/>
        </p:nvSpPr>
        <p:spPr>
          <a:xfrm>
            <a:off x="9835551" y="43053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4572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83" b="1" dirty="0">
                <a:solidFill>
                  <a:schemeClr val="tx1"/>
                </a:solidFill>
              </a:rPr>
              <a:t>5</a:t>
            </a:r>
            <a:r>
              <a:rPr lang="en-US" sz="1083" b="1" dirty="0">
                <a:solidFill>
                  <a:schemeClr val="tx1"/>
                </a:solidFill>
              </a:rPr>
              <a:t>.</a:t>
            </a:r>
            <a:r>
              <a:rPr lang="ru-RU" sz="1083" b="1" dirty="0">
                <a:solidFill>
                  <a:schemeClr val="tx1"/>
                </a:solidFill>
              </a:rPr>
              <a:t>5</a:t>
            </a:r>
            <a:endParaRPr lang="en-US" sz="1083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03616" y="4267200"/>
            <a:ext cx="381000" cy="3048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Целевые</a:t>
            </a:r>
          </a:p>
          <a:p>
            <a:r>
              <a:rPr lang="ru-RU" sz="1083" b="1" dirty="0">
                <a:solidFill>
                  <a:schemeClr val="bg1"/>
                </a:solidFill>
                <a:cs typeface="Effra"/>
              </a:rPr>
              <a:t>значения ГК </a:t>
            </a:r>
            <a:endParaRPr lang="en-US" sz="1083" b="1" dirty="0">
              <a:solidFill>
                <a:schemeClr val="bg1"/>
              </a:solidFill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6632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9" grpId="0" animBg="1"/>
      <p:bldP spid="48" grpId="0"/>
      <p:bldP spid="49" grpId="0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989" y="1538050"/>
            <a:ext cx="7691441" cy="216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719" y="3393281"/>
            <a:ext cx="4182762" cy="27236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5" name="Овал 4"/>
          <p:cNvSpPr/>
          <p:nvPr/>
        </p:nvSpPr>
        <p:spPr>
          <a:xfrm>
            <a:off x="3952861" y="2161389"/>
            <a:ext cx="3071834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50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88777" y="3075790"/>
            <a:ext cx="926200" cy="92028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38715" y="232882"/>
            <a:ext cx="6300123" cy="106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67" b="1" cap="all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Результаты</a:t>
            </a:r>
            <a:r>
              <a:rPr lang="ru-RU" sz="3667" b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en-US" sz="3667" b="1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667" cap="all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суточного мониторинга</a:t>
            </a:r>
            <a:r>
              <a:rPr lang="en-US" sz="2667" cap="all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667" cap="all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глюкозы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0989" y="4364900"/>
            <a:ext cx="3352906" cy="147732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500" b="1" dirty="0"/>
              <a:t>Информация о колебаниях сахара</a:t>
            </a:r>
          </a:p>
          <a:p>
            <a:r>
              <a:rPr lang="ru-RU" sz="1500" b="1" dirty="0"/>
              <a:t>крови в течение суток;</a:t>
            </a:r>
            <a:endParaRPr lang="en-US" sz="1500" b="1" dirty="0"/>
          </a:p>
          <a:p>
            <a:endParaRPr lang="ru-RU" sz="1500" b="1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ru-RU" sz="1500" b="1" dirty="0"/>
              <a:t>Точное определение времени</a:t>
            </a:r>
          </a:p>
          <a:p>
            <a:r>
              <a:rPr lang="ru-RU" sz="1500" b="1" dirty="0"/>
              <a:t> повышения и снижения уровня</a:t>
            </a:r>
          </a:p>
          <a:p>
            <a:r>
              <a:rPr lang="ru-RU" sz="1500" b="1" dirty="0"/>
              <a:t> сахара крови</a:t>
            </a:r>
            <a:r>
              <a:rPr lang="en-US" sz="1500" b="1" dirty="0"/>
              <a:t>.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78074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77C43-F3D8-C3DE-BB23-B1199484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72" y="387658"/>
            <a:ext cx="8404522" cy="6155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помповой инсулинотерапии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741633-81B6-12BC-7201-8B75DE03D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1" y="1003176"/>
            <a:ext cx="7572847" cy="4982608"/>
          </a:xfrm>
        </p:spPr>
      </p:pic>
    </p:spTree>
    <p:extLst>
      <p:ext uri="{BB962C8B-B14F-4D97-AF65-F5344CB8AC3E}">
        <p14:creationId xmlns:p14="http://schemas.microsoft.com/office/powerpoint/2010/main" val="383820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B5F95-7E6C-9605-09EE-33238A22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4" y="343270"/>
            <a:ext cx="8466666" cy="76643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инсулиновой помпы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1D8528-7F14-D80C-E680-10677A62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347" y="1232962"/>
            <a:ext cx="6498354" cy="4560489"/>
          </a:xfrm>
        </p:spPr>
      </p:pic>
    </p:spTree>
    <p:extLst>
      <p:ext uri="{BB962C8B-B14F-4D97-AF65-F5344CB8AC3E}">
        <p14:creationId xmlns:p14="http://schemas.microsoft.com/office/powerpoint/2010/main" val="84779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38D3B-73C4-2B1E-1FE7-1D1081BB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697485" cy="78419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инсулиновой помпы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B1B95B-423D-4B72-BF9E-DC1AD7E2A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872" y="1624615"/>
            <a:ext cx="7345445" cy="4124448"/>
          </a:xfrm>
        </p:spPr>
      </p:pic>
    </p:spTree>
    <p:extLst>
      <p:ext uri="{BB962C8B-B14F-4D97-AF65-F5344CB8AC3E}">
        <p14:creationId xmlns:p14="http://schemas.microsoft.com/office/powerpoint/2010/main" val="106605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PJLittle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98" y="1181710"/>
            <a:ext cx="4197983" cy="291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136687" y="1181710"/>
            <a:ext cx="4349750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endParaRPr lang="ru-RU" altLang="en-US" sz="2333" b="1" dirty="0">
              <a:solidFill>
                <a:srgbClr val="000066"/>
              </a:solidFill>
              <a:latin typeface="Calibri" pitchFamily="34" charset="0"/>
            </a:endParaRPr>
          </a:p>
          <a:p>
            <a:pPr algn="just" eaLnBrk="1" hangingPunct="1"/>
            <a:r>
              <a:rPr lang="ru-RU" altLang="en-US" sz="3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«Нехватка обучения так же опасна, как нехватка инсулина».</a:t>
            </a:r>
            <a:endParaRPr lang="ru-RU" altLang="en-US" sz="3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en-US" sz="3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en-US" sz="2333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333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Elliot P.Joslin,19</a:t>
            </a:r>
            <a:r>
              <a:rPr lang="ru-RU" altLang="en-US" sz="2333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25</a:t>
            </a:r>
            <a:r>
              <a:rPr lang="en-US" altLang="en-US" sz="2333" b="1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altLang="en-US" sz="2333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18" descr="JoslinTro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588" y="4260803"/>
            <a:ext cx="2708011" cy="176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3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G:\фото\мама и только мама\Работа\DSC03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17" y="339047"/>
            <a:ext cx="3723401" cy="496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345110" y="339047"/>
            <a:ext cx="4300409" cy="46910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/>
              <a:t>Школа самоконтроля в </a:t>
            </a:r>
            <a:r>
              <a:rPr lang="ru-RU" sz="2400" b="1" dirty="0" err="1"/>
              <a:t>СОДКБимени</a:t>
            </a:r>
            <a:r>
              <a:rPr lang="ru-RU" sz="2400" b="1" dirty="0"/>
              <a:t> Н.Н. Ивановой активно работает с 1996 года</a:t>
            </a:r>
          </a:p>
          <a:p>
            <a:pPr eaLnBrk="1" hangingPunct="1"/>
            <a:r>
              <a:rPr lang="ru-RU" sz="2400" b="1" dirty="0"/>
              <a:t>Ежегодно здесь проходят обучение около 560 пациентов и их родителей</a:t>
            </a:r>
          </a:p>
          <a:p>
            <a:pPr eaLnBrk="1" hangingPunct="1"/>
            <a:r>
              <a:rPr lang="ru-RU" sz="2400" b="1" dirty="0"/>
              <a:t>Таким образом, за 26 лет работы мы обучили первично и повторно около 12000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1916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96355" y="1382592"/>
            <a:ext cx="4109598" cy="47191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3000" dirty="0">
                <a:latin typeface="Effra"/>
                <a:cs typeface="Effra"/>
              </a:rPr>
              <a:t>К </a:t>
            </a:r>
            <a:r>
              <a:rPr lang="ru-RU" sz="7333" dirty="0">
                <a:solidFill>
                  <a:srgbClr val="0092A8"/>
                </a:solidFill>
                <a:latin typeface="Effra"/>
                <a:cs typeface="Effra"/>
              </a:rPr>
              <a:t>2030</a:t>
            </a:r>
          </a:p>
          <a:p>
            <a:pPr algn="ctr"/>
            <a:r>
              <a:rPr lang="ru-RU" sz="3000" dirty="0">
                <a:latin typeface="Effra"/>
                <a:cs typeface="Effra"/>
              </a:rPr>
              <a:t>году у </a:t>
            </a:r>
            <a:r>
              <a:rPr lang="ru-RU" sz="3000" dirty="0">
                <a:solidFill>
                  <a:srgbClr val="0092A8"/>
                </a:solidFill>
                <a:latin typeface="Effra"/>
                <a:cs typeface="Effra"/>
              </a:rPr>
              <a:t>каждого</a:t>
            </a:r>
            <a:r>
              <a:rPr lang="ru-RU" sz="3000" dirty="0">
                <a:latin typeface="Effra"/>
                <a:cs typeface="Effra"/>
              </a:rPr>
              <a:t> </a:t>
            </a:r>
          </a:p>
          <a:p>
            <a:pPr algn="ctr"/>
            <a:endParaRPr lang="ru-RU" sz="3000" dirty="0">
              <a:latin typeface="Effra"/>
              <a:cs typeface="Effra"/>
            </a:endParaRPr>
          </a:p>
          <a:p>
            <a:pPr algn="ctr"/>
            <a:endParaRPr lang="ru-RU" sz="3000" dirty="0">
              <a:latin typeface="Effra"/>
              <a:cs typeface="Effra"/>
            </a:endParaRPr>
          </a:p>
          <a:p>
            <a:pPr algn="ctr"/>
            <a:r>
              <a:rPr lang="ru-RU" sz="7333" dirty="0">
                <a:solidFill>
                  <a:srgbClr val="0092A8"/>
                </a:solidFill>
                <a:latin typeface="Effra"/>
                <a:cs typeface="Effra"/>
              </a:rPr>
              <a:t>десятого</a:t>
            </a:r>
            <a:r>
              <a:rPr lang="ru-RU" sz="7333" dirty="0">
                <a:solidFill>
                  <a:schemeClr val="accent2">
                    <a:lumMod val="75000"/>
                  </a:schemeClr>
                </a:solidFill>
                <a:latin typeface="Effra"/>
                <a:cs typeface="Effra"/>
              </a:rPr>
              <a:t> </a:t>
            </a:r>
            <a:r>
              <a:rPr lang="ru-RU" sz="3000" dirty="0">
                <a:latin typeface="Effra"/>
                <a:cs typeface="Effra"/>
              </a:rPr>
              <a:t>жителя планеты будет </a:t>
            </a:r>
            <a:r>
              <a:rPr lang="ru-RU" sz="4000" dirty="0">
                <a:solidFill>
                  <a:srgbClr val="0092A8"/>
                </a:solidFill>
                <a:latin typeface="Effra"/>
                <a:cs typeface="Effra"/>
              </a:rPr>
              <a:t>сахарный диабет</a:t>
            </a:r>
            <a:endParaRPr lang="en-US" sz="4000" dirty="0">
              <a:solidFill>
                <a:srgbClr val="0092A8"/>
              </a:solidFill>
              <a:latin typeface="Effra"/>
              <a:cs typeface="Eff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898" y="55889"/>
            <a:ext cx="9157138" cy="9644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000" b="1" cap="all" dirty="0">
                <a:ln w="11430"/>
                <a:latin typeface="+mj-lt"/>
              </a:rPr>
              <a:t>Сахарный диабет</a:t>
            </a:r>
          </a:p>
          <a:p>
            <a:r>
              <a:rPr lang="ru-RU" sz="2667" cap="all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Эпидемия </a:t>
            </a:r>
            <a:r>
              <a:rPr lang="en-US" sz="2667" cap="all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XXI </a:t>
            </a:r>
            <a:r>
              <a:rPr lang="ru-RU" sz="2667" cap="all" dirty="0">
                <a:ln w="11430"/>
                <a:solidFill>
                  <a:schemeClr val="accent2">
                    <a:lumMod val="75000"/>
                  </a:schemeClr>
                </a:solidFill>
                <a:latin typeface="+mj-lt"/>
              </a:rPr>
              <a:t>века </a:t>
            </a:r>
          </a:p>
        </p:txBody>
      </p:sp>
      <p:sp>
        <p:nvSpPr>
          <p:cNvPr id="9" name="Oval 8"/>
          <p:cNvSpPr/>
          <p:nvPr/>
        </p:nvSpPr>
        <p:spPr>
          <a:xfrm>
            <a:off x="8714855" y="833996"/>
            <a:ext cx="716366" cy="734921"/>
          </a:xfrm>
          <a:prstGeom prst="ellipse">
            <a:avLst/>
          </a:prstGeom>
          <a:noFill/>
          <a:ln w="22860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5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51228" y="1382592"/>
            <a:ext cx="4499463" cy="4308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en-US" sz="1667" dirty="0">
                <a:solidFill>
                  <a:schemeClr val="accent2">
                    <a:lumMod val="75000"/>
                  </a:schemeClr>
                </a:solidFill>
              </a:rPr>
              <a:t>ВОЗ считает сахарный диабет эпидемией неинфекционных заболеваний 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97898" y="1233445"/>
            <a:ext cx="4717106" cy="5173495"/>
            <a:chOff x="126123" y="1202539"/>
            <a:chExt cx="5660527" cy="6208194"/>
          </a:xfrm>
        </p:grpSpPr>
        <p:sp>
          <p:nvSpPr>
            <p:cNvPr id="6" name="Rounded Rectangle 5"/>
            <p:cNvSpPr/>
            <p:nvPr/>
          </p:nvSpPr>
          <p:spPr>
            <a:xfrm>
              <a:off x="293428" y="6590791"/>
              <a:ext cx="2404624" cy="66750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667" b="1" dirty="0">
                  <a:solidFill>
                    <a:schemeClr val="bg1"/>
                  </a:solidFill>
                </a:rPr>
                <a:t>387</a:t>
              </a:r>
              <a:r>
                <a:rPr lang="ru-RU" sz="2667" dirty="0">
                  <a:solidFill>
                    <a:schemeClr val="bg1"/>
                  </a:solidFill>
                </a:rPr>
                <a:t> млн</a:t>
              </a:r>
            </a:p>
          </p:txBody>
        </p:sp>
        <p:pic>
          <p:nvPicPr>
            <p:cNvPr id="48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851594" y="535626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421359" y="5356270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638744" y="535626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495740" y="535626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065505" y="5356269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282891" y="535626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692832" y="535626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336979" y="5356266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906744" y="535626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124129" y="535626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851594" y="5984174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421359" y="598417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638744" y="5984175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495740" y="5984173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065505" y="5984176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282891" y="5984174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692832" y="5984173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336979" y="5984173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906744" y="5984175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124129" y="5984173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851594" y="4110219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421359" y="4110221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638744" y="4110220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495740" y="411021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065505" y="4110221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282891" y="4110219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692832" y="411021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906744" y="4110220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851594" y="4738126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421359" y="4738128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638744" y="473812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495740" y="4738125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065505" y="473812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282891" y="4738126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692832" y="4738125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336979" y="4738124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1906744" y="4738127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9" r="5989"/>
            <a:stretch/>
          </p:blipFill>
          <p:spPr bwMode="auto">
            <a:xfrm flipH="1">
              <a:off x="2124129" y="4738125"/>
              <a:ext cx="222089" cy="6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" name="Group 152"/>
            <p:cNvGrpSpPr/>
            <p:nvPr/>
          </p:nvGrpSpPr>
          <p:grpSpPr>
            <a:xfrm>
              <a:off x="3246488" y="2810713"/>
              <a:ext cx="2404624" cy="4447580"/>
              <a:chOff x="3246488" y="2810713"/>
              <a:chExt cx="2404624" cy="4447580"/>
            </a:xfrm>
          </p:grpSpPr>
          <p:pic>
            <p:nvPicPr>
              <p:cNvPr id="89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818005" y="5334981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7770" y="5334983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605155" y="5334981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462151" y="533498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31916" y="5334982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49302" y="5334981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659243" y="533498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303390" y="533497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873155" y="5334981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090540" y="533498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818005" y="596288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7770" y="596289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605155" y="596288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462151" y="596288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31916" y="596288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49302" y="596288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659243" y="596288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303390" y="596288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873155" y="596288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090540" y="596288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818005" y="471683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7770" y="4716841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605155" y="471684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462151" y="471683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31916" y="471684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49302" y="471683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659243" y="471683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303390" y="471683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873155" y="471684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090540" y="471683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818005" y="408405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7770" y="408406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605155" y="408405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462151" y="408405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31916" y="408405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49302" y="408405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659243" y="408405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303390" y="408405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873155" y="408405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090540" y="408405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818005" y="346591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7770" y="3465918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605155" y="346591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462151" y="3465915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31916" y="346591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49302" y="3465916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659243" y="3465915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303390" y="3465914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873155" y="3465917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5090540" y="3465915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385472" y="283801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582564" y="283801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226711" y="2838009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3796476" y="2838012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989" r="5989"/>
              <a:stretch/>
            </p:blipFill>
            <p:spPr bwMode="auto">
              <a:xfrm flipH="1">
                <a:off x="4013861" y="2838010"/>
                <a:ext cx="222089" cy="62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3" descr="H:\MDT\NEW WORK\T&amp;D Review\всяч\CHelovechek.pn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803" r="11406" b="50000"/>
              <a:stretch/>
            </p:blipFill>
            <p:spPr bwMode="auto">
              <a:xfrm flipH="1">
                <a:off x="4462150" y="2810713"/>
                <a:ext cx="196755" cy="313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7" name="Rounded Rectangle 146"/>
              <p:cNvSpPr/>
              <p:nvPr/>
            </p:nvSpPr>
            <p:spPr>
              <a:xfrm>
                <a:off x="3246488" y="6590791"/>
                <a:ext cx="2404624" cy="66750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667" b="1" dirty="0">
                    <a:solidFill>
                      <a:schemeClr val="bg1"/>
                    </a:solidFill>
                  </a:rPr>
                  <a:t>552</a:t>
                </a:r>
                <a:r>
                  <a:rPr lang="ru-RU" sz="2667" dirty="0">
                    <a:solidFill>
                      <a:schemeClr val="bg1"/>
                    </a:solidFill>
                  </a:rPr>
                  <a:t> млн</a:t>
                </a:r>
              </a:p>
            </p:txBody>
          </p:sp>
        </p:grpSp>
        <p:sp>
          <p:nvSpPr>
            <p:cNvPr id="150" name="Rectangle 3"/>
            <p:cNvSpPr txBox="1">
              <a:spLocks noChangeArrowheads="1"/>
            </p:cNvSpPr>
            <p:nvPr/>
          </p:nvSpPr>
          <p:spPr>
            <a:xfrm>
              <a:off x="126123" y="1202539"/>
              <a:ext cx="5660527" cy="6208194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txBody>
            <a:bodyPr vert="horz" lIns="0" tIns="0" rIns="0" bIns="0" rtlCol="0">
              <a:normAutofit/>
            </a:bodyPr>
            <a:lstStyle>
              <a:lvl1pPr marL="228600" indent="-228600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Wingdings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025" indent="-228600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Wingdings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Wingdings" charset="2"/>
                <a:buChar char="§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Font typeface="Wingdings" charset="2"/>
                <a:buChar char="§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144588" indent="-227013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Effra" panose="02000506080000020004" pitchFamily="2" charset="0"/>
                <a:buChar char="–"/>
                <a:defRPr sz="16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1370013" indent="-225425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Effra" panose="02000506080000020004" pitchFamily="2" charset="0"/>
                <a:buChar char="–"/>
                <a:defRPr sz="16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597025" indent="-227013" algn="l" defTabSz="54845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Effra" panose="02000506080000020004" pitchFamily="2" charset="0"/>
                <a:buChar char="–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4113428" indent="-274229" algn="l" defTabSz="548457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1886" indent="-274229" algn="l" defTabSz="548457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buFont typeface="Wingdings" charset="2"/>
                <a:buNone/>
              </a:pPr>
              <a:r>
                <a:rPr lang="ru-RU" sz="3583" b="1" dirty="0">
                  <a:solidFill>
                    <a:srgbClr val="C00000"/>
                  </a:solidFill>
                  <a:latin typeface="Comic Sans MS" pitchFamily="66" charset="0"/>
                </a:rPr>
                <a:t>                 </a:t>
              </a:r>
              <a:r>
                <a:rPr lang="ru-RU" sz="3583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72160" y="3604078"/>
              <a:ext cx="914400" cy="2979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>
                <a:lnSpc>
                  <a:spcPts val="1583"/>
                </a:lnSpc>
              </a:pPr>
              <a:r>
                <a:rPr lang="ru-RU" sz="2667" b="1" dirty="0">
                  <a:solidFill>
                    <a:schemeClr val="accent1">
                      <a:lumMod val="75000"/>
                    </a:schemeClr>
                  </a:solidFill>
                  <a:latin typeface="Effra"/>
                  <a:cs typeface="Effra"/>
                </a:rPr>
                <a:t>2014</a:t>
              </a:r>
              <a:endParaRPr lang="en-US" sz="1667" b="1" dirty="0">
                <a:solidFill>
                  <a:schemeClr val="accent1">
                    <a:lumMod val="75000"/>
                  </a:schemeClr>
                </a:solidFill>
                <a:latin typeface="Effra"/>
                <a:cs typeface="Effra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18005" y="2350759"/>
              <a:ext cx="914400" cy="2979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>
                <a:lnSpc>
                  <a:spcPts val="1583"/>
                </a:lnSpc>
              </a:pPr>
              <a:r>
                <a:rPr lang="ru-RU" sz="2667" b="1" dirty="0">
                  <a:solidFill>
                    <a:schemeClr val="accent1">
                      <a:lumMod val="75000"/>
                    </a:schemeClr>
                  </a:solidFill>
                  <a:latin typeface="Effra"/>
                  <a:cs typeface="Effra"/>
                </a:rPr>
                <a:t>2030</a:t>
              </a:r>
              <a:endParaRPr lang="en-US" sz="1667" b="1" dirty="0">
                <a:solidFill>
                  <a:schemeClr val="accent1">
                    <a:lumMod val="75000"/>
                  </a:schemeClr>
                </a:solidFill>
                <a:latin typeface="Effra"/>
                <a:cs typeface="Effra"/>
              </a:endParaRPr>
            </a:p>
          </p:txBody>
        </p:sp>
        <p:pic>
          <p:nvPicPr>
            <p:cNvPr id="154" name="Picture 3" descr="H:\MDT\NEW WORK\T&amp;D Review\всяч\CHelovechek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-6803" r="-1" b="16262"/>
            <a:stretch/>
          </p:blipFill>
          <p:spPr bwMode="auto">
            <a:xfrm flipH="1">
              <a:off x="2128831" y="4085222"/>
              <a:ext cx="222089" cy="50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Isosceles Triangle 154"/>
            <p:cNvSpPr/>
            <p:nvPr/>
          </p:nvSpPr>
          <p:spPr>
            <a:xfrm rot="5400000">
              <a:off x="2312009" y="4705438"/>
              <a:ext cx="1499012" cy="308578"/>
            </a:xfrm>
            <a:prstGeom prst="triangle">
              <a:avLst/>
            </a:prstGeom>
            <a:noFill/>
            <a:ln w="666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0" hangingPunct="0"/>
              <a:endParaRPr lang="en-US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979" y="2939100"/>
            <a:ext cx="4087343" cy="12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7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737" y="183472"/>
            <a:ext cx="5418666" cy="455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ЗАНЯТИЯ В ШКОЛЕ «ДИАБЕТ»</a:t>
            </a:r>
          </a:p>
        </p:txBody>
      </p:sp>
      <p:pic>
        <p:nvPicPr>
          <p:cNvPr id="7171" name="Picture 3" descr="DSC020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636" y="802689"/>
            <a:ext cx="3499387" cy="2626311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7D298-C3DC-42B1-AFEA-8E2AA03DD6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777" y="3502849"/>
            <a:ext cx="4066384" cy="3048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7CBC4-4E7F-7BC0-3EF8-ACF2404B0094}"/>
              </a:ext>
            </a:extLst>
          </p:cNvPr>
          <p:cNvSpPr txBox="1"/>
          <p:nvPr/>
        </p:nvSpPr>
        <p:spPr>
          <a:xfrm>
            <a:off x="4790777" y="2308597"/>
            <a:ext cx="5233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sz="1800" b="1" dirty="0"/>
              <a:t>Школа самоконтроля лицензирована в городском центре медицинской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133401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Процесс обучения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97435" y="1558124"/>
            <a:ext cx="8076048" cy="353765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/>
              <a:t>Курс обучения в школе включает 8 основных занятий и длится от 10 до 14 дней в зависимости от уровня подготовки обучаемых.</a:t>
            </a:r>
          </a:p>
          <a:p>
            <a:pPr eaLnBrk="1" hangingPunct="1"/>
            <a:r>
              <a:rPr lang="ru-RU" sz="2400" b="1" dirty="0"/>
              <a:t>Ежемесячно проводится 2-3 цикла обучения</a:t>
            </a:r>
          </a:p>
          <a:p>
            <a:pPr eaLnBrk="1" hangingPunct="1"/>
            <a:r>
              <a:rPr lang="ru-RU" sz="2400" b="1" dirty="0"/>
              <a:t>Группа обучаемых состоит из 7-10 человек</a:t>
            </a:r>
          </a:p>
          <a:p>
            <a:pPr eaLnBrk="1" hangingPunct="1"/>
            <a:r>
              <a:rPr lang="ru-RU" sz="2400" b="1" dirty="0"/>
              <a:t>Занятия проходят в специально выделенном помещении, имеется все необходимое оснащение</a:t>
            </a:r>
          </a:p>
        </p:txBody>
      </p:sp>
    </p:spTree>
    <p:extLst>
      <p:ext uri="{BB962C8B-B14F-4D97-AF65-F5344CB8AC3E}">
        <p14:creationId xmlns:p14="http://schemas.microsoft.com/office/powerpoint/2010/main" val="310876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G:\фото\мама и только мама\Работа\DSC03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8433" y="1785453"/>
            <a:ext cx="4639754" cy="347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202858" y="1988537"/>
            <a:ext cx="4200465" cy="28809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Что такое диабет.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Питание при сахарном диабете ( 2 занятия)</a:t>
            </a:r>
          </a:p>
          <a:p>
            <a:pPr marL="342900" indent="-342900"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03B7-A67C-B59E-40D3-ED9FC108A01E}"/>
              </a:ext>
            </a:extLst>
          </p:cNvPr>
          <p:cNvSpPr txBox="1">
            <a:spLocks/>
          </p:cNvSpPr>
          <p:nvPr/>
        </p:nvSpPr>
        <p:spPr>
          <a:xfrm>
            <a:off x="202858" y="0"/>
            <a:ext cx="8591936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занятий в школе «Диабет»</a:t>
            </a:r>
          </a:p>
        </p:txBody>
      </p:sp>
    </p:spTree>
    <p:extLst>
      <p:ext uri="{BB962C8B-B14F-4D97-AF65-F5344CB8AC3E}">
        <p14:creationId xmlns:p14="http://schemas.microsoft.com/office/powerpoint/2010/main" val="375192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Тематика занятий в школе</a:t>
            </a:r>
          </a:p>
        </p:txBody>
      </p:sp>
      <p:pic>
        <p:nvPicPr>
          <p:cNvPr id="10244" name="Picture 4" descr="P60101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0840" y="1683982"/>
            <a:ext cx="4653379" cy="349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306691" y="1927985"/>
            <a:ext cx="4029861" cy="30020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Инсулинотерапия при сахарном диабете (2 занятия)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Самоконтроль, высокий сахар крови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Кетоацидоз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сопутствующие заболевания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B5364B-39F1-4471-A675-A5DD71B39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2" y="393891"/>
            <a:ext cx="885215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60201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907" y="1814633"/>
            <a:ext cx="3752772" cy="380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471379" y="1976977"/>
            <a:ext cx="3854528" cy="258444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Физические нагрузки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Отдых и путешествия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F2619-EBBC-6831-5703-07EFB3395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0" y="481629"/>
            <a:ext cx="885215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сканирование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720" y="106019"/>
            <a:ext cx="6884522" cy="516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WordArt 9"/>
          <p:cNvSpPr>
            <a:spLocks noChangeArrowheads="1" noChangeShapeType="1" noTextEdit="1"/>
          </p:cNvSpPr>
          <p:nvPr/>
        </p:nvSpPr>
        <p:spPr bwMode="auto">
          <a:xfrm>
            <a:off x="786629" y="5375716"/>
            <a:ext cx="57610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sz="3200" kern="10" dirty="0">
                <a:ln w="9525"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latin typeface="Comic Sans MS" panose="030F0702030302020204" pitchFamily="66" charset="0"/>
              </a:rPr>
              <a:t>Лето? – Лагерь отдыха!</a:t>
            </a:r>
          </a:p>
        </p:txBody>
      </p:sp>
    </p:spTree>
    <p:extLst>
      <p:ext uri="{BB962C8B-B14F-4D97-AF65-F5344CB8AC3E}">
        <p14:creationId xmlns:p14="http://schemas.microsoft.com/office/powerpoint/2010/main" val="22811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82025" y="405413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Лагерь для детей с сахарным диабетом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025" y="1885381"/>
            <a:ext cx="8596668" cy="388077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 1998 года ежегодно организовываются заезды детей 12-17 лет в летний оздоровительный лагерь «Орленок» в живописном месте Самарской области.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Здесь дети отдыхают в коллективе сверстников с элементами интерактивного обучения в школе «Диабет».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Не только участие, но и многочисленные победы во многих спортивных и творческих мероприятиях совершенно меняет взгляды на жизнь наших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73911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60201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404" y="566022"/>
            <a:ext cx="7312569" cy="548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2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60702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77" y="333375"/>
            <a:ext cx="7790372" cy="58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279651" y="333375"/>
            <a:ext cx="799306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</a:endParaRP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1524000" y="4005263"/>
            <a:ext cx="91440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FFFF00">
                  <a:alpha val="98822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29" y="307053"/>
            <a:ext cx="4169874" cy="1605218"/>
          </a:xfrm>
        </p:spPr>
        <p:txBody>
          <a:bodyPr>
            <a:noAutofit/>
          </a:bodyPr>
          <a:lstStyle/>
          <a:p>
            <a:r>
              <a:rPr lang="ru-RU" b="1" dirty="0"/>
              <a:t>Школа самоконтроля для самых маленьких пациентов на базе специализированных детских садов в Самаре и Тольятти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303" y="1006748"/>
            <a:ext cx="5102055" cy="382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102" y="2328951"/>
            <a:ext cx="3854528" cy="258444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рамках образовательной программы дети  изучают вопросы управления диабетом, адаптированные для раннего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279286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8118" y="271812"/>
            <a:ext cx="9628188" cy="4339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Сахарный диабет 1 типа </a:t>
            </a:r>
            <a:br>
              <a:rPr lang="ru-RU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667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Заболеваемость</a:t>
            </a:r>
            <a:r>
              <a:rPr lang="ru-RU" sz="2667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67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у детей и подростков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9" y="1592779"/>
            <a:ext cx="4213603" cy="310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08003" y="4900672"/>
            <a:ext cx="4287639" cy="4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8" tIns="38099" rIns="76198" bIns="38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333" b="1" dirty="0">
                <a:latin typeface="+mn-lt"/>
              </a:rPr>
              <a:t>1.92 миллиардов детей (возраст 0–14 лет) на 2015 год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5738" y="1507069"/>
            <a:ext cx="4320092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8" tIns="38099" rIns="76198" bIns="38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750" b="1" dirty="0">
                <a:latin typeface="+mn-lt"/>
              </a:rPr>
              <a:t>В 201</a:t>
            </a:r>
            <a:r>
              <a:rPr lang="en-US" altLang="en-US" sz="1750" b="1" dirty="0">
                <a:latin typeface="+mn-lt"/>
              </a:rPr>
              <a:t>5</a:t>
            </a:r>
            <a:r>
              <a:rPr lang="ru-RU" altLang="en-US" sz="1750" b="1" dirty="0">
                <a:latin typeface="+mn-lt"/>
              </a:rPr>
              <a:t> году </a:t>
            </a:r>
            <a:r>
              <a:rPr lang="ru-RU" altLang="en-US" sz="175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количество </a:t>
            </a:r>
            <a:r>
              <a:rPr lang="ru-RU" altLang="en-US" sz="1667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детей и подростков</a:t>
            </a:r>
            <a:r>
              <a:rPr lang="ru-RU" altLang="en-US" sz="1667" b="1" dirty="0">
                <a:latin typeface="+mn-lt"/>
              </a:rPr>
              <a:t> с сахарным диабетом 1 типа достигло </a:t>
            </a:r>
            <a:r>
              <a:rPr lang="en-US" altLang="en-US" sz="30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542</a:t>
            </a:r>
            <a:r>
              <a:rPr lang="ru-RU" altLang="en-US" sz="30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</a:t>
            </a:r>
            <a:r>
              <a:rPr lang="en-US" altLang="en-US" sz="30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0</a:t>
            </a:r>
            <a:r>
              <a:rPr lang="ru-RU" altLang="en-US" sz="30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00</a:t>
            </a:r>
            <a:r>
              <a:rPr lang="ru-RU" altLang="en-US" sz="1750" b="1" dirty="0">
                <a:latin typeface="+mn-lt"/>
              </a:rPr>
              <a:t>...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5738" y="2736210"/>
            <a:ext cx="4692385" cy="8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8" tIns="38099" rIns="76198" bIns="38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750" b="1" dirty="0">
                <a:latin typeface="+mn-lt"/>
              </a:rPr>
              <a:t>... У </a:t>
            </a:r>
            <a:r>
              <a:rPr lang="ru-RU" altLang="en-US" sz="30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86,000</a:t>
            </a:r>
            <a:r>
              <a:rPr lang="ru-RU" altLang="en-US" sz="1750" b="1" dirty="0">
                <a:latin typeface="+mn-lt"/>
              </a:rPr>
              <a:t> детей и подростков сахарный диабет 1 типа был </a:t>
            </a:r>
            <a:r>
              <a:rPr lang="ru-RU" altLang="en-US" sz="175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впервые выявленный</a:t>
            </a:r>
            <a:r>
              <a:rPr lang="ru-RU" altLang="en-US" sz="1750" b="1" dirty="0">
                <a:latin typeface="+mn-lt"/>
              </a:rPr>
              <a:t>...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5738" y="4039981"/>
            <a:ext cx="3848364" cy="83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8" tIns="38099" rIns="76198" bIns="38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1583" b="1" dirty="0">
                <a:latin typeface="+mn-lt"/>
              </a:rPr>
              <a:t>... </a:t>
            </a:r>
            <a:r>
              <a:rPr lang="ru-RU" altLang="en-US" sz="1583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ежегодный прирост заболеваемости </a:t>
            </a:r>
            <a:r>
              <a:rPr lang="ru-RU" altLang="en-US" sz="1583" b="1" dirty="0">
                <a:latin typeface="+mn-lt"/>
              </a:rPr>
              <a:t>детей и подростков с сахарным диабетом 1 типа составил </a:t>
            </a:r>
            <a:r>
              <a:rPr lang="ru-RU" altLang="en-US" sz="175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3%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171795" y="6501939"/>
            <a:ext cx="1909173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8" tIns="38099" rIns="76198" bIns="38099">
            <a:spAutoFit/>
          </a:bodyPr>
          <a:lstStyle>
            <a:lvl1pPr eaLnBrk="0" hangingPunct="0"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en-US" sz="1000" dirty="0">
                <a:latin typeface="Verdana" pitchFamily="34" charset="0"/>
                <a:cs typeface="Times New Roman" pitchFamily="18" charset="0"/>
              </a:rPr>
              <a:t>IDF </a:t>
            </a:r>
            <a:r>
              <a:rPr lang="ru-RU" altLang="en-US" sz="1000" dirty="0" err="1">
                <a:latin typeface="Verdana" pitchFamily="34" charset="0"/>
                <a:cs typeface="Times New Roman" pitchFamily="18" charset="0"/>
              </a:rPr>
              <a:t>Atlas</a:t>
            </a:r>
            <a:r>
              <a:rPr lang="ru-RU" altLang="en-US" sz="1000" dirty="0">
                <a:latin typeface="Verdana" pitchFamily="34" charset="0"/>
                <a:cs typeface="Times New Roman" pitchFamily="18" charset="0"/>
              </a:rPr>
              <a:t>, 7</a:t>
            </a:r>
            <a:r>
              <a:rPr lang="ru-RU" altLang="en-US" sz="1000" baseline="30000" dirty="0">
                <a:latin typeface="Verdana" pitchFamily="34" charset="0"/>
                <a:cs typeface="Times New Roman" pitchFamily="18" charset="0"/>
              </a:rPr>
              <a:t>th</a:t>
            </a:r>
            <a:r>
              <a:rPr lang="ru-RU" altLang="en-US" sz="1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altLang="en-US" sz="1000" dirty="0" err="1">
                <a:latin typeface="Verdana" pitchFamily="34" charset="0"/>
                <a:cs typeface="Times New Roman" pitchFamily="18" charset="0"/>
              </a:rPr>
              <a:t>edition</a:t>
            </a:r>
            <a:r>
              <a:rPr lang="ru-RU" altLang="en-US" sz="1000" dirty="0">
                <a:latin typeface="Verdana" pitchFamily="34" charset="0"/>
                <a:cs typeface="Times New Roman" pitchFamily="18" charset="0"/>
              </a:rPr>
              <a:t>, 2015</a:t>
            </a:r>
            <a:endParaRPr lang="ru-RU" alt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5" y="22437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Основные понятия  о  диете  и  хлебных  единицах  закрепляются  в  сюжетно-ролевых  играх.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1" y="1615736"/>
            <a:ext cx="4029527" cy="302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702" y="1350270"/>
            <a:ext cx="3420863" cy="25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0FBE7A-FADD-A1C5-380B-7B354E7A74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53" y="4300221"/>
            <a:ext cx="3889272" cy="219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42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3066635" y="548821"/>
            <a:ext cx="4572000" cy="4357688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Обязательным в  программе    является обучение самостоятельным  навыкам    введения  инсулина.</a:t>
            </a:r>
          </a:p>
        </p:txBody>
      </p:sp>
      <p:pic>
        <p:nvPicPr>
          <p:cNvPr id="75779" name="Содержимое 3" descr="Изображение 0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327" y="406154"/>
            <a:ext cx="2459160" cy="346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2C4D4-4566-9868-EE42-1C3D04354203}"/>
              </a:ext>
            </a:extLst>
          </p:cNvPr>
          <p:cNvSpPr txBox="1"/>
          <p:nvPr/>
        </p:nvSpPr>
        <p:spPr>
          <a:xfrm>
            <a:off x="730189" y="4190260"/>
            <a:ext cx="42745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Для  лучшего  усвоения  сложной  информации  о  диабете  используются  специальные  современные  пособия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61921F3-F079-4E34-F57E-427A60F2D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27" y="3768482"/>
            <a:ext cx="3710064" cy="278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321492"/>
      </p:ext>
    </p:extLst>
  </p:cSld>
  <p:clrMapOvr>
    <a:masterClrMapping/>
  </p:clrMapOvr>
  <p:transition spd="slow" advClick="0" advTm="600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5"/>
          <p:cNvSpPr>
            <a:spLocks noGrp="1"/>
          </p:cNvSpPr>
          <p:nvPr>
            <p:ph idx="1"/>
          </p:nvPr>
        </p:nvSpPr>
        <p:spPr>
          <a:xfrm>
            <a:off x="677334" y="1405988"/>
            <a:ext cx="8596668" cy="388077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школы самоконтроля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92198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701336" y="810210"/>
            <a:ext cx="90818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Показатели компенсации сахарного диабета, </a:t>
            </a:r>
          </a:p>
          <a:p>
            <a:pPr algn="ctr" eaLnBrk="1" hangingPunct="1"/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риски развития поздних осложнений</a:t>
            </a:r>
            <a:endParaRPr 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49968"/>
              </p:ext>
            </p:extLst>
          </p:nvPr>
        </p:nvGraphicFramePr>
        <p:xfrm>
          <a:off x="1637669" y="2269603"/>
          <a:ext cx="7058026" cy="251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25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Показатель компенсации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гликированного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Hb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у пациентов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гликированного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Hb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у пациентов 2021 год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22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Гликированный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гемоглобин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9,5%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8,0%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64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Динамика госпитализаций с диабетическим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кетоацидозом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(по данным ДГКБ№1)</a:t>
            </a:r>
            <a:br>
              <a:rPr lang="ru-RU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endParaRPr lang="ru-RU" sz="3200" dirty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750757"/>
              </p:ext>
            </p:extLst>
          </p:nvPr>
        </p:nvGraphicFramePr>
        <p:xfrm>
          <a:off x="677334" y="2616616"/>
          <a:ext cx="7705725" cy="2874705"/>
        </p:xfrm>
        <a:graphic>
          <a:graphicData uri="http://schemas.openxmlformats.org/drawingml/2006/table">
            <a:tbl>
              <a:tblPr/>
              <a:tblGrid>
                <a:gridCol w="169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8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госпитализаций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2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04273"/>
              </p:ext>
            </p:extLst>
          </p:nvPr>
        </p:nvGraphicFramePr>
        <p:xfrm>
          <a:off x="802706" y="1597981"/>
          <a:ext cx="7915164" cy="4587147"/>
        </p:xfrm>
        <a:graphic>
          <a:graphicData uri="http://schemas.openxmlformats.org/drawingml/2006/table">
            <a:tbl>
              <a:tblPr/>
              <a:tblGrid>
                <a:gridCol w="336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Осложнение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ангиопатия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сетчатки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ретинопатия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непролиферативная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катаракта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 нефропатия в стадии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микроальбуминурии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 нефропатия в стадии протеинурии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Дистальная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полинейропатия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доклиническая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,6%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Дистальная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полинейропатия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клиническая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Диабетическая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хайропатия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26" name="Rectangle 1"/>
          <p:cNvSpPr>
            <a:spLocks noChangeArrowheads="1"/>
          </p:cNvSpPr>
          <p:nvPr/>
        </p:nvSpPr>
        <p:spPr bwMode="auto">
          <a:xfrm>
            <a:off x="620088" y="195505"/>
            <a:ext cx="828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Динамика поздних осложнений сахарного диабета у детей и подростков</a:t>
            </a: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24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1408594" y="461638"/>
            <a:ext cx="7087338" cy="4603072"/>
            <a:chOff x="0" y="0"/>
            <a:chExt cx="5759" cy="4319"/>
          </a:xfrm>
        </p:grpSpPr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70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orbel" panose="020B0503020204020204" pitchFamily="34" charset="0"/>
              </a:endParaRPr>
            </a:p>
          </p:txBody>
        </p:sp>
      </p:grp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91335" y="5178434"/>
            <a:ext cx="87137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125"/>
              </a:spcBef>
            </a:pPr>
            <a:r>
              <a:rPr lang="ru-RU" sz="6600" b="1" dirty="0">
                <a:latin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678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374" y="228340"/>
            <a:ext cx="6037159" cy="96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000" b="1" cap="all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Сахарный диабет 1 типа</a:t>
            </a:r>
          </a:p>
          <a:p>
            <a:r>
              <a:rPr lang="ru-RU" sz="2667" b="1" cap="all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Клинические проявления</a:t>
            </a:r>
          </a:p>
        </p:txBody>
      </p:sp>
      <p:pic>
        <p:nvPicPr>
          <p:cNvPr id="4098" name="Picture 2" descr="Картинки по запросу сахарный диабет симпто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40" y="1577886"/>
            <a:ext cx="7258653" cy="333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9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87937" y="231113"/>
            <a:ext cx="8379354" cy="647700"/>
          </a:xfrm>
        </p:spPr>
        <p:txBody>
          <a:bodyPr>
            <a:normAutofit/>
          </a:bodyPr>
          <a:lstStyle/>
          <a:p>
            <a:r>
              <a:rPr lang="ru-RU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инсулина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54350" y="6561141"/>
            <a:ext cx="5524500" cy="190500"/>
          </a:xfrm>
        </p:spPr>
        <p:txBody>
          <a:bodyPr/>
          <a:lstStyle/>
          <a:p>
            <a:r>
              <a:rPr lang="en-US" dirty="0"/>
              <a:t>Discovery of Insulin. </a:t>
            </a:r>
            <a:r>
              <a:rPr lang="ru-RU" dirty="0"/>
              <a:t>Опубликовано в сети Интернет:</a:t>
            </a:r>
            <a:r>
              <a:rPr lang="en-US" dirty="0"/>
              <a:t> http://www.discoveryofinsulin.com/Home.htm. </a:t>
            </a:r>
            <a:r>
              <a:rPr lang="ru-RU" dirty="0"/>
              <a:t>Доступ 6 апреля 2010 года.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2" descr="C:\My PageManager\Photos\Fotos\Type 1 therapy\Banting &amp;Best 1921.JPG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72" y="1085946"/>
            <a:ext cx="1817213" cy="23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984325" y="1020926"/>
            <a:ext cx="5121011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ru-RU" altLang="en-US" sz="2667" b="1" dirty="0">
                <a:solidFill>
                  <a:schemeClr val="accent2"/>
                </a:solidFill>
                <a:latin typeface="Calibri" pitchFamily="34" charset="0"/>
              </a:rPr>
              <a:t>1921 год </a:t>
            </a:r>
            <a:r>
              <a:rPr lang="ru-RU" altLang="en-US" sz="2667" dirty="0">
                <a:latin typeface="Calibri" pitchFamily="34" charset="0"/>
              </a:rPr>
              <a:t>– Фредерик </a:t>
            </a:r>
            <a:r>
              <a:rPr lang="ru-RU" altLang="en-US" sz="2667" dirty="0" err="1">
                <a:latin typeface="Calibri" pitchFamily="34" charset="0"/>
              </a:rPr>
              <a:t>Бантинг</a:t>
            </a:r>
            <a:r>
              <a:rPr lang="ru-RU" altLang="en-US" sz="2667" dirty="0">
                <a:latin typeface="Calibri" pitchFamily="34" charset="0"/>
              </a:rPr>
              <a:t> и Чарльз Бест открыли инсулин</a:t>
            </a:r>
            <a:endParaRPr lang="en-US" altLang="en-US" sz="2667" dirty="0"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10425" y="3735856"/>
            <a:ext cx="5291352" cy="22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ru-RU" altLang="en-US" sz="2667" b="1" dirty="0">
                <a:solidFill>
                  <a:schemeClr val="accent2"/>
                </a:solidFill>
                <a:latin typeface="Calibri" pitchFamily="34" charset="0"/>
              </a:rPr>
              <a:t>1923 год </a:t>
            </a:r>
            <a:r>
              <a:rPr lang="ru-RU" altLang="en-US" sz="2667" dirty="0">
                <a:latin typeface="Calibri" pitchFamily="34" charset="0"/>
              </a:rPr>
              <a:t>-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ru-RU" altLang="en-US" sz="2667" dirty="0">
                <a:latin typeface="Calibri" pitchFamily="34" charset="0"/>
              </a:rPr>
              <a:t>Компания Эли Лилли (</a:t>
            </a:r>
            <a:r>
              <a:rPr lang="en-US" sz="2667" dirty="0">
                <a:latin typeface="Calibri" pitchFamily="34" charset="0"/>
              </a:rPr>
              <a:t>Eli Lilly and Co</a:t>
            </a:r>
            <a:r>
              <a:rPr lang="ru-RU" sz="2667" dirty="0">
                <a:latin typeface="Calibri" pitchFamily="34" charset="0"/>
              </a:rPr>
              <a:t>)</a:t>
            </a:r>
            <a:r>
              <a:rPr lang="ru-RU" altLang="en-US" sz="2667" dirty="0">
                <a:latin typeface="Calibri" pitchFamily="34" charset="0"/>
              </a:rPr>
              <a:t> впервые в мире начала промышленное производство инсулина</a:t>
            </a:r>
            <a:endParaRPr lang="en-US" altLang="en-US" sz="2667" dirty="0">
              <a:latin typeface="Calibri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247" y="2919637"/>
            <a:ext cx="2746744" cy="16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95156"/>
              </p:ext>
            </p:extLst>
          </p:nvPr>
        </p:nvGraphicFramePr>
        <p:xfrm>
          <a:off x="6377247" y="4700744"/>
          <a:ext cx="2743142" cy="145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000000" imgH="1324160" progId="">
                  <p:embed/>
                </p:oleObj>
              </mc:Choice>
              <mc:Fallback>
                <p:oleObj name="Photo Editor Photo" r:id="rId4" imgW="2000000" imgH="1324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247" y="4700744"/>
                        <a:ext cx="2743142" cy="1458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09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725C65-5161-D5D1-D504-7F11ADC4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2" y="131912"/>
            <a:ext cx="2510447" cy="299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CA039-DC17-5BE8-69FA-5EDB0D6CAE53}"/>
              </a:ext>
            </a:extLst>
          </p:cNvPr>
          <p:cNvSpPr txBox="1"/>
          <p:nvPr/>
        </p:nvSpPr>
        <p:spPr>
          <a:xfrm>
            <a:off x="3181167" y="354631"/>
            <a:ext cx="6027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Первым пациентом с диабетом, получившим инсулин 11 января 1922г. стал 14-летний мальчик Леонард Томпсон. После первой инъекции 15 мл инсулина никаких существенных изменений в состоянии пациента отмечено не было, незначительно снизился уровень глюкозы в крови и в моче, кроме того, у пациента развился стерильный абсцесс. Повторная инъекция была проведена 23 января и в ответ на нее у пациента нормализовался уровень глюкозы крови, уменьшилось содержание глюкозы и кетонов в моче, мальчик сам отметил улучшение собственного самочувствия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4C21D0-7F23-2200-70A1-0990D7D00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86831"/>
            <a:ext cx="3572383" cy="281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2A1AFE-E7B0-6040-BDB2-1FCC8EFCABFD}"/>
              </a:ext>
            </a:extLst>
          </p:cNvPr>
          <p:cNvSpPr txBox="1"/>
          <p:nvPr/>
        </p:nvSpPr>
        <p:spPr>
          <a:xfrm>
            <a:off x="486795" y="3659820"/>
            <a:ext cx="5388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Одной из первых пациенток, получивших инсулин, стала дочь главы Верховного Суда США, Элизабет </a:t>
            </a:r>
            <a:r>
              <a:rPr lang="ru-RU" sz="1600" dirty="0" err="1"/>
              <a:t>Хегес</a:t>
            </a:r>
            <a:r>
              <a:rPr lang="ru-RU" sz="1600" dirty="0"/>
              <a:t> </a:t>
            </a:r>
            <a:r>
              <a:rPr lang="ru-RU" sz="1600" dirty="0" err="1"/>
              <a:t>Госет</a:t>
            </a:r>
            <a:r>
              <a:rPr lang="ru-RU" sz="1600" dirty="0"/>
              <a:t>. Удивительно, что до начала терапии инсулином у неё был сахарный диабет уже 4 года, а лечение, которое позволило ей дожить до этого дня, заключалось в жесточайшей диете (около 400 ккал в день). На терапии инсулином Элизабет прожила до 73 лет и родила троих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85207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049087" y="6496363"/>
            <a:ext cx="4872303" cy="361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80985" indent="-380985">
              <a:defRPr/>
            </a:pPr>
            <a:r>
              <a:rPr lang="en-GB" sz="875" b="1" i="1" dirty="0" err="1">
                <a:solidFill>
                  <a:schemeClr val="bg2">
                    <a:lumMod val="10000"/>
                  </a:schemeClr>
                </a:solidFill>
                <a:cs typeface="Arial" charset="0"/>
              </a:rPr>
              <a:t>Asakura</a:t>
            </a:r>
            <a:r>
              <a:rPr lang="en-GB" sz="875" b="1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T</a:t>
            </a:r>
            <a:r>
              <a:rPr lang="ru-RU" sz="875" b="1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</a:t>
            </a:r>
            <a:r>
              <a:rPr lang="en-GB" sz="875" b="1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Journal of Clinical Research 2005;</a:t>
            </a:r>
            <a:r>
              <a:rPr lang="en-US" sz="875" b="1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8:33-40</a:t>
            </a:r>
            <a:endParaRPr lang="ru-RU" sz="875" b="1" i="1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80985" indent="-380985">
              <a:defRPr/>
            </a:pPr>
            <a:r>
              <a:rPr lang="en-US" sz="875" b="1" i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EN ISO 11608-1:2000; Pen-injectors for medical use. Part 1: Pen-Injectors</a:t>
            </a:r>
            <a:endParaRPr lang="ru-RU" sz="875" b="1" i="1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pic>
        <p:nvPicPr>
          <p:cNvPr id="54" name="Picture 6" descr="75_1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53" y="978669"/>
            <a:ext cx="1409093" cy="19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311828" y="106695"/>
            <a:ext cx="9969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29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3000" b="1" cap="all" dirty="0">
                <a:ln w="11430"/>
                <a:solidFill>
                  <a:srgbClr val="001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средства введения инсулина</a:t>
            </a:r>
          </a:p>
          <a:p>
            <a:pPr defTabSz="457029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2667" b="1" cap="all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эволюция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494" y="4984429"/>
            <a:ext cx="2886808" cy="15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:\MDT\Presentations\картинки\продукты\полная 7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409" y="1001032"/>
            <a:ext cx="2497779" cy="18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Картинки по запросу инсулиновый шприц-руч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751" y="1342920"/>
            <a:ext cx="2056249" cy="10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utoShape 13" descr="Картинки по запросу инсулиновый шприц"/>
          <p:cNvSpPr>
            <a:spLocks noChangeAspect="1" noChangeArrowheads="1"/>
          </p:cNvSpPr>
          <p:nvPr/>
        </p:nvSpPr>
        <p:spPr bwMode="auto">
          <a:xfrm>
            <a:off x="1653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5" name="AutoShape 15" descr="Картинки по запросу инсулиновый шприц"/>
          <p:cNvSpPr>
            <a:spLocks noChangeAspect="1" noChangeArrowheads="1"/>
          </p:cNvSpPr>
          <p:nvPr/>
        </p:nvSpPr>
        <p:spPr bwMode="auto">
          <a:xfrm>
            <a:off x="1780646" y="6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656" y="1009878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ight Arrow 6144"/>
          <p:cNvSpPr/>
          <p:nvPr/>
        </p:nvSpPr>
        <p:spPr>
          <a:xfrm>
            <a:off x="371553" y="2974795"/>
            <a:ext cx="8785498" cy="436649"/>
          </a:xfrm>
          <a:prstGeom prst="rightArrow">
            <a:avLst>
              <a:gd name="adj1" fmla="val 50000"/>
              <a:gd name="adj2" fmla="val 271705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500" dirty="0"/>
          </a:p>
        </p:txBody>
      </p:sp>
      <p:sp>
        <p:nvSpPr>
          <p:cNvPr id="6146" name="TextBox 6145"/>
          <p:cNvSpPr txBox="1"/>
          <p:nvPr/>
        </p:nvSpPr>
        <p:spPr>
          <a:xfrm>
            <a:off x="2250776" y="3420856"/>
            <a:ext cx="1922722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Шкала размечена в 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мл и ЕД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Минимальный шаг дозирования – 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1 ЕД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cs typeface="Effra"/>
              </a:rPr>
              <a:t>Погрешность введения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- ± 1ЕД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8054" y="3446557"/>
            <a:ext cx="1922722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Многоразовый шприц - 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необходима постоянная стерилизация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Низкая точность введения инсулина</a:t>
            </a:r>
            <a:endParaRPr lang="ru-RU" sz="1333" dirty="0">
              <a:solidFill>
                <a:schemeClr val="accent2"/>
              </a:solidFill>
              <a:latin typeface="Effra"/>
              <a:cs typeface="Effr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43457" y="3411444"/>
            <a:ext cx="2853699" cy="14362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Одно- и многоразовые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Объем –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 3 мл (300 ЕД)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«длинный» и «короткий» </a:t>
            </a:r>
            <a:r>
              <a:rPr lang="ru-RU" sz="1333" dirty="0">
                <a:latin typeface="Effra"/>
                <a:cs typeface="Effra"/>
              </a:rPr>
              <a:t>инсулин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Минимальный шаг дозирования – 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0,5 ЕД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cs typeface="Effra"/>
              </a:rPr>
              <a:t>Погрешность введения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- ± 1 ЕД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36043" y="3429000"/>
            <a:ext cx="2217453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Один тип инсулина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latin typeface="Effra"/>
                <a:cs typeface="Effra"/>
              </a:rPr>
              <a:t>Минимальный шаг дозирования – </a:t>
            </a:r>
            <a:r>
              <a:rPr lang="ru-RU" sz="1333" dirty="0">
                <a:solidFill>
                  <a:schemeClr val="accent2"/>
                </a:solidFill>
                <a:latin typeface="Effra"/>
                <a:cs typeface="Effra"/>
              </a:rPr>
              <a:t>0,025 ЕД/час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cs typeface="Effra"/>
              </a:rPr>
              <a:t>Погрешность введения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- ± 5%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cs typeface="Effra"/>
              </a:rPr>
              <a:t>Замена </a:t>
            </a:r>
            <a:r>
              <a:rPr lang="ru-RU" sz="1333" dirty="0">
                <a:cs typeface="Effra"/>
              </a:rPr>
              <a:t>инфузионного набора – </a:t>
            </a:r>
            <a:r>
              <a:rPr lang="en-US" sz="1333" dirty="0">
                <a:solidFill>
                  <a:schemeClr val="accent2"/>
                </a:solidFill>
                <a:cs typeface="Effra"/>
              </a:rPr>
              <a:t>1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раз в 72 (48) часов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cs typeface="Effra"/>
              </a:rPr>
              <a:t>10 проколов </a:t>
            </a:r>
            <a:r>
              <a:rPr lang="ru-RU" sz="1333" dirty="0">
                <a:cs typeface="Effra"/>
              </a:rPr>
              <a:t>кожи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в месяц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cs typeface="Effra"/>
              </a:rPr>
              <a:t>Возможность </a:t>
            </a:r>
            <a:r>
              <a:rPr lang="ru-RU" sz="1333" dirty="0">
                <a:solidFill>
                  <a:schemeClr val="accent2"/>
                </a:solidFill>
                <a:cs typeface="Effra"/>
              </a:rPr>
              <a:t>НМГ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/>
                </a:solidFill>
                <a:cs typeface="Effra"/>
              </a:rPr>
              <a:t>Помощник болюса</a:t>
            </a:r>
          </a:p>
        </p:txBody>
      </p:sp>
    </p:spTree>
    <p:extLst>
      <p:ext uri="{BB962C8B-B14F-4D97-AF65-F5344CB8AC3E}">
        <p14:creationId xmlns:p14="http://schemas.microsoft.com/office/powerpoint/2010/main" val="211711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77" y="1438275"/>
            <a:ext cx="5343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27407"/>
            <a:ext cx="3392488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7"/>
          <p:cNvSpPr>
            <a:spLocks noChangeArrowheads="1"/>
          </p:cNvSpPr>
          <p:nvPr/>
        </p:nvSpPr>
        <p:spPr bwMode="auto">
          <a:xfrm>
            <a:off x="8762261" y="6581776"/>
            <a:ext cx="3293615" cy="3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900"/>
              </a:lnSpc>
              <a:spcBef>
                <a:spcPct val="0"/>
              </a:spcBef>
              <a:buClrTx/>
              <a:buSzTx/>
              <a:buNone/>
            </a:pPr>
            <a:r>
              <a:rPr lang="en-US" sz="1200" dirty="0">
                <a:latin typeface="Calibri" panose="020F0502020204030204" pitchFamily="34" charset="0"/>
              </a:rPr>
              <a:t>Gitte Ehlers, Diabetes Nurse, </a:t>
            </a:r>
            <a:r>
              <a:rPr lang="en-US" sz="1200" dirty="0" err="1">
                <a:latin typeface="Calibri" panose="020F0502020204030204" pitchFamily="34" charset="0"/>
              </a:rPr>
              <a:t>Kalundborg</a:t>
            </a:r>
            <a:r>
              <a:rPr lang="en-US" sz="1200" dirty="0">
                <a:latin typeface="Calibri" panose="020F0502020204030204" pitchFamily="34" charset="0"/>
              </a:rPr>
              <a:t> Hospital, Denmark. April 2007</a:t>
            </a:r>
            <a:r>
              <a:rPr lang="en-US" sz="6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8677" y="443921"/>
            <a:ext cx="76581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81075">
              <a:defRPr/>
            </a:pPr>
            <a:r>
              <a:rPr lang="ru-RU" sz="2800" b="1" kern="0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Техника инъекции в зависимости от длины </a:t>
            </a:r>
            <a:r>
              <a:rPr lang="ru-RU" sz="2800" b="1" kern="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Иглы к инсулиновым шприц-ручкам</a:t>
            </a:r>
            <a:endParaRPr lang="en-GB" sz="2800" b="1" kern="0" spc="-1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4" name="Picture 5" descr="E:\2012\006_NN LEVEMIR_PRESENT\work\levemir_bb_NEW_27a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01" y="5556828"/>
            <a:ext cx="199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9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 txBox="1">
            <a:spLocks noGrp="1" noChangeArrowheads="1"/>
          </p:cNvSpPr>
          <p:nvPr/>
        </p:nvSpPr>
        <p:spPr bwMode="auto">
          <a:xfrm>
            <a:off x="1919288" y="1"/>
            <a:ext cx="6519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80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Diabetes Global Marketing Strategies _ version 1.0</a:t>
            </a:r>
          </a:p>
        </p:txBody>
      </p:sp>
      <p:sp>
        <p:nvSpPr>
          <p:cNvPr id="18435" name="Rectangle 6"/>
          <p:cNvSpPr txBox="1">
            <a:spLocks noChangeArrowheads="1"/>
          </p:cNvSpPr>
          <p:nvPr/>
        </p:nvSpPr>
        <p:spPr bwMode="auto">
          <a:xfrm>
            <a:off x="438334" y="384256"/>
            <a:ext cx="81883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Инсулиновый шприц 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НовоПен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Эхо»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®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br>
              <a:rPr lang="ru-RU" sz="24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br>
              <a:rPr lang="ru-RU" sz="2400" dirty="0">
                <a:latin typeface="Calibri" panose="020F0502020204030204" pitchFamily="34" charset="0"/>
                <a:ea typeface="MS PGothic" panose="020B0600070205080204" pitchFamily="34" charset="-128"/>
              </a:rPr>
            </a:br>
            <a:endParaRPr lang="ru-RU" sz="24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34962" y="1535235"/>
            <a:ext cx="59948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Создан специально для детей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Имеет все преимущества </a:t>
            </a:r>
            <a:r>
              <a:rPr lang="ru-RU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НовоПен</a:t>
            </a: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 4 (увидеть, услышать, почувствовать)</a:t>
            </a:r>
            <a:endParaRPr lang="en-US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Шаг в 0,5 ЕД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Функция памяти дозы и времени, прошедшее с последней инъекции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ea typeface="MS PGothic" panose="020B0600070205080204" pitchFamily="34" charset="-128"/>
              </a:rPr>
              <a:t>Яркие наклейки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34" y="3953362"/>
            <a:ext cx="5891445" cy="212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420" y="1248811"/>
            <a:ext cx="28797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896834"/>
            <a:ext cx="2718118" cy="17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383" y="2893507"/>
            <a:ext cx="1308767" cy="13087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30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1351</Words>
  <Application>Microsoft Office PowerPoint</Application>
  <PresentationFormat>Широкоэкранный</PresentationFormat>
  <Paragraphs>223</Paragraphs>
  <Slides>36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Arial</vt:lpstr>
      <vt:lpstr>Calibri</vt:lpstr>
      <vt:lpstr>Comic Sans MS</vt:lpstr>
      <vt:lpstr>Corbel</vt:lpstr>
      <vt:lpstr>Effra</vt:lpstr>
      <vt:lpstr>Effra Light</vt:lpstr>
      <vt:lpstr>Times New Roman</vt:lpstr>
      <vt:lpstr>Trebuchet MS</vt:lpstr>
      <vt:lpstr>Verdana</vt:lpstr>
      <vt:lpstr>Wingdings</vt:lpstr>
      <vt:lpstr>Wingdings 2</vt:lpstr>
      <vt:lpstr>Wingdings 3</vt:lpstr>
      <vt:lpstr>Грань</vt:lpstr>
      <vt:lpstr>Photo Editor Photo</vt:lpstr>
      <vt:lpstr>Сахарный диабет у детей: современные представления о лечении и реабилитации</vt:lpstr>
      <vt:lpstr>Презентация PowerPoint</vt:lpstr>
      <vt:lpstr>Сахарный диабет 1 типа  Заболеваемость у детей и подростков</vt:lpstr>
      <vt:lpstr>Презентация PowerPoint</vt:lpstr>
      <vt:lpstr>Открытие инсулина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Персональный   НМГ</vt:lpstr>
      <vt:lpstr>НМГ может выявить больше</vt:lpstr>
      <vt:lpstr>Презентация PowerPoint</vt:lpstr>
      <vt:lpstr>История помповой инсулинотерапии</vt:lpstr>
      <vt:lpstr>Устройство инсулиновой помпы</vt:lpstr>
      <vt:lpstr>Принцип работы инсулиновой помпы</vt:lpstr>
      <vt:lpstr>Презентация PowerPoint</vt:lpstr>
      <vt:lpstr>Презентация PowerPoint</vt:lpstr>
      <vt:lpstr>ЗАНЯТИЯ В ШКОЛЕ «ДИАБЕТ»</vt:lpstr>
      <vt:lpstr>Процесс обучения</vt:lpstr>
      <vt:lpstr>Презентация PowerPoint</vt:lpstr>
      <vt:lpstr>Тематика занятий в школе</vt:lpstr>
      <vt:lpstr>Презентация PowerPoint</vt:lpstr>
      <vt:lpstr>Презентация PowerPoint</vt:lpstr>
      <vt:lpstr>Лагерь для детей с сахарным диабетом</vt:lpstr>
      <vt:lpstr>Презентация PowerPoint</vt:lpstr>
      <vt:lpstr>Презентация PowerPoint</vt:lpstr>
      <vt:lpstr>Школа самоконтроля для самых маленьких пациентов на базе специализированных детских садов в Самаре и Тольятти</vt:lpstr>
      <vt:lpstr>Основные понятия  о  диете  и  хлебных  единицах  закрепляются  в  сюжетно-ролевых  играх. </vt:lpstr>
      <vt:lpstr>Обязательным в  программе    является обучение самостоятельным  навыкам    введения  инсулина.</vt:lpstr>
      <vt:lpstr>Презентация PowerPoint</vt:lpstr>
      <vt:lpstr>Презентация PowerPoint</vt:lpstr>
      <vt:lpstr>Динамика госпитализаций с диабетическим кетоацидозом (по данным ДГКБ№1)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Е.Г.</dc:creator>
  <cp:lastModifiedBy>Сергей Ненашев</cp:lastModifiedBy>
  <cp:revision>11</cp:revision>
  <dcterms:created xsi:type="dcterms:W3CDTF">2022-09-15T10:54:47Z</dcterms:created>
  <dcterms:modified xsi:type="dcterms:W3CDTF">2022-10-21T09:29:33Z</dcterms:modified>
</cp:coreProperties>
</file>