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73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06" autoAdjust="0"/>
  </p:normalViewPr>
  <p:slideViewPr>
    <p:cSldViewPr>
      <p:cViewPr varScale="1">
        <p:scale>
          <a:sx n="73" d="100"/>
          <a:sy n="73" d="100"/>
        </p:scale>
        <p:origin x="173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6ACD2-A74D-4283-BB8C-E3B4E99C48C3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AA9C6-5684-4B87-AF49-EC31B250F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56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день, уважаемые коллеги! Мы уже прослушали ряд (несколько, один, два) интересных и ярких выступлений.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 тоже хочу предложить вашему вниманию свой доклад  на тему: «Современные подходы к диагностике и лечению диабетической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ретинопатии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её осложнений».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A9C6-5684-4B87-AF49-EC31B250F67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77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Компьютерная периметрия глаза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это современное офтальмологическое обследование, которое заключается в обследовании поля зрения пациента. Зная состояние периметрии глаза, можно судить о состоянии зрительной системы и выявить другие виды заболеваний на ранних этапах развития ,такие как глаукома, частичная атрофия диска зрительного нерва и другие виды очаговой патологии.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A9C6-5684-4B87-AF49-EC31B250F67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Фоторегистрация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проводиться при помощи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ретинальных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камер — это исследование позволяет получать фотографии глазного дна. Все снимки глазного дна пациента хранятся в базе данных и врач в любое время имеет возможность посмотреть и сравнить состояние сетчатки на всех этапах лечения.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A9C6-5684-4B87-AF49-EC31B250F67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958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Когерентная компьютерная томография (ОКТ)– это метод офтальмологического исследования, представляет собой высокочастотный, бесконтактный метод диагностики различных нарушений зрения, патологий сетчатки глаза, изменений макулы. С помощью ОКТ можно увидеть самые мелкие срезы центральной части сетчатки, своевременно выявить нарушения в ее состоянии, а также оценить остроту зрения. Результатом ОКТ является двух- или трехмерный снимок глазного дна. Оптическую когерентную томографию отличает быстрота получения информации,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неинвазивность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высокое пространственное разрешение. Методика позволяет оценить и записать большое количество параметров: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состояние сетчатки и зрительного нерва;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толщину и прозрачность роговицы;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состояние радужки и угла передней камеры.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A9C6-5684-4B87-AF49-EC31B250F67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693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Существует возможность ранней и точной диагностики целого спектра социально значимых глазных болезней:</a:t>
            </a: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макулярного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разрыва,</a:t>
            </a: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эпиретинальной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мембраны,</a:t>
            </a: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сенильной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макулярной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дистрофии,</a:t>
            </a: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субретинальной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неоваскулярной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мембраны,</a:t>
            </a: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макулярного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отека,</a:t>
            </a: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глаукомы (по толщине слоя нервных волокон сетчатки),</a:t>
            </a: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расслоения сетчатки -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ретиношизиса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центральной серозной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хориоретинопатии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поражений зрительного нерва.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связи с тем, что диагностическую процедуру можно повторять много раз, при этом записывая и сохраняя результаты, есть возможность оценивать динамику процесса на фоне проведения лечения.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Офтальмоскопия (14 слайд) – осмотр глазного дна с помощью щелевой лампы и контактной или бесконтактной линзы, который позволяет оценить сетчатку, диск зрительного нерва, сосуды глазного дна.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A9C6-5684-4B87-AF49-EC31B250F67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54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Флуоресцентная ангиография (ФАГ)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проводиться с использованием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флуоресцеина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диагностической ангиографии или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ангиоскопии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сосудистой сети глазного дна и радужной оболочки. Во время обследования внутривенно вводиться контрастное вещество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флуоресцеин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одновременно делаются фотоснимки сосудов сетчатки для определения патологических изменений на глазном дне. В настоящее время проводят ангио-ОКТ, которая исключает инвазивный метод диагностики.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A9C6-5684-4B87-AF49-EC31B250F67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223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Офтальмоскопия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осмотр глазного дна с помощью специальных инструментов (офтальмоскопа или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фундус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-линзы), который позволяет оценить сетчатку, диск зрительного нерва, сосуды глазного дна.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A9C6-5684-4B87-AF49-EC31B250F67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60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Основными методами лечения диабетической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ретинопатии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являются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компенсация уровня сахара крови,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нормализация артериального давления,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лазерное лечение.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лазерная коагуляция является утвержденным «золотым стандартом» для лечения диабетической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ретинопатии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диабетичекого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макулярного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отека.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Пациенту с диагнозом сахарный диабет необходима консультация офтальмолога для определения  дальнейшей тактики ведения. Контрольные осмотр пациентов с диабетической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ретинопатией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офтельмоэндокронологическом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отделения 2-3 раза в год.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A9C6-5684-4B87-AF49-EC31B250F67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73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Диабетическая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ретинопатия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одним из наиболее тяжёлых осложнений сахарного диабета и может стать причиной необратимой слепоты и слабовидения; проявляется в виде диабетической микроангиопатии, поражающей сосуды сетчатой оболочки глазного яблока. Необратимое снижения зрения происходит из-за гибели фоторецепторов.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Различают несколько форм диабетической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ретинопатии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A9C6-5684-4B87-AF49-EC31B250F67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756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Непролиферативная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(фоновая) диабетическая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ретинопатия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первая стадия диабетической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ретинопатии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характеризуется окклюзией и повышенной проницаемостью мелких сосудов сетчатки (микрососудистая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ангиопатия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Фоновой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ретинопатии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свойственно многолетнее течение при полном отсутствии каких бы то ни было нарушений зрения.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A9C6-5684-4B87-AF49-EC31B250F67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466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Препролиферативная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диабетическая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ретинопатия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тяжелая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непролиферативная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ретинопатия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предшествует появлению пролиферативной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ретинопатии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Характеризуется наличием большим количеством твёрдых и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ватообразных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экссудатов,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интраретинальных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микрососудистых аномалий (ИРМА), крупных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ретинальных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геморрагий (кровоизлияние в сетчатку).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A9C6-5684-4B87-AF49-EC31B250F67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665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Пролиферативная диабетическая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ретинопатия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отличается от предыдущих стадий наличием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неоваскуляризации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т.е. новообразованными сосудами, которые  могут привести к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гемофтальму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(кровоизлияние в стекловидное тело), отслойке сетчатки и слепоте.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A9C6-5684-4B87-AF49-EC31B250F67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702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Диабетический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макулярный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отек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поражение центральных отделов сетчатки. Данное осложнение не приводит к слепоте, но может быть причиной потери способности читать или различать мелкие предметы.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Макулярный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отек чаще наблюдается при пролиферативной форме диабетической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ретинопатии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но может отмечаться и при минимальных проявлениях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непролиферативной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ДР. На начальных стадиях развития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макулярного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отека снижение зрения пациенты могут не замечать.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Диагноз диабетической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ретинопатии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выставляется офтальмологом  на основании анамнеза, результатов диагностических исследований и особенностей клинической картины глазного дна.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A9C6-5684-4B87-AF49-EC31B250F67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715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Авторефрактометрия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проводиться для определения рефракции, необходимой для коррекции недостатков оптической системы глаза, подбора очков любой степени сложности. На глазное дно исследуемого глаза проецируется невидимая (в инфракрасных лучах) марка, осуществляется автоматический электронно-оптический анализ ее изображения  регистрация результата измерения. В ряде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авторефрактометров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встроен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фороптер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делает возможным субъективно выявить оптимальную коррекцию аномалий рефракции.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A9C6-5684-4B87-AF49-EC31B250F67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145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Оценивается острота зрения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метод, позволяющий определить насколько хорошо видно написанное слово или символ с определенного расстояния. Проверка остроты зрения проводиться с помощью проектора знаков. Он обладает высокой разрешающей способностью (50 линий на миллиметр), обеспечивает четкое и чистое отображение слайда на экране, а быстрая смена слайдов делает работу  простой и  комфортной. Проектор знаков  имеет 41 набор слайдов включая красно-зеленый и поляризационный фильтр, тест бинокулярного баланса, стерео тест,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анизейкония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тест и другие. Так же имеет 5 вариантов комплектов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оптотипов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подковы и буквы "Ш", повернутые в разные стороны, картинки для детей, русский алфавит и цифры.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A9C6-5684-4B87-AF49-EC31B250F67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156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Бесконтактная тонометрия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измерение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офтальмотонуса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основано на оценке величины деформации роговицы в момент тонометрии. Тонометры – индикаторы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аппланационного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типа, в котором сплющивание роговицы происходит воздухом, а зона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аппланации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измеряется оптическим методом. Измерение внутриглазного давления происходит струей сжатого воздуха, в положение больного сидя. Преимуществом бесконтактной тонометрии является отсутствие контакта с глазом пациента, возможность оценки внутриглазного давления без применения анестетиков и тонометрической краски при непереносимости пациентом анестетиков и при угрозе аденовирусной инфекции, возможность применения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скриннинговых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обследований при массовых осмотрах и больших потоков больных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A9C6-5684-4B87-AF49-EC31B250F67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54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D987-87E6-4ADE-BE5E-AF3F4023BC78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9A11E5-2864-4E98-B53F-785B0C64025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D987-87E6-4ADE-BE5E-AF3F4023BC78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11E5-2864-4E98-B53F-785B0C6402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D987-87E6-4ADE-BE5E-AF3F4023BC78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11E5-2864-4E98-B53F-785B0C6402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D987-87E6-4ADE-BE5E-AF3F4023BC78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11E5-2864-4E98-B53F-785B0C6402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D987-87E6-4ADE-BE5E-AF3F4023BC78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11E5-2864-4E98-B53F-785B0C64025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D987-87E6-4ADE-BE5E-AF3F4023BC78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11E5-2864-4E98-B53F-785B0C64025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D987-87E6-4ADE-BE5E-AF3F4023BC78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11E5-2864-4E98-B53F-785B0C64025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D987-87E6-4ADE-BE5E-AF3F4023BC78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11E5-2864-4E98-B53F-785B0C6402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D987-87E6-4ADE-BE5E-AF3F4023BC78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11E5-2864-4E98-B53F-785B0C6402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D987-87E6-4ADE-BE5E-AF3F4023BC78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11E5-2864-4E98-B53F-785B0C6402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D987-87E6-4ADE-BE5E-AF3F4023BC78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A11E5-2864-4E98-B53F-785B0C6402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A3CD987-87E6-4ADE-BE5E-AF3F4023BC78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99A11E5-2864-4E98-B53F-785B0C64025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851648" cy="3816424"/>
          </a:xfrm>
          <a:noFill/>
          <a:ln>
            <a:noFill/>
          </a:ln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4400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Современные подходы к диагностике и лечению диабетической ретинопатии и ее осложнений</a:t>
            </a:r>
            <a:br>
              <a:rPr lang="ru-RU" sz="4800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</a:br>
            <a:endParaRPr lang="ru-RU" sz="4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6" name="Picture 2" descr="https://6007.mz63.ru/upload/personal_documents/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20954"/>
            <a:ext cx="1224136" cy="73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400126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haroni" panose="02010803020104030203" pitchFamily="2" charset="-79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haroni" panose="02010803020104030203" pitchFamily="2" charset="-79"/>
              </a:rPr>
              <a:t>ГБУЗ   «СОКОБ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Aharoni" panose="02010803020104030203" pitchFamily="2" charset="-79"/>
              </a:rPr>
              <a:t>им.Т.И.Ерошевского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haroni" panose="02010803020104030203" pitchFamily="2" charset="-79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23392" y="5122000"/>
            <a:ext cx="621182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Жаркова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Татьяна Николаевна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медицинская сестра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офтальмоэндокринологического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отделения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ГБУЗ «СОКОБ им. Т.И.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Ерошевского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7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8506144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Компьютерная периметрия глаза </a:t>
            </a:r>
          </a:p>
        </p:txBody>
      </p:sp>
      <p:pic>
        <p:nvPicPr>
          <p:cNvPr id="1026" name="Picture 2" descr="C:\Users\Татьяна\Desktop\Современные подходы к диагностике и лечению диабетической ретинопатии и ее осложнений\IMG_20221014_11372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7704" y="835535"/>
            <a:ext cx="5832648" cy="598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935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Фоторегистрация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996952"/>
            <a:ext cx="2736304" cy="648072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Фото глазного дна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67009"/>
            <a:ext cx="529208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789041"/>
            <a:ext cx="5701191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663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3999" cy="50405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Когерентная компьютерная томография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67669" y="3932112"/>
            <a:ext cx="432124" cy="15724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539" y="652812"/>
            <a:ext cx="8280920" cy="289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6318" y="3429000"/>
            <a:ext cx="2867681" cy="173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8835" y="5103679"/>
            <a:ext cx="2775165" cy="173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493389"/>
            <a:ext cx="6180702" cy="336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381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3475" y="548474"/>
            <a:ext cx="9143999" cy="50405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Когерентная компьютерная томография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67669" y="3932112"/>
            <a:ext cx="432124" cy="15724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452" y="3378766"/>
            <a:ext cx="4586118" cy="268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014163"/>
            <a:ext cx="8964489" cy="236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https://glazexpert.ru/wp-content/uploads/b/f/7/bf7f28ff13e8d95cd907b616600050b5.jpe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941" y="1014162"/>
            <a:ext cx="4608440" cy="50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056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16632"/>
            <a:ext cx="7772400" cy="43204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Флуоресцентная ангиография (ФАГ) </a:t>
            </a:r>
          </a:p>
        </p:txBody>
      </p:sp>
      <p:pic>
        <p:nvPicPr>
          <p:cNvPr id="4098" name="Picture 2" descr="Микроаневризмы при пролиферативной диабетической ретинопатии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4843561" cy="439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oject link.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596681"/>
            <a:ext cx="4518248" cy="301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luorescencia de andar por casa Dciencia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1065" y="548680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700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16632"/>
            <a:ext cx="7772400" cy="720080"/>
          </a:xfrm>
        </p:spPr>
        <p:txBody>
          <a:bodyPr/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Офтальмоскопия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1412776"/>
            <a:ext cx="8712200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440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306816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Лазерное лечение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450" y="476672"/>
            <a:ext cx="2796279" cy="219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76673"/>
            <a:ext cx="4934418" cy="219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Zamytskiy\Downloads\макула после лк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5298" y="2673814"/>
            <a:ext cx="4527024" cy="366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Zamytskiy\Downloads\с носа после лк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7450" y="2659221"/>
            <a:ext cx="3304510" cy="368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019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2857"/>
            <a:ext cx="7772400" cy="2448271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3917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57"/>
            <a:ext cx="9167112" cy="1689251"/>
          </a:xfrm>
        </p:spPr>
        <p:txBody>
          <a:bodyPr>
            <a:noAutofit/>
          </a:bodyPr>
          <a:lstStyle/>
          <a:p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Диабети́ческая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 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ретинопати́я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 — является одним из наиболее тяжёлых осложнений сахарного диабета и может стать причиной необратимой слепоты и слабовидения;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проявляется в виде диабетической микроангиопатии, поражающей сосуды сетчатой оболочки глазного яблока. </a:t>
            </a:r>
          </a:p>
        </p:txBody>
      </p:sp>
      <p:pic>
        <p:nvPicPr>
          <p:cNvPr id="2050" name="Picture 2" descr="C:\Users\Zamytskiy\Desktop\для нейронки\07-Nov-2013 12-21-07\od\9ca5ee20-7d74-49f0-8faf-72c39888b803_07-Nov-2013 12-21-07.bmp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988840"/>
            <a:ext cx="540851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Zamytskiy\Desktop\для нейронки\08-Aug-2012 14-23-29\od\c7bd924c-fe78-456c-b65c-e836f4c25177_08-Aug-2012 14-23-29.bmp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40318" y="1988840"/>
            <a:ext cx="541793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639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80512" cy="692696"/>
          </a:xfrm>
        </p:spPr>
        <p:txBody>
          <a:bodyPr>
            <a:normAutofit fontScale="90000"/>
          </a:bodyPr>
          <a:lstStyle/>
          <a:p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Непролиферативная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диабетическая ретинопатия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6016" y="2704664"/>
            <a:ext cx="2160240" cy="1509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4255514" cy="390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683510"/>
            <a:ext cx="4754665" cy="397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600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576064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Препролиферативная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диабетическая ретинопатия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8064" y="2704664"/>
            <a:ext cx="3154688" cy="1509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4572000" cy="369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540692"/>
            <a:ext cx="4572000" cy="419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884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16632"/>
            <a:ext cx="9144001" cy="576064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Пролиферативная диабетическая ретинопатия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3968" y="2704664"/>
            <a:ext cx="4018784" cy="1509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739545"/>
            <a:ext cx="4131493" cy="370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1493" y="944069"/>
            <a:ext cx="4871264" cy="403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673" y="4293096"/>
            <a:ext cx="36941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752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0405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Диабетический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макулярный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отек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39752" y="2704664"/>
            <a:ext cx="4824536" cy="1509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6202" y="570806"/>
            <a:ext cx="685928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Zamytskiy\Desktop\для нейронки\27-Jul-2012 11-22-07\od\2de30283-953d-44ae-b201-dae72aa82d1b_27-Jul-2012 11-22-07.bmp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5545" y="2875062"/>
            <a:ext cx="4968552" cy="389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428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16632"/>
            <a:ext cx="77724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Авторефрактометрия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529" y="731822"/>
            <a:ext cx="4591147" cy="612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6458" y="1253274"/>
            <a:ext cx="4193964" cy="508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75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16632"/>
            <a:ext cx="77724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Проверка остроты зрения</a:t>
            </a:r>
          </a:p>
        </p:txBody>
      </p:sp>
      <p:pic>
        <p:nvPicPr>
          <p:cNvPr id="1026" name="Picture 2" descr="C:\Users\Татьяна\Desktop\Современные подходы к диагностике и лечению диабетической ретинопатии и ее осложнений\IMG_20221013_15094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045" y="737294"/>
            <a:ext cx="4680520" cy="608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Татьяна\Desktop\Современные подходы к диагностике и лечению диабетической ретинопатии и ее осложнений\IMG_20221013_15110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346" y="737294"/>
            <a:ext cx="4427654" cy="612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424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Бесконтактная тонометрия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67944" y="2704664"/>
            <a:ext cx="2016224" cy="1509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4464496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283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293</TotalTime>
  <Words>1160</Words>
  <Application>Microsoft Office PowerPoint</Application>
  <PresentationFormat>Экран (4:3)</PresentationFormat>
  <Paragraphs>78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Современные подходы к диагностике и лечению диабетической ретинопатии и ее осложнений </vt:lpstr>
      <vt:lpstr>Диабети́ческая ретинопати́я — является одним из наиболее тяжёлых осложнений сахарного диабета и может стать причиной необратимой слепоты и слабовидения; проявляется в виде диабетической микроангиопатии, поражающей сосуды сетчатой оболочки глазного яблока. </vt:lpstr>
      <vt:lpstr>Непролиферативная диабетическая ретинопатия</vt:lpstr>
      <vt:lpstr>Препролиферативная диабетическая ретинопатия</vt:lpstr>
      <vt:lpstr>Пролиферативная диабетическая ретинопатия</vt:lpstr>
      <vt:lpstr>Диабетический макулярный отек </vt:lpstr>
      <vt:lpstr>Авторефрактометрия</vt:lpstr>
      <vt:lpstr>Проверка остроты зрения</vt:lpstr>
      <vt:lpstr> Бесконтактная тонометрия </vt:lpstr>
      <vt:lpstr> Компьютерная периметрия глаза </vt:lpstr>
      <vt:lpstr>Фоторегистрация </vt:lpstr>
      <vt:lpstr>Когерентная компьютерная томография </vt:lpstr>
      <vt:lpstr>Когерентная компьютерная томография </vt:lpstr>
      <vt:lpstr>Флуоресцентная ангиография (ФАГ) </vt:lpstr>
      <vt:lpstr>Офтальмоскопия</vt:lpstr>
      <vt:lpstr>Лазерное лечение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методы диагностики и лечения диабетической ретинопатии и её осложнений</dc:title>
  <dc:creator>Татьяна</dc:creator>
  <cp:lastModifiedBy>Сергей Ненашев</cp:lastModifiedBy>
  <cp:revision>32</cp:revision>
  <dcterms:created xsi:type="dcterms:W3CDTF">2022-09-24T09:40:02Z</dcterms:created>
  <dcterms:modified xsi:type="dcterms:W3CDTF">2022-10-21T09:27:05Z</dcterms:modified>
</cp:coreProperties>
</file>