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30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E6F36-90B4-4CF2-A2C6-AC554545FD3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6BE2F-8D81-4AE2-B48B-557275885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3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«При диабете нет ограничений, есть только правильный образ жизни».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BE2F-8D81-4AE2-B48B-557275885F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6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rebuchet MS" pitchFamily="34" charset="0"/>
              </a:rPr>
              <a:t>Именно в соответствии с этим правилом и даются рекомендации по правильному питанию больных сахарным диабетом.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BE2F-8D81-4AE2-B48B-557275885F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0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овощи, кроме картофеля, можно не учитывать по условным единицам, остальные же углеводсодержащие продукты нужно подчитывать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BE2F-8D81-4AE2-B48B-557275885F0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7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rebuchet MS" pitchFamily="34" charset="0"/>
              </a:rPr>
              <a:t>Для полного удовлетворения потребностей нормального организма в рацион обязательно должны входить витамины, макро- и микроэлементы. Они нужны человеку в ничтожно малых количествах, но без них никак нельзя обойтись. Витамины и минералы участвуют практически во всех обменах веществ, в синтезе собственных клеток, гормонов и ферментов, необходимых для обеспечения нормальной работы всех органов и систем.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BE2F-8D81-4AE2-B48B-557275885F0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9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9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3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2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6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4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4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8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4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3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design.by/portfolio/brand/milk/savprod/lean_milk_sm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images.bugaga.ru/posts/2009-02/thumbs/1235494690_1899175.jpg" TargetMode="Externa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lm3.meta.ua/pic/0/38/114/ohOvpVmF1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http://www.pervenez.ru/images/Mea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edaxtrue.herobo.com/belkovaya-dieta-2/306-shadyashaya-dieta-pri-salmanelleze.html" TargetMode="Externa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tribuna.ru/news/economy/oon_protiv_gamburgerov/" TargetMode="External"/><Relationship Id="rId7" Type="http://schemas.openxmlformats.org/officeDocument/2006/relationships/hyperlink" Target="http://stabilniyves.ru/o-produktah/kakie-produkty-szhigayut-zhir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livealong.ru/sites/default/files/u39/2011/03/ksilit_0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superfairy.0pk.ru/uploads/0007/8d/7f/873-2-f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s323926.userapi.com/v323926854/7bd/zbZ1bCEW-Yo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288032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itchFamily="34" charset="0"/>
              </a:rPr>
              <a:t>«Современные подходы к питанию при сахарном диабете»</a:t>
            </a:r>
            <a:br>
              <a:rPr lang="ru-RU" b="1" dirty="0">
                <a:solidFill>
                  <a:srgbClr val="FF0000"/>
                </a:solidFill>
                <a:latin typeface="Trebuchet MS" pitchFamily="34" charset="0"/>
              </a:rPr>
            </a:br>
            <a:endParaRPr lang="ru-RU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77072"/>
            <a:ext cx="6400800" cy="216023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Горявина</a:t>
            </a:r>
            <a:r>
              <a:rPr lang="ru-RU" b="1" dirty="0" smtClean="0">
                <a:solidFill>
                  <a:srgbClr val="002060"/>
                </a:solidFill>
              </a:rPr>
              <a:t> Марина Александровна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</a:rPr>
              <a:t>лавная медицинская сестра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Государственное бюджетное учреждение здравоохранения Самарская городская клиническая больница № 8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225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4" charset="0"/>
              </a:rPr>
              <a:t>  Углеводы </a:t>
            </a:r>
            <a:r>
              <a:rPr lang="ru-RU" sz="4000" b="1" dirty="0">
                <a:solidFill>
                  <a:srgbClr val="7030A0"/>
                </a:solidFill>
                <a:latin typeface="Comic Sans MS" pitchFamily="64" charset="0"/>
              </a:rPr>
              <a:t>=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 </a:t>
            </a:r>
          </a:p>
          <a:p>
            <a:pPr marL="0" indent="0" algn="ctr">
              <a:spcBef>
                <a:spcPts val="225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latin typeface="Comic Sans MS" pitchFamily="64" charset="0"/>
              </a:rPr>
              <a:t> сахара</a:t>
            </a:r>
            <a:r>
              <a:rPr lang="ru-RU" b="1" dirty="0">
                <a:latin typeface="Comic Sans MS" pitchFamily="64" charset="0"/>
              </a:rPr>
              <a:t>, </a:t>
            </a:r>
          </a:p>
          <a:p>
            <a:pPr marL="0" indent="0" algn="ctr">
              <a:spcBef>
                <a:spcPts val="225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latin typeface="Comic Sans MS" pitchFamily="64" charset="0"/>
              </a:rPr>
              <a:t> крахмал</a:t>
            </a:r>
            <a:r>
              <a:rPr lang="ru-RU" b="1" dirty="0">
                <a:latin typeface="Comic Sans MS" pitchFamily="64" charset="0"/>
              </a:rPr>
              <a:t>, </a:t>
            </a:r>
          </a:p>
          <a:p>
            <a:pPr marL="0" indent="0" algn="ctr">
              <a:spcBef>
                <a:spcPts val="225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latin typeface="Comic Sans MS" pitchFamily="64" charset="0"/>
              </a:rPr>
              <a:t>  растительные </a:t>
            </a:r>
            <a:r>
              <a:rPr lang="ru-RU" b="1" dirty="0">
                <a:latin typeface="Comic Sans MS" pitchFamily="64" charset="0"/>
              </a:rPr>
              <a:t>волокна</a:t>
            </a:r>
          </a:p>
          <a:p>
            <a:endParaRPr lang="ru-RU" dirty="0"/>
          </a:p>
        </p:txBody>
      </p:sp>
      <p:pic>
        <p:nvPicPr>
          <p:cNvPr id="4" name="Picture 6" descr="http://go3.imgsmail.ru/imgpreview?key=http%3A//www.hqoboi.com/img/food/fruit-vegetables_244.jpg&amp;mb=imgdb_preview_7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664"/>
            <a:ext cx="21336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go2.imgsmail.ru/imgpreview?key=http%3A//www.calorizator.ru/sites/default/files/product/pearl-barley-1.jpg&amp;mb=imgdb_preview_9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194421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Картинка 2 из 82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3096"/>
            <a:ext cx="1735138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go2.imgsmail.ru/imgpreview?key=http%3A//uti-puti.com.ua/img/information_items_1170690939.jpg&amp;mb=imgdb_preview_19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j01779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64905"/>
            <a:ext cx="22161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?id=3262077&amp;tov=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25144"/>
            <a:ext cx="216041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1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невник </a:t>
            </a:r>
            <a:r>
              <a:rPr lang="ru-RU" b="1" dirty="0">
                <a:solidFill>
                  <a:srgbClr val="002060"/>
                </a:solidFill>
              </a:rPr>
              <a:t>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Важным условием правильной организации диеты при сахарном диабете является </a:t>
            </a:r>
            <a:r>
              <a:rPr lang="ru-RU" dirty="0">
                <a:solidFill>
                  <a:srgbClr val="FF0000"/>
                </a:solidFill>
              </a:rPr>
              <a:t>ведение больным дневника питания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дневник вносится список продуктов, съеденных в течение дня, их количество и калорийность. Ведение дневника питания способствует повышению эффективности данного метода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34888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Образец дневника питания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Google Shape;132;p19" descr="1333922203_obrazec-dnevnika-pitaniya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8696"/>
          <a:stretch/>
        </p:blipFill>
        <p:spPr>
          <a:xfrm>
            <a:off x="395536" y="1196752"/>
            <a:ext cx="842493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9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Суточная потребность человека в пище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000" dirty="0"/>
              <a:t>з</a:t>
            </a:r>
            <a:r>
              <a:rPr lang="ru-RU" sz="3000" dirty="0" smtClean="0"/>
              <a:t>ависит: </a:t>
            </a:r>
          </a:p>
          <a:p>
            <a:pPr marL="631825" indent="-368300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000" b="1" dirty="0" smtClean="0">
                <a:solidFill>
                  <a:srgbClr val="FF0000"/>
                </a:solidFill>
              </a:rPr>
              <a:t>от возраста</a:t>
            </a:r>
          </a:p>
          <a:p>
            <a:pPr marL="631825" indent="-368300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000" b="1" dirty="0" smtClean="0">
                <a:solidFill>
                  <a:srgbClr val="FF0000"/>
                </a:solidFill>
              </a:rPr>
              <a:t>пола</a:t>
            </a:r>
          </a:p>
          <a:p>
            <a:pPr marL="631825" indent="-368300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000" b="1" dirty="0" smtClean="0">
                <a:solidFill>
                  <a:srgbClr val="FF0000"/>
                </a:solidFill>
              </a:rPr>
              <a:t>характера </a:t>
            </a:r>
            <a:r>
              <a:rPr lang="ru-RU" sz="3000" b="1" dirty="0">
                <a:solidFill>
                  <a:srgbClr val="FF0000"/>
                </a:solidFill>
              </a:rPr>
              <a:t>трудовой </a:t>
            </a:r>
            <a:r>
              <a:rPr lang="ru-RU" sz="3000" b="1" dirty="0" smtClean="0">
                <a:solidFill>
                  <a:srgbClr val="FF0000"/>
                </a:solidFill>
              </a:rPr>
              <a:t>деятельности</a:t>
            </a:r>
          </a:p>
          <a:p>
            <a:pPr marL="631825" indent="-368300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000" b="1" dirty="0" smtClean="0">
                <a:solidFill>
                  <a:srgbClr val="FF0000"/>
                </a:solidFill>
              </a:rPr>
              <a:t>физических нагрузок</a:t>
            </a:r>
          </a:p>
          <a:p>
            <a:pPr marL="631825" indent="-368300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>
                <a:solidFill>
                  <a:srgbClr val="FF0000"/>
                </a:solidFill>
              </a:rPr>
              <a:t>физическими затратами организма. 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/>
              <a:t>Энергетическую </a:t>
            </a:r>
            <a:r>
              <a:rPr lang="ru-RU" sz="3000" dirty="0"/>
              <a:t>ценность пищи определяют в килокалориях, которые получает организм при усвоении основных компонентов пищи (белки, жиры, углеводы). Для взрослых пациентов с сахарным диабетом в покое необходимая суточная калорийность рассчитывается на 1 кг массы тела – для женщин 20–25 ккал/кг, для мужчин – 25–30 ккал/кг.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«Суточная потребность организма в энергии в зависимости от массы тела (при абсолютном покое)»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696343"/>
              </p:ext>
            </p:extLst>
          </p:nvPr>
        </p:nvGraphicFramePr>
        <p:xfrm>
          <a:off x="457200" y="1376968"/>
          <a:ext cx="8229600" cy="422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95736"/>
                <a:gridCol w="2890664"/>
              </a:tblGrid>
              <a:tr h="1061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Тип телосложения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Превышение массы тела, %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Дневная потребность в энергии, ккал/кг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Худой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-5 - -9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25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Нормальный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0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20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Ожирение </a:t>
                      </a: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rebuchet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1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– 2-й степени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10-49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17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Ожирение </a:t>
                      </a: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rebuchet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3-й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степени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&gt;50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rebuchet MS"/>
                          <a:cs typeface="Times New Roman"/>
                        </a:rPr>
                        <a:t>15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Основные правила здорового питания при сахарном диабете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5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rebuchet MS" pitchFamily="34" charset="0"/>
              </a:rPr>
              <a:t>Х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</a:rPr>
              <a:t>лебные единицы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Trebuchet MS" pitchFamily="34" charset="0"/>
              </a:rPr>
              <a:t>Необходимо вести подсчет </a:t>
            </a:r>
            <a:r>
              <a:rPr lang="ru-RU" sz="3600" dirty="0">
                <a:solidFill>
                  <a:srgbClr val="FF0000"/>
                </a:solidFill>
                <a:latin typeface="Trebuchet MS" pitchFamily="34" charset="0"/>
              </a:rPr>
              <a:t>хлебных единиц </a:t>
            </a:r>
            <a:r>
              <a:rPr lang="ru-RU" sz="3600" dirty="0">
                <a:latin typeface="Trebuchet MS" pitchFamily="34" charset="0"/>
              </a:rPr>
              <a:t>(ХЕ), их еще называют </a:t>
            </a:r>
            <a:r>
              <a:rPr lang="ru-RU" sz="3600" dirty="0">
                <a:solidFill>
                  <a:srgbClr val="FF0000"/>
                </a:solidFill>
                <a:latin typeface="Trebuchet MS" pitchFamily="34" charset="0"/>
              </a:rPr>
              <a:t>условными единицами </a:t>
            </a:r>
            <a:r>
              <a:rPr lang="ru-RU" sz="3600" dirty="0">
                <a:latin typeface="Trebuchet MS" pitchFamily="34" charset="0"/>
              </a:rPr>
              <a:t>(УЕ). </a:t>
            </a:r>
            <a:endParaRPr lang="ru-RU" sz="3600" dirty="0" smtClean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rebuchet MS" pitchFamily="34" charset="0"/>
              </a:rPr>
              <a:t>Это </a:t>
            </a:r>
            <a:r>
              <a:rPr lang="ru-RU" sz="3600" dirty="0">
                <a:latin typeface="Trebuchet MS" pitchFamily="34" charset="0"/>
              </a:rPr>
              <a:t>обязательно, прежде всего для пациентов с СД 1-го типа (инсулинозависимым).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6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spcBef>
                <a:spcPts val="225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800000"/>
                </a:solidFill>
                <a:latin typeface="Comic Sans MS" pitchFamily="66" charset="0"/>
              </a:rPr>
              <a:t>ХЛЕБНАЯ </a:t>
            </a:r>
            <a:r>
              <a:rPr lang="ru-RU" b="1" dirty="0">
                <a:solidFill>
                  <a:srgbClr val="800000"/>
                </a:solidFill>
                <a:latin typeface="Comic Sans MS" pitchFamily="66" charset="0"/>
              </a:rPr>
              <a:t>(углеводная) ЕДИНИЦА =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marL="0" indent="0" algn="ctr">
              <a:spcBef>
                <a:spcPts val="225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chemeClr val="accent2">
                    <a:lumMod val="25000"/>
                  </a:schemeClr>
                </a:solidFill>
                <a:latin typeface="Comic Sans MS" pitchFamily="66" charset="0"/>
              </a:rPr>
              <a:t>количество</a:t>
            </a:r>
            <a:r>
              <a:rPr lang="ru-RU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углеводсодержащего продукта, соответствующее</a:t>
            </a:r>
          </a:p>
          <a:p>
            <a:pPr marL="0" indent="0" algn="ctr">
              <a:spcBef>
                <a:spcPts val="225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25000"/>
                  </a:schemeClr>
                </a:solidFill>
                <a:latin typeface="Comic Sans MS" pitchFamily="66" charset="0"/>
              </a:rPr>
              <a:t>10 г глюкозы</a:t>
            </a:r>
          </a:p>
          <a:p>
            <a:endParaRPr lang="ru-RU" dirty="0"/>
          </a:p>
        </p:txBody>
      </p:sp>
      <p:pic>
        <p:nvPicPr>
          <p:cNvPr id="4" name="Picture 4" descr="http://dlm3.meta.ua/pic/0/38/114/ohOvpVmF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573017"/>
            <a:ext cx="1897062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яблоко зе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5"/>
            <a:ext cx="2664295" cy="165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ТАБЛИЦА ХЛЕБНЫХ ЕДИНИЦ</a:t>
            </a:r>
            <a:b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mic Sans MS" pitchFamily="66" charset="0"/>
              </a:rPr>
              <a:t>(1 ХЕ = </a:t>
            </a:r>
            <a:r>
              <a:rPr lang="en-US" sz="2000" b="1" dirty="0" err="1">
                <a:solidFill>
                  <a:srgbClr val="800000"/>
                </a:solidFill>
                <a:latin typeface="Comic Sans MS" pitchFamily="66" charset="0"/>
              </a:rPr>
              <a:t>количество</a:t>
            </a:r>
            <a:r>
              <a:rPr lang="en-US" sz="2000" b="1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mic Sans MS" pitchFamily="66" charset="0"/>
              </a:rPr>
              <a:t>продукта</a:t>
            </a:r>
            <a:r>
              <a:rPr lang="en-US" sz="2000" b="1" dirty="0">
                <a:solidFill>
                  <a:srgbClr val="800000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latin typeface="Comic Sans MS" pitchFamily="66" charset="0"/>
              </a:rPr>
              <a:t>содержащее</a:t>
            </a:r>
            <a:r>
              <a:rPr lang="en-US" sz="2000" b="1" dirty="0">
                <a:solidFill>
                  <a:srgbClr val="800000"/>
                </a:solidFill>
                <a:latin typeface="Comic Sans MS" pitchFamily="66" charset="0"/>
              </a:rPr>
              <a:t> 10-12 г </a:t>
            </a:r>
            <a:r>
              <a:rPr lang="en-US" sz="2000" b="1" dirty="0" err="1">
                <a:solidFill>
                  <a:srgbClr val="800000"/>
                </a:solidFill>
                <a:latin typeface="Comic Sans MS" pitchFamily="66" charset="0"/>
              </a:rPr>
              <a:t>углеводов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Фрукты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и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ягоды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 (с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косточками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кожурой</a:t>
            </a:r>
            <a:r>
              <a:rPr lang="en-US" sz="2400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US" sz="2400" i="1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en-US" sz="2000" i="1" dirty="0">
                <a:solidFill>
                  <a:schemeClr val="bg2"/>
                </a:solidFill>
                <a:cs typeface="Times New Roman" pitchFamily="18" charset="0"/>
              </a:rPr>
              <a:t>1 ХЕ = ....</a:t>
            </a: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44571"/>
              </p:ext>
            </p:extLst>
          </p:nvPr>
        </p:nvGraphicFramePr>
        <p:xfrm>
          <a:off x="539552" y="1772816"/>
          <a:ext cx="8064895" cy="47743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4296"/>
                <a:gridCol w="2664296"/>
                <a:gridCol w="2736303"/>
              </a:tblGrid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2-3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Абрикосы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крупная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Айва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кусок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поперечный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срез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Ананас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кусок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Арбуз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средний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Апельсин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1/2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среднего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Банан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ложек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Брусника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небольших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Виноград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Вишня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средний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Гранат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1/2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крупный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Грейпфрут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маленькая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Груша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  <a:tr h="354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кусок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Дыня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0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Расчет ХЕ в готовых продуктах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Необходимая информация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ru-RU" dirty="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1. Вес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или объем порции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 Кол-во углеводов в 100г. продукта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3. 1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ХЕ = 10г (12г)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углеводов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Расчет:</a:t>
            </a:r>
          </a:p>
          <a:p>
            <a:pPr marL="0" indent="0" algn="just">
              <a:buNone/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1. (вес (объем) х кол-во углеводов в 100г)/100 =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 г.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Угл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 г.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Угл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./ 10 (12) = … ХЕ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just">
              <a:buNone/>
              <a:defRPr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 algn="ctr">
              <a:buAutoNum type="arabicPeriod"/>
              <a:defRPr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 algn="ctr">
              <a:buAutoNum type="arabicPeriod" startAt="3"/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itchFamily="34" charset="0"/>
              </a:rPr>
              <a:t>Здоровое питание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rebuchet MS" pitchFamily="34" charset="0"/>
              </a:rPr>
              <a:t>является </a:t>
            </a:r>
            <a:r>
              <a:rPr lang="ru-RU" b="1" dirty="0">
                <a:latin typeface="Trebuchet MS" pitchFamily="34" charset="0"/>
              </a:rPr>
              <a:t>основным методом профилактики и применяется в комплексном лечении многих заболеваний, прежде всего </a:t>
            </a:r>
            <a:r>
              <a:rPr lang="ru-RU" b="1" dirty="0" err="1">
                <a:latin typeface="Trebuchet MS" pitchFamily="34" charset="0"/>
              </a:rPr>
              <a:t>алиментарнозависимых</a:t>
            </a:r>
            <a:r>
              <a:rPr lang="ru-RU" b="1" dirty="0">
                <a:latin typeface="Trebuchet MS" pitchFamily="34" charset="0"/>
              </a:rPr>
              <a:t> – таких, как </a:t>
            </a:r>
            <a:r>
              <a:rPr lang="ru-RU" b="1" i="1" u="sng" dirty="0">
                <a:latin typeface="Trebuchet MS" pitchFamily="34" charset="0"/>
              </a:rPr>
              <a:t>сахарный диабет</a:t>
            </a:r>
            <a:r>
              <a:rPr lang="ru-RU" b="1" u="sng" dirty="0">
                <a:latin typeface="Trebuchet MS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Google Shape;97;p14" descr="diabete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7585" y="4149080"/>
            <a:ext cx="3898776" cy="2193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4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  <a:t>Пример №1 </a:t>
            </a:r>
            <a:b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  <a:t>В 1 стаканчике 117г йогурта. В 100г содержится 16,5г углеводов. </a:t>
            </a:r>
            <a:b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endParaRPr lang="ru-RU" sz="2000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idx="1"/>
          </p:nvPr>
        </p:nvSpPr>
        <p:spPr bwMode="ltGray">
          <a:xfrm rot="16200000">
            <a:off x="172498" y="2356681"/>
            <a:ext cx="3564395" cy="2540681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92000"/>
                </a:srgbClr>
              </a:gs>
              <a:gs pos="70000">
                <a:srgbClr val="C4D6EB">
                  <a:alpha val="86000"/>
                </a:srgbClr>
              </a:gs>
              <a:gs pos="100000">
                <a:srgbClr val="FFEBFA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marL="0" indent="0" algn="ctr" eaLnBrk="1" hangingPunct="1">
              <a:buNone/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В 1стаканчике </a:t>
            </a:r>
          </a:p>
          <a:p>
            <a:pPr algn="ctr" eaLnBrk="1" hangingPunct="1">
              <a:defRPr/>
            </a:pPr>
            <a:endParaRPr lang="ru-RU" sz="2000" dirty="0">
              <a:solidFill>
                <a:srgbClr val="990099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117г йогурта. </a:t>
            </a:r>
          </a:p>
          <a:p>
            <a:pPr algn="ctr" eaLnBrk="1" hangingPunct="1">
              <a:defRPr/>
            </a:pPr>
            <a:endParaRPr lang="ru-RU" sz="2000" dirty="0">
              <a:solidFill>
                <a:srgbClr val="990099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  В 100г содержится     </a:t>
            </a:r>
          </a:p>
          <a:p>
            <a:pPr marL="0" indent="0" algn="ctr" eaLnBrk="1" hangingPunct="1">
              <a:buNone/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 </a:t>
            </a:r>
          </a:p>
          <a:p>
            <a:pPr marL="0" indent="0" algn="ctr" eaLnBrk="1" hangingPunct="1">
              <a:buNone/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16,5 г углеводов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ltGray">
          <a:xfrm>
            <a:off x="3545498" y="1628800"/>
            <a:ext cx="5652120" cy="1224086"/>
          </a:xfrm>
          <a:prstGeom prst="parallelogram">
            <a:avLst>
              <a:gd name="adj" fmla="val 155354"/>
            </a:avLst>
          </a:prstGeom>
          <a:gradFill rotWithShape="1">
            <a:gsLst>
              <a:gs pos="0">
                <a:srgbClr val="FFEBFA">
                  <a:alpha val="80000"/>
                </a:srgbClr>
              </a:gs>
              <a:gs pos="30000">
                <a:srgbClr val="C4D6EB">
                  <a:alpha val="86000"/>
                </a:srgbClr>
              </a:gs>
              <a:gs pos="60001">
                <a:srgbClr val="85C2FF">
                  <a:alpha val="92000"/>
                </a:srgbClr>
              </a:gs>
              <a:gs pos="100000">
                <a:srgbClr val="5E9E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0099"/>
                </a:solidFill>
              </a:rPr>
              <a:t>117 х 16,5 / 100 = 19,3 г. </a:t>
            </a:r>
            <a:r>
              <a:rPr lang="ru-RU" sz="2000" b="1" dirty="0" err="1">
                <a:solidFill>
                  <a:srgbClr val="990099"/>
                </a:solidFill>
              </a:rPr>
              <a:t>Угл</a:t>
            </a:r>
            <a:r>
              <a:rPr lang="ru-RU" sz="2000" b="1" dirty="0">
                <a:solidFill>
                  <a:srgbClr val="990099"/>
                </a:solidFill>
              </a:rPr>
              <a:t>.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ltGray">
          <a:xfrm>
            <a:off x="3225034" y="4653136"/>
            <a:ext cx="5688632" cy="1512168"/>
          </a:xfrm>
          <a:prstGeom prst="parallelogram">
            <a:avLst>
              <a:gd name="adj" fmla="val 99426"/>
            </a:avLst>
          </a:prstGeom>
          <a:gradFill rotWithShape="1">
            <a:gsLst>
              <a:gs pos="0">
                <a:srgbClr val="FFEBFA">
                  <a:alpha val="80000"/>
                </a:srgbClr>
              </a:gs>
              <a:gs pos="15000">
                <a:srgbClr val="C4D6EB">
                  <a:alpha val="86000"/>
                </a:srgbClr>
              </a:gs>
              <a:gs pos="30001">
                <a:srgbClr val="85C2FF">
                  <a:alpha val="92000"/>
                </a:srgbClr>
              </a:gs>
              <a:gs pos="50000">
                <a:srgbClr val="5E9EFF"/>
              </a:gs>
              <a:gs pos="70000">
                <a:srgbClr val="85C2FF">
                  <a:alpha val="92000"/>
                </a:srgbClr>
              </a:gs>
              <a:gs pos="85000">
                <a:srgbClr val="C4D6EB">
                  <a:alpha val="86000"/>
                </a:srgbClr>
              </a:gs>
              <a:gs pos="100000">
                <a:srgbClr val="FFEBFA">
                  <a:alpha val="8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0099"/>
                </a:solidFill>
              </a:rPr>
              <a:t>19,3 г </a:t>
            </a:r>
            <a:r>
              <a:rPr lang="ru-RU" sz="2000" b="1" dirty="0" err="1">
                <a:solidFill>
                  <a:srgbClr val="990099"/>
                </a:solidFill>
              </a:rPr>
              <a:t>Угл</a:t>
            </a:r>
            <a:r>
              <a:rPr lang="ru-RU" sz="2000" b="1" dirty="0">
                <a:solidFill>
                  <a:srgbClr val="990099"/>
                </a:solidFill>
              </a:rPr>
              <a:t> / 10 = 1,93 ХЕ = 2ХЕ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rgbClr val="990099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990099"/>
                </a:solidFill>
              </a:rPr>
              <a:t>В 1 стаканчике йогурта содержится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990099"/>
                </a:solidFill>
              </a:rPr>
              <a:t>2 ХЕ</a:t>
            </a:r>
          </a:p>
        </p:txBody>
      </p:sp>
    </p:spTree>
    <p:extLst>
      <p:ext uri="{BB962C8B-B14F-4D97-AF65-F5344CB8AC3E}">
        <p14:creationId xmlns:p14="http://schemas.microsoft.com/office/powerpoint/2010/main" val="27158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24136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Группы продуктов, содержащих углеводы</a:t>
            </a:r>
            <a:r>
              <a:rPr lang="en-US" alt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ru-RU" altLang="ru-RU" sz="3200" b="1" u="sng" dirty="0" smtClean="0">
                <a:solidFill>
                  <a:srgbClr val="800000"/>
                </a:solidFill>
                <a:latin typeface="Comic Sans MS" pitchFamily="66" charset="0"/>
              </a:rPr>
              <a:t>подсчитываются</a:t>
            </a:r>
            <a:r>
              <a:rPr lang="ru-RU" alt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):</a:t>
            </a:r>
            <a:br>
              <a:rPr lang="ru-RU" alt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2250"/>
              </a:spcBef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Comic Sans MS" pitchFamily="66" charset="0"/>
              </a:rPr>
              <a:t>Зерновые </a:t>
            </a:r>
            <a:r>
              <a:rPr lang="ru-RU" altLang="ru-RU" dirty="0" smtClean="0">
                <a:latin typeface="Comic Sans MS" pitchFamily="66" charset="0"/>
              </a:rPr>
              <a:t>(крупы, кукуруза, бобовые, мучные и хлебобулочные изделия)</a:t>
            </a:r>
          </a:p>
          <a:p>
            <a:pPr marL="0" indent="0" algn="ctr">
              <a:spcBef>
                <a:spcPts val="2250"/>
              </a:spcBef>
              <a:buNone/>
            </a:pPr>
            <a:r>
              <a:rPr lang="ru-RU" altLang="ru-RU" sz="4400" b="1" u="sng" dirty="0" smtClean="0">
                <a:solidFill>
                  <a:srgbClr val="C00000"/>
                </a:solidFill>
                <a:latin typeface="Comic Sans MS" pitchFamily="66" charset="0"/>
              </a:rPr>
              <a:t>Все</a:t>
            </a:r>
            <a:r>
              <a:rPr lang="ru-RU" altLang="ru-RU" b="1" dirty="0" smtClean="0">
                <a:solidFill>
                  <a:srgbClr val="C00000"/>
                </a:solidFill>
                <a:latin typeface="Comic Sans MS" pitchFamily="66" charset="0"/>
              </a:rPr>
              <a:t> фрукты и ягоды</a:t>
            </a:r>
          </a:p>
          <a:p>
            <a:pPr marL="0" indent="0" algn="ctr">
              <a:spcBef>
                <a:spcPts val="2250"/>
              </a:spcBef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Comic Sans MS" pitchFamily="66" charset="0"/>
              </a:rPr>
              <a:t>Картофель</a:t>
            </a:r>
          </a:p>
          <a:p>
            <a:pPr marL="0" indent="0" algn="ctr">
              <a:spcBef>
                <a:spcPts val="2250"/>
              </a:spcBef>
              <a:buNone/>
            </a:pPr>
            <a:r>
              <a:rPr lang="ru-RU" alt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Жидкие</a:t>
            </a:r>
            <a:r>
              <a:rPr lang="ru-RU" altLang="ru-RU" b="1" dirty="0" smtClean="0">
                <a:solidFill>
                  <a:srgbClr val="C00000"/>
                </a:solidFill>
                <a:latin typeface="Comic Sans MS" pitchFamily="66" charset="0"/>
              </a:rPr>
              <a:t> молочные продукты</a:t>
            </a:r>
            <a:r>
              <a:rPr lang="ru-RU" altLang="ru-RU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ru-RU" altLang="ru-RU" dirty="0" smtClean="0">
                <a:latin typeface="Comic Sans MS" pitchFamily="66" charset="0"/>
              </a:rPr>
              <a:t>(молоко, кефир, простокваша, ряженка, йогурт)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Comic Sans MS" pitchFamily="66" charset="0"/>
              </a:rPr>
              <a:t>Сахар</a:t>
            </a:r>
            <a:r>
              <a:rPr lang="ru-RU" altLang="ru-RU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Comic Sans MS" pitchFamily="66" charset="0"/>
              </a:rPr>
              <a:t>(мед, варенье, фруктовые и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altLang="ru-RU" dirty="0" smtClean="0">
                <a:solidFill>
                  <a:srgbClr val="C00000"/>
                </a:solidFill>
                <a:latin typeface="Comic Sans MS" pitchFamily="66" charset="0"/>
              </a:rPr>
              <a:t>ягодные соки, сухофрукты...)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Режим питания: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525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 </a:t>
            </a:r>
            <a:br>
              <a:rPr lang="ru-RU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>
                <a:latin typeface="Trebuchet MS" pitchFamily="34" charset="0"/>
              </a:rPr>
              <a:t>приём пищи 6 раз в сутки: </a:t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1 завтрак, </a:t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2 завтрак, </a:t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обед, </a:t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полдник, </a:t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ужин </a:t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и на ночь</a:t>
            </a:r>
            <a:r>
              <a:rPr lang="ru-RU" dirty="0" smtClean="0">
                <a:latin typeface="Trebuchet MS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400" b="1" i="1" dirty="0">
                <a:solidFill>
                  <a:srgbClr val="C00000"/>
                </a:solidFill>
              </a:rPr>
              <a:t>Углеводы, жиры, белки распределяются равными порциями на весь день между 5 – 6 приемами пищи.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Google Shape;156;p23" descr="aHR0cDovL3N2ZWpvLm5ldC9hdHRhY2htZW50cy9zdG9yaWVzLXBob3Rvcy8wMTgxLzQwMDIvc2l6ZV9sYXJnZS9kaWV0YS1wcmktZGlhYmV0LmpwZz8xMzU3MTYxOTk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92080" y="1700808"/>
            <a:ext cx="324036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5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rebuchet MS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</a:rPr>
              <a:t>ланирование  рациона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rebuchet MS" pitchFamily="34" charset="0"/>
              </a:rPr>
              <a:t>Необходимо  употреблять больше клетчатки и меньше рафинированных продуктов. </a:t>
            </a:r>
            <a:r>
              <a:rPr lang="ru-RU" dirty="0">
                <a:solidFill>
                  <a:srgbClr val="FF0000"/>
                </a:solidFill>
                <a:latin typeface="Trebuchet MS" pitchFamily="34" charset="0"/>
              </a:rPr>
              <a:t>Овощи рекомендуется есть 3 раза в день</a:t>
            </a:r>
            <a:r>
              <a:rPr lang="ru-RU" dirty="0">
                <a:latin typeface="Trebuchet MS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rebuchet MS" pitchFamily="34" charset="0"/>
              </a:rPr>
              <a:t>Чтобы легче планировать свой рацион, представьте тарелку, соотношение продуктов в которой должно быть таким: </a:t>
            </a:r>
            <a:r>
              <a:rPr lang="ru-RU" dirty="0">
                <a:solidFill>
                  <a:srgbClr val="FF0000"/>
                </a:solidFill>
                <a:latin typeface="Trebuchet MS" pitchFamily="34" charset="0"/>
              </a:rPr>
              <a:t>50% объема – овощи</a:t>
            </a:r>
            <a:r>
              <a:rPr lang="ru-RU" dirty="0">
                <a:latin typeface="Trebuchet MS" pitchFamily="34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rebuchet MS" pitchFamily="34" charset="0"/>
              </a:rPr>
              <a:t>25-30% - углеводы </a:t>
            </a:r>
            <a:r>
              <a:rPr lang="ru-RU" dirty="0">
                <a:latin typeface="Trebuchet MS" pitchFamily="34" charset="0"/>
              </a:rPr>
              <a:t>(каши, хлеб, картофель), </a:t>
            </a:r>
            <a:r>
              <a:rPr lang="ru-RU" dirty="0">
                <a:solidFill>
                  <a:srgbClr val="FF0000"/>
                </a:solidFill>
                <a:latin typeface="Trebuchet MS" pitchFamily="34" charset="0"/>
              </a:rPr>
              <a:t>20-25% - белки </a:t>
            </a:r>
            <a:r>
              <a:rPr lang="ru-RU" dirty="0">
                <a:latin typeface="Trebuchet MS" pitchFamily="34" charset="0"/>
              </a:rPr>
              <a:t>(мясо, рыба, яйца, творог, бобовые). Смешанных продуктов (бобы содержат и белки и углеводы) по объему получается больше.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1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Белковые продукты</a:t>
            </a:r>
            <a:endParaRPr lang="ru-RU" dirty="0"/>
          </a:p>
        </p:txBody>
      </p:sp>
      <p:pic>
        <p:nvPicPr>
          <p:cNvPr id="4" name="Picture 4" descr="Картинка 1 из 81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78797"/>
            <a:ext cx="2520280" cy="18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go1.imgsmail.ru/imgpreview?key=http%3A//musclefactory.ru/wp-content/uploads/2012/07/produkty-soderzhashhie-belok-2.jpg&amp;mb=imgdb_preview_149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46845"/>
            <a:ext cx="2304255" cy="16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2551837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ru-RU" altLang="ru-RU" sz="2400" dirty="0">
                <a:solidFill>
                  <a:srgbClr val="0033CC"/>
                </a:solidFill>
                <a:latin typeface="Comic Sans MS" pitchFamily="66" charset="0"/>
              </a:rPr>
              <a:t>Имеют </a:t>
            </a:r>
            <a:r>
              <a:rPr lang="ru-RU" altLang="ru-RU" sz="2400" dirty="0" smtClean="0">
                <a:solidFill>
                  <a:srgbClr val="0033CC"/>
                </a:solidFill>
                <a:latin typeface="Comic Sans MS" pitchFamily="66" charset="0"/>
              </a:rPr>
              <a:t>высокое содержание </a:t>
            </a:r>
            <a:r>
              <a:rPr lang="ru-RU" altLang="ru-RU" sz="2400" dirty="0">
                <a:solidFill>
                  <a:srgbClr val="0033CC"/>
                </a:solidFill>
                <a:latin typeface="Comic Sans MS" pitchFamily="66" charset="0"/>
              </a:rPr>
              <a:t>белка</a:t>
            </a:r>
          </a:p>
          <a:p>
            <a:pPr algn="ctr">
              <a:buFontTx/>
              <a:buChar char="•"/>
            </a:pPr>
            <a:r>
              <a:rPr lang="ru-RU" altLang="ru-RU" sz="2400" dirty="0">
                <a:solidFill>
                  <a:srgbClr val="0033CC"/>
                </a:solidFill>
                <a:latin typeface="Comic Sans MS" pitchFamily="66" charset="0"/>
              </a:rPr>
              <a:t> Не содержат углеводов </a:t>
            </a:r>
          </a:p>
          <a:p>
            <a:pPr algn="ctr">
              <a:buFontTx/>
              <a:buChar char="•"/>
            </a:pPr>
            <a:r>
              <a:rPr lang="ru-RU" altLang="ru-RU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ru-RU" altLang="ru-RU" sz="2400" b="1" u="sng" dirty="0">
                <a:solidFill>
                  <a:srgbClr val="002060"/>
                </a:solidFill>
                <a:latin typeface="Comic Sans MS" pitchFamily="66" charset="0"/>
              </a:rPr>
              <a:t>Не влияют на уровень сахара =</a:t>
            </a:r>
          </a:p>
          <a:p>
            <a:pPr algn="ctr"/>
            <a:r>
              <a:rPr lang="ru-RU" altLang="ru-RU" sz="2400" b="1" u="sng" dirty="0">
                <a:solidFill>
                  <a:srgbClr val="002060"/>
                </a:solidFill>
                <a:latin typeface="Comic Sans MS" pitchFamily="66" charset="0"/>
              </a:rPr>
              <a:t>не подсчитываются</a:t>
            </a:r>
          </a:p>
        </p:txBody>
      </p:sp>
      <p:pic>
        <p:nvPicPr>
          <p:cNvPr id="8" name="Picture 4" descr="http://www.dukans.ru/img/image/meat_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365105"/>
            <a:ext cx="2736304" cy="20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go3.imgsmail.ru/imgpreview?key=http%3A//micrusha.ru/content/articles/images/896/images/dieta-Atkinsa4%25281%2529.jpg&amp;mb=imgdb_preview_15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2376264" cy="14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Жиры в пище</a:t>
            </a:r>
            <a:r>
              <a:rPr lang="ru-RU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altLang="ru-RU" sz="2400" b="1" dirty="0" smtClean="0">
                <a:solidFill>
                  <a:srgbClr val="FF3300"/>
                </a:solidFill>
                <a:latin typeface="Comic Sans MS" pitchFamily="66" charset="0"/>
              </a:rPr>
              <a:t>НЕТ </a:t>
            </a:r>
            <a:r>
              <a:rPr lang="ru-RU" alt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прямого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sz="2400" b="1" dirty="0" err="1" smtClean="0">
                <a:solidFill>
                  <a:srgbClr val="000066"/>
                </a:solidFill>
                <a:latin typeface="Comic Sans MS" pitchFamily="66" charset="0"/>
              </a:rPr>
              <a:t>сахароповышающего</a:t>
            </a:r>
            <a:r>
              <a:rPr lang="ru-RU" alt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действия =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sz="2400" b="1" u="sng" dirty="0" smtClean="0">
                <a:solidFill>
                  <a:srgbClr val="000066"/>
                </a:solidFill>
                <a:latin typeface="Comic Sans MS" pitchFamily="66" charset="0"/>
              </a:rPr>
              <a:t>не подсчитываются !</a:t>
            </a:r>
          </a:p>
          <a:p>
            <a:pPr marL="0" indent="0" algn="ctr"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Comic Sans MS" pitchFamily="66" charset="0"/>
              </a:rPr>
              <a:t>Количество жиров в пище должно</a:t>
            </a:r>
          </a:p>
          <a:p>
            <a:pPr marL="0" indent="0" algn="ctr"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Comic Sans MS" pitchFamily="66" charset="0"/>
              </a:rPr>
              <a:t>соответствовать  количеству,</a:t>
            </a:r>
          </a:p>
          <a:p>
            <a:pPr marL="0" indent="0" algn="ctr"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Comic Sans MS" pitchFamily="66" charset="0"/>
              </a:rPr>
              <a:t>рекомендуемому </a:t>
            </a:r>
          </a:p>
          <a:p>
            <a:pPr marL="0" indent="0" algn="ctr"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Comic Sans MS" pitchFamily="66" charset="0"/>
              </a:rPr>
              <a:t>для человека без СД</a:t>
            </a:r>
          </a:p>
          <a:p>
            <a:endParaRPr lang="ru-RU" dirty="0"/>
          </a:p>
        </p:txBody>
      </p:sp>
      <p:pic>
        <p:nvPicPr>
          <p:cNvPr id="4" name="Picture 8" descr="http://go3.imgsmail.ru/imgpreview?key=http%3A//daraba.ru/uploads/images/00/00/17/2010/09/19/4c95dc.jpg&amp;mb=imgdb_preview_16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tribuna.ru/upload/iblock/3d5/3d577028e2a4b6016efa6ff6a428960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273526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go3.imgsmail.ru/imgpreview?key=http%3A//cookins.ru/uploads/posts/2010-12/1293055337_moloko.jpg&amp;mb=imgdb_preview_14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9" y="4219848"/>
            <a:ext cx="2317750" cy="18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go2.imgsmail.ru/imgpreview?key=http%3A//www.aerogril2.ru/wp-content/uploads/2013/01/indeika.jpg&amp;mb=imgdb_preview_5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97425"/>
            <a:ext cx="240885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stabilniyves.ru/wp-content/uploads/2012/11/2012-11-23_08290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1"/>
            <a:ext cx="2171031" cy="23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Жиры в пище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Высокое содержание жиров в пище, в </a:t>
            </a:r>
            <a:r>
              <a:rPr lang="ru-RU" altLang="ru-RU" sz="2000" b="1" dirty="0" err="1" smtClean="0">
                <a:solidFill>
                  <a:srgbClr val="000066"/>
                </a:solidFill>
                <a:latin typeface="Comic Sans MS" pitchFamily="66" charset="0"/>
              </a:rPr>
              <a:t>т.ч</a:t>
            </a:r>
            <a:r>
              <a:rPr lang="ru-RU" alt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. из-за вида</a:t>
            </a:r>
          </a:p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кулинарной обработки (например, жарение) не влияет на уровень сахара крови. Это  – основная причина ожирения.</a:t>
            </a:r>
          </a:p>
          <a:p>
            <a:pPr marL="0" indent="0">
              <a:buNone/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ru-RU" altLang="ru-RU" sz="2000" b="1" dirty="0" smtClean="0">
                <a:solidFill>
                  <a:srgbClr val="CC3300"/>
                </a:solidFill>
                <a:latin typeface="Comic Sans MS" pitchFamily="66" charset="0"/>
              </a:rPr>
              <a:t>           </a:t>
            </a:r>
            <a:r>
              <a:rPr lang="ru-RU" altLang="ru-RU" sz="1600" b="1" u="sng" dirty="0" smtClean="0">
                <a:solidFill>
                  <a:srgbClr val="CC3300"/>
                </a:solidFill>
                <a:latin typeface="Comic Sans MS" pitchFamily="66" charset="0"/>
              </a:rPr>
              <a:t>7000 ккал – 1 кг жира</a:t>
            </a:r>
          </a:p>
          <a:p>
            <a:pPr>
              <a:buClr>
                <a:srgbClr val="006600"/>
              </a:buClr>
              <a:buFontTx/>
              <a:buChar char="•"/>
            </a:pPr>
            <a:r>
              <a:rPr lang="ru-RU" altLang="ru-RU" sz="1600" dirty="0" smtClean="0">
                <a:solidFill>
                  <a:srgbClr val="006600"/>
                </a:solidFill>
                <a:latin typeface="Comic Sans MS" pitchFamily="66" charset="0"/>
              </a:rPr>
              <a:t>1</a:t>
            </a:r>
            <a:r>
              <a:rPr lang="ru-RU" altLang="ru-RU" sz="1600" dirty="0" smtClean="0">
                <a:latin typeface="Comic Sans MS" pitchFamily="66" charset="0"/>
              </a:rPr>
              <a:t> </a:t>
            </a:r>
            <a:r>
              <a:rPr lang="ru-RU" altLang="ru-RU" sz="1600" dirty="0" smtClean="0">
                <a:solidFill>
                  <a:srgbClr val="006600"/>
                </a:solidFill>
                <a:latin typeface="Comic Sans MS" pitchFamily="66" charset="0"/>
              </a:rPr>
              <a:t>сдобная булочка или несколько штук печенья 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ru-RU" altLang="ru-RU" sz="1600" b="1" i="1" dirty="0" smtClean="0">
                <a:solidFill>
                  <a:srgbClr val="CC3300"/>
                </a:solidFill>
                <a:latin typeface="Comic Sans MS" pitchFamily="66" charset="0"/>
              </a:rPr>
              <a:t>    каждый день</a:t>
            </a:r>
            <a:r>
              <a:rPr lang="ru-RU" altLang="ru-RU" sz="1600" dirty="0" smtClean="0">
                <a:solidFill>
                  <a:srgbClr val="006600"/>
                </a:solidFill>
                <a:latin typeface="Comic Sans MS" pitchFamily="66" charset="0"/>
              </a:rPr>
              <a:t> (100ккал) –</a:t>
            </a:r>
          </a:p>
          <a:p>
            <a:pPr marL="0" indent="0">
              <a:buNone/>
            </a:pPr>
            <a:r>
              <a:rPr lang="ru-RU" altLang="ru-RU" sz="1600" dirty="0" smtClean="0">
                <a:solidFill>
                  <a:srgbClr val="006600"/>
                </a:solidFill>
                <a:latin typeface="Comic Sans MS" pitchFamily="66" charset="0"/>
              </a:rPr>
              <a:t>      увеличение веса на 5 кг за год!!!</a:t>
            </a:r>
          </a:p>
          <a:p>
            <a:endParaRPr lang="ru-RU" altLang="ru-RU" sz="16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Clr>
                <a:srgbClr val="006600"/>
              </a:buClr>
              <a:buFontTx/>
              <a:buChar char="•"/>
            </a:pPr>
            <a:r>
              <a:rPr lang="ru-RU" altLang="ru-RU" sz="1600" dirty="0" smtClean="0">
                <a:latin typeface="Comic Sans MS" pitchFamily="66" charset="0"/>
              </a:rPr>
              <a:t> </a:t>
            </a:r>
            <a:r>
              <a:rPr lang="ru-RU" altLang="ru-RU" sz="1600" dirty="0" smtClean="0">
                <a:solidFill>
                  <a:srgbClr val="006600"/>
                </a:solidFill>
                <a:latin typeface="Comic Sans MS" pitchFamily="66" charset="0"/>
              </a:rPr>
              <a:t>Небольшая пачка арахиса (175г) 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ru-RU" altLang="ru-RU" sz="1600" b="1" i="1" dirty="0" smtClean="0">
                <a:solidFill>
                  <a:srgbClr val="CC3300"/>
                </a:solidFill>
                <a:latin typeface="Comic Sans MS" pitchFamily="66" charset="0"/>
              </a:rPr>
              <a:t>     каждую неделю</a:t>
            </a:r>
            <a:r>
              <a:rPr lang="ru-RU" altLang="ru-RU" sz="1600" dirty="0" smtClean="0">
                <a:solidFill>
                  <a:srgbClr val="006600"/>
                </a:solidFill>
                <a:latin typeface="Comic Sans MS" pitchFamily="66" charset="0"/>
              </a:rPr>
              <a:t> – 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ru-RU" altLang="ru-RU" sz="16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altLang="ru-RU" sz="1600" dirty="0" smtClean="0">
                <a:solidFill>
                  <a:srgbClr val="006600"/>
                </a:solidFill>
                <a:latin typeface="Comic Sans MS" pitchFamily="66" charset="0"/>
              </a:rPr>
              <a:t>      увеличение веса на 8 кг за год!!!</a:t>
            </a:r>
          </a:p>
          <a:p>
            <a:pPr>
              <a:buClr>
                <a:srgbClr val="006600"/>
              </a:buClr>
              <a:buFontTx/>
              <a:buChar char="•"/>
            </a:pPr>
            <a:endParaRPr lang="ru-RU" altLang="ru-RU" sz="16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Clr>
                <a:srgbClr val="006600"/>
              </a:buClr>
              <a:buFontTx/>
              <a:buChar char="•"/>
            </a:pPr>
            <a:r>
              <a:rPr lang="ru-RU" alt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Ограничение жиров – при избыточной 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   массе тела и сопутствующих 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   заболеваниях ЖКТ</a:t>
            </a:r>
          </a:p>
          <a:p>
            <a:endParaRPr lang="ru-RU" altLang="ru-RU" sz="16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179388" y="1278625"/>
            <a:ext cx="647700" cy="8636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476500"/>
            <a:ext cx="3096344" cy="368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1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rebuchet MS" pitchFamily="34" charset="0"/>
              </a:rPr>
              <a:t>Важным принципом диеты при сахарном диабете является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 smtClean="0">
                <a:solidFill>
                  <a:srgbClr val="FF0000"/>
                </a:solidFill>
                <a:latin typeface="Trebuchet MS" pitchFamily="34" charset="0"/>
              </a:rPr>
              <a:t>разнообразие </a:t>
            </a:r>
            <a:r>
              <a:rPr lang="ru-RU" sz="3600" u="sng" dirty="0">
                <a:solidFill>
                  <a:srgbClr val="FF0000"/>
                </a:solidFill>
                <a:latin typeface="Trebuchet MS" pitchFamily="34" charset="0"/>
              </a:rPr>
              <a:t>рациона больного</a:t>
            </a:r>
            <a:r>
              <a:rPr lang="ru-RU" sz="3600" u="sng" dirty="0" smtClean="0">
                <a:solidFill>
                  <a:srgbClr val="FF0000"/>
                </a:solidFill>
                <a:latin typeface="Trebuchet MS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3600" dirty="0" smtClean="0">
                <a:latin typeface="Trebuchet MS" pitchFamily="34" charset="0"/>
              </a:rPr>
              <a:t> </a:t>
            </a:r>
            <a:r>
              <a:rPr lang="ru-RU" sz="3600" dirty="0">
                <a:latin typeface="Trebuchet MS" pitchFamily="34" charset="0"/>
              </a:rPr>
              <a:t>В разные дни рекомендуется питаться разными продуктами и их комбинациями. </a:t>
            </a:r>
            <a:endParaRPr lang="ru-RU" sz="3600" dirty="0" smtClean="0"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rebuchet MS" pitchFamily="34" charset="0"/>
              </a:rPr>
              <a:t>Например</a:t>
            </a:r>
            <a:r>
              <a:rPr lang="ru-RU" sz="3600" dirty="0">
                <a:latin typeface="Trebuchet MS" pitchFamily="34" charset="0"/>
              </a:rPr>
              <a:t>: можно устраивать </a:t>
            </a:r>
            <a:r>
              <a:rPr lang="ru-RU" sz="3600" dirty="0">
                <a:solidFill>
                  <a:srgbClr val="FF0000"/>
                </a:solidFill>
                <a:latin typeface="Trebuchet MS" pitchFamily="34" charset="0"/>
              </a:rPr>
              <a:t>«молочные дни», «овощные дни», «мясные дни», «рыбные дни».</a:t>
            </a:r>
          </a:p>
        </p:txBody>
      </p:sp>
    </p:spTree>
    <p:extLst>
      <p:ext uri="{BB962C8B-B14F-4D97-AF65-F5344CB8AC3E}">
        <p14:creationId xmlns:p14="http://schemas.microsoft.com/office/powerpoint/2010/main" val="29570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Trebuchet MS" pitchFamily="34" charset="0"/>
              </a:rPr>
              <a:t>Разнообразие в рационе </a:t>
            </a:r>
            <a:r>
              <a:rPr lang="ru-RU" sz="3600" u="sng" dirty="0">
                <a:solidFill>
                  <a:srgbClr val="002060"/>
                </a:solidFill>
                <a:latin typeface="Trebuchet MS" pitchFamily="34" charset="0"/>
              </a:rPr>
              <a:t>больного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Google Shape;175;p26" descr="100913263_big4f5ded29e51571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620688"/>
            <a:ext cx="4032448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7;p26" descr="lean-mea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6" y="3304741"/>
            <a:ext cx="39915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4;p26" descr="45254e708c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1" y="692696"/>
            <a:ext cx="417646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6;p26" descr="c4e88621cefb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9990" y="3068960"/>
            <a:ext cx="4176465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5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u="sng" dirty="0">
                <a:solidFill>
                  <a:srgbClr val="002060"/>
                </a:solidFill>
                <a:latin typeface="Trebuchet MS" pitchFamily="34" charset="0"/>
              </a:rPr>
              <a:t>Следует почти полностью отказаться от продуктов, содержащих </a:t>
            </a:r>
            <a:r>
              <a:rPr lang="ru-RU" sz="3600" u="sng" dirty="0" err="1">
                <a:solidFill>
                  <a:srgbClr val="002060"/>
                </a:solidFill>
                <a:latin typeface="Trebuchet MS" pitchFamily="34" charset="0"/>
              </a:rPr>
              <a:t>легкоусваиваемые</a:t>
            </a:r>
            <a:r>
              <a:rPr lang="ru-RU" sz="3600" u="sng" dirty="0">
                <a:solidFill>
                  <a:srgbClr val="002060"/>
                </a:solidFill>
                <a:latin typeface="Trebuchet MS" pitchFamily="34" charset="0"/>
              </a:rPr>
              <a:t> (простые) углеводы.</a:t>
            </a:r>
            <a:r>
              <a:rPr lang="ru-RU" sz="3600" u="sng" dirty="0">
                <a:latin typeface="Trebuchet MS" pitchFamily="34" charset="0"/>
              </a:rPr>
              <a:t> </a:t>
            </a:r>
            <a:endParaRPr lang="ru-RU" sz="3600" u="sng" dirty="0" smtClean="0"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rebuchet MS" pitchFamily="34" charset="0"/>
              </a:rPr>
              <a:t>Это </a:t>
            </a:r>
            <a:r>
              <a:rPr lang="ru-RU" sz="3600" dirty="0">
                <a:latin typeface="Trebuchet MS" pitchFamily="34" charset="0"/>
              </a:rPr>
              <a:t>конфеты, варенье, сгущенное молоко, зефир, мармелад, халва, пирожные, повидло и т.д., а также геркулесовая и манная каши, картофельное пюре.</a:t>
            </a:r>
          </a:p>
          <a:p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rebuchet MS" pitchFamily="34" charset="0"/>
              </a:rPr>
              <a:t>Мы не можем жить без еды: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rebuchet MS" pitchFamily="34" charset="0"/>
              </a:rPr>
              <a:t>именно </a:t>
            </a:r>
            <a:r>
              <a:rPr lang="ru-RU" dirty="0">
                <a:latin typeface="Trebuchet MS" pitchFamily="34" charset="0"/>
              </a:rPr>
              <a:t>из пищи организм получает энергию для роста и обновления клеток, </a:t>
            </a:r>
            <a:endParaRPr lang="ru-RU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rebuchet MS" pitchFamily="34" charset="0"/>
              </a:rPr>
              <a:t>нормальной </a:t>
            </a:r>
            <a:r>
              <a:rPr lang="ru-RU" dirty="0">
                <a:latin typeface="Trebuchet MS" pitchFamily="34" charset="0"/>
              </a:rPr>
              <a:t>функции </a:t>
            </a:r>
            <a:endParaRPr lang="ru-RU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rebuchet MS" pitchFamily="34" charset="0"/>
              </a:rPr>
              <a:t>всех </a:t>
            </a:r>
            <a:r>
              <a:rPr lang="ru-RU" dirty="0">
                <a:latin typeface="Trebuchet MS" pitchFamily="34" charset="0"/>
              </a:rPr>
              <a:t>органов, </a:t>
            </a:r>
            <a:r>
              <a:rPr lang="ru-RU" dirty="0" smtClean="0">
                <a:latin typeface="Trebuchet MS" pitchFamily="34" charset="0"/>
              </a:rPr>
              <a:t>но… </a:t>
            </a:r>
          </a:p>
          <a:p>
            <a:pPr marL="0" indent="0">
              <a:buNone/>
            </a:pPr>
            <a:r>
              <a:rPr lang="ru-RU" dirty="0" smtClean="0">
                <a:latin typeface="Trebuchet MS" pitchFamily="34" charset="0"/>
              </a:rPr>
              <a:t>неумеренность </a:t>
            </a:r>
            <a:r>
              <a:rPr lang="ru-RU" dirty="0">
                <a:latin typeface="Trebuchet MS" pitchFamily="34" charset="0"/>
              </a:rPr>
              <a:t>в еде </a:t>
            </a:r>
            <a:endParaRPr lang="ru-RU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rebuchet MS" pitchFamily="34" charset="0"/>
              </a:rPr>
              <a:t>приносит </a:t>
            </a:r>
            <a:r>
              <a:rPr lang="ru-RU" dirty="0">
                <a:latin typeface="Trebuchet MS" pitchFamily="34" charset="0"/>
              </a:rPr>
              <a:t>человеку больше </a:t>
            </a:r>
            <a:endParaRPr lang="ru-RU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rebuchet MS" pitchFamily="34" charset="0"/>
              </a:rPr>
              <a:t>вреда</a:t>
            </a:r>
            <a:r>
              <a:rPr lang="ru-RU" dirty="0">
                <a:latin typeface="Trebuchet MS" pitchFamily="34" charset="0"/>
              </a:rPr>
              <a:t>, чем пользы. </a:t>
            </a:r>
          </a:p>
          <a:p>
            <a:pPr marL="0" indent="0">
              <a:buNone/>
            </a:pPr>
            <a:endParaRPr lang="ru-RU" dirty="0"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33" y="2348880"/>
            <a:ext cx="330036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2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rebuchet MS" pitchFamily="34" charset="0"/>
              </a:rPr>
              <a:t>О МЁДЕ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rebuchet MS" pitchFamily="34" charset="0"/>
              </a:rPr>
              <a:t>Отдельно стоит сказать о мёде. </a:t>
            </a:r>
            <a:endParaRPr lang="ru-RU" sz="3600" dirty="0" smtClean="0"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rebuchet MS" pitchFamily="34" charset="0"/>
              </a:rPr>
              <a:t>Это </a:t>
            </a:r>
            <a:r>
              <a:rPr lang="ru-RU" sz="3600" dirty="0">
                <a:latin typeface="Trebuchet MS" pitchFamily="34" charset="0"/>
              </a:rPr>
              <a:t>уникальное творение природы, в его состав входят фруктоза и глюкоза – простые углеводы. Но, больным сахарным диабетом, употреблять его надо осторожно. Если жевать мед вместе с сотами после тарелки салата из овощей, скачка сахара не произойдет.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7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Comic Sans MS" pitchFamily="66" charset="0"/>
              </a:rPr>
              <a:t>Рекомендации по употреблению сладкого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 smtClean="0">
                <a:solidFill>
                  <a:srgbClr val="000066"/>
                </a:solidFill>
                <a:latin typeface="Comic Sans MS" pitchFamily="66" charset="0"/>
              </a:rPr>
              <a:t>Умеренное употребление сладкого(не каждый день!)</a:t>
            </a:r>
          </a:p>
          <a:p>
            <a:r>
              <a:rPr lang="ru-RU" altLang="ru-RU" dirty="0" smtClean="0">
                <a:solidFill>
                  <a:srgbClr val="000066"/>
                </a:solidFill>
                <a:latin typeface="Comic Sans MS" pitchFamily="66" charset="0"/>
              </a:rPr>
              <a:t>Лучше в виде десерта после еды (смешивание в желудке с остальной пищей – не повлияет на повышение сахара слишком быстро)</a:t>
            </a:r>
          </a:p>
          <a:p>
            <a:r>
              <a:rPr lang="ru-RU" altLang="ru-RU" dirty="0" smtClean="0">
                <a:solidFill>
                  <a:srgbClr val="000066"/>
                </a:solidFill>
                <a:latin typeface="Comic Sans MS" pitchFamily="66" charset="0"/>
              </a:rPr>
              <a:t>Есть сладкое, замещая ими часть других углеводов (меньше хлеба, картофеля или фруктов)</a:t>
            </a:r>
          </a:p>
          <a:p>
            <a:r>
              <a:rPr lang="ru-RU" altLang="ru-RU" dirty="0" smtClean="0">
                <a:solidFill>
                  <a:srgbClr val="000066"/>
                </a:solidFill>
                <a:latin typeface="Comic Sans MS" pitchFamily="66" charset="0"/>
              </a:rPr>
              <a:t>Замещение привычных углеводов (например, бутерброд) в перекус</a:t>
            </a:r>
          </a:p>
          <a:p>
            <a:r>
              <a:rPr lang="ru-RU" altLang="ru-RU" dirty="0" smtClean="0">
                <a:solidFill>
                  <a:srgbClr val="000066"/>
                </a:solidFill>
                <a:latin typeface="Comic Sans MS" pitchFamily="66" charset="0"/>
              </a:rPr>
              <a:t>Увеличение дозы инсулина, если сладкое добавляется к основной еде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2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660066"/>
                </a:solidFill>
                <a:effectLst/>
                <a:latin typeface="Comic Sans MS" pitchFamily="66" charset="0"/>
              </a:rPr>
              <a:t>«Неполезная» еда: </a:t>
            </a:r>
            <a:br>
              <a:rPr lang="ru-RU" altLang="ru-RU" b="1" dirty="0" smtClean="0">
                <a:solidFill>
                  <a:srgbClr val="660066"/>
                </a:solidFill>
                <a:effectLst/>
                <a:latin typeface="Comic Sans MS" pitchFamily="66" charset="0"/>
              </a:rPr>
            </a:br>
            <a:r>
              <a:rPr lang="ru-RU" altLang="ru-RU" b="1" dirty="0" smtClean="0">
                <a:solidFill>
                  <a:srgbClr val="660066"/>
                </a:solidFill>
                <a:effectLst/>
                <a:latin typeface="Comic Sans MS" pitchFamily="66" charset="0"/>
              </a:rPr>
              <a:t>когда делать </a:t>
            </a:r>
            <a:r>
              <a:rPr lang="ru-RU" altLang="ru-RU" b="1" dirty="0" err="1" smtClean="0">
                <a:solidFill>
                  <a:srgbClr val="660066"/>
                </a:solidFill>
                <a:effectLst/>
                <a:latin typeface="Comic Sans MS" pitchFamily="66" charset="0"/>
              </a:rPr>
              <a:t>ретест</a:t>
            </a:r>
            <a:r>
              <a:rPr lang="ru-RU" altLang="ru-RU" b="1" dirty="0" smtClean="0">
                <a:solidFill>
                  <a:srgbClr val="660066"/>
                </a:solidFill>
                <a:effectLst/>
                <a:latin typeface="Comic Sans MS" pitchFamily="66" charset="0"/>
              </a:rPr>
              <a:t> гликемии?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altLang="ru-RU" dirty="0" smtClean="0">
                <a:latin typeface="Comic Sans MS" pitchFamily="66" charset="0"/>
              </a:rPr>
              <a:t>Сладости – 0,5 часа</a:t>
            </a:r>
          </a:p>
          <a:p>
            <a:r>
              <a:rPr lang="ru-RU" altLang="ru-RU" dirty="0" smtClean="0">
                <a:latin typeface="Comic Sans MS" pitchFamily="66" charset="0"/>
              </a:rPr>
              <a:t>Мороженое, шоколад – 1 -1,5 часа</a:t>
            </a:r>
          </a:p>
          <a:p>
            <a:r>
              <a:rPr lang="ru-RU" altLang="ru-RU" dirty="0" smtClean="0">
                <a:latin typeface="Comic Sans MS" pitchFamily="66" charset="0"/>
              </a:rPr>
              <a:t>Картофельные чипсы – 2 -3 часа</a:t>
            </a:r>
          </a:p>
          <a:p>
            <a:endParaRPr lang="ru-RU" dirty="0"/>
          </a:p>
        </p:txBody>
      </p:sp>
      <p:pic>
        <p:nvPicPr>
          <p:cNvPr id="4" name="Picture 5" descr="j0234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861048"/>
            <a:ext cx="252846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</a:rPr>
              <a:t>Сахарозаменители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7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rebuchet MS" pitchFamily="34" charset="0"/>
              </a:rPr>
              <a:t>Чтобы компенсировать чувство сладости, если вы к нему привыкли, можно добавлять в пищу сахарозаменители, но это совсем не обязательно, так как настоящий чай и кофе пьют без добавления сахара. </a:t>
            </a:r>
          </a:p>
          <a:p>
            <a:pPr algn="ctr"/>
            <a:endParaRPr lang="ru-RU" sz="3600" dirty="0">
              <a:latin typeface="Trebuchet MS" pitchFamily="34" charset="0"/>
            </a:endParaRPr>
          </a:p>
        </p:txBody>
      </p:sp>
      <p:pic>
        <p:nvPicPr>
          <p:cNvPr id="5" name="Picture 2" descr="C:\Users\YUrkinAG\Desktop\pem-ch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3789040"/>
            <a:ext cx="6465497" cy="2806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4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Сахарозаменители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514350" indent="-514350" algn="ctr">
              <a:buAutoNum type="arabicPeriod"/>
            </a:pPr>
            <a:r>
              <a:rPr lang="ru-RU" sz="3400" b="1" dirty="0" smtClean="0"/>
              <a:t>Калорийные (аналоги сахара):</a:t>
            </a:r>
          </a:p>
          <a:p>
            <a:pPr marL="0" indent="0" algn="ctr">
              <a:buNone/>
            </a:pPr>
            <a:r>
              <a:rPr lang="ru-RU" sz="2900" b="1" dirty="0" smtClean="0"/>
              <a:t>Фруктоза, ксилит, сорбит – калорийность близка к сахару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800" b="1" dirty="0" smtClean="0"/>
              <a:t>2. </a:t>
            </a:r>
            <a:r>
              <a:rPr lang="ru-RU" sz="3400" b="1" dirty="0" smtClean="0"/>
              <a:t>Некалорийные (подсластители):</a:t>
            </a:r>
          </a:p>
          <a:p>
            <a:pPr marL="0" indent="0" algn="ctr">
              <a:buNone/>
            </a:pPr>
            <a:r>
              <a:rPr lang="ru-RU" sz="2900" b="1" dirty="0" smtClean="0"/>
              <a:t>Аспартам, сахарин, </a:t>
            </a:r>
            <a:r>
              <a:rPr lang="ru-RU" sz="2900" b="1" dirty="0" err="1" smtClean="0"/>
              <a:t>цикламат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ацесульфам</a:t>
            </a:r>
            <a:r>
              <a:rPr lang="ru-RU" sz="2900" b="1" dirty="0" smtClean="0"/>
              <a:t> К – 0 ккал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just">
              <a:buNone/>
            </a:pPr>
            <a:r>
              <a:rPr lang="ru-RU" sz="2400" dirty="0"/>
              <a:t>Аналоги сахара – ксилит, сорбит, фруктоза не требуют для своего усвоения инсулина, но обладают почти такой же калорийностью, как обычный сахар, так же незначительно, более медленно, но все же повышают уровень сахара в крови. Они содержатся во многих диабетических продуктах (конфеты, вафли и др.), поэтому не рекомендуются больным с избыточной массой тела. Кроме того, ксилит и сорбит могут вызывать диспепсические явления, метеоризм, диарею, так как обладают слабительным действием. Употреблять в сутки их надо не более 30-5- гр. Заменители сахара в таблетках, как правило, не калорийны и не влияют на уровень сахара в крови. Сахарин слаще сахара в 300-500 раз, аспартам – в 200 раз (неустойчив к термообработке и противопоказан при </a:t>
            </a:r>
            <a:r>
              <a:rPr lang="ru-RU" sz="2400" dirty="0" err="1"/>
              <a:t>фенилкетонурии</a:t>
            </a:r>
            <a:r>
              <a:rPr lang="ru-RU" sz="2400" dirty="0"/>
              <a:t>), </a:t>
            </a:r>
            <a:r>
              <a:rPr lang="ru-RU" sz="2400" dirty="0" err="1"/>
              <a:t>цикламат</a:t>
            </a:r>
            <a:r>
              <a:rPr lang="ru-RU" sz="2400" dirty="0"/>
              <a:t> – в 30-50 раз (термоустойчив, но противопоказан при беременности). Есть данные, что </a:t>
            </a:r>
            <a:r>
              <a:rPr lang="ru-RU" sz="2400" dirty="0" err="1"/>
              <a:t>цикламат</a:t>
            </a:r>
            <a:r>
              <a:rPr lang="ru-RU" sz="2400" dirty="0"/>
              <a:t> и сахарин оказывают канцерогенное действие и поэтому запрещены в некоторых странах, однако это не доказано. В любом случае, чем меньше вы употребляете химических веществ с пищей, тем лучше</a:t>
            </a:r>
            <a:r>
              <a:rPr lang="ru-RU" sz="2400" i="1" dirty="0"/>
              <a:t>.</a:t>
            </a:r>
            <a:endParaRPr lang="ru-RU" sz="2400" dirty="0"/>
          </a:p>
          <a:p>
            <a:pPr marL="0" indent="0" algn="just">
              <a:buNone/>
            </a:pP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583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66"/>
                </a:solidFill>
                <a:latin typeface="Comic Sans MS" pitchFamily="66" charset="0"/>
              </a:rPr>
              <a:t>Специальное «диабетическое» меню???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dirty="0">
                <a:solidFill>
                  <a:srgbClr val="000066"/>
                </a:solidFill>
                <a:latin typeface="Comic Sans MS" pitchFamily="66" charset="0"/>
              </a:rPr>
              <a:t>Если на основе фруктозы – количество углеводов идентично продуктам на основе сахара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rgbClr val="000066"/>
                </a:solidFill>
                <a:latin typeface="Comic Sans MS" pitchFamily="66" charset="0"/>
              </a:rPr>
              <a:t>Сорбит часто вызывает побочные эффекты (боли в животе и диарею)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solidFill>
                  <a:srgbClr val="000066"/>
                </a:solidFill>
                <a:latin typeface="Comic Sans MS" pitchFamily="66" charset="0"/>
              </a:rPr>
              <a:t>Люди </a:t>
            </a:r>
            <a:r>
              <a:rPr lang="ru-RU" altLang="ru-RU" dirty="0">
                <a:solidFill>
                  <a:srgbClr val="000066"/>
                </a:solidFill>
                <a:latin typeface="Comic Sans MS" pitchFamily="66" charset="0"/>
              </a:rPr>
              <a:t>чувствуют себя «отличными» от других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rgbClr val="000066"/>
                </a:solidFill>
                <a:latin typeface="Comic Sans MS" pitchFamily="66" charset="0"/>
              </a:rPr>
              <a:t>Дороже «нормальных» продуктов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rgbClr val="000066"/>
                </a:solidFill>
                <a:latin typeface="Comic Sans MS" pitchFamily="66" charset="0"/>
              </a:rPr>
              <a:t>Непривлекательный вкус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3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803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Comic Sans MS" pitchFamily="66" charset="0"/>
              </a:rPr>
              <a:t>Есть ли смысл в использовании продуктов на сахарозаменителях?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8" descr="http://livealong.ru/sites/default/files/u39/2011/03/ksilit_0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72" y="3429000"/>
            <a:ext cx="377225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altLang="ru-RU" b="1" u="sng" dirty="0">
                <a:solidFill>
                  <a:srgbClr val="7030A0"/>
                </a:solidFill>
                <a:latin typeface="Comic Sans MS" pitchFamily="66" charset="0"/>
              </a:rPr>
              <a:t>100 г обычного печенья:</a:t>
            </a:r>
            <a:r>
              <a:rPr lang="ru-RU" altLang="ru-RU" dirty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ru-RU" altLang="ru-RU" u="sng" dirty="0">
                <a:solidFill>
                  <a:srgbClr val="7030A0"/>
                </a:solidFill>
                <a:latin typeface="Comic Sans MS" pitchFamily="66" charset="0"/>
              </a:rPr>
              <a:t>71 г углеводов </a:t>
            </a:r>
            <a:r>
              <a:rPr lang="ru-RU" altLang="ru-RU" dirty="0">
                <a:solidFill>
                  <a:srgbClr val="7030A0"/>
                </a:solidFill>
                <a:latin typeface="Comic Sans MS" pitchFamily="66" charset="0"/>
              </a:rPr>
              <a:t>–</a:t>
            </a:r>
            <a:r>
              <a:rPr lang="ru-RU" altLang="ru-RU" dirty="0">
                <a:latin typeface="Comic Sans MS" pitchFamily="66" charset="0"/>
              </a:rPr>
              <a:t> 284 ккал, 16 г жира – 144 ккал, 7 г белка – 28 ккал</a:t>
            </a:r>
          </a:p>
          <a:p>
            <a:pPr algn="ctr"/>
            <a:endParaRPr lang="ru-RU" altLang="ru-RU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altLang="ru-RU" b="1" u="sng" dirty="0">
                <a:solidFill>
                  <a:srgbClr val="7030A0"/>
                </a:solidFill>
                <a:latin typeface="Comic Sans MS" pitchFamily="66" charset="0"/>
              </a:rPr>
              <a:t>100 г диабетического печенья: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ru-RU" altLang="ru-RU" dirty="0">
                <a:solidFill>
                  <a:srgbClr val="7030A0"/>
                </a:solidFill>
                <a:latin typeface="Comic Sans MS" pitchFamily="66" charset="0"/>
              </a:rPr>
              <a:t>62 г углеводов </a:t>
            </a:r>
            <a:r>
              <a:rPr lang="ru-RU" altLang="ru-RU" dirty="0">
                <a:latin typeface="Comic Sans MS" pitchFamily="66" charset="0"/>
              </a:rPr>
              <a:t>– 248 ккал, 20 г жира – 180 ккал, 6 г белка – 24 ккал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ru-RU" altLang="ru-RU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7030A0"/>
                </a:solidFill>
                <a:latin typeface="Comic Sans MS" pitchFamily="66" charset="0"/>
              </a:rPr>
              <a:t>Таким образом, людям с диабетом замена обычных сладостей на диабетические ничего не дает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3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Достижимые цели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Для снижения веса следует соблюдать низкокалорийную диету, избегать употребления жирных продуктов. Не надо ставить недостижимых целей: худеть медленно легче, и результаты – стабильнее. Снижение веса в месяц на 2-3 кг – вполне хороший результат. Для начала можно просто чуть меньше есть, по принципу «дели пополам». Кратковременные диеты вредят организму, а дорогостоящие препараты типа </a:t>
            </a:r>
            <a:r>
              <a:rPr lang="ru-RU" sz="2400" dirty="0" err="1"/>
              <a:t>сжигателей</a:t>
            </a:r>
            <a:r>
              <a:rPr lang="ru-RU" sz="2400" dirty="0"/>
              <a:t> жира могут серьезно нарушить обмен веществ. Когда вы едите редко, возможны гипогликемические состояния, а организм при таком режиме вынужден делать запасы (отложения жира). Наоборот, постоянное соблюдение правил здорового питания в сочетании с физическими упражнениями дает гарантированный результат без насилия над собой. </a:t>
            </a:r>
          </a:p>
        </p:txBody>
      </p:sp>
    </p:spTree>
    <p:extLst>
      <p:ext uri="{BB962C8B-B14F-4D97-AF65-F5344CB8AC3E}">
        <p14:creationId xmlns:p14="http://schemas.microsoft.com/office/powerpoint/2010/main" val="9358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Оптимальный темп снижения массы тела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- Относительно безопасен</a:t>
            </a:r>
          </a:p>
          <a:p>
            <a:pPr marL="0" indent="0" algn="ctr">
              <a:buNone/>
            </a:pPr>
            <a:r>
              <a:rPr lang="ru-RU" b="1" dirty="0" smtClean="0"/>
              <a:t>- Обеспечивает стойкий эффект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2654044" y="4221088"/>
            <a:ext cx="3888432" cy="15841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0,5 кг в неделю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660066"/>
                </a:solidFill>
                <a:latin typeface="Comic Sans MS" pitchFamily="66" charset="0"/>
              </a:rPr>
              <a:t>Современный взгляд на проблему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19672" y="1824682"/>
            <a:ext cx="5812749" cy="3450268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</a:t>
              </a:r>
              <a:r>
                <a:rPr lang="ru-RU" sz="2000" b="1" dirty="0" smtClean="0">
                  <a:latin typeface="Comic Sans MS" pitchFamily="66" charset="0"/>
                </a:rPr>
                <a:t>инсулин</a:t>
              </a:r>
              <a:endParaRPr lang="ru-RU" sz="2000" b="1" dirty="0">
                <a:latin typeface="Comic Sans MS" pitchFamily="66" charset="0"/>
              </a:endParaRPr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9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обучение</a:t>
              </a:r>
              <a:endParaRPr lang="ru-RU" sz="1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500" b="1" dirty="0" smtClean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Физические</a:t>
              </a:r>
            </a:p>
            <a:p>
              <a:endParaRPr lang="ru-RU" sz="16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endParaRPr>
            </a:p>
            <a:p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  </a:t>
              </a:r>
            </a:p>
            <a:p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   нагрузки</a:t>
              </a:r>
              <a:endParaRPr lang="ru-RU" sz="16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b="1" dirty="0">
                <a:solidFill>
                  <a:srgbClr val="660033"/>
                </a:solidFill>
                <a:latin typeface="Verdana" pitchFamily="34" charset="0"/>
              </a:endParaRPr>
            </a:p>
            <a:p>
              <a:pPr eaLnBrk="1" hangingPunct="1"/>
              <a:r>
                <a:rPr lang="ru-RU" altLang="ru-RU" sz="2000" b="1" dirty="0" smtClean="0">
                  <a:solidFill>
                    <a:srgbClr val="000066"/>
                  </a:solidFill>
                  <a:latin typeface="Comic Sans MS" pitchFamily="66" charset="0"/>
                </a:rPr>
                <a:t>питание</a:t>
              </a:r>
              <a:endParaRPr lang="ru-RU" altLang="ru-RU" sz="2000" b="1" dirty="0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1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Насколько необходимо снизить массу тела?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9632" y="2924945"/>
            <a:ext cx="6552728" cy="30243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Хорошо, если на 10% от всей нынешней массы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2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ВАЖНО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! Не голодать! </a:t>
            </a:r>
            <a:b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dirty="0">
                <a:latin typeface="Comic Sans MS" pitchFamily="66" charset="0"/>
              </a:rPr>
              <a:t>    Не стоит ходить голодным в магазин. Будучи голодными, мы покупаем больше вредных продуктов.</a:t>
            </a:r>
            <a:br>
              <a:rPr lang="ru-RU" sz="3600" dirty="0">
                <a:latin typeface="Comic Sans MS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YUrkinAG\Desktop\Презентация\golod_12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2708920"/>
            <a:ext cx="756084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2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660066"/>
                </a:solidFill>
                <a:latin typeface="Comic Sans MS" pitchFamily="66" charset="0"/>
              </a:rPr>
              <a:t>«Неправильная» еда</a:t>
            </a:r>
            <a:br>
              <a:rPr lang="ru-RU" sz="3200" b="1" dirty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rgbClr val="660066"/>
                </a:solidFill>
                <a:latin typeface="Comic Sans MS" pitchFamily="66" charset="0"/>
              </a:rPr>
              <a:t>(пицца, «быстрая еда»,</a:t>
            </a:r>
            <a:br>
              <a:rPr lang="ru-RU" sz="3200" b="1" dirty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rgbClr val="660066"/>
                </a:solidFill>
                <a:latin typeface="Comic Sans MS" pitchFamily="66" charset="0"/>
              </a:rPr>
              <a:t>полуфабрикаты, чипсы)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7078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2600" dirty="0">
                <a:solidFill>
                  <a:srgbClr val="000099"/>
                </a:solidFill>
                <a:latin typeface="Comic Sans MS" pitchFamily="66" charset="0"/>
              </a:rPr>
              <a:t>В основном, является комбинированной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6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  <a:r>
              <a:rPr lang="ru-RU" altLang="ru-RU" sz="2600" dirty="0" smtClean="0">
                <a:solidFill>
                  <a:srgbClr val="000099"/>
                </a:solidFill>
                <a:latin typeface="Comic Sans MS" pitchFamily="66" charset="0"/>
              </a:rPr>
              <a:t>едой</a:t>
            </a:r>
            <a:endParaRPr lang="ru-RU" altLang="ru-RU" sz="26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ru-RU" altLang="ru-RU" sz="2600" dirty="0">
                <a:solidFill>
                  <a:srgbClr val="000099"/>
                </a:solidFill>
                <a:latin typeface="Comic Sans MS" pitchFamily="66" charset="0"/>
              </a:rPr>
              <a:t>Содержат много </a:t>
            </a:r>
            <a:r>
              <a:rPr lang="ru-RU" altLang="ru-RU" sz="2600" dirty="0" smtClean="0">
                <a:solidFill>
                  <a:srgbClr val="000099"/>
                </a:solidFill>
                <a:latin typeface="Comic Sans MS" pitchFamily="66" charset="0"/>
              </a:rPr>
              <a:t>жиров</a:t>
            </a:r>
            <a:endParaRPr lang="ru-RU" altLang="ru-RU" sz="26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ru-RU" altLang="ru-RU" sz="2600" dirty="0">
                <a:solidFill>
                  <a:srgbClr val="000099"/>
                </a:solidFill>
                <a:latin typeface="Comic Sans MS" pitchFamily="66" charset="0"/>
              </a:rPr>
              <a:t>Более высокая температура при промышленном производстве – эффект более быстрого подъема глюкозы по сравнению с домашней едой</a:t>
            </a:r>
          </a:p>
          <a:p>
            <a:pPr marL="0" indent="0" algn="ctr">
              <a:buNone/>
            </a:pPr>
            <a:endParaRPr lang="ru-RU" altLang="ru-RU" sz="17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altLang="ru-RU" sz="1700" b="1" dirty="0" smtClean="0">
                <a:solidFill>
                  <a:srgbClr val="FF0000"/>
                </a:solidFill>
                <a:latin typeface="Comic Sans MS" pitchFamily="66" charset="0"/>
              </a:rPr>
              <a:t>НО</a:t>
            </a:r>
            <a:r>
              <a:rPr lang="ru-RU" altLang="ru-RU" sz="1700" b="1" dirty="0">
                <a:solidFill>
                  <a:srgbClr val="FF0000"/>
                </a:solidFill>
                <a:latin typeface="Comic Sans MS" pitchFamily="66" charset="0"/>
              </a:rPr>
              <a:t>! </a:t>
            </a:r>
            <a:r>
              <a:rPr lang="ru-RU" altLang="ru-RU" sz="1700" b="1" dirty="0">
                <a:solidFill>
                  <a:srgbClr val="990099"/>
                </a:solidFill>
                <a:latin typeface="Comic Sans MS" pitchFamily="66" charset="0"/>
              </a:rPr>
              <a:t>Эти продукты – неотъемлемая часть современной жизни, </a:t>
            </a:r>
          </a:p>
          <a:p>
            <a:pPr marL="0" indent="0" algn="ctr">
              <a:buNone/>
            </a:pPr>
            <a:r>
              <a:rPr lang="ru-RU" altLang="ru-RU" sz="1700" b="1" dirty="0">
                <a:solidFill>
                  <a:srgbClr val="990099"/>
                </a:solidFill>
                <a:latin typeface="Comic Sans MS" pitchFamily="66" charset="0"/>
              </a:rPr>
              <a:t>особенно для детей и подростков. Главное – знать </a:t>
            </a:r>
          </a:p>
          <a:p>
            <a:pPr marL="0" indent="0" algn="ctr">
              <a:buNone/>
            </a:pPr>
            <a:r>
              <a:rPr lang="ru-RU" altLang="ru-RU" sz="1700" b="1" dirty="0">
                <a:solidFill>
                  <a:srgbClr val="990099"/>
                </a:solidFill>
                <a:latin typeface="Comic Sans MS" pitchFamily="66" charset="0"/>
              </a:rPr>
              <a:t>индивидуальную дозу инсулина, требующуюся для любимого блюда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endParaRPr lang="ru-RU" altLang="ru-RU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endParaRPr lang="ru-RU" altLang="ru-RU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Picture 5" descr="Картинка 2 из 422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289647" cy="1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95537" y="5085184"/>
            <a:ext cx="8410326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Алкоголь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>
                <a:latin typeface="Trebuchet MS" pitchFamily="34" charset="0"/>
              </a:rPr>
              <a:t>Следует употреблять как можно меньше алкоголя. Но это не значит, что его нужно исключать полностью. Необходимо помнить, что алкоголь:</a:t>
            </a:r>
          </a:p>
          <a:p>
            <a:pPr marL="0" indent="0" algn="just">
              <a:buNone/>
            </a:pPr>
            <a:r>
              <a:rPr lang="ru-RU" sz="3600" dirty="0">
                <a:latin typeface="Trebuchet MS" pitchFamily="34" charset="0"/>
              </a:rPr>
              <a:t>- сильно влияет на вес (калориен),</a:t>
            </a:r>
          </a:p>
          <a:p>
            <a:pPr marL="0" indent="0" algn="just">
              <a:buNone/>
            </a:pPr>
            <a:r>
              <a:rPr lang="ru-RU" sz="3600" dirty="0">
                <a:latin typeface="Trebuchet MS" pitchFamily="34" charset="0"/>
              </a:rPr>
              <a:t>- увеличивает риск гипогликемии,</a:t>
            </a:r>
          </a:p>
          <a:p>
            <a:pPr marL="0" indent="0" algn="just">
              <a:buNone/>
            </a:pPr>
            <a:r>
              <a:rPr lang="ru-RU" sz="3600" dirty="0">
                <a:latin typeface="Trebuchet MS" pitchFamily="34" charset="0"/>
              </a:rPr>
              <a:t>- разрушает (в больших количествах) клетки печени, поджелудочной железы и нервной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Алкоголь –это опасно!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YUrkinAG\Desktop\128_alkogol-eto-opasn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201" t="13812" r="2203"/>
          <a:stretch/>
        </p:blipFill>
        <p:spPr bwMode="auto">
          <a:xfrm>
            <a:off x="899592" y="980728"/>
            <a:ext cx="7488831" cy="5145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8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Соль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rebuchet MS" pitchFamily="34" charset="0"/>
              </a:rPr>
              <a:t>Необходимо уменьшить количество соли в пище. Соль задерживает в организме воду, что ведет к повышению АД. Кроме того, увеличивается нагрузка на почки</a:t>
            </a:r>
            <a:r>
              <a:rPr lang="ru-RU" dirty="0" smtClean="0">
                <a:latin typeface="Trebuchet MS" pitchFamily="34" charset="0"/>
              </a:rPr>
              <a:t>.</a:t>
            </a:r>
          </a:p>
          <a:p>
            <a:pPr marL="0" indent="0" algn="just">
              <a:buNone/>
            </a:pPr>
            <a:endParaRPr lang="ru-RU" sz="3600" dirty="0"/>
          </a:p>
        </p:txBody>
      </p:sp>
      <p:pic>
        <p:nvPicPr>
          <p:cNvPr id="4" name="Picture 2" descr="C:\Users\YUrkinAG\Desktop\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926" y="3068960"/>
            <a:ext cx="585338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3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rebuchet MS" pitchFamily="34" charset="0"/>
              </a:rPr>
              <a:t>Витамины </a:t>
            </a:r>
            <a:r>
              <a:rPr lang="ru-RU" sz="3600" dirty="0">
                <a:solidFill>
                  <a:srgbClr val="002060"/>
                </a:solidFill>
                <a:latin typeface="Trebuchet MS" pitchFamily="34" charset="0"/>
              </a:rPr>
              <a:t>и минералы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25388"/>
            <a:ext cx="8229600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rebuchet MS" pitchFamily="34" charset="0"/>
              </a:rPr>
              <a:t>Для полного удовлетворения потребностей нормального организма в рацион обязательно должны входить витамины, макро- и микроэлементы. </a:t>
            </a:r>
            <a:endParaRPr lang="ru-RU" sz="2000" dirty="0" smtClean="0">
              <a:latin typeface="Trebuchet MS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</a:rPr>
              <a:t>Антиоксиданты </a:t>
            </a:r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</a:rPr>
              <a:t>(витамин С – аскорбиновая кислота, витамин Е, бета-каротин – провитамин А) называют чистильщиками сосудов и витаминами молодости. </a:t>
            </a:r>
            <a:endParaRPr lang="ru-RU" sz="20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</a:rPr>
              <a:t>Витамины </a:t>
            </a:r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</a:rPr>
              <a:t>группы В необходимы, прежде всего, для нормальной работы нервной системы. </a:t>
            </a:r>
            <a:endParaRPr lang="ru-RU" sz="20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</a:rPr>
              <a:t>Из </a:t>
            </a:r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</a:rPr>
              <a:t>минералов наиболее важны при сахарном диабете калий, магний, кальций, фосфор, йод, селен, цинк, хром и др. Потребность в них при хронических заболеваниях значительно увеличивается. </a:t>
            </a:r>
            <a:endParaRPr lang="ru-RU" sz="20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</a:rPr>
              <a:t>Компенсировать </a:t>
            </a:r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</a:rPr>
              <a:t>с пищей весь комплекс почти невозможно, поэтому желательно дополнительно принимать содержащие витамины препараты – поливитамины и биологически активные добавки</a:t>
            </a: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605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rebuchet MS" pitchFamily="34" charset="0"/>
              </a:rPr>
              <a:t>Лекарственные травы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60641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rebuchet MS" pitchFamily="34" charset="0"/>
              </a:rPr>
              <a:t>содержат </a:t>
            </a:r>
            <a:r>
              <a:rPr lang="ru-RU" sz="2800" dirty="0">
                <a:latin typeface="Trebuchet MS" pitchFamily="34" charset="0"/>
              </a:rPr>
              <a:t>много биологически активных веществ – алкалоиды, гликозиды, фитонциды, </a:t>
            </a:r>
            <a:r>
              <a:rPr lang="ru-RU" sz="2800" dirty="0" err="1">
                <a:latin typeface="Trebuchet MS" pitchFamily="34" charset="0"/>
              </a:rPr>
              <a:t>флавоноиды</a:t>
            </a:r>
            <a:r>
              <a:rPr lang="ru-RU" sz="2800" dirty="0">
                <a:latin typeface="Trebuchet MS" pitchFamily="34" charset="0"/>
              </a:rPr>
              <a:t>, аминокислоты, биотин, а также витамины и минеральные вещества, которые оказывают многостороннее профилактическое и терапевтическое воздействие на организм.  </a:t>
            </a:r>
          </a:p>
          <a:p>
            <a:endParaRPr lang="ru-RU" dirty="0"/>
          </a:p>
        </p:txBody>
      </p:sp>
      <p:pic>
        <p:nvPicPr>
          <p:cNvPr id="4" name="Picture 2" descr="C:\Users\YUrkinAG\Desktop\bc1866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3789040"/>
            <a:ext cx="6768752" cy="2648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0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12" y="647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rebuchet MS" pitchFamily="34" charset="0"/>
              </a:rPr>
              <a:t>Лекарственные </a:t>
            </a:r>
            <a:r>
              <a:rPr lang="ru-RU" dirty="0">
                <a:latin typeface="Trebuchet MS" pitchFamily="34" charset="0"/>
              </a:rPr>
              <a:t>сборы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rebuchet MS" pitchFamily="34" charset="0"/>
              </a:rPr>
              <a:t>У больных с инсулиннезависимым СД (2-го типа) фитотерапия может использоваться как самостоятельный метод лечения, а также в сочетании с диетой, физическими упражнениями и </a:t>
            </a:r>
            <a:r>
              <a:rPr lang="ru-RU" sz="2400" dirty="0" err="1">
                <a:latin typeface="Trebuchet MS" pitchFamily="34" charset="0"/>
              </a:rPr>
              <a:t>сахароснижающими</a:t>
            </a:r>
            <a:r>
              <a:rPr lang="ru-RU" sz="2400" dirty="0">
                <a:latin typeface="Trebuchet MS" pitchFamily="34" charset="0"/>
              </a:rPr>
              <a:t> препаратами. Как правило, в лекарственные сборы входят листья черники, одуванчика, лавра, крапивы двудомной, створки (стручки) фасоли и др.</a:t>
            </a:r>
          </a:p>
          <a:p>
            <a:endParaRPr lang="ru-RU" dirty="0"/>
          </a:p>
        </p:txBody>
      </p:sp>
      <p:pic>
        <p:nvPicPr>
          <p:cNvPr id="4" name="Picture 2" descr="C:\Users\YUrkinAG\Desktop\images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168" y="3861049"/>
            <a:ext cx="6222287" cy="255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8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</a:rPr>
              <a:t>Здоровый </a:t>
            </a:r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образ </a:t>
            </a:r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</a:rPr>
              <a:t>жизн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</a:rPr>
              <a:t>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rebuchet MS" pitchFamily="34" charset="0"/>
              </a:rPr>
              <a:t>Необходимо помнить, что лекарственные травы далеко не всегда могут заменить основные препараты, а иногда могут и навредить. Поэтому всегда необходим индивидуальный подбор лечения и консультация хорошего врача. Никакие чудодейственные сборы или добавки не заменят инсулинотерапии при СД 1-го типа, и на первом плане всегда должен быть здоровый образ </a:t>
            </a:r>
            <a:r>
              <a:rPr lang="ru-RU" sz="2400" dirty="0" smtClean="0">
                <a:latin typeface="Trebuchet MS" pitchFamily="34" charset="0"/>
              </a:rPr>
              <a:t>жизни.</a:t>
            </a:r>
            <a:endParaRPr lang="ru-RU" sz="2400" dirty="0"/>
          </a:p>
        </p:txBody>
      </p:sp>
      <p:pic>
        <p:nvPicPr>
          <p:cNvPr id="4" name="Picture 3" descr="C:\Users\YUrkinAG\Desktop\Без названия (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4033861"/>
            <a:ext cx="4594595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rebuchet MS" pitchFamily="34" charset="0"/>
              </a:rPr>
              <a:t>Рекомендации </a:t>
            </a:r>
            <a:r>
              <a:rPr lang="ru-RU" sz="3600" b="1" dirty="0">
                <a:solidFill>
                  <a:srgbClr val="002060"/>
                </a:solidFill>
                <a:latin typeface="Trebuchet MS" pitchFamily="34" charset="0"/>
              </a:rPr>
              <a:t>по правильному питанию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174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rebuchet MS" pitchFamily="34" charset="0"/>
              </a:rPr>
              <a:t>Больному </a:t>
            </a:r>
            <a:r>
              <a:rPr lang="ru-RU" sz="2800" dirty="0">
                <a:latin typeface="Trebuchet MS" pitchFamily="34" charset="0"/>
              </a:rPr>
              <a:t>сахарным диабетом  не обязательно соблюдать какую либо диету, но необходимо следовать правилам здорового рационального питания, к которому склонен наш организм. </a:t>
            </a:r>
            <a:endParaRPr lang="ru-RU" sz="2800" dirty="0" smtClean="0">
              <a:latin typeface="Trebuchet MS" pitchFamily="34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rebuchet MS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rebuchet MS" pitchFamily="34" charset="0"/>
              </a:rPr>
              <a:t>Человек </a:t>
            </a:r>
            <a:r>
              <a:rPr lang="ru-RU" sz="2800" dirty="0">
                <a:latin typeface="Trebuchet MS" pitchFamily="34" charset="0"/>
              </a:rPr>
              <a:t>с диабетом может кушать все, но он должен знать, как, когда, сколько и каких продуктов нужно съесть для того, чтобы контролировать уровень сахара в крови.</a:t>
            </a:r>
            <a:r>
              <a:rPr lang="ru-RU" sz="2800" i="1" dirty="0">
                <a:latin typeface="Trebuchet MS" pitchFamily="34" charset="0"/>
              </a:rPr>
              <a:t> </a:t>
            </a:r>
            <a:endParaRPr lang="ru-RU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Пища должна </a:t>
            </a:r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быть </a:t>
            </a:r>
            <a:r>
              <a:rPr lang="ru-RU" b="1" smtClean="0">
                <a:solidFill>
                  <a:srgbClr val="002060"/>
                </a:solidFill>
                <a:latin typeface="Trebuchet MS" pitchFamily="34" charset="0"/>
              </a:rPr>
              <a:t>свежей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rebuchet MS" pitchFamily="34" charset="0"/>
              </a:rPr>
              <a:t>Китайцы </a:t>
            </a:r>
            <a:r>
              <a:rPr lang="ru-RU" b="1" dirty="0">
                <a:latin typeface="Trebuchet MS" pitchFamily="34" charset="0"/>
              </a:rPr>
              <a:t>говорят: «Свежая еда или чай – это лекарство, постояв 8-12 часов, она (он) уже просто балласт для организма, а через 24 часа – это яд». Поэтому не готовьте много и готовьте для всей семьи одинаково.</a:t>
            </a:r>
          </a:p>
        </p:txBody>
      </p:sp>
    </p:spTree>
    <p:extLst>
      <p:ext uri="{BB962C8B-B14F-4D97-AF65-F5344CB8AC3E}">
        <p14:creationId xmlns:p14="http://schemas.microsoft.com/office/powerpoint/2010/main" val="25998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002060"/>
                </a:solidFill>
              </a:rPr>
              <a:t>«Что </a:t>
            </a:r>
            <a:r>
              <a:rPr lang="ru-RU" sz="3200" b="1" dirty="0" smtClean="0">
                <a:solidFill>
                  <a:srgbClr val="002060"/>
                </a:solidFill>
              </a:rPr>
              <a:t>можно диабетику, полезно и </a:t>
            </a:r>
            <a:r>
              <a:rPr lang="ru-RU" sz="3200" b="1" smtClean="0">
                <a:solidFill>
                  <a:srgbClr val="002060"/>
                </a:solidFill>
              </a:rPr>
              <a:t>здоровым…»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Google Shape;162;p24" descr="82671269_520101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12987" r="862"/>
          <a:stretch/>
        </p:blipFill>
        <p:spPr>
          <a:xfrm>
            <a:off x="395536" y="1412776"/>
            <a:ext cx="8280920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0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</a:rPr>
              <a:t>рамотный подход к питанию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rebuchet MS" pitchFamily="34" charset="0"/>
              </a:rPr>
              <a:t>Не стоит воспринимать необходимость диеты при диабете как нечто ужасное, ведь при грамотном подходе можно составить рацион таким образом, чтобы было не только полезно, но еще и вкусно. Только при таком условии все перечисленные ранее основы питания действительно войдут в привычку и пойдут на пользу, став частью образа жизни</a:t>
            </a:r>
          </a:p>
          <a:p>
            <a:endParaRPr lang="ru-RU" dirty="0"/>
          </a:p>
        </p:txBody>
      </p:sp>
      <p:pic>
        <p:nvPicPr>
          <p:cNvPr id="4" name="Picture 2" descr="C:\Users\YUrkinAG\Desktop\happy-family-mother-father-children-son-and-daughter-on-sunset-picture-id115909480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221088"/>
            <a:ext cx="8424935" cy="2490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6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60066"/>
                </a:solidFill>
                <a:latin typeface="Comic Sans MS" pitchFamily="66" charset="0"/>
              </a:rPr>
              <a:t>Еда – не лекарство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sz="3600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altLang="ru-RU" sz="3600" dirty="0" smtClean="0">
                <a:latin typeface="Trebuchet MS" pitchFamily="34" charset="0"/>
              </a:rPr>
              <a:t>Пища </a:t>
            </a:r>
            <a:r>
              <a:rPr lang="ru-RU" altLang="ru-RU" sz="3600" dirty="0">
                <a:latin typeface="Trebuchet MS" pitchFamily="34" charset="0"/>
              </a:rPr>
              <a:t>должна </a:t>
            </a:r>
            <a:endParaRPr lang="ru-RU" altLang="ru-RU" sz="3600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altLang="ru-RU" sz="3600" dirty="0" smtClean="0">
                <a:latin typeface="Trebuchet MS" pitchFamily="34" charset="0"/>
              </a:rPr>
              <a:t>приносить </a:t>
            </a:r>
            <a:r>
              <a:rPr lang="ru-RU" altLang="ru-RU" sz="3600" dirty="0">
                <a:latin typeface="Trebuchet MS" pitchFamily="34" charset="0"/>
              </a:rPr>
              <a:t>удовольствие, </a:t>
            </a:r>
          </a:p>
          <a:p>
            <a:pPr>
              <a:buNone/>
            </a:pPr>
            <a:r>
              <a:rPr lang="ru-RU" altLang="ru-RU" sz="3600" dirty="0">
                <a:latin typeface="Trebuchet MS" pitchFamily="34" charset="0"/>
              </a:rPr>
              <a:t> </a:t>
            </a:r>
            <a:r>
              <a:rPr lang="ru-RU" altLang="ru-RU" sz="3600" dirty="0" smtClean="0">
                <a:latin typeface="Trebuchet MS" pitchFamily="34" charset="0"/>
              </a:rPr>
              <a:t>быть </a:t>
            </a:r>
            <a:r>
              <a:rPr lang="ru-RU" altLang="ru-RU" sz="3600" dirty="0">
                <a:latin typeface="Trebuchet MS" pitchFamily="34" charset="0"/>
              </a:rPr>
              <a:t>вкусной </a:t>
            </a:r>
            <a:endParaRPr lang="ru-RU" altLang="ru-RU" sz="3600" dirty="0" smtClean="0">
              <a:latin typeface="Trebuchet MS" pitchFamily="34" charset="0"/>
            </a:endParaRPr>
          </a:p>
          <a:p>
            <a:pPr>
              <a:buNone/>
            </a:pPr>
            <a:r>
              <a:rPr lang="ru-RU" altLang="ru-RU" sz="3600" dirty="0" smtClean="0">
                <a:latin typeface="Trebuchet MS" pitchFamily="34" charset="0"/>
              </a:rPr>
              <a:t>и привлекательной!</a:t>
            </a:r>
            <a:endParaRPr lang="ru-RU" altLang="ru-RU" sz="3600" dirty="0">
              <a:latin typeface="Trebuchet MS" pitchFamily="34" charset="0"/>
            </a:endParaRPr>
          </a:p>
          <a:p>
            <a:endParaRPr lang="ru-RU" dirty="0"/>
          </a:p>
        </p:txBody>
      </p:sp>
      <p:pic>
        <p:nvPicPr>
          <p:cNvPr id="4" name="Picture 5" descr="j02554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749699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rebuchet MS" pitchFamily="34" charset="0"/>
              </a:rPr>
              <a:t>Благодарю за внимание!</a:t>
            </a:r>
            <a:endParaRPr lang="ru-RU" sz="4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rebuchet MS" pitchFamily="34" charset="0"/>
              </a:rPr>
              <a:t>Целью рационального питания при сахарном диабете является нормализация обменных процессов в </a:t>
            </a:r>
            <a:r>
              <a:rPr lang="ru-RU" sz="3200" b="1" dirty="0" smtClean="0">
                <a:solidFill>
                  <a:srgbClr val="002060"/>
                </a:solidFill>
                <a:latin typeface="Trebuchet MS" pitchFamily="34" charset="0"/>
              </a:rPr>
              <a:t>организме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sz="2800" dirty="0">
                <a:solidFill>
                  <a:schemeClr val="dk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Важность соблюдения диеты при сахарном диабете подчеркивалась еще в те времена, когда о причине сахарного диабета, и его развитии люди знали очень мало. </a:t>
            </a:r>
            <a:endParaRPr lang="ru-RU" sz="2800" dirty="0" smtClean="0">
              <a:solidFill>
                <a:schemeClr val="dk1"/>
              </a:solidFill>
              <a:latin typeface="Trebuchet MS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algn="just">
              <a:buNone/>
            </a:pPr>
            <a:r>
              <a:rPr lang="ru-RU" sz="2800" dirty="0" smtClean="0">
                <a:solidFill>
                  <a:schemeClr val="dk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Первые </a:t>
            </a:r>
            <a:r>
              <a:rPr lang="ru-RU" sz="2800" dirty="0">
                <a:solidFill>
                  <a:schemeClr val="dk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рекомендации по питанию для больных сахарным диабетом были описаны ещё в 1500 году до н.э. в папирусах </a:t>
            </a:r>
            <a:r>
              <a:rPr lang="ru-RU" sz="2800" dirty="0" err="1">
                <a:solidFill>
                  <a:schemeClr val="dk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Эберса</a:t>
            </a:r>
            <a:r>
              <a:rPr lang="ru-RU" sz="2800" dirty="0">
                <a:solidFill>
                  <a:schemeClr val="dk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. </a:t>
            </a:r>
            <a:endParaRPr lang="ru-RU" sz="2800" dirty="0" smtClean="0">
              <a:solidFill>
                <a:schemeClr val="dk1"/>
              </a:solidFill>
              <a:latin typeface="Trebuchet MS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algn="just">
              <a:buNone/>
            </a:pPr>
            <a:r>
              <a:rPr lang="ru-RU" sz="2800" dirty="0" smtClean="0">
                <a:solidFill>
                  <a:schemeClr val="dk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В </a:t>
            </a:r>
            <a:r>
              <a:rPr lang="ru-RU" sz="2800" dirty="0">
                <a:solidFill>
                  <a:schemeClr val="dk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них указывалось, что «белая пшеница, фрукты и сладкое пиво» вредны при мочеизнурении (мочеизнурение – старое название сахарного диабета).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6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</a:rPr>
              <a:t>Ограничения в </a:t>
            </a:r>
            <a:r>
              <a:rPr lang="ru-RU" b="1" dirty="0">
                <a:solidFill>
                  <a:srgbClr val="002060"/>
                </a:solidFill>
                <a:latin typeface="Trebuchet MS" pitchFamily="34" charset="0"/>
              </a:rPr>
              <a:t>питании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>
                <a:latin typeface="Trebuchet MS" pitchFamily="34" charset="0"/>
              </a:rPr>
              <a:t>Основные ограничения (но - не запреты) в питании при сахарном диабете </a:t>
            </a:r>
            <a:r>
              <a:rPr lang="ru-RU" sz="3300" dirty="0" smtClean="0">
                <a:latin typeface="Trebuchet MS" pitchFamily="34" charset="0"/>
              </a:rPr>
              <a:t>состоят: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rebuchet MS" pitchFamily="34" charset="0"/>
              </a:rPr>
              <a:t> в </a:t>
            </a:r>
            <a:r>
              <a:rPr lang="ru-RU" sz="3300" dirty="0">
                <a:latin typeface="Trebuchet MS" pitchFamily="34" charset="0"/>
              </a:rPr>
              <a:t>уменьшении потребления продуктов с повышенным содержанием сахара (рафинированных продуктов) </a:t>
            </a:r>
            <a:r>
              <a:rPr lang="ru-RU" sz="3300" dirty="0" smtClean="0">
                <a:latin typeface="Trebuchet MS" pitchFamily="34" charset="0"/>
              </a:rPr>
              <a:t>и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rebuchet MS" pitchFamily="34" charset="0"/>
              </a:rPr>
              <a:t>составлении </a:t>
            </a:r>
            <a:r>
              <a:rPr lang="ru-RU" sz="3300" dirty="0">
                <a:latin typeface="Trebuchet MS" pitchFamily="34" charset="0"/>
              </a:rPr>
              <a:t>рациона, обеспечивающего поступление в организм такого количества белков, жиров, углеводов и микронутриентов (витаминов, минеральных веществ и др.), которого будет достаточно для поддержания нормальной массы тела и компенсации обменных процессов для полноценной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2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800000"/>
                </a:solidFill>
                <a:latin typeface="Comic Sans MS" pitchFamily="66" charset="0"/>
              </a:rPr>
              <a:t>Состав пищи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Белки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  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Жиры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                  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Углеводы</a:t>
            </a:r>
          </a:p>
          <a:p>
            <a:endParaRPr lang="ru-RU" b="1" dirty="0"/>
          </a:p>
        </p:txBody>
      </p:sp>
      <p:pic>
        <p:nvPicPr>
          <p:cNvPr id="4" name="Picture 5" descr="бел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2" y="3356992"/>
            <a:ext cx="208823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жи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56992"/>
            <a:ext cx="20224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19872" y="1556792"/>
            <a:ext cx="223224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2571" y="1945767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углево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2322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7030A0"/>
                </a:solidFill>
                <a:latin typeface="Comic Sans MS" pitchFamily="66" charset="0"/>
              </a:rPr>
              <a:t>Какие компоненты пищи обладают </a:t>
            </a:r>
            <a:r>
              <a:rPr lang="ru-RU" altLang="ru-RU" sz="4000" b="1" dirty="0" err="1">
                <a:solidFill>
                  <a:srgbClr val="7030A0"/>
                </a:solidFill>
                <a:latin typeface="Comic Sans MS" pitchFamily="66" charset="0"/>
              </a:rPr>
              <a:t>глюкозоповышающим</a:t>
            </a:r>
            <a:r>
              <a:rPr lang="ru-RU" altLang="ru-RU" sz="4000" b="1" dirty="0">
                <a:solidFill>
                  <a:srgbClr val="7030A0"/>
                </a:solidFill>
                <a:latin typeface="Comic Sans MS" pitchFamily="66" charset="0"/>
              </a:rPr>
              <a:t> действием? </a:t>
            </a:r>
            <a:r>
              <a:rPr lang="ru-RU" altLang="ru-RU" b="1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4" descr="http://cs323926.userapi.com/v323926854/7bd/zbZ1bCEW-Yo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65" y="3248039"/>
            <a:ext cx="1841269" cy="123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2470</Words>
  <Application>Microsoft Office PowerPoint</Application>
  <PresentationFormat>Экран (4:3)</PresentationFormat>
  <Paragraphs>298</Paragraphs>
  <Slides>54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3" baseType="lpstr">
      <vt:lpstr>Arial</vt:lpstr>
      <vt:lpstr>Calibri</vt:lpstr>
      <vt:lpstr>Comic Sans MS</vt:lpstr>
      <vt:lpstr>Courier New</vt:lpstr>
      <vt:lpstr>Times New Roman</vt:lpstr>
      <vt:lpstr>Trebuchet MS</vt:lpstr>
      <vt:lpstr>Verdana</vt:lpstr>
      <vt:lpstr>Wingdings</vt:lpstr>
      <vt:lpstr>Тема Office</vt:lpstr>
      <vt:lpstr>«Современные подходы к питанию при сахарном диабете» </vt:lpstr>
      <vt:lpstr>Здоровое питание</vt:lpstr>
      <vt:lpstr>Мы не можем жить без еды:</vt:lpstr>
      <vt:lpstr>Современный взгляд на проблему питания</vt:lpstr>
      <vt:lpstr>Рекомендации по правильному питанию</vt:lpstr>
      <vt:lpstr>Целью рационального питания при сахарном диабете является нормализация обменных процессов в организме </vt:lpstr>
      <vt:lpstr>Ограничения в питании</vt:lpstr>
      <vt:lpstr>Состав пищи</vt:lpstr>
      <vt:lpstr>Какие компоненты пищи обладают глюкозоповышающим действием?  </vt:lpstr>
      <vt:lpstr>Презентация PowerPoint</vt:lpstr>
      <vt:lpstr>Дневник питания</vt:lpstr>
      <vt:lpstr>Образец дневника питания</vt:lpstr>
      <vt:lpstr>Суточная потребность человека в пище</vt:lpstr>
      <vt:lpstr>«Суточная потребность организма в энергии в зависимости от массы тела (при абсолютном покое)»</vt:lpstr>
      <vt:lpstr>Презентация PowerPoint</vt:lpstr>
      <vt:lpstr>Хлебные единицы</vt:lpstr>
      <vt:lpstr>Презентация PowerPoint</vt:lpstr>
      <vt:lpstr>ТАБЛИЦА ХЛЕБНЫХ ЕДИНИЦ (1 ХЕ = количество продукта, содержащее 10-12 г углеводов</vt:lpstr>
      <vt:lpstr>Расчет ХЕ в готовых продуктах</vt:lpstr>
      <vt:lpstr>Пример №1   В 1 стаканчике 117г йогурта. В 100г содержится 16,5г углеводов.  </vt:lpstr>
      <vt:lpstr>Группы продуктов, содержащих углеводы (подсчитываются): </vt:lpstr>
      <vt:lpstr>Режим питания:</vt:lpstr>
      <vt:lpstr>Планирование  рациона</vt:lpstr>
      <vt:lpstr>Белковые продукты</vt:lpstr>
      <vt:lpstr>Жиры в пище </vt:lpstr>
      <vt:lpstr>Жиры в пище</vt:lpstr>
      <vt:lpstr>Важным принципом диеты при сахарном диабете является</vt:lpstr>
      <vt:lpstr>Разнообразие в рационе больного</vt:lpstr>
      <vt:lpstr>Презентация PowerPoint</vt:lpstr>
      <vt:lpstr>О МЁДЕ</vt:lpstr>
      <vt:lpstr>Рекомендации по употреблению сладкого</vt:lpstr>
      <vt:lpstr>«Неполезная» еда:  когда делать ретест гликемии?</vt:lpstr>
      <vt:lpstr>Сахарозаменители</vt:lpstr>
      <vt:lpstr>Сахарозаменители</vt:lpstr>
      <vt:lpstr>Специальное «диабетическое» меню???</vt:lpstr>
      <vt:lpstr>Есть ли смысл в использовании продуктов на сахарозаменителях? </vt:lpstr>
      <vt:lpstr>Презентация PowerPoint</vt:lpstr>
      <vt:lpstr>Достижимые цели</vt:lpstr>
      <vt:lpstr>Оптимальный темп снижения массы тела</vt:lpstr>
      <vt:lpstr>Насколько необходимо снизить массу тела?</vt:lpstr>
      <vt:lpstr>  ВАЖНО! Не голодать!      Не стоит ходить голодным в магазин. Будучи голодными, мы покупаем больше вредных продуктов.  </vt:lpstr>
      <vt:lpstr>«Неправильная» еда (пицца, «быстрая еда», полуфабрикаты, чипсы)</vt:lpstr>
      <vt:lpstr>Алкоголь</vt:lpstr>
      <vt:lpstr>Алкоголь –это опасно!</vt:lpstr>
      <vt:lpstr>Соль </vt:lpstr>
      <vt:lpstr>Витамины и минералы</vt:lpstr>
      <vt:lpstr>Лекарственные травы</vt:lpstr>
      <vt:lpstr>Лекарственные сборы</vt:lpstr>
      <vt:lpstr>Здоровый образ жизни</vt:lpstr>
      <vt:lpstr>Пища должна быть свежей</vt:lpstr>
      <vt:lpstr>«Что можно диабетику, полезно и здоровым…»</vt:lpstr>
      <vt:lpstr>Грамотный подход к питанию</vt:lpstr>
      <vt:lpstr>Еда – не лекарство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ли жизнь на марсе?</dc:title>
  <dc:creator>Илья</dc:creator>
  <cp:lastModifiedBy>Учетная запись Майкрософт</cp:lastModifiedBy>
  <cp:revision>59</cp:revision>
  <dcterms:created xsi:type="dcterms:W3CDTF">2022-10-14T04:46:05Z</dcterms:created>
  <dcterms:modified xsi:type="dcterms:W3CDTF">2022-10-19T06:55:32Z</dcterms:modified>
</cp:coreProperties>
</file>