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bin" ContentType="application/vnd.openxmlformats-officedocument.oleObject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60" r:id="rId5"/>
    <p:sldId id="275" r:id="rId6"/>
    <p:sldId id="271" r:id="rId7"/>
    <p:sldId id="261" r:id="rId8"/>
    <p:sldId id="268" r:id="rId9"/>
    <p:sldId id="262" r:id="rId10"/>
    <p:sldId id="269" r:id="rId11"/>
    <p:sldId id="276" r:id="rId12"/>
    <p:sldId id="277" r:id="rId13"/>
    <p:sldId id="278" r:id="rId14"/>
    <p:sldId id="279" r:id="rId15"/>
    <p:sldId id="272" r:id="rId16"/>
    <p:sldId id="280" r:id="rId17"/>
  </p:sldIdLst>
  <p:sldSz cx="9144000" cy="6858000" type="screen4x3"/>
  <p:notesSz cx="10020300" cy="68881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4713" autoAdjust="0"/>
  </p:normalViewPr>
  <p:slideViewPr>
    <p:cSldViewPr>
      <p:cViewPr>
        <p:scale>
          <a:sx n="80" d="100"/>
          <a:sy n="80" d="100"/>
        </p:scale>
        <p:origin x="-210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48" y="1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34777279020279822"/>
          <c:y val="0.14003888456838132"/>
          <c:w val="0.58184957677375204"/>
          <c:h val="0.79988501277635815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Маломобильные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Немобильные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Возраст 60+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16</c:v>
                </c:pt>
              </c:numCache>
            </c:numRef>
          </c:val>
        </c:ser>
        <c:dLbls/>
        <c:overlap val="100"/>
        <c:axId val="149683584"/>
        <c:axId val="114406528"/>
      </c:barChart>
      <c:catAx>
        <c:axId val="149683584"/>
        <c:scaling>
          <c:orientation val="minMax"/>
        </c:scaling>
        <c:axPos val="b"/>
        <c:numFmt formatCode="General" sourceLinked="1"/>
        <c:tickLblPos val="nextTo"/>
        <c:crossAx val="114406528"/>
        <c:crosses val="autoZero"/>
        <c:auto val="1"/>
        <c:lblAlgn val="ctr"/>
        <c:lblOffset val="100"/>
      </c:catAx>
      <c:valAx>
        <c:axId val="1144065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49683584"/>
        <c:crosses val="autoZero"/>
        <c:crossBetween val="between"/>
      </c:valAx>
      <c:spPr>
        <a:ln>
          <a:solidFill>
            <a:srgbClr val="0070C0"/>
          </a:solidFill>
        </a:ln>
      </c:spPr>
    </c:plotArea>
    <c:legend>
      <c:legendPos val="r"/>
      <c:layout>
        <c:manualLayout>
          <c:xMode val="edge"/>
          <c:yMode val="edge"/>
          <c:x val="0"/>
          <c:y val="0.14119320075547173"/>
          <c:w val="0.27939826486515756"/>
          <c:h val="0.52941903896628306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6F6E5B-7B1F-4E51-8E74-EE5CE7A2614C}" type="doc">
      <dgm:prSet loTypeId="urn:microsoft.com/office/officeart/2005/8/layout/cycle6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EB7E8BF-7E10-4589-8FD8-B182A841C577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Младший медицинский персонал - 5 человек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56DF78E5-3BD9-4C23-89B1-C649F3BE8C26}" type="parTrans" cxnId="{82046610-1CE4-4B11-B00B-B0DC0DEF07B1}">
      <dgm:prSet/>
      <dgm:spPr/>
      <dgm:t>
        <a:bodyPr/>
        <a:lstStyle/>
        <a:p>
          <a:endParaRPr lang="ru-RU"/>
        </a:p>
      </dgm:t>
    </dgm:pt>
    <dgm:pt modelId="{A52CF772-3DEB-4808-80BD-4305ED801B2D}" type="sibTrans" cxnId="{82046610-1CE4-4B11-B00B-B0DC0DEF07B1}">
      <dgm:prSet/>
      <dgm:spPr/>
      <dgm:t>
        <a:bodyPr/>
        <a:lstStyle/>
        <a:p>
          <a:endParaRPr lang="ru-RU"/>
        </a:p>
      </dgm:t>
    </dgm:pt>
    <dgm:pt modelId="{7A8A7417-FC76-4086-BA10-94C2DF6F736B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Культорганизаторы, воспитатель – 1 человек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F8F3E69E-A5A4-466C-AAD7-4E125F535326}" type="parTrans" cxnId="{12C1A8FF-9F07-42DC-9F9E-712207CC45D5}">
      <dgm:prSet/>
      <dgm:spPr/>
      <dgm:t>
        <a:bodyPr/>
        <a:lstStyle/>
        <a:p>
          <a:endParaRPr lang="ru-RU"/>
        </a:p>
      </dgm:t>
    </dgm:pt>
    <dgm:pt modelId="{013B0E78-9974-48D6-B4A1-15D876689AA8}" type="sibTrans" cxnId="{12C1A8FF-9F07-42DC-9F9E-712207CC45D5}">
      <dgm:prSet/>
      <dgm:spPr/>
      <dgm:t>
        <a:bodyPr/>
        <a:lstStyle/>
        <a:p>
          <a:endParaRPr lang="ru-RU"/>
        </a:p>
      </dgm:t>
    </dgm:pt>
    <dgm:pt modelId="{6F8BB5BC-FE8C-4DF8-86EB-FBFDA7B5F26C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Специалисты по лечебной и адаптативной физкультуре - 1 человек,</a:t>
          </a:r>
        </a:p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 массажист - 1 человек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4B715CDD-618F-449E-B5E6-8BADC1C731D0}" type="parTrans" cxnId="{3D8A7360-03F2-432F-AA55-FAF0147B724E}">
      <dgm:prSet/>
      <dgm:spPr/>
      <dgm:t>
        <a:bodyPr/>
        <a:lstStyle/>
        <a:p>
          <a:endParaRPr lang="ru-RU"/>
        </a:p>
      </dgm:t>
    </dgm:pt>
    <dgm:pt modelId="{E5933929-BE41-4EE6-8152-86C6B004984E}" type="sibTrans" cxnId="{3D8A7360-03F2-432F-AA55-FAF0147B724E}">
      <dgm:prSet/>
      <dgm:spPr/>
      <dgm:t>
        <a:bodyPr/>
        <a:lstStyle/>
        <a:p>
          <a:endParaRPr lang="ru-RU"/>
        </a:p>
      </dgm:t>
    </dgm:pt>
    <dgm:pt modelId="{B0D6BA9C-7681-4F21-B20F-4E8AA0D30851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Средний медицинский персонал - 5 человек</a:t>
          </a:r>
          <a:endParaRPr lang="ru-RU" sz="1100" dirty="0"/>
        </a:p>
      </dgm:t>
    </dgm:pt>
    <dgm:pt modelId="{9A8D9078-C811-4B08-8385-B281D8439788}" type="parTrans" cxnId="{A0A302D7-17CC-48DF-B6BD-477B6BDAD049}">
      <dgm:prSet/>
      <dgm:spPr/>
      <dgm:t>
        <a:bodyPr/>
        <a:lstStyle/>
        <a:p>
          <a:endParaRPr lang="ru-RU"/>
        </a:p>
      </dgm:t>
    </dgm:pt>
    <dgm:pt modelId="{DD538D24-1DD4-41E0-A979-75D80929EA6B}" type="sibTrans" cxnId="{A0A302D7-17CC-48DF-B6BD-477B6BDAD049}">
      <dgm:prSet/>
      <dgm:spPr/>
      <dgm:t>
        <a:bodyPr/>
        <a:lstStyle/>
        <a:p>
          <a:endParaRPr lang="ru-RU"/>
        </a:p>
      </dgm:t>
    </dgm:pt>
    <dgm:pt modelId="{3F1ECF0A-8E4D-4887-B908-6B999075D4F1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Зав.отделением- врач- терапевт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4AABDBF-312A-41AF-9DFC-0812098C8BFA}" type="sibTrans" cxnId="{87B0EDB8-87CA-4E5F-BEC1-AFF27A1713F2}">
      <dgm:prSet/>
      <dgm:spPr/>
      <dgm:t>
        <a:bodyPr/>
        <a:lstStyle/>
        <a:p>
          <a:endParaRPr lang="ru-RU"/>
        </a:p>
      </dgm:t>
    </dgm:pt>
    <dgm:pt modelId="{69FA0824-CF7A-4A21-8F4B-C88692F2CB61}" type="parTrans" cxnId="{87B0EDB8-87CA-4E5F-BEC1-AFF27A1713F2}">
      <dgm:prSet/>
      <dgm:spPr/>
      <dgm:t>
        <a:bodyPr/>
        <a:lstStyle/>
        <a:p>
          <a:endParaRPr lang="ru-RU"/>
        </a:p>
      </dgm:t>
    </dgm:pt>
    <dgm:pt modelId="{722ED841-D3EA-42AA-A0EB-152BB80EDDEF}" type="pres">
      <dgm:prSet presAssocID="{296F6E5B-7B1F-4E51-8E74-EE5CE7A2614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21C651-EDBD-4DDD-8ED3-5C82F0F0D70A}" type="pres">
      <dgm:prSet presAssocID="{3F1ECF0A-8E4D-4887-B908-6B999075D4F1}" presName="node" presStyleLbl="node1" presStyleIdx="0" presStyleCnt="5" custRadScaleRad="95770" custRadScaleInc="-1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53522-04DA-4058-9A68-DCBEB61EA7A0}" type="pres">
      <dgm:prSet presAssocID="{3F1ECF0A-8E4D-4887-B908-6B999075D4F1}" presName="spNode" presStyleCnt="0"/>
      <dgm:spPr/>
    </dgm:pt>
    <dgm:pt modelId="{7606E31B-BCD0-495E-8CC1-A139BAA2A737}" type="pres">
      <dgm:prSet presAssocID="{A4AABDBF-312A-41AF-9DFC-0812098C8BFA}" presName="sibTrans" presStyleLbl="sibTrans1D1" presStyleIdx="0" presStyleCnt="5"/>
      <dgm:spPr/>
      <dgm:t>
        <a:bodyPr/>
        <a:lstStyle/>
        <a:p>
          <a:endParaRPr lang="ru-RU"/>
        </a:p>
      </dgm:t>
    </dgm:pt>
    <dgm:pt modelId="{BAA27E87-B66A-4530-AF1B-117476BCFF04}" type="pres">
      <dgm:prSet presAssocID="{FEB7E8BF-7E10-4589-8FD8-B182A841C577}" presName="node" presStyleLbl="node1" presStyleIdx="1" presStyleCnt="5" custScaleX="105594" custScaleY="89066" custRadScaleRad="107620" custRadScaleInc="-25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BE48F-F201-47A1-8721-B5479BBC0E9A}" type="pres">
      <dgm:prSet presAssocID="{FEB7E8BF-7E10-4589-8FD8-B182A841C577}" presName="spNode" presStyleCnt="0"/>
      <dgm:spPr/>
    </dgm:pt>
    <dgm:pt modelId="{28CD576B-7D99-4843-90ED-CA5DAD9E86FB}" type="pres">
      <dgm:prSet presAssocID="{A52CF772-3DEB-4808-80BD-4305ED801B2D}" presName="sibTrans" presStyleLbl="sibTrans1D1" presStyleIdx="1" presStyleCnt="5"/>
      <dgm:spPr/>
      <dgm:t>
        <a:bodyPr/>
        <a:lstStyle/>
        <a:p>
          <a:endParaRPr lang="ru-RU"/>
        </a:p>
      </dgm:t>
    </dgm:pt>
    <dgm:pt modelId="{CB770E47-743B-4ADA-BEF8-AB2973C93E9D}" type="pres">
      <dgm:prSet presAssocID="{7A8A7417-FC76-4086-BA10-94C2DF6F736B}" presName="node" presStyleLbl="node1" presStyleIdx="2" presStyleCnt="5" custScaleX="112151" custRadScaleRad="100679" custRadScaleInc="-15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206C64-EB4F-4EF0-B172-5BD1E75AAAB2}" type="pres">
      <dgm:prSet presAssocID="{7A8A7417-FC76-4086-BA10-94C2DF6F736B}" presName="spNode" presStyleCnt="0"/>
      <dgm:spPr/>
    </dgm:pt>
    <dgm:pt modelId="{B3ED94C0-96BD-48E9-9161-9C1B67CD8868}" type="pres">
      <dgm:prSet presAssocID="{013B0E78-9974-48D6-B4A1-15D876689AA8}" presName="sibTrans" presStyleLbl="sibTrans1D1" presStyleIdx="2" presStyleCnt="5"/>
      <dgm:spPr/>
      <dgm:t>
        <a:bodyPr/>
        <a:lstStyle/>
        <a:p>
          <a:endParaRPr lang="ru-RU"/>
        </a:p>
      </dgm:t>
    </dgm:pt>
    <dgm:pt modelId="{FA9CE09B-6C62-48E6-B79C-91BC998BA36E}" type="pres">
      <dgm:prSet presAssocID="{6F8BB5BC-FE8C-4DF8-86EB-FBFDA7B5F26C}" presName="node" presStyleLbl="node1" presStyleIdx="3" presStyleCnt="5" custScaleY="151389" custRadScaleRad="96990" custRadScaleInc="34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0CF49-9D6D-4A1F-86DC-B06331613592}" type="pres">
      <dgm:prSet presAssocID="{6F8BB5BC-FE8C-4DF8-86EB-FBFDA7B5F26C}" presName="spNode" presStyleCnt="0"/>
      <dgm:spPr/>
    </dgm:pt>
    <dgm:pt modelId="{D6F1AF4E-3D4B-4E1A-952F-8A2D1F5C197C}" type="pres">
      <dgm:prSet presAssocID="{E5933929-BE41-4EE6-8152-86C6B004984E}" presName="sibTrans" presStyleLbl="sibTrans1D1" presStyleIdx="3" presStyleCnt="5"/>
      <dgm:spPr/>
      <dgm:t>
        <a:bodyPr/>
        <a:lstStyle/>
        <a:p>
          <a:endParaRPr lang="ru-RU"/>
        </a:p>
      </dgm:t>
    </dgm:pt>
    <dgm:pt modelId="{170926CE-1520-4B0A-9384-B2F67D6D1285}" type="pres">
      <dgm:prSet presAssocID="{B0D6BA9C-7681-4F21-B20F-4E8AA0D30851}" presName="node" presStyleLbl="node1" presStyleIdx="4" presStyleCnt="5" custRadScaleRad="102492" custRadScaleInc="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4E5E8-4825-477A-8F3D-F4DC4FA420DE}" type="pres">
      <dgm:prSet presAssocID="{B0D6BA9C-7681-4F21-B20F-4E8AA0D30851}" presName="spNode" presStyleCnt="0"/>
      <dgm:spPr/>
    </dgm:pt>
    <dgm:pt modelId="{958F6EFB-5919-4C8B-B5BE-4FFA8159D934}" type="pres">
      <dgm:prSet presAssocID="{DD538D24-1DD4-41E0-A979-75D80929EA6B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DBFD9862-E556-41AA-A207-690FEF1B2B3C}" type="presOf" srcId="{7A8A7417-FC76-4086-BA10-94C2DF6F736B}" destId="{CB770E47-743B-4ADA-BEF8-AB2973C93E9D}" srcOrd="0" destOrd="0" presId="urn:microsoft.com/office/officeart/2005/8/layout/cycle6"/>
    <dgm:cxn modelId="{A6E72D22-6996-46BE-ABE5-462D778FAAE7}" type="presOf" srcId="{E5933929-BE41-4EE6-8152-86C6B004984E}" destId="{D6F1AF4E-3D4B-4E1A-952F-8A2D1F5C197C}" srcOrd="0" destOrd="0" presId="urn:microsoft.com/office/officeart/2005/8/layout/cycle6"/>
    <dgm:cxn modelId="{685EC24D-C0A3-4E3E-B439-D293F0F5AFFF}" type="presOf" srcId="{296F6E5B-7B1F-4E51-8E74-EE5CE7A2614C}" destId="{722ED841-D3EA-42AA-A0EB-152BB80EDDEF}" srcOrd="0" destOrd="0" presId="urn:microsoft.com/office/officeart/2005/8/layout/cycle6"/>
    <dgm:cxn modelId="{273625D1-BBB8-414C-8FC6-F6BCA82CA149}" type="presOf" srcId="{FEB7E8BF-7E10-4589-8FD8-B182A841C577}" destId="{BAA27E87-B66A-4530-AF1B-117476BCFF04}" srcOrd="0" destOrd="0" presId="urn:microsoft.com/office/officeart/2005/8/layout/cycle6"/>
    <dgm:cxn modelId="{87B0EDB8-87CA-4E5F-BEC1-AFF27A1713F2}" srcId="{296F6E5B-7B1F-4E51-8E74-EE5CE7A2614C}" destId="{3F1ECF0A-8E4D-4887-B908-6B999075D4F1}" srcOrd="0" destOrd="0" parTransId="{69FA0824-CF7A-4A21-8F4B-C88692F2CB61}" sibTransId="{A4AABDBF-312A-41AF-9DFC-0812098C8BFA}"/>
    <dgm:cxn modelId="{2D57A511-AD71-4935-BC0A-CB10397DD0E5}" type="presOf" srcId="{3F1ECF0A-8E4D-4887-B908-6B999075D4F1}" destId="{5321C651-EDBD-4DDD-8ED3-5C82F0F0D70A}" srcOrd="0" destOrd="0" presId="urn:microsoft.com/office/officeart/2005/8/layout/cycle6"/>
    <dgm:cxn modelId="{1B6E61D1-D515-4EC1-84A3-9E2F77372E7D}" type="presOf" srcId="{6F8BB5BC-FE8C-4DF8-86EB-FBFDA7B5F26C}" destId="{FA9CE09B-6C62-48E6-B79C-91BC998BA36E}" srcOrd="0" destOrd="0" presId="urn:microsoft.com/office/officeart/2005/8/layout/cycle6"/>
    <dgm:cxn modelId="{A715A340-3732-451D-80A7-1C3C83E4965D}" type="presOf" srcId="{B0D6BA9C-7681-4F21-B20F-4E8AA0D30851}" destId="{170926CE-1520-4B0A-9384-B2F67D6D1285}" srcOrd="0" destOrd="0" presId="urn:microsoft.com/office/officeart/2005/8/layout/cycle6"/>
    <dgm:cxn modelId="{A0A302D7-17CC-48DF-B6BD-477B6BDAD049}" srcId="{296F6E5B-7B1F-4E51-8E74-EE5CE7A2614C}" destId="{B0D6BA9C-7681-4F21-B20F-4E8AA0D30851}" srcOrd="4" destOrd="0" parTransId="{9A8D9078-C811-4B08-8385-B281D8439788}" sibTransId="{DD538D24-1DD4-41E0-A979-75D80929EA6B}"/>
    <dgm:cxn modelId="{82046610-1CE4-4B11-B00B-B0DC0DEF07B1}" srcId="{296F6E5B-7B1F-4E51-8E74-EE5CE7A2614C}" destId="{FEB7E8BF-7E10-4589-8FD8-B182A841C577}" srcOrd="1" destOrd="0" parTransId="{56DF78E5-3BD9-4C23-89B1-C649F3BE8C26}" sibTransId="{A52CF772-3DEB-4808-80BD-4305ED801B2D}"/>
    <dgm:cxn modelId="{37B81BF3-A577-407B-BD35-AB67A7103F4F}" type="presOf" srcId="{013B0E78-9974-48D6-B4A1-15D876689AA8}" destId="{B3ED94C0-96BD-48E9-9161-9C1B67CD8868}" srcOrd="0" destOrd="0" presId="urn:microsoft.com/office/officeart/2005/8/layout/cycle6"/>
    <dgm:cxn modelId="{3D8A7360-03F2-432F-AA55-FAF0147B724E}" srcId="{296F6E5B-7B1F-4E51-8E74-EE5CE7A2614C}" destId="{6F8BB5BC-FE8C-4DF8-86EB-FBFDA7B5F26C}" srcOrd="3" destOrd="0" parTransId="{4B715CDD-618F-449E-B5E6-8BADC1C731D0}" sibTransId="{E5933929-BE41-4EE6-8152-86C6B004984E}"/>
    <dgm:cxn modelId="{46AA1A41-3CEB-4F76-BECE-C097701649EB}" type="presOf" srcId="{DD538D24-1DD4-41E0-A979-75D80929EA6B}" destId="{958F6EFB-5919-4C8B-B5BE-4FFA8159D934}" srcOrd="0" destOrd="0" presId="urn:microsoft.com/office/officeart/2005/8/layout/cycle6"/>
    <dgm:cxn modelId="{F3B13DE3-159E-4263-9410-9594319420B9}" type="presOf" srcId="{A4AABDBF-312A-41AF-9DFC-0812098C8BFA}" destId="{7606E31B-BCD0-495E-8CC1-A139BAA2A737}" srcOrd="0" destOrd="0" presId="urn:microsoft.com/office/officeart/2005/8/layout/cycle6"/>
    <dgm:cxn modelId="{12C1A8FF-9F07-42DC-9F9E-712207CC45D5}" srcId="{296F6E5B-7B1F-4E51-8E74-EE5CE7A2614C}" destId="{7A8A7417-FC76-4086-BA10-94C2DF6F736B}" srcOrd="2" destOrd="0" parTransId="{F8F3E69E-A5A4-466C-AAD7-4E125F535326}" sibTransId="{013B0E78-9974-48D6-B4A1-15D876689AA8}"/>
    <dgm:cxn modelId="{03C564A1-E8B2-47B2-8AE7-BF77D9904231}" type="presOf" srcId="{A52CF772-3DEB-4808-80BD-4305ED801B2D}" destId="{28CD576B-7D99-4843-90ED-CA5DAD9E86FB}" srcOrd="0" destOrd="0" presId="urn:microsoft.com/office/officeart/2005/8/layout/cycle6"/>
    <dgm:cxn modelId="{9C574C22-16C7-4DD9-8ECC-23B8DE408CD4}" type="presParOf" srcId="{722ED841-D3EA-42AA-A0EB-152BB80EDDEF}" destId="{5321C651-EDBD-4DDD-8ED3-5C82F0F0D70A}" srcOrd="0" destOrd="0" presId="urn:microsoft.com/office/officeart/2005/8/layout/cycle6"/>
    <dgm:cxn modelId="{79D08724-4C69-466F-BF7F-3FA8B200F521}" type="presParOf" srcId="{722ED841-D3EA-42AA-A0EB-152BB80EDDEF}" destId="{3E953522-04DA-4058-9A68-DCBEB61EA7A0}" srcOrd="1" destOrd="0" presId="urn:microsoft.com/office/officeart/2005/8/layout/cycle6"/>
    <dgm:cxn modelId="{EBF9B872-EB6D-46A1-B13A-B2B348834719}" type="presParOf" srcId="{722ED841-D3EA-42AA-A0EB-152BB80EDDEF}" destId="{7606E31B-BCD0-495E-8CC1-A139BAA2A737}" srcOrd="2" destOrd="0" presId="urn:microsoft.com/office/officeart/2005/8/layout/cycle6"/>
    <dgm:cxn modelId="{FAF50685-2DEE-4640-A311-836E076B0EF2}" type="presParOf" srcId="{722ED841-D3EA-42AA-A0EB-152BB80EDDEF}" destId="{BAA27E87-B66A-4530-AF1B-117476BCFF04}" srcOrd="3" destOrd="0" presId="urn:microsoft.com/office/officeart/2005/8/layout/cycle6"/>
    <dgm:cxn modelId="{B2D0B689-959D-4321-AFD4-FD4E83A6B89F}" type="presParOf" srcId="{722ED841-D3EA-42AA-A0EB-152BB80EDDEF}" destId="{74FBE48F-F201-47A1-8721-B5479BBC0E9A}" srcOrd="4" destOrd="0" presId="urn:microsoft.com/office/officeart/2005/8/layout/cycle6"/>
    <dgm:cxn modelId="{6FA7C3A8-E77E-47D8-9405-B17468BC0015}" type="presParOf" srcId="{722ED841-D3EA-42AA-A0EB-152BB80EDDEF}" destId="{28CD576B-7D99-4843-90ED-CA5DAD9E86FB}" srcOrd="5" destOrd="0" presId="urn:microsoft.com/office/officeart/2005/8/layout/cycle6"/>
    <dgm:cxn modelId="{7DC6D9D3-BF6D-4137-8F73-A36A3E028D4C}" type="presParOf" srcId="{722ED841-D3EA-42AA-A0EB-152BB80EDDEF}" destId="{CB770E47-743B-4ADA-BEF8-AB2973C93E9D}" srcOrd="6" destOrd="0" presId="urn:microsoft.com/office/officeart/2005/8/layout/cycle6"/>
    <dgm:cxn modelId="{41DB0ED1-01C1-47E6-8A65-783E25B39EF6}" type="presParOf" srcId="{722ED841-D3EA-42AA-A0EB-152BB80EDDEF}" destId="{D1206C64-EB4F-4EF0-B172-5BD1E75AAAB2}" srcOrd="7" destOrd="0" presId="urn:microsoft.com/office/officeart/2005/8/layout/cycle6"/>
    <dgm:cxn modelId="{6F23DD2B-2629-4891-808F-58A9D7A2E606}" type="presParOf" srcId="{722ED841-D3EA-42AA-A0EB-152BB80EDDEF}" destId="{B3ED94C0-96BD-48E9-9161-9C1B67CD8868}" srcOrd="8" destOrd="0" presId="urn:microsoft.com/office/officeart/2005/8/layout/cycle6"/>
    <dgm:cxn modelId="{5C70A213-2837-4B7C-9B8C-8B73499D85DC}" type="presParOf" srcId="{722ED841-D3EA-42AA-A0EB-152BB80EDDEF}" destId="{FA9CE09B-6C62-48E6-B79C-91BC998BA36E}" srcOrd="9" destOrd="0" presId="urn:microsoft.com/office/officeart/2005/8/layout/cycle6"/>
    <dgm:cxn modelId="{F6119DD1-E171-4B8C-9182-F3C5AB907FF5}" type="presParOf" srcId="{722ED841-D3EA-42AA-A0EB-152BB80EDDEF}" destId="{CFC0CF49-9D6D-4A1F-86DC-B06331613592}" srcOrd="10" destOrd="0" presId="urn:microsoft.com/office/officeart/2005/8/layout/cycle6"/>
    <dgm:cxn modelId="{65CF5AEB-535D-4470-A675-219E8CFA0064}" type="presParOf" srcId="{722ED841-D3EA-42AA-A0EB-152BB80EDDEF}" destId="{D6F1AF4E-3D4B-4E1A-952F-8A2D1F5C197C}" srcOrd="11" destOrd="0" presId="urn:microsoft.com/office/officeart/2005/8/layout/cycle6"/>
    <dgm:cxn modelId="{E2A1D45B-0675-45FE-B34E-8C6910682941}" type="presParOf" srcId="{722ED841-D3EA-42AA-A0EB-152BB80EDDEF}" destId="{170926CE-1520-4B0A-9384-B2F67D6D1285}" srcOrd="12" destOrd="0" presId="urn:microsoft.com/office/officeart/2005/8/layout/cycle6"/>
    <dgm:cxn modelId="{E0A24CC8-DCC5-4445-AF12-A5228E67618C}" type="presParOf" srcId="{722ED841-D3EA-42AA-A0EB-152BB80EDDEF}" destId="{C1E4E5E8-4825-477A-8F3D-F4DC4FA420DE}" srcOrd="13" destOrd="0" presId="urn:microsoft.com/office/officeart/2005/8/layout/cycle6"/>
    <dgm:cxn modelId="{837C38E9-590B-4BDE-8B25-9A90AEA2259F}" type="presParOf" srcId="{722ED841-D3EA-42AA-A0EB-152BB80EDDEF}" destId="{958F6EFB-5919-4C8B-B5BE-4FFA8159D93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21C651-EDBD-4DDD-8ED3-5C82F0F0D70A}">
      <dsp:nvSpPr>
        <dsp:cNvPr id="0" name=""/>
        <dsp:cNvSpPr/>
      </dsp:nvSpPr>
      <dsp:spPr>
        <a:xfrm>
          <a:off x="1808857" y="-7377"/>
          <a:ext cx="1251854" cy="8137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Зав.отделением- врач- терапевт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08857" y="-7377"/>
        <a:ext cx="1251854" cy="813705"/>
      </dsp:txXfrm>
    </dsp:sp>
    <dsp:sp modelId="{7606E31B-BCD0-495E-8CC1-A139BAA2A737}">
      <dsp:nvSpPr>
        <dsp:cNvPr id="0" name=""/>
        <dsp:cNvSpPr/>
      </dsp:nvSpPr>
      <dsp:spPr>
        <a:xfrm>
          <a:off x="1156292" y="503099"/>
          <a:ext cx="3249742" cy="3249742"/>
        </a:xfrm>
        <a:custGeom>
          <a:avLst/>
          <a:gdLst/>
          <a:ahLst/>
          <a:cxnLst/>
          <a:rect l="0" t="0" r="0" b="0"/>
          <a:pathLst>
            <a:path>
              <a:moveTo>
                <a:pt x="1912678" y="25692"/>
              </a:moveTo>
              <a:arcTo wR="1624871" hR="1624871" stAng="16812145" swAng="175934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27E87-B66A-4530-AF1B-117476BCFF04}">
      <dsp:nvSpPr>
        <dsp:cNvPr id="0" name=""/>
        <dsp:cNvSpPr/>
      </dsp:nvSpPr>
      <dsp:spPr>
        <a:xfrm>
          <a:off x="3378628" y="879983"/>
          <a:ext cx="1321883" cy="7247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Младший медицинский персонал - 5 человек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78628" y="879983"/>
        <a:ext cx="1321883" cy="724735"/>
      </dsp:txXfrm>
    </dsp:sp>
    <dsp:sp modelId="{28CD576B-7D99-4843-90ED-CA5DAD9E86FB}">
      <dsp:nvSpPr>
        <dsp:cNvPr id="0" name=""/>
        <dsp:cNvSpPr/>
      </dsp:nvSpPr>
      <dsp:spPr>
        <a:xfrm>
          <a:off x="921230" y="199366"/>
          <a:ext cx="3249742" cy="3249742"/>
        </a:xfrm>
        <a:custGeom>
          <a:avLst/>
          <a:gdLst/>
          <a:ahLst/>
          <a:cxnLst/>
          <a:rect l="0" t="0" r="0" b="0"/>
          <a:pathLst>
            <a:path>
              <a:moveTo>
                <a:pt x="3236480" y="1417694"/>
              </a:moveTo>
              <a:arcTo wR="1624871" hR="1624871" stAng="21160479" swAng="265046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70E47-743B-4ADA-BEF8-AB2973C93E9D}">
      <dsp:nvSpPr>
        <dsp:cNvPr id="0" name=""/>
        <dsp:cNvSpPr/>
      </dsp:nvSpPr>
      <dsp:spPr>
        <a:xfrm>
          <a:off x="2784461" y="2808622"/>
          <a:ext cx="1403967" cy="8137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Культорганизаторы, воспитатель – 1 человек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84461" y="2808622"/>
        <a:ext cx="1403967" cy="813705"/>
      </dsp:txXfrm>
    </dsp:sp>
    <dsp:sp modelId="{B3ED94C0-96BD-48E9-9161-9C1B67CD8868}">
      <dsp:nvSpPr>
        <dsp:cNvPr id="0" name=""/>
        <dsp:cNvSpPr/>
      </dsp:nvSpPr>
      <dsp:spPr>
        <a:xfrm>
          <a:off x="937429" y="320970"/>
          <a:ext cx="3249742" cy="3249742"/>
        </a:xfrm>
        <a:custGeom>
          <a:avLst/>
          <a:gdLst/>
          <a:ahLst/>
          <a:cxnLst/>
          <a:rect l="0" t="0" r="0" b="0"/>
          <a:pathLst>
            <a:path>
              <a:moveTo>
                <a:pt x="1838904" y="3235583"/>
              </a:moveTo>
              <a:arcTo wR="1624871" hR="1624871" stAng="4945848" swAng="171947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9CE09B-6C62-48E6-B79C-91BC998BA36E}">
      <dsp:nvSpPr>
        <dsp:cNvPr id="0" name=""/>
        <dsp:cNvSpPr/>
      </dsp:nvSpPr>
      <dsp:spPr>
        <a:xfrm>
          <a:off x="718151" y="2469323"/>
          <a:ext cx="1251854" cy="12318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Специалисты по лечебной и адаптативной физкультуре - 1 человек,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 массажист - 1 человек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18151" y="2469323"/>
        <a:ext cx="1251854" cy="1231860"/>
      </dsp:txXfrm>
    </dsp:sp>
    <dsp:sp modelId="{D6F1AF4E-3D4B-4E1A-952F-8A2D1F5C197C}">
      <dsp:nvSpPr>
        <dsp:cNvPr id="0" name=""/>
        <dsp:cNvSpPr/>
      </dsp:nvSpPr>
      <dsp:spPr>
        <a:xfrm>
          <a:off x="779772" y="114281"/>
          <a:ext cx="3249742" cy="3249742"/>
        </a:xfrm>
        <a:custGeom>
          <a:avLst/>
          <a:gdLst/>
          <a:ahLst/>
          <a:cxnLst/>
          <a:rect l="0" t="0" r="0" b="0"/>
          <a:pathLst>
            <a:path>
              <a:moveTo>
                <a:pt x="170339" y="2349125"/>
              </a:moveTo>
              <a:arcTo wR="1624871" hR="1624871" stAng="9211795" swAng="138162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926CE-1520-4B0A-9384-B2F67D6D1285}">
      <dsp:nvSpPr>
        <dsp:cNvPr id="0" name=""/>
        <dsp:cNvSpPr/>
      </dsp:nvSpPr>
      <dsp:spPr>
        <a:xfrm>
          <a:off x="239027" y="1016426"/>
          <a:ext cx="1251854" cy="8137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Средний медицинский персонал - 5 человек</a:t>
          </a:r>
          <a:endParaRPr lang="ru-RU" sz="1100" kern="1200" dirty="0"/>
        </a:p>
      </dsp:txBody>
      <dsp:txXfrm>
        <a:off x="239027" y="1016426"/>
        <a:ext cx="1251854" cy="813705"/>
      </dsp:txXfrm>
    </dsp:sp>
    <dsp:sp modelId="{958F6EFB-5919-4C8B-B5BE-4FFA8159D934}">
      <dsp:nvSpPr>
        <dsp:cNvPr id="0" name=""/>
        <dsp:cNvSpPr/>
      </dsp:nvSpPr>
      <dsp:spPr>
        <a:xfrm>
          <a:off x="665716" y="461451"/>
          <a:ext cx="3249742" cy="3249742"/>
        </a:xfrm>
        <a:custGeom>
          <a:avLst/>
          <a:gdLst/>
          <a:ahLst/>
          <a:cxnLst/>
          <a:rect l="0" t="0" r="0" b="0"/>
          <a:pathLst>
            <a:path>
              <a:moveTo>
                <a:pt x="407792" y="548336"/>
              </a:moveTo>
              <a:arcTo wR="1624871" hR="1624871" stAng="13289612" swAng="185693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9FFA6-80A0-4DCA-BAD3-DCF25F2795EA}" type="datetimeFigureOut">
              <a:rPr lang="en-US"/>
              <a:pPr>
                <a:defRPr/>
              </a:pPr>
              <a:t>11/6/2022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9874A-9773-4FA5-A9B2-C424BF915DC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F8E7F-A7C6-4EE7-92A0-5B354AC82541}" type="datetimeFigureOut">
              <a:rPr lang="en-US"/>
              <a:pPr>
                <a:defRPr/>
              </a:pPr>
              <a:t>11/6/2022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079D2-A2D3-4B05-AFBF-C20330E88C7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CEAA-F6F0-4427-938E-078BB383BF1E}" type="datetimeFigureOut">
              <a:rPr lang="en-US"/>
              <a:pPr>
                <a:defRPr/>
              </a:pPr>
              <a:t>11/6/2022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62989-487D-46E4-936F-C78A49724DE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1C44C-EC10-4261-8FC9-600B8B35CC69}" type="datetimeFigureOut">
              <a:rPr lang="en-US"/>
              <a:pPr>
                <a:defRPr/>
              </a:pPr>
              <a:t>11/6/2022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57B69-B399-4FD1-8A31-E09C3A89329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D1A9-36B3-4550-A8B4-87F8C7D316CC}" type="datetimeFigureOut">
              <a:rPr lang="en-US"/>
              <a:pPr>
                <a:defRPr/>
              </a:pPr>
              <a:t>11/6/2022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A2D26-A6DB-44CE-8798-CB0C5A8A22C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530225" y="588963"/>
            <a:ext cx="8083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536575" y="1633538"/>
            <a:ext cx="8008938" cy="440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17F892-D7EC-4396-96D6-ED86B086FF44}" type="datetimeFigureOut">
              <a:rPr lang="en-US"/>
              <a:pPr>
                <a:defRPr/>
              </a:pPr>
              <a:t>11/6/2022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069CFE-B11A-46D6-A72B-AC0BAAC7032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1" r:id="rId3"/>
    <p:sldLayoutId id="2147483650" r:id="rId4"/>
    <p:sldLayoutId id="214748364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29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object 2"/>
          <p:cNvSpPr>
            <a:spLocks noGrp="1"/>
          </p:cNvSpPr>
          <p:nvPr>
            <p:ph type="title"/>
          </p:nvPr>
        </p:nvSpPr>
        <p:spPr>
          <a:xfrm>
            <a:off x="725488" y="1500174"/>
            <a:ext cx="7621587" cy="1151597"/>
          </a:xfrm>
        </p:spPr>
        <p:txBody>
          <a:bodyPr tIns="43180"/>
          <a:lstStyle/>
          <a:p>
            <a:pPr marL="12700" eaLnBrk="1" hangingPunct="1">
              <a:tabLst>
                <a:tab pos="3222625" algn="l"/>
                <a:tab pos="7364413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учреждение Самарской области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«Сызранский пансионат для инвалидов (психоневрологический интернат)»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Самарская область, г. Сызрань, ул.Кировоградская, 26</a:t>
            </a:r>
          </a:p>
        </p:txBody>
      </p:sp>
      <p:sp>
        <p:nvSpPr>
          <p:cNvPr id="7170" name="object 3"/>
          <p:cNvSpPr txBox="1">
            <a:spLocks noChangeArrowheads="1"/>
          </p:cNvSpPr>
          <p:nvPr/>
        </p:nvSpPr>
        <p:spPr bwMode="auto">
          <a:xfrm>
            <a:off x="1071538" y="4648200"/>
            <a:ext cx="7786742" cy="149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9370" rIns="0" bIns="0">
            <a:spAutoFit/>
          </a:bodyPr>
          <a:lstStyle/>
          <a:p>
            <a:pPr marL="646113" indent="3351213" algn="ctr">
              <a:lnSpc>
                <a:spcPct val="94000"/>
              </a:lnSpc>
              <a:spcBef>
                <a:spcPts val="313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Ганькина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Ольга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Николаевна -</a:t>
            </a:r>
          </a:p>
          <a:p>
            <a:pPr marL="646113" indent="3351213" algn="ctr">
              <a:lnSpc>
                <a:spcPct val="94000"/>
              </a:lnSpc>
              <a:spcBef>
                <a:spcPts val="313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медицинская сестра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646113" indent="3351213" algn="ctr">
              <a:lnSpc>
                <a:spcPct val="94000"/>
              </a:lnSpc>
              <a:spcBef>
                <a:spcPts val="313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отделения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Милосердия 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2, </a:t>
            </a:r>
          </a:p>
          <a:p>
            <a:pPr marL="646113" indent="3351213" algn="ctr">
              <a:lnSpc>
                <a:spcPct val="94000"/>
              </a:lnSpc>
              <a:spcBef>
                <a:spcPts val="313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ответственная за внедрение системы</a:t>
            </a:r>
          </a:p>
          <a:p>
            <a:pPr marL="646113" indent="3351213" algn="ctr">
              <a:lnSpc>
                <a:spcPct val="94000"/>
              </a:lnSpc>
              <a:spcBef>
                <a:spcPts val="313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долговременного ухода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object 2"/>
          <p:cNvSpPr txBox="1">
            <a:spLocks/>
          </p:cNvSpPr>
          <p:nvPr/>
        </p:nvSpPr>
        <p:spPr bwMode="auto">
          <a:xfrm>
            <a:off x="914400" y="2636913"/>
            <a:ext cx="7620000" cy="152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3180" rIns="0" bIns="0">
            <a:spAutoFit/>
          </a:bodyPr>
          <a:lstStyle/>
          <a:p>
            <a:pPr marL="12700" algn="ctr">
              <a:tabLst>
                <a:tab pos="3222625" algn="l"/>
                <a:tab pos="7364413" algn="l"/>
              </a:tabLst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tabLst>
                <a:tab pos="3222625" algn="l"/>
                <a:tab pos="7364413" algn="l"/>
              </a:tabLs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Междисциплинарный пациент - ориентированный подход в системе долговременного ухода: «Легче предупредить, чем лечить».</a:t>
            </a:r>
            <a:endParaRPr lang="ru-RU" sz="2400" dirty="0">
              <a:latin typeface="Times New Roman" pitchFamily="18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85728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 bwMode="auto">
          <a:xfrm>
            <a:off x="1907704" y="188640"/>
            <a:ext cx="655272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indent="538163" algn="just" eaLnBrk="0" hangingPunct="0">
              <a:spcBef>
                <a:spcPct val="20000"/>
              </a:spcBef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6. Р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абота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 оснащению учреждения оборудованием. 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 bwMode="auto">
          <a:xfrm>
            <a:off x="2843808" y="548680"/>
            <a:ext cx="4038600" cy="16404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hangingPunct="0">
              <a:spcBef>
                <a:spcPct val="20000"/>
              </a:spcBef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2020 году в рамках реализации Гранта Президента Российской Федерации на развитие гражданского общества № 20-3-003967 «Изоляция как испытание: поддержка пожилых людей и инвалидов в интернатах  и помощь в восстановлении после пандемии» совместно с  Благотворительным фондом «Старость в радость» получено реабилитационное оборудование.</a:t>
            </a:r>
          </a:p>
          <a:p>
            <a:pPr lvl="0" algn="just" eaLnBrk="0" hangingPunct="0">
              <a:spcBef>
                <a:spcPct val="20000"/>
              </a:spcBef>
            </a:pPr>
            <a:endParaRPr kumimoji="0" lang="ru-RU" sz="13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 bwMode="auto">
          <a:xfrm>
            <a:off x="2843808" y="2348880"/>
            <a:ext cx="4032448" cy="1840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88900" algn="just" eaLnBrk="0" hangingPunct="0">
              <a:spcBef>
                <a:spcPct val="20000"/>
              </a:spcBef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Октябре 2021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за победу во всероссийском междисциплинарном конкурсе «Профилактика контрактуры у маломобильных и немобильных жителей стационарных организаций  социального обслуживания» приобретено дополнительное реабилитационное оборудование: пандус, подушки и валики для перемещения, ортопедические подушки, средства малой реабилитации для перемещения.</a:t>
            </a:r>
          </a:p>
          <a:p>
            <a:pPr lvl="0" algn="just" eaLnBrk="0" hangingPunct="0">
              <a:spcBef>
                <a:spcPct val="20000"/>
              </a:spcBef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3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1091059" cy="117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48680"/>
            <a:ext cx="1638182" cy="218424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780928"/>
            <a:ext cx="1824203" cy="136815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268760"/>
            <a:ext cx="2304256" cy="129614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708920"/>
            <a:ext cx="2407590" cy="135426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293096"/>
            <a:ext cx="1728192" cy="230425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0" name="Рисунок 19" descr="изображение_viber_2022-10-27_23-28-42-54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4293096"/>
            <a:ext cx="1728192" cy="230425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2" name="Рисунок 21" descr="изображение_viber_2022-10-27_23-28-42-77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4869160"/>
            <a:ext cx="2213688" cy="166026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3" name="Рисунок 22" descr="изображение_viber_2022-10-27_23-28-42-85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67744" y="4869160"/>
            <a:ext cx="2213688" cy="166026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19672" y="4005064"/>
            <a:ext cx="1230788" cy="151216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91" name="Picture 19" descr="20211224_1305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149080"/>
            <a:ext cx="1355279" cy="180111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92" name="Picture 20" descr="20211221_11492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72200" y="4077072"/>
            <a:ext cx="1080120" cy="144173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282135" cy="1384995"/>
          </a:xfrm>
        </p:spPr>
        <p:txBody>
          <a:bodyPr/>
          <a:lstStyle/>
          <a:p>
            <a:r>
              <a:rPr lang="ru-RU" sz="1800" dirty="0" smtClean="0"/>
              <a:t>Физическая активность в виде ежедневной утренней зарядки, посещения занятий лечебной и </a:t>
            </a:r>
            <a:r>
              <a:rPr lang="ru-RU" sz="1800" dirty="0" err="1" smtClean="0"/>
              <a:t>адаптативной</a:t>
            </a:r>
            <a:r>
              <a:rPr lang="ru-RU" sz="1800" dirty="0" smtClean="0"/>
              <a:t> физкультуры, занятий на тренажерах, участие в спортивных мероприятиях, занятия скандинавской ходьбой,  стали постоянным фактором жизни подопечных из группы риска (пожилой возраст, маломобильные получатели социальных услуг).</a:t>
            </a:r>
            <a:endParaRPr lang="ru-RU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1091059" cy="117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зображение_viber_2022-10-27_23-58-51-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5192410"/>
            <a:ext cx="1847664" cy="1385748"/>
          </a:xfrm>
          <a:prstGeom prst="rect">
            <a:avLst/>
          </a:prstGeom>
        </p:spPr>
      </p:pic>
      <p:pic>
        <p:nvPicPr>
          <p:cNvPr id="6" name="Рисунок 5" descr="изображение_viber_2022-10-27_23-58-51-4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670" y="1849016"/>
            <a:ext cx="1566174" cy="2088232"/>
          </a:xfrm>
          <a:prstGeom prst="rect">
            <a:avLst/>
          </a:prstGeom>
        </p:spPr>
      </p:pic>
      <p:pic>
        <p:nvPicPr>
          <p:cNvPr id="7" name="Рисунок 6" descr="изображение_viber_2022-10-27_23-58-51-5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356992"/>
            <a:ext cx="2016224" cy="1512168"/>
          </a:xfrm>
          <a:prstGeom prst="rect">
            <a:avLst/>
          </a:prstGeom>
        </p:spPr>
      </p:pic>
      <p:pic>
        <p:nvPicPr>
          <p:cNvPr id="8" name="Рисунок 7" descr="изображение_viber_2022-10-27_23-58-51-6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700808"/>
            <a:ext cx="2088232" cy="1566174"/>
          </a:xfrm>
          <a:prstGeom prst="rect">
            <a:avLst/>
          </a:prstGeom>
        </p:spPr>
      </p:pic>
      <p:pic>
        <p:nvPicPr>
          <p:cNvPr id="9" name="Рисунок 8" descr="изображение_viber_2022-10-27_23-58-51-8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700808"/>
            <a:ext cx="2016224" cy="1512168"/>
          </a:xfrm>
          <a:prstGeom prst="rect">
            <a:avLst/>
          </a:prstGeom>
        </p:spPr>
      </p:pic>
      <p:pic>
        <p:nvPicPr>
          <p:cNvPr id="10" name="Рисунок 9" descr="изображение_viber_2021-10-05_18-10-49-0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39927" y="1844824"/>
            <a:ext cx="2016224" cy="1512168"/>
          </a:xfrm>
          <a:prstGeom prst="rect">
            <a:avLst/>
          </a:prstGeom>
        </p:spPr>
      </p:pic>
      <p:pic>
        <p:nvPicPr>
          <p:cNvPr id="11" name="Рисунок 10" descr="изображение_viber_2021-10-05_18-10-58-94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5067266"/>
            <a:ext cx="1224136" cy="1632182"/>
          </a:xfrm>
          <a:prstGeom prst="rect">
            <a:avLst/>
          </a:prstGeom>
        </p:spPr>
      </p:pic>
      <p:pic>
        <p:nvPicPr>
          <p:cNvPr id="12" name="Рисунок 11" descr="изображение_viber_2021-10-05_18-10-27-38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5536" y="5085184"/>
            <a:ext cx="1200150" cy="1600200"/>
          </a:xfrm>
          <a:prstGeom prst="rect">
            <a:avLst/>
          </a:prstGeom>
        </p:spPr>
      </p:pic>
      <p:pic>
        <p:nvPicPr>
          <p:cNvPr id="13" name="Рисунок 12" descr="изображение_viber_2021-10-05_18-10-38-71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88" y="5085184"/>
            <a:ext cx="1200150" cy="1600200"/>
          </a:xfrm>
          <a:prstGeom prst="rect">
            <a:avLst/>
          </a:prstGeom>
        </p:spPr>
      </p:pic>
      <p:pic>
        <p:nvPicPr>
          <p:cNvPr id="14" name="Рисунок 13" descr="изображение_viber_2021-10-05_18-10-34-69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96757" y="4046967"/>
            <a:ext cx="1892213" cy="25229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74574" y="3429000"/>
            <a:ext cx="2560284" cy="144016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672" y="332656"/>
            <a:ext cx="7200800" cy="904863"/>
          </a:xfrm>
        </p:spPr>
        <p:txBody>
          <a:bodyPr/>
          <a:lstStyle/>
          <a:p>
            <a:pPr lvl="0"/>
            <a:r>
              <a:rPr lang="ru-RU" dirty="0" smtClean="0"/>
              <a:t>Увеличилось не только количество человек посещающих ежедневные прогулки на свежем воздухе среди лиц пожилого возраста (с 7 человек до 19 человек), но и время прогулок с 15 минут до 45 минут обычной ходьбы.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091059" cy="117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изображение_viber_2022-10-28_00-23-14-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797152"/>
            <a:ext cx="1350149" cy="1800200"/>
          </a:xfrm>
          <a:prstGeom prst="rect">
            <a:avLst/>
          </a:prstGeom>
        </p:spPr>
      </p:pic>
      <p:pic>
        <p:nvPicPr>
          <p:cNvPr id="9" name="Рисунок 8" descr="изображение_viber_2022-10-28_00-23-15-4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4869160"/>
            <a:ext cx="2177651" cy="1633238"/>
          </a:xfrm>
          <a:prstGeom prst="rect">
            <a:avLst/>
          </a:prstGeom>
        </p:spPr>
      </p:pic>
      <p:pic>
        <p:nvPicPr>
          <p:cNvPr id="10" name="Рисунок 9" descr="изображение_viber_2022-10-28_00-23-15-9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124744"/>
            <a:ext cx="1437573" cy="1916764"/>
          </a:xfrm>
          <a:prstGeom prst="rect">
            <a:avLst/>
          </a:prstGeom>
        </p:spPr>
      </p:pic>
      <p:pic>
        <p:nvPicPr>
          <p:cNvPr id="11" name="Рисунок 10" descr="изображение_viber_2022-10-28_00-23-16-1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725144"/>
            <a:ext cx="1227533" cy="1636711"/>
          </a:xfrm>
          <a:prstGeom prst="rect">
            <a:avLst/>
          </a:prstGeom>
        </p:spPr>
      </p:pic>
      <p:pic>
        <p:nvPicPr>
          <p:cNvPr id="12" name="Рисунок 11" descr="изображение_viber_2022-10-28_00-23-16-2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35696" y="4797152"/>
            <a:ext cx="2225656" cy="1669242"/>
          </a:xfrm>
          <a:prstGeom prst="rect">
            <a:avLst/>
          </a:prstGeom>
        </p:spPr>
      </p:pic>
      <p:pic>
        <p:nvPicPr>
          <p:cNvPr id="13" name="Рисунок 12" descr="изображение_viber_2022-10-28_00-23-16-3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2852936"/>
            <a:ext cx="2465683" cy="1849262"/>
          </a:xfrm>
          <a:prstGeom prst="rect">
            <a:avLst/>
          </a:prstGeom>
        </p:spPr>
      </p:pic>
      <p:pic>
        <p:nvPicPr>
          <p:cNvPr id="14" name="Рисунок 13" descr="изображение_viber_2022-10-28_00-23-16-38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56176" y="2492896"/>
            <a:ext cx="2585696" cy="1939272"/>
          </a:xfrm>
          <a:prstGeom prst="rect">
            <a:avLst/>
          </a:prstGeom>
        </p:spPr>
      </p:pic>
      <p:pic>
        <p:nvPicPr>
          <p:cNvPr id="15" name="Рисунок 14" descr="изображение_viber_2022-10-28_00-23-16-54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8" y="2564904"/>
            <a:ext cx="1584176" cy="2112235"/>
          </a:xfrm>
          <a:prstGeom prst="rect">
            <a:avLst/>
          </a:prstGeom>
        </p:spPr>
      </p:pic>
      <p:pic>
        <p:nvPicPr>
          <p:cNvPr id="16" name="Рисунок 15" descr="изображение_viber_2022-10-28_00-23-16-66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2160" y="1052736"/>
            <a:ext cx="2841179" cy="1330027"/>
          </a:xfrm>
          <a:prstGeom prst="rect">
            <a:avLst/>
          </a:prstGeom>
        </p:spPr>
      </p:pic>
      <p:pic>
        <p:nvPicPr>
          <p:cNvPr id="17" name="Рисунок 16" descr="изображение_viber_2022-10-28_00-23-16-74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59632" y="1052736"/>
            <a:ext cx="2448272" cy="18362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3"/>
            <a:ext cx="7272808" cy="1107996"/>
          </a:xfrm>
        </p:spPr>
        <p:txBody>
          <a:bodyPr/>
          <a:lstStyle/>
          <a:p>
            <a:r>
              <a:rPr lang="ru-RU" sz="1800" dirty="0" smtClean="0"/>
              <a:t>Вторым направлением </a:t>
            </a:r>
            <a:r>
              <a:rPr lang="ru-RU" sz="1800" dirty="0" err="1" smtClean="0"/>
              <a:t>мультидисциплинарного</a:t>
            </a:r>
            <a:r>
              <a:rPr lang="ru-RU" sz="1800" dirty="0" smtClean="0"/>
              <a:t>  </a:t>
            </a:r>
            <a:br>
              <a:rPr lang="ru-RU" sz="1800" dirty="0" smtClean="0"/>
            </a:br>
            <a:r>
              <a:rPr lang="ru-RU" sz="1800" dirty="0" smtClean="0"/>
              <a:t>пациент - ориентированного  подхода  «Легче предупредить, чем лечить» стало планирование досуга, как важного элемента реабилитации и ухода за подопечными пожилого возраста и молодыми инвалидами.</a:t>
            </a:r>
            <a:endParaRPr lang="ru-RU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1091059" cy="117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зображение_viber_2021-10-05_18-11-22-7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340768"/>
            <a:ext cx="2592288" cy="1944216"/>
          </a:xfrm>
          <a:prstGeom prst="rect">
            <a:avLst/>
          </a:prstGeom>
        </p:spPr>
      </p:pic>
      <p:pic>
        <p:nvPicPr>
          <p:cNvPr id="6" name="Рисунок 5" descr="изображение_viber_2021-10-05_18-11-23-6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340768"/>
            <a:ext cx="2592288" cy="1944216"/>
          </a:xfrm>
          <a:prstGeom prst="rect">
            <a:avLst/>
          </a:prstGeom>
        </p:spPr>
      </p:pic>
      <p:pic>
        <p:nvPicPr>
          <p:cNvPr id="7" name="Рисунок 6" descr="20211224_1236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340768"/>
            <a:ext cx="2520280" cy="1890210"/>
          </a:xfrm>
          <a:prstGeom prst="rect">
            <a:avLst/>
          </a:prstGeom>
        </p:spPr>
      </p:pic>
      <p:pic>
        <p:nvPicPr>
          <p:cNvPr id="8" name="Рисунок 7" descr="20211224_1246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3429000"/>
            <a:ext cx="2664296" cy="1998222"/>
          </a:xfrm>
          <a:prstGeom prst="rect">
            <a:avLst/>
          </a:prstGeom>
        </p:spPr>
      </p:pic>
      <p:pic>
        <p:nvPicPr>
          <p:cNvPr id="9" name="Рисунок 8" descr="20210216_0952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356992"/>
            <a:ext cx="2496277" cy="1872208"/>
          </a:xfrm>
          <a:prstGeom prst="rect">
            <a:avLst/>
          </a:prstGeom>
        </p:spPr>
      </p:pic>
      <p:pic>
        <p:nvPicPr>
          <p:cNvPr id="10" name="Рисунок 9" descr="20211224_1258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3284857" y="3636023"/>
            <a:ext cx="2232248" cy="1674186"/>
          </a:xfrm>
          <a:prstGeom prst="rect">
            <a:avLst/>
          </a:prstGeom>
        </p:spPr>
      </p:pic>
      <p:pic>
        <p:nvPicPr>
          <p:cNvPr id="11" name="Рисунок 10" descr="20211124_1310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5373216"/>
            <a:ext cx="1727200" cy="1295400"/>
          </a:xfrm>
          <a:prstGeom prst="rect">
            <a:avLst/>
          </a:prstGeom>
        </p:spPr>
      </p:pic>
      <p:pic>
        <p:nvPicPr>
          <p:cNvPr id="12" name="Рисунок 11" descr="изображение_viber_2021-10-05_18-11-00-7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11760" y="5301208"/>
            <a:ext cx="1868421" cy="1401316"/>
          </a:xfrm>
          <a:prstGeom prst="rect">
            <a:avLst/>
          </a:prstGeom>
        </p:spPr>
      </p:pic>
      <p:pic>
        <p:nvPicPr>
          <p:cNvPr id="13" name="Рисунок 12" descr="20211229_11093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7343926" y="5166194"/>
            <a:ext cx="1800201" cy="1350151"/>
          </a:xfrm>
          <a:prstGeom prst="rect">
            <a:avLst/>
          </a:prstGeom>
        </p:spPr>
      </p:pic>
      <p:pic>
        <p:nvPicPr>
          <p:cNvPr id="14" name="Рисунок 13" descr="изображение_viber_2022-03-31_15-56-37-41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60032" y="5229200"/>
            <a:ext cx="2051720" cy="15387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091059" cy="117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2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16824" cy="1107996"/>
          </a:xfrm>
        </p:spPr>
        <p:txBody>
          <a:bodyPr/>
          <a:lstStyle/>
          <a:p>
            <a:r>
              <a:rPr lang="ru-RU" sz="1800" dirty="0" smtClean="0"/>
              <a:t>Вторым направлением </a:t>
            </a:r>
            <a:r>
              <a:rPr lang="ru-RU" sz="1800" dirty="0" err="1" smtClean="0"/>
              <a:t>мультидисциплинарного</a:t>
            </a:r>
            <a:r>
              <a:rPr lang="ru-RU" sz="1800" dirty="0" smtClean="0"/>
              <a:t>  </a:t>
            </a:r>
            <a:br>
              <a:rPr lang="ru-RU" sz="1800" dirty="0" smtClean="0"/>
            </a:br>
            <a:r>
              <a:rPr lang="ru-RU" sz="1800" dirty="0" smtClean="0"/>
              <a:t>пациент - ориентированного  подхода  «Легче предупредить, чем лечить» стало планирование досуга, как важного элемента реабилитации и ухода за подопечными пожилого возраста и молодыми инвалидами</a:t>
            </a:r>
            <a:endParaRPr lang="ru-RU" sz="1800" dirty="0"/>
          </a:p>
        </p:txBody>
      </p:sp>
      <p:pic>
        <p:nvPicPr>
          <p:cNvPr id="9" name="Рисунок 8" descr="изображение_viber_2022-10-28_00-40-02-1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1556792"/>
            <a:ext cx="1781640" cy="1336230"/>
          </a:xfrm>
          <a:prstGeom prst="rect">
            <a:avLst/>
          </a:prstGeom>
        </p:spPr>
      </p:pic>
      <p:pic>
        <p:nvPicPr>
          <p:cNvPr id="10" name="Рисунок 9" descr="изображение_viber_2022-10-28_00-40-02-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212976"/>
            <a:ext cx="1776197" cy="1440160"/>
          </a:xfrm>
          <a:prstGeom prst="rect">
            <a:avLst/>
          </a:prstGeom>
        </p:spPr>
      </p:pic>
      <p:pic>
        <p:nvPicPr>
          <p:cNvPr id="11" name="Рисунок 10" descr="изображение_viber_2022-10-28_00-40-03-1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3212976"/>
            <a:ext cx="1937624" cy="1453218"/>
          </a:xfrm>
          <a:prstGeom prst="rect">
            <a:avLst/>
          </a:prstGeom>
        </p:spPr>
      </p:pic>
      <p:pic>
        <p:nvPicPr>
          <p:cNvPr id="12" name="Рисунок 11" descr="изображение_viber_2022-10-28_00-40-03-2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1556792"/>
            <a:ext cx="1979645" cy="1484734"/>
          </a:xfrm>
          <a:prstGeom prst="rect">
            <a:avLst/>
          </a:prstGeom>
        </p:spPr>
      </p:pic>
      <p:pic>
        <p:nvPicPr>
          <p:cNvPr id="13" name="Рисунок 12" descr="изображение_viber_2022-10-28_00-40-03-4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3212976"/>
            <a:ext cx="1437587" cy="1916783"/>
          </a:xfrm>
          <a:prstGeom prst="rect">
            <a:avLst/>
          </a:prstGeom>
        </p:spPr>
      </p:pic>
      <p:pic>
        <p:nvPicPr>
          <p:cNvPr id="14" name="Рисунок 13" descr="изображение_viber_2022-10-28_00-40-03-56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2" y="1556792"/>
            <a:ext cx="2016224" cy="1512168"/>
          </a:xfrm>
          <a:prstGeom prst="rect">
            <a:avLst/>
          </a:prstGeom>
        </p:spPr>
      </p:pic>
      <p:pic>
        <p:nvPicPr>
          <p:cNvPr id="15" name="Рисунок 14" descr="изображение_viber_2022-10-28_00-40-03-72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1556792"/>
            <a:ext cx="2088232" cy="1566174"/>
          </a:xfrm>
          <a:prstGeom prst="rect">
            <a:avLst/>
          </a:prstGeom>
        </p:spPr>
      </p:pic>
      <p:pic>
        <p:nvPicPr>
          <p:cNvPr id="16" name="Рисунок 15" descr="изображение_viber_2022-03-31_15-56-33-63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5229200"/>
            <a:ext cx="1979712" cy="1484784"/>
          </a:xfrm>
          <a:prstGeom prst="rect">
            <a:avLst/>
          </a:prstGeom>
        </p:spPr>
      </p:pic>
      <p:pic>
        <p:nvPicPr>
          <p:cNvPr id="17" name="Рисунок 16" descr="изображение_viber_2022-03-31_15-56-32-86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68344" y="4869160"/>
            <a:ext cx="1399084" cy="1865445"/>
          </a:xfrm>
          <a:prstGeom prst="rect">
            <a:avLst/>
          </a:prstGeom>
        </p:spPr>
      </p:pic>
      <p:pic>
        <p:nvPicPr>
          <p:cNvPr id="18" name="Рисунок 17" descr="IMG-9ac8c467f4fa8e1c1d394efc97ca5d60-V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67744" y="4797152"/>
            <a:ext cx="2400267" cy="1800200"/>
          </a:xfrm>
          <a:prstGeom prst="rect">
            <a:avLst/>
          </a:prstGeom>
        </p:spPr>
      </p:pic>
      <p:pic>
        <p:nvPicPr>
          <p:cNvPr id="19" name="Рисунок 18" descr="изображение_viber_2022-03-31_15-56-35-44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60032" y="4797152"/>
            <a:ext cx="2411760" cy="1808820"/>
          </a:xfrm>
          <a:prstGeom prst="rect">
            <a:avLst/>
          </a:prstGeom>
        </p:spPr>
      </p:pic>
      <p:pic>
        <p:nvPicPr>
          <p:cNvPr id="20" name="Рисунок 19" descr="изображение_viber_2022-03-31_15-56-34-11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732240" y="3212976"/>
            <a:ext cx="1943200" cy="1457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060848"/>
            <a:ext cx="8008938" cy="4032448"/>
          </a:xfrm>
        </p:spPr>
        <p:txBody>
          <a:bodyPr/>
          <a:lstStyle/>
          <a:p>
            <a:pPr algn="ctr"/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1506785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миха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4896544" cy="44644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6627" name="Picture 3" descr="миха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924944"/>
            <a:ext cx="4176464" cy="3600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20211224_1246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12912"/>
            <a:ext cx="3456384" cy="31957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124200"/>
            <a:ext cx="8008938" cy="2825389"/>
          </a:xfrm>
        </p:spPr>
        <p:txBody>
          <a:bodyPr/>
          <a:lstStyle/>
          <a:p>
            <a:pPr algn="ctr"/>
            <a:endParaRPr lang="ru-RU" sz="5400" dirty="0" smtClean="0">
              <a:solidFill>
                <a:srgbClr val="C00000"/>
              </a:solidFill>
            </a:endParaRPr>
          </a:p>
          <a:p>
            <a:pPr algn="ctr"/>
            <a:endParaRPr lang="ru-RU" sz="5400" dirty="0" smtClean="0">
              <a:solidFill>
                <a:srgbClr val="C00000"/>
              </a:solidFill>
            </a:endParaRPr>
          </a:p>
          <a:p>
            <a:pPr algn="ctr"/>
            <a:r>
              <a:rPr lang="ru-RU" sz="5400" dirty="0" smtClean="0">
                <a:solidFill>
                  <a:srgbClr val="C00000"/>
                </a:solidFill>
              </a:rPr>
              <a:t>Благодарю за внимание!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солнц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60648"/>
            <a:ext cx="4462146" cy="47253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7"/>
            <a:ext cx="7210126" cy="1323439"/>
          </a:xfrm>
        </p:spPr>
        <p:txBody>
          <a:bodyPr/>
          <a:lstStyle/>
          <a:p>
            <a:r>
              <a:rPr lang="ru-RU" sz="1800" dirty="0" smtClean="0"/>
              <a:t>В </a:t>
            </a:r>
            <a:r>
              <a:rPr lang="ru-RU" sz="1800" dirty="0" err="1" smtClean="0"/>
              <a:t>Сызранском</a:t>
            </a:r>
            <a:r>
              <a:rPr lang="ru-RU" sz="1800" dirty="0" smtClean="0"/>
              <a:t> филиале нашего учреждения проживает 426 человек, </a:t>
            </a:r>
            <a:br>
              <a:rPr lang="ru-RU" sz="1800" dirty="0" smtClean="0"/>
            </a:br>
            <a:r>
              <a:rPr lang="ru-RU" sz="1800" dirty="0" smtClean="0"/>
              <a:t>из них: мобильных граждан - 373 человек, </a:t>
            </a:r>
            <a:r>
              <a:rPr lang="ru-RU" sz="1800" dirty="0" err="1" smtClean="0"/>
              <a:t>маломобильных</a:t>
            </a:r>
            <a:r>
              <a:rPr lang="ru-RU" sz="1800" dirty="0" smtClean="0"/>
              <a:t> граждан - 47 человек,- немобильных граждан  - 6 человек.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259632" y="1628800"/>
          <a:ext cx="6840760" cy="4680520"/>
        </p:xfrm>
        <a:graphic>
          <a:graphicData uri="http://schemas.openxmlformats.org/presentationml/2006/ole">
            <p:oleObj spid="_x0000_s17412" name="PDF" r:id="rId4" imgW="0" imgH="360" progId="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7" y="588963"/>
            <a:ext cx="7210127" cy="1200329"/>
          </a:xfrm>
        </p:spPr>
        <p:txBody>
          <a:bodyPr/>
          <a:lstStyle/>
          <a:p>
            <a:r>
              <a:rPr lang="ru-RU" sz="1600" dirty="0" smtClean="0"/>
              <a:t>В результате оценки были выявлены подопечные с высокими показателями возникновения острых состояний у подопечных достигших пожилого возраста, немобильных и </a:t>
            </a:r>
            <a:r>
              <a:rPr lang="ru-RU" sz="1600" dirty="0" err="1" smtClean="0"/>
              <a:t>маломобильных</a:t>
            </a:r>
            <a:r>
              <a:rPr lang="ru-RU" sz="1600" dirty="0" smtClean="0"/>
              <a:t> проживающих,  а также с вероятностью развития осложнений хронических заболеваний: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899592" y="1772816"/>
          <a:ext cx="7632848" cy="4854124"/>
        </p:xfrm>
        <a:graphic>
          <a:graphicData uri="http://schemas.openxmlformats.org/presentationml/2006/ole">
            <p:oleObj spid="_x0000_s18436" name="Acrobat Document" r:id="rId3" imgW="8051400" imgH="5691960" progId="">
              <p:embed/>
            </p:oleObj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2656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object 2"/>
          <p:cNvSpPr>
            <a:spLocks/>
          </p:cNvSpPr>
          <p:nvPr/>
        </p:nvSpPr>
        <p:spPr bwMode="auto">
          <a:xfrm>
            <a:off x="1259632" y="188640"/>
            <a:ext cx="7128792" cy="348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3020" rIns="0" bIns="0">
            <a:spAutoFit/>
          </a:bodyPr>
          <a:lstStyle/>
          <a:p>
            <a:pPr indent="538163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538163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2020 году все столкнулись с негативными последствиями вынужденной изоляции. Наше учреждение не стало исключением. Негативные последствия  в первую очередь коснулись подопечных пожилого возраста. </a:t>
            </a:r>
          </a:p>
          <a:p>
            <a:pPr indent="538163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 ограничении физической активности замедлилась и стала неуверенной походка, в связи с чем возрос риск падений. </a:t>
            </a:r>
          </a:p>
          <a:p>
            <a:pPr indent="538163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Снижение  социальной активности могли стать причиной потери остаточных навыков самообслуживания, а  стрессовое состояние из-за ограничения общения - обострению хронических заболеваний. Многие подопечные чувствовали себя запертыми, им не хватало привычных занятий, так как были наложены ограничения на проведение культурно- массовых мероприятий, посещения театров, музеев. Под запретом так же оказались посещение родственников, что негативно отразилось на эмоциональном фоне получателей социальных услуг.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1" name="object 2"/>
          <p:cNvSpPr>
            <a:spLocks/>
          </p:cNvSpPr>
          <p:nvPr/>
        </p:nvSpPr>
        <p:spPr bwMode="auto">
          <a:xfrm rot="10800000" flipV="1">
            <a:off x="1444625" y="685800"/>
            <a:ext cx="78517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3020" rIns="0" bIns="0">
            <a:spAutoFit/>
          </a:bodyPr>
          <a:lstStyle/>
          <a:p>
            <a:pPr marL="12700" indent="79375">
              <a:lnSpc>
                <a:spcPts val="2800"/>
              </a:lnSpc>
              <a:spcBef>
                <a:spcPts val="263"/>
              </a:spcBef>
            </a:pP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2" name="object 2"/>
          <p:cNvSpPr>
            <a:spLocks/>
          </p:cNvSpPr>
          <p:nvPr/>
        </p:nvSpPr>
        <p:spPr bwMode="auto">
          <a:xfrm rot="10800000" flipV="1">
            <a:off x="3505200" y="4305705"/>
            <a:ext cx="2362200" cy="36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3020" rIns="0" bIns="0">
            <a:spAutoFit/>
          </a:bodyPr>
          <a:lstStyle/>
          <a:p>
            <a:pPr marL="12700" indent="79375">
              <a:lnSpc>
                <a:spcPts val="2800"/>
              </a:lnSpc>
              <a:spcBef>
                <a:spcPts val="263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7170" name="Picture 2" descr="https://189131.selcdn.ru/leonardo/uploadsForSiteId/201098/content/768f7578-a86c-4a0d-ac52-b959d4280b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645024"/>
            <a:ext cx="3963675" cy="1552100"/>
          </a:xfrm>
          <a:prstGeom prst="rect">
            <a:avLst/>
          </a:prstGeom>
          <a:noFill/>
        </p:spPr>
      </p:pic>
      <p:pic>
        <p:nvPicPr>
          <p:cNvPr id="7172" name="Picture 4" descr="https://www.tulunadm.ru/pub/img/News/000000_iyul_2021/S8NvhK62_5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157192"/>
            <a:ext cx="2376831" cy="1512168"/>
          </a:xfrm>
          <a:prstGeom prst="rect">
            <a:avLst/>
          </a:prstGeom>
          <a:noFill/>
        </p:spPr>
      </p:pic>
      <p:pic>
        <p:nvPicPr>
          <p:cNvPr id="7174" name="Picture 6" descr="https://altaytoday.ru/wp-content/uploads/2020/03/dsd3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016"/>
            <a:ext cx="4032447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88963"/>
            <a:ext cx="7138118" cy="1384995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зону риска попали  93 человека (68 человек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маломобильные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6 человек немобильные и 19 человек пожилого возраста (60+), это подопечные с неврологическими заболеваниями, заболеваниями опорно-двигательного аппарата и имеющие в анамнезе травмы, подопечные с уже имеющимися контрактурами.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https://vossta.ru/lechenie-bolenih-s-kontrakturoj-dyupyuitrena/33926_html_m5d03ae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2475176" cy="17281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aphicFrame>
        <p:nvGraphicFramePr>
          <p:cNvPr id="5" name="Диаграмма 4"/>
          <p:cNvGraphicFramePr/>
          <p:nvPr/>
        </p:nvGraphicFramePr>
        <p:xfrm>
          <a:off x="3203848" y="2204864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s://osteokeen.ru/wp-content/uploads/2018/01/deformaciya-konechnostei-pri-kontrak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2520280" cy="1890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400" y="304800"/>
            <a:ext cx="7360095" cy="1459374"/>
          </a:xfrm>
        </p:spPr>
        <p:txBody>
          <a:bodyPr tIns="12700" rtlCol="0"/>
          <a:lstStyle/>
          <a:p>
            <a:pPr algn="l"/>
            <a:r>
              <a:rPr lang="ru-RU" sz="1600" dirty="0" smtClean="0"/>
              <a:t>Таким образом в период работы учреждения в режиме превентивной изоляции стал формироваться </a:t>
            </a:r>
            <a:r>
              <a:rPr lang="ru-RU" sz="1600" b="1" i="1" dirty="0" smtClean="0"/>
              <a:t>междисциплинарный пациент - ориентированный подход «Легче предупредить, чем лечить».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Работа велась по следующим направлениям:</a:t>
            </a:r>
            <a:br>
              <a:rPr lang="ru-RU" sz="1600" dirty="0" smtClean="0"/>
            </a:br>
            <a:r>
              <a:rPr lang="ru-RU" sz="1600" dirty="0" smtClean="0"/>
              <a:t>1. </a:t>
            </a:r>
            <a:r>
              <a:rPr lang="ru-RU" sz="1400" dirty="0" smtClean="0"/>
              <a:t>Создана междисциплинарная  команда из сотрудников учреждения. </a:t>
            </a:r>
            <a:br>
              <a:rPr lang="ru-RU" sz="1400" dirty="0" smtClean="0"/>
            </a:br>
            <a:endParaRPr sz="1400" dirty="0"/>
          </a:p>
        </p:txBody>
      </p:sp>
      <p:sp>
        <p:nvSpPr>
          <p:cNvPr id="15364" name="object 5"/>
          <p:cNvSpPr txBox="1">
            <a:spLocks noChangeArrowheads="1"/>
          </p:cNvSpPr>
          <p:nvPr/>
        </p:nvSpPr>
        <p:spPr bwMode="auto">
          <a:xfrm>
            <a:off x="536575" y="4741863"/>
            <a:ext cx="15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7939" rIns="0" bIns="0">
            <a:spAutoFit/>
          </a:bodyPr>
          <a:lstStyle/>
          <a:p>
            <a:pPr marL="12700">
              <a:spcBef>
                <a:spcPts val="225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spcBef>
                <a:spcPts val="125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/>
          <p:nvPr/>
        </p:nvSpPr>
        <p:spPr>
          <a:xfrm>
            <a:off x="3779912" y="3212976"/>
            <a:ext cx="1728192" cy="7827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Получатель социальных услуг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1556792"/>
            <a:ext cx="1981200" cy="26314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оценки  рисков осложнений ухода с помощью специальных шкал, ведение документации,  контроль за жизненноважными показателями, выполнение врачебных назначений,  обучение подопечных пользованию ТСР,  проведение «Школ  здоровья», поддержание положительного настроя и мотивации к ведению здорового образа жизни и т.д.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51520" y="1556792"/>
            <a:ext cx="8751810" cy="5284461"/>
            <a:chOff x="247328" y="1090092"/>
            <a:chExt cx="8580393" cy="5444935"/>
          </a:xfrm>
        </p:grpSpPr>
        <p:graphicFrame>
          <p:nvGraphicFramePr>
            <p:cNvPr id="13" name="Схема 12"/>
            <p:cNvGraphicFramePr/>
            <p:nvPr/>
          </p:nvGraphicFramePr>
          <p:xfrm>
            <a:off x="2047528" y="1437774"/>
            <a:ext cx="4824536" cy="392563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6389321" y="1090092"/>
              <a:ext cx="2438400" cy="129063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11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Профилактические осмотры, диспансеризация, обследования, медикаментозная терапия болевого синдрома, назначение режима двигательной активности, назначение ЛФК, массажа и т.д.</a:t>
              </a:r>
              <a:endPara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Стрелка углом 9"/>
            <p:cNvSpPr/>
            <p:nvPr/>
          </p:nvSpPr>
          <p:spPr>
            <a:xfrm>
              <a:off x="5047966" y="1238481"/>
              <a:ext cx="1370973" cy="296779"/>
            </a:xfrm>
            <a:prstGeom prst="ben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6040" y="3292640"/>
              <a:ext cx="2133600" cy="208396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11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Помощь в выполнении бытовых  и гигиенических процедур, позиционирование с помощью валиков и подушек, оценка </a:t>
              </a:r>
              <a:r>
                <a:rPr lang="ru-RU" sz="11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тугоподвижности</a:t>
              </a:r>
              <a:r>
                <a:rPr lang="ru-RU" sz="11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суставов во время  оказания помощи в быту и сопровождения , поддержание положительного настроя и мотивации к выполнению самостоятельных действий, профилактика падений.</a:t>
              </a:r>
              <a:endPara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Стрелка углом 11"/>
            <p:cNvSpPr/>
            <p:nvPr/>
          </p:nvSpPr>
          <p:spPr>
            <a:xfrm rot="5400000">
              <a:off x="6471829" y="2676382"/>
              <a:ext cx="816141" cy="416377"/>
            </a:xfrm>
            <a:prstGeom prst="ben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Стрелка углом вверх 15"/>
            <p:cNvSpPr/>
            <p:nvPr/>
          </p:nvSpPr>
          <p:spPr>
            <a:xfrm rot="16200000">
              <a:off x="2107509" y="1816400"/>
              <a:ext cx="816141" cy="504056"/>
            </a:xfrm>
            <a:prstGeom prst="bentUp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7328" y="4182977"/>
              <a:ext cx="2438400" cy="234203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11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Подбор ТСР, разработка технологических карт реабилитационного оборудования, составление индивидуального плана занятий ЛФК в зависимости от  физических возможностей подопечных,  проведение занятий по ЛФК и курсов массажа, скандинавская ходьба для лиц пожилого возраста, поддержание положительного настроя и мотивации к занятию физической культурой и т.д.</a:t>
              </a:r>
              <a:endPara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Стрелка углом 17"/>
            <p:cNvSpPr/>
            <p:nvPr/>
          </p:nvSpPr>
          <p:spPr>
            <a:xfrm rot="10800000">
              <a:off x="2695600" y="5221702"/>
              <a:ext cx="864096" cy="593557"/>
            </a:xfrm>
            <a:prstGeom prst="bentArrow">
              <a:avLst>
                <a:gd name="adj1" fmla="val 13336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63752" y="5393384"/>
              <a:ext cx="3505200" cy="114164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sz="11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Организация досуга, вовлечение в развлекательные мероприятия, разучивание ролей, обучение навыкам самообслуживание, формирование бытовых навыков  и мелкой моторики через занятия на бизибордах, устранение психологических и социальных причин боли,  организация прогулок и т.д.</a:t>
              </a:r>
              <a:endPara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Стрелка углом 19"/>
            <p:cNvSpPr/>
            <p:nvPr/>
          </p:nvSpPr>
          <p:spPr>
            <a:xfrm rot="5400000">
              <a:off x="5997035" y="4897106"/>
              <a:ext cx="741947" cy="288032"/>
            </a:xfrm>
            <a:prstGeom prst="ben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object 2"/>
          <p:cNvSpPr>
            <a:spLocks noGrp="1"/>
          </p:cNvSpPr>
          <p:nvPr>
            <p:ph type="title"/>
          </p:nvPr>
        </p:nvSpPr>
        <p:spPr>
          <a:xfrm>
            <a:off x="2555776" y="260648"/>
            <a:ext cx="3888432" cy="566822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tIns="12700"/>
          <a:lstStyle/>
          <a:p>
            <a:pPr lvl="0" algn="l"/>
            <a:r>
              <a:rPr lang="ru-RU" sz="1800" dirty="0" smtClean="0"/>
              <a:t>2. Произведена подготовка персонала: </a:t>
            </a:r>
            <a:br>
              <a:rPr lang="ru-RU" sz="1800" dirty="0" smtClean="0"/>
            </a:b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1" name="Rectangle 10"/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" name="object 2"/>
          <p:cNvSpPr txBox="1">
            <a:spLocks/>
          </p:cNvSpPr>
          <p:nvPr/>
        </p:nvSpPr>
        <p:spPr bwMode="auto">
          <a:xfrm>
            <a:off x="1905000" y="914400"/>
            <a:ext cx="5257801" cy="25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 bwMode="auto">
          <a:xfrm>
            <a:off x="2438400" y="3429000"/>
            <a:ext cx="6553200" cy="50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" name="Рисунок 14" descr="изображение_viber_2022-03-21_22-31-10-4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593" y="1312502"/>
            <a:ext cx="1627159" cy="12203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 descr="изображение_viber_2022-03-21_22-28-19-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536" y="5035297"/>
            <a:ext cx="1539063" cy="1154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463" y="608863"/>
            <a:ext cx="1151340" cy="244659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8419" y="612366"/>
            <a:ext cx="1159272" cy="244309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5" name="Рисунок 34" descr="изображение_viber_2022-10-27_22-47-15-7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5552" y="4568359"/>
            <a:ext cx="2435696" cy="1826772"/>
          </a:xfrm>
          <a:prstGeom prst="rect">
            <a:avLst/>
          </a:prstGeom>
        </p:spPr>
      </p:pic>
      <p:pic>
        <p:nvPicPr>
          <p:cNvPr id="37" name="Рисунок 36" descr="изображение_viber_2022-10-27_22-47-16-1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455" y="4534104"/>
            <a:ext cx="2664296" cy="1826772"/>
          </a:xfrm>
          <a:prstGeom prst="rect">
            <a:avLst/>
          </a:prstGeom>
        </p:spPr>
      </p:pic>
      <p:pic>
        <p:nvPicPr>
          <p:cNvPr id="39" name="Рисунок 38" descr="изображение_viber_2022-10-27_22-47-16-4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2515" y="2589131"/>
            <a:ext cx="2435696" cy="1826772"/>
          </a:xfrm>
          <a:prstGeom prst="rect">
            <a:avLst/>
          </a:prstGeom>
        </p:spPr>
      </p:pic>
      <p:pic>
        <p:nvPicPr>
          <p:cNvPr id="36" name="Рисунок 35" descr="изображение_viber_2022-10-27_22-47-15-79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28184" y="3208861"/>
            <a:ext cx="2466059" cy="1633520"/>
          </a:xfrm>
          <a:prstGeom prst="rect">
            <a:avLst/>
          </a:prstGeom>
        </p:spPr>
      </p:pic>
      <p:pic>
        <p:nvPicPr>
          <p:cNvPr id="14" name="Рисунок 13" descr="изображение_viber_2022-03-21_22-32-04-12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24636" y="5035297"/>
            <a:ext cx="1602687" cy="1202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" name="Рисунок 40" descr="изображение_viber_2022-10-27_22-54-50-83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15208" y="621916"/>
            <a:ext cx="3456384" cy="1738536"/>
          </a:xfrm>
          <a:prstGeom prst="rect">
            <a:avLst/>
          </a:prstGeom>
        </p:spPr>
      </p:pic>
      <p:pic>
        <p:nvPicPr>
          <p:cNvPr id="38" name="Рисунок 37" descr="изображение_viber_2022-10-27_22-47-16-30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25552" y="2482497"/>
            <a:ext cx="2435696" cy="18267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332656"/>
            <a:ext cx="7272808" cy="1120307"/>
          </a:xfrm>
        </p:spPr>
        <p:txBody>
          <a:bodyPr/>
          <a:lstStyle/>
          <a:p>
            <a:pPr marL="1588" lvl="0" indent="15875"/>
            <a:r>
              <a:rPr lang="ru-RU" dirty="0" smtClean="0"/>
              <a:t> </a:t>
            </a:r>
            <a:r>
              <a:rPr lang="ru-RU" b="1" dirty="0" smtClean="0"/>
              <a:t>4. </a:t>
            </a:r>
            <a:r>
              <a:rPr lang="ru-RU" dirty="0" smtClean="0"/>
              <a:t>Разработан «документальный портфель» удобный для заполнения и ведения, в котором отражается информация всех участников процесса: шкала оценки риска контрактур, «Лист профилактических мероприятий при контрактурах», «Рекомендованный план ухода при рисках развития пролежней», «Лист регистрации мероприятий по позиционированию и гидратации».</a:t>
            </a:r>
          </a:p>
          <a:p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1866997" cy="223129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752600"/>
            <a:ext cx="1336554" cy="24510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752600"/>
            <a:ext cx="1819024" cy="23431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700808"/>
            <a:ext cx="2044323" cy="212407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343400"/>
            <a:ext cx="2220159" cy="23622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343400"/>
            <a:ext cx="2088483" cy="232085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4405994"/>
            <a:ext cx="3200401" cy="228853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067944" y="4011633"/>
            <a:ext cx="507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Данная документация делает наш проект уникальным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14480" y="152400"/>
            <a:ext cx="6961976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313" name="object 2"/>
          <p:cNvSpPr>
            <a:spLocks noGrp="1"/>
          </p:cNvSpPr>
          <p:nvPr>
            <p:ph type="title"/>
          </p:nvPr>
        </p:nvSpPr>
        <p:spPr>
          <a:xfrm>
            <a:off x="1928794" y="152400"/>
            <a:ext cx="6675654" cy="679673"/>
          </a:xfrm>
        </p:spPr>
        <p:txBody>
          <a:bodyPr tIns="33020"/>
          <a:lstStyle/>
          <a:p>
            <a:pPr marL="12700" indent="252413" eaLnBrk="1" hangingPunct="1">
              <a:spcBef>
                <a:spcPts val="263"/>
              </a:spcBef>
            </a:pPr>
            <a:r>
              <a:rPr lang="ru-RU" sz="1400" b="1" dirty="0" smtClean="0"/>
              <a:t>5.  </a:t>
            </a:r>
            <a:r>
              <a:rPr lang="ru-RU" sz="1400" dirty="0" smtClean="0"/>
              <a:t>Для реализации междисциплинарного пациент-ориентированного подхода «Легче  предупредить, чем лечить» члены МДК разработали 2 универсальных плана мероприятий для ведения подопечных с контрактурами и с риском их возникновения.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214282" y="2285992"/>
            <a:ext cx="4000528" cy="4286280"/>
          </a:xfrm>
        </p:spPr>
        <p:txBody>
          <a:bodyPr/>
          <a:lstStyle/>
          <a:p>
            <a:pPr marL="90488" indent="15875"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Уход при контрактурах у немобильных получателей социальных услуг:</a:t>
            </a:r>
          </a:p>
          <a:p>
            <a:pPr marL="90488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Переворачивать в постели каждые 4- 6 часов</a:t>
            </a:r>
          </a:p>
          <a:p>
            <a:pPr marL="90488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При каждой манипуляции ухода проверять степень подвижности сустава.</a:t>
            </a:r>
          </a:p>
          <a:p>
            <a:pPr marL="90488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Предотвращать появление нетипичного положения конечности.</a:t>
            </a:r>
          </a:p>
          <a:p>
            <a:pPr marL="90488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Ежедневная пассивная гимнастика.</a:t>
            </a:r>
          </a:p>
          <a:p>
            <a:pPr marL="90488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Позиционирование с помощью валиков, подушек.</a:t>
            </a:r>
          </a:p>
          <a:p>
            <a:pPr marL="90488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 Использование ортезов для поддержания правильного положения конечностей.</a:t>
            </a:r>
          </a:p>
          <a:p>
            <a:pPr marL="90488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 Освобождать ноги от давления одеяла, придавать стопам положения 90⸰.</a:t>
            </a:r>
          </a:p>
          <a:p>
            <a:pPr marL="90488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 Проводить мероприятия, направленные на уменьшение боли в суставах и прилегающих частях конечности.</a:t>
            </a:r>
          </a:p>
          <a:p>
            <a:pPr marL="90488" indent="15875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3"/>
          </p:nvPr>
        </p:nvSpPr>
        <p:spPr>
          <a:xfrm>
            <a:off x="4643438" y="2057401"/>
            <a:ext cx="4357718" cy="4179606"/>
          </a:xfrm>
        </p:spPr>
        <p:txBody>
          <a:bodyPr/>
          <a:lstStyle/>
          <a:p>
            <a:pPr marL="90488" lvl="0" indent="15875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Восстановление способности самостоятельно одеваться, принимать пищу, соблюдать гигиену. </a:t>
            </a:r>
          </a:p>
          <a:p>
            <a:pPr marL="1588" lvl="0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2. Оказание психологической поддержки. Использование любых возможностей «расшевелить» пожилых подопечных путем организации досуга и различных видов деятельности.</a:t>
            </a:r>
          </a:p>
          <a:p>
            <a:pPr marL="1588" lvl="0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3. Проводить  курсы  массажа, лечебной физкультуры.</a:t>
            </a:r>
          </a:p>
          <a:p>
            <a:pPr marL="1588" lvl="0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Придерживаться принципа ухода «все, что человек может делать сам, он делает сам».</a:t>
            </a:r>
          </a:p>
          <a:p>
            <a:pPr marL="1588" lvl="0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5. Контроль за наличием хронических болей.</a:t>
            </a:r>
          </a:p>
          <a:p>
            <a:pPr marL="1588" lvl="0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6. Создание безопасной внешней среды для профилактики падений.</a:t>
            </a:r>
          </a:p>
          <a:p>
            <a:pPr marL="1588" lvl="0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7. Подбор технических средств реабилитации (трости, ходунки и др.) для расширения зоны активности.</a:t>
            </a:r>
          </a:p>
          <a:p>
            <a:pPr marL="1588" indent="15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 Проведение измерений основных категорий жизнедеятельности человека с применением оценочных и измерительных шкал, тестов, опросников.  Оценка результатов, планирование ухода.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низ 4"/>
          <p:cNvSpPr/>
          <p:nvPr/>
        </p:nvSpPr>
        <p:spPr>
          <a:xfrm>
            <a:off x="2571736" y="1000108"/>
            <a:ext cx="428628" cy="52389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477000" y="990600"/>
            <a:ext cx="452454" cy="2286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8200" y="1524000"/>
            <a:ext cx="30480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Профилактика атрофии и анкилоза у немобильных получателей социальных услуг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7800" y="1295400"/>
            <a:ext cx="28194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Профилактика контрактур у получателей социальных услуг из группы риска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</TotalTime>
  <Words>956</Words>
  <Application>Microsoft Office PowerPoint</Application>
  <PresentationFormat>Экран (4:3)</PresentationFormat>
  <Paragraphs>65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Office Theme</vt:lpstr>
      <vt:lpstr>PDF</vt:lpstr>
      <vt:lpstr>Acrobat Document</vt:lpstr>
      <vt:lpstr>Государственное бюджетное учреждение Самарской области  «Сызранский пансионат для инвалидов (психоневрологический интернат)»  Самарская область, г. Сызрань, ул.Кировоградская, 26</vt:lpstr>
      <vt:lpstr>В Сызранском филиале нашего учреждения проживает 426 человек,  из них: мобильных граждан - 373 человек, маломобильных граждан - 47 человек,- немобильных граждан  - 6 человек.  </vt:lpstr>
      <vt:lpstr>В результате оценки были выявлены подопечные с высокими показателями возникновения острых состояний у подопечных достигших пожилого возраста, немобильных и маломобильных проживающих,  а также с вероятностью развития осложнений хронических заболеваний: </vt:lpstr>
      <vt:lpstr>Слайд 4</vt:lpstr>
      <vt:lpstr>В зону риска попали  93 человека (68 человек маломобильные, 6 человек немобильные и 19 человек пожилого возраста (60+), это подопечные с неврологическими заболеваниями, заболеваниями опорно-двигательного аппарата и имеющие в анамнезе травмы, подопечные с уже имеющимися контрактурами.</vt:lpstr>
      <vt:lpstr>Таким образом в период работы учреждения в режиме превентивной изоляции стал формироваться междисциплинарный пациент - ориентированный подход «Легче предупредить, чем лечить».  Работа велась по следующим направлениям: 1. Создана междисциплинарная  команда из сотрудников учреждения.  </vt:lpstr>
      <vt:lpstr>2. Произведена подготовка персонала:  </vt:lpstr>
      <vt:lpstr>Слайд 8</vt:lpstr>
      <vt:lpstr>5.  Для реализации междисциплинарного пациент-ориентированного подхода «Легче  предупредить, чем лечить» члены МДК разработали 2 универсальных плана мероприятий для ведения подопечных с контрактурами и с риском их возникновения.</vt:lpstr>
      <vt:lpstr>Слайд 10</vt:lpstr>
      <vt:lpstr>Физическая активность в виде ежедневной утренней зарядки, посещения занятий лечебной и адаптативной физкультуры, занятий на тренажерах, участие в спортивных мероприятиях, занятия скандинавской ходьбой,  стали постоянным фактором жизни подопечных из группы риска (пожилой возраст, маломобильные получатели социальных услуг).</vt:lpstr>
      <vt:lpstr>Слайд 12</vt:lpstr>
      <vt:lpstr>Вторым направлением мультидисциплинарного   пациент - ориентированного  подхода  «Легче предупредить, чем лечить» стало планирование досуга, как важного элемента реабилитации и ухода за подопечными пожилого возраста и молодыми инвалидами.</vt:lpstr>
      <vt:lpstr>Вторым направлением мультидисциплинарного   пациент - ориентированного  подхода  «Легче предупредить, чем лечить» стало планирование досуга, как важного элемента реабилитации и ухода за подопечными пожилого возраста и молодыми инвалидами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Самарской области «Сызранский пансионат для инвалидов (психоневрологический интернат)» Сызранское отделение № 1 ул.Кировоградская, 26</dc:title>
  <cp:lastModifiedBy>Пользователь</cp:lastModifiedBy>
  <cp:revision>127</cp:revision>
  <dcterms:created xsi:type="dcterms:W3CDTF">2022-03-13T19:57:35Z</dcterms:created>
  <dcterms:modified xsi:type="dcterms:W3CDTF">2022-11-06T17:50:24Z</dcterms:modified>
</cp:coreProperties>
</file>