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79" r:id="rId6"/>
    <p:sldId id="274" r:id="rId7"/>
    <p:sldId id="276" r:id="rId8"/>
    <p:sldId id="260" r:id="rId9"/>
    <p:sldId id="280" r:id="rId10"/>
    <p:sldId id="278" r:id="rId11"/>
    <p:sldId id="261" r:id="rId12"/>
    <p:sldId id="262" r:id="rId13"/>
    <p:sldId id="263" r:id="rId14"/>
    <p:sldId id="264" r:id="rId15"/>
    <p:sldId id="286" r:id="rId16"/>
    <p:sldId id="265" r:id="rId17"/>
    <p:sldId id="266" r:id="rId18"/>
    <p:sldId id="281" r:id="rId19"/>
    <p:sldId id="287" r:id="rId20"/>
    <p:sldId id="267" r:id="rId21"/>
    <p:sldId id="268" r:id="rId22"/>
    <p:sldId id="269" r:id="rId23"/>
    <p:sldId id="271" r:id="rId24"/>
    <p:sldId id="270" r:id="rId25"/>
    <p:sldId id="282" r:id="rId26"/>
    <p:sldId id="285" r:id="rId27"/>
    <p:sldId id="283" r:id="rId28"/>
    <p:sldId id="272" r:id="rId29"/>
    <p:sldId id="273" r:id="rId30"/>
    <p:sldId id="288" r:id="rId31"/>
    <p:sldId id="289" r:id="rId32"/>
    <p:sldId id="290" r:id="rId33"/>
    <p:sldId id="291" r:id="rId34"/>
    <p:sldId id="292" r:id="rId35"/>
    <p:sldId id="284" r:id="rId36"/>
    <p:sldId id="277" r:id="rId37"/>
  </p:sldIdLst>
  <p:sldSz cx="9144000" cy="5143500" type="screen16x9"/>
  <p:notesSz cx="6858000" cy="9144000"/>
  <p:embeddedFontLst>
    <p:embeddedFont>
      <p:font typeface="Nunito" pitchFamily="2" charset="-52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T Sans Narrow" panose="020B0604020202020204" pitchFamily="34" charset="-52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683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ba4f40aef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ba4f40aef_0_1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ba4f40aef_0_1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ba4f40aef_0_1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ba4f40aef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ba4f40aef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ba4f40aef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ba4f40aef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/>
        </p:nvSpPr>
        <p:spPr>
          <a:xfrm>
            <a:off x="4251400" y="2686051"/>
            <a:ext cx="492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69"/>
            <a:ext cx="9144000" cy="484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31" y="781969"/>
            <a:ext cx="4045200" cy="76055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+mj-lt"/>
              </a:rPr>
              <a:t>Оформление стационара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644" y="1967537"/>
            <a:ext cx="4045200" cy="139534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Роспись по шелку выполнена учениками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художественной школы «Керамика» </a:t>
            </a: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(проект профинансированный «Общественным фондом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г.Тольятти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»)</a:t>
            </a: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209" y="100900"/>
            <a:ext cx="2074545" cy="2766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235" y="109769"/>
            <a:ext cx="2061242" cy="274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481" y="2866960"/>
            <a:ext cx="2570666" cy="192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2520516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57636"/>
            <a:ext cx="8520600" cy="123242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Бригадная форма работы</a:t>
            </a:r>
            <a:br>
              <a:rPr lang="ru-RU" sz="2400" dirty="0">
                <a:latin typeface="+mj-lt"/>
              </a:rPr>
            </a:br>
            <a:r>
              <a:rPr lang="ru-RU" sz="2000" b="0" i="1" dirty="0">
                <a:latin typeface="+mj-lt"/>
              </a:rPr>
              <a:t>с целью оптимальной модели психиатрической помощи детям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925" y="1431510"/>
            <a:ext cx="8520600" cy="274022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 бригаду дневного стационара вошли:</a:t>
            </a:r>
          </a:p>
          <a:p>
            <a:pPr marL="114300" indent="0">
              <a:buNone/>
            </a:pPr>
            <a:endParaRPr lang="ru-RU" dirty="0">
              <a:solidFill>
                <a:srgbClr val="002060"/>
              </a:solidFill>
              <a:latin typeface="+mj-lt"/>
            </a:endParaRP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Врач-психиатр – руководитель бригады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Медицинский психолог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Логопед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Педагог-дефектолог</a:t>
            </a:r>
          </a:p>
          <a:p>
            <a:pPr marL="114300" indent="0">
              <a:buNone/>
            </a:pPr>
            <a:endParaRPr lang="ru-RU" sz="7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Воспитатель</a:t>
            </a:r>
          </a:p>
          <a:p>
            <a:pPr marL="114300" indent="0">
              <a:buNone/>
            </a:pPr>
            <a:endParaRPr lang="ru-RU" sz="7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Медицинская сестра</a:t>
            </a:r>
          </a:p>
          <a:p>
            <a:pPr marL="114300" indent="0">
              <a:buNone/>
            </a:pPr>
            <a:endParaRPr lang="ru-RU" sz="7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Младшие медицинские сестры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762678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82" y="249533"/>
            <a:ext cx="8520600" cy="70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+mj-lt"/>
              </a:rPr>
              <a:t>Нозологическая структура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47" y="912732"/>
            <a:ext cx="7977352" cy="38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92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>
                <a:latin typeface="+mj-lt"/>
              </a:rPr>
              <a:t>Врач-психиатр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Заборских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Елена Вячеславовна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558" y="1254935"/>
            <a:ext cx="3968202" cy="272619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857140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89" y="236920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Бригадная форма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15" y="816522"/>
            <a:ext cx="6172002" cy="41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000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89" y="236920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Бригадная форма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110" y="692500"/>
            <a:ext cx="4321854" cy="43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290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>
                <a:latin typeface="+mj-lt"/>
              </a:rPr>
              <a:t>Психолог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Кузина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Марина Евгеньевна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721" y="1021604"/>
            <a:ext cx="4116903" cy="308767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580405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Групповые занятия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92" y="1064632"/>
            <a:ext cx="3899349" cy="2599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752" y="1724615"/>
            <a:ext cx="4451474" cy="296764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156672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56" y="167552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Арт-терапия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1" y="345794"/>
            <a:ext cx="2584935" cy="387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95" y="916370"/>
            <a:ext cx="2250528" cy="3375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03" y="1417194"/>
            <a:ext cx="2256833" cy="338525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351227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56" y="167552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Детско-родительские тренинги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04" y="813501"/>
            <a:ext cx="5571064" cy="41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56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35" y="1270708"/>
            <a:ext cx="4774074" cy="3305232"/>
          </a:xfrm>
          <a:prstGeom prst="rect">
            <a:avLst/>
          </a:prstGeom>
        </p:spPr>
      </p:pic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latin typeface="+mj-lt"/>
              </a:rPr>
              <a:t>Детское отделение дневного стационара ПНД</a:t>
            </a:r>
            <a:endParaRPr sz="2600" dirty="0">
              <a:latin typeface="+mj-lt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ru-RU" sz="1600" dirty="0"/>
              <a:t>                                                                                  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Создано в городе Тольятти 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в 2001 году</a:t>
            </a:r>
          </a:p>
          <a:p>
            <a:pPr marL="0" lvl="0" indent="0" algn="r" rtl="0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Отделение разместилось на территории 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поликлиники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N 1 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Автозаводского района</a:t>
            </a:r>
            <a:endParaRPr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>
                <a:latin typeface="+mj-lt"/>
              </a:rPr>
              <a:t>Логопед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Макарова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Елена Николаевна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72" y="964849"/>
            <a:ext cx="4074860" cy="305614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5443394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Логопед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9" y="1422445"/>
            <a:ext cx="4028088" cy="3021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698" y="1422445"/>
            <a:ext cx="4028087" cy="302106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2871685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Педагог-дефектолог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Рязанцева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Светлана Юрьевна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628" y="725213"/>
            <a:ext cx="2736697" cy="364892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0451800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Воспитатель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2060"/>
                </a:solidFill>
                <a:latin typeface="+mj-lt"/>
              </a:rPr>
              <a:t>Песоцкая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Ольга Александровна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25" y="576886"/>
            <a:ext cx="2882824" cy="38437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4330628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Занятия педагогов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85" y="1160340"/>
            <a:ext cx="2552240" cy="3402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938" y="1492081"/>
            <a:ext cx="3876380" cy="29072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794789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Занятия педагогов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47" y="1621615"/>
            <a:ext cx="3978372" cy="265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971" y="1614970"/>
            <a:ext cx="3988340" cy="265889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3574402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>
                <a:latin typeface="+mj-lt"/>
              </a:rPr>
              <a:t>Работы пациентов стационара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6" y="605395"/>
            <a:ext cx="2587279" cy="3402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3" y="1216506"/>
            <a:ext cx="2496370" cy="3328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16" y="1696368"/>
            <a:ext cx="2471836" cy="329578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204691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Новогодний утренник в Детском стационаре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05" y="1261240"/>
            <a:ext cx="2483016" cy="3459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94" y="1321086"/>
            <a:ext cx="2440168" cy="3362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974" y="1261240"/>
            <a:ext cx="2623387" cy="34223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4910635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j-lt"/>
              </a:rPr>
              <a:t>Медицинская сестра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Уточкина </a:t>
            </a: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Ирина Николаевна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640" y="1147730"/>
            <a:ext cx="4169336" cy="28732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9969626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Младший медицинский персонал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4" y="1116199"/>
            <a:ext cx="5271881" cy="3529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27" y="1116199"/>
            <a:ext cx="2628799" cy="35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88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79011" y="536026"/>
            <a:ext cx="4045200" cy="11136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+mj-lt"/>
              </a:rPr>
              <a:t>Психоневрологический диспансер</a:t>
            </a:r>
            <a:endParaRPr sz="2400" dirty="0">
              <a:latin typeface="+mj-lt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90725" y="2153009"/>
            <a:ext cx="4045200" cy="1681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2011 году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детский дневной стационар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переведен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на территорию 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Психоневрологического диспансера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1800" i="1" dirty="0" err="1">
                <a:solidFill>
                  <a:srgbClr val="002060"/>
                </a:solidFill>
                <a:latin typeface="+mj-lt"/>
              </a:rPr>
              <a:t>г.Тольятти</a:t>
            </a:r>
            <a:r>
              <a:rPr lang="ru-RU" sz="1800" i="1" dirty="0">
                <a:solidFill>
                  <a:srgbClr val="002060"/>
                </a:solidFill>
                <a:latin typeface="+mj-lt"/>
              </a:rPr>
              <a:t>, Автозаводское шоссе, д.3)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420" y="1267547"/>
            <a:ext cx="3793025" cy="243183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  <p:transition spd="slow" advClick="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80" y="218574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Медицинская сестра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42" y="782440"/>
            <a:ext cx="3051203" cy="41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141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Медицинская сестра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3516168" cy="33027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Слова медицинской сестры </a:t>
            </a:r>
          </a:p>
          <a:p>
            <a:pPr marL="114300" indent="0">
              <a:buNone/>
            </a:pPr>
            <a:r>
              <a:rPr lang="ru-RU" sz="1400" dirty="0" err="1">
                <a:solidFill>
                  <a:srgbClr val="002060"/>
                </a:solidFill>
                <a:latin typeface="+mj-lt"/>
              </a:rPr>
              <a:t>Флоренс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j-lt"/>
              </a:rPr>
              <a:t>Найтингейл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, сказанные ею почти 100 лет назад: </a:t>
            </a:r>
          </a:p>
          <a:p>
            <a:pPr marL="114300" indent="0">
              <a:buNone/>
            </a:pPr>
            <a:endParaRPr lang="ru-RU" sz="1400" i="1" dirty="0">
              <a:solidFill>
                <a:srgbClr val="002060"/>
              </a:solidFill>
              <a:latin typeface="+mj-lt"/>
            </a:endParaRPr>
          </a:p>
          <a:p>
            <a:pPr marL="114300" indent="0">
              <a:buNone/>
            </a:pPr>
            <a:r>
              <a:rPr lang="ru-RU" sz="1400" i="1" dirty="0">
                <a:solidFill>
                  <a:srgbClr val="002060"/>
                </a:solidFill>
                <a:latin typeface="+mj-lt"/>
              </a:rPr>
              <a:t>«Сестра должна иметь тройную квалификацию: </a:t>
            </a:r>
            <a:r>
              <a:rPr lang="ru-RU" sz="1400" b="1" i="1" dirty="0">
                <a:solidFill>
                  <a:srgbClr val="002060"/>
                </a:solidFill>
                <a:latin typeface="+mj-lt"/>
              </a:rPr>
              <a:t>сердечную</a:t>
            </a:r>
            <a:r>
              <a:rPr lang="ru-RU" sz="1400" i="1" dirty="0">
                <a:solidFill>
                  <a:srgbClr val="002060"/>
                </a:solidFill>
                <a:latin typeface="+mj-lt"/>
              </a:rPr>
              <a:t> – для понимания больных. </a:t>
            </a:r>
            <a:r>
              <a:rPr lang="ru-RU" sz="1400" b="1" i="1" dirty="0">
                <a:solidFill>
                  <a:srgbClr val="002060"/>
                </a:solidFill>
                <a:latin typeface="+mj-lt"/>
              </a:rPr>
              <a:t>Научную</a:t>
            </a:r>
            <a:r>
              <a:rPr lang="ru-RU" sz="1400" i="1" dirty="0">
                <a:solidFill>
                  <a:srgbClr val="002060"/>
                </a:solidFill>
                <a:latin typeface="+mj-lt"/>
              </a:rPr>
              <a:t> – для понимания болезней. </a:t>
            </a:r>
            <a:r>
              <a:rPr lang="ru-RU" sz="1400" b="1" i="1" dirty="0">
                <a:solidFill>
                  <a:srgbClr val="002060"/>
                </a:solidFill>
                <a:latin typeface="+mj-lt"/>
              </a:rPr>
              <a:t>Техническую</a:t>
            </a:r>
            <a:r>
              <a:rPr lang="ru-RU" sz="1400" i="1" dirty="0">
                <a:solidFill>
                  <a:srgbClr val="002060"/>
                </a:solidFill>
                <a:latin typeface="+mj-lt"/>
              </a:rPr>
              <a:t> – для ухода за больными»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910" y="1074024"/>
            <a:ext cx="4728079" cy="35460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1805919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25" y="154940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Медицинская сестра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71" y="642050"/>
            <a:ext cx="4198751" cy="41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554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25" y="154940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Семья в детской психиатрии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047" y="624314"/>
            <a:ext cx="4844217" cy="43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053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04" y="693684"/>
            <a:ext cx="3610761" cy="707400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latin typeface="+mj-lt"/>
              </a:rPr>
              <a:t>Елена Вячеславовна 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Заборских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8" y="1772045"/>
            <a:ext cx="4149149" cy="2766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69" y="679149"/>
            <a:ext cx="2572932" cy="38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394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1" y="129715"/>
            <a:ext cx="8520600" cy="707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Коллектив детского стационара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35</a:t>
            </a:fld>
            <a:endParaRPr lang="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11" y="668458"/>
            <a:ext cx="5722880" cy="42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718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32" y="62628"/>
            <a:ext cx="7554836" cy="475531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34191" y="2140885"/>
            <a:ext cx="3724273" cy="5988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0576747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Отделение имеет следующий набор помещений:</a:t>
            </a: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ВРАЧА-ПСИХИАТРА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МЕДИЦИНСКОГО ПСИХОЛОГА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ЛОГОПЕДА-ДЕФЕКТОЛОГА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ПЕДАГОГА-ДЕФЕКТОЛОГА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МЕДИЦИНСКОЙ СЕСТРЫ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+mj-lt"/>
              </a:rPr>
              <a:t>ПРОЦЕДУРНЫЙ кабинет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Кабинет 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СПЕЦИАЛИСТА ПО ТРУДОТЕРАПИИ</a:t>
            </a:r>
          </a:p>
          <a:p>
            <a:pPr marL="114300" indent="0">
              <a:buNone/>
            </a:pPr>
            <a:endParaRPr lang="ru-RU" sz="600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ЗАЛ для групповых занятий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Отделение детского стационара</a:t>
            </a: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67" y="1134318"/>
            <a:ext cx="6621517" cy="362531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459841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Детский стационар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35" y="1249024"/>
            <a:ext cx="4159997" cy="3119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88" y="1249024"/>
            <a:ext cx="4159997" cy="311999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6566906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+mj-lt"/>
              </a:rPr>
              <a:t>Детский стационар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72" y="1061873"/>
            <a:ext cx="2635993" cy="3514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745" y="1100564"/>
            <a:ext cx="4583036" cy="34372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823516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31" y="781969"/>
            <a:ext cx="4045200" cy="76055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+mj-lt"/>
              </a:rPr>
              <a:t>Оформление стационара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644" y="1967537"/>
            <a:ext cx="4045200" cy="139534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Роспись по шелку выполнена учениками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художественной школы «Керамика» </a:t>
            </a: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(проект профинансированный «Общественным фондом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г.Тольятти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»)</a:t>
            </a: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358" y="958543"/>
            <a:ext cx="4158941" cy="311920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546432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31" y="781969"/>
            <a:ext cx="4045200" cy="76055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+mj-lt"/>
              </a:rPr>
              <a:t>Оформление стационара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644" y="1967537"/>
            <a:ext cx="4045200" cy="139534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Роспись по шелку выполнена учениками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художественной школы «Керамика» </a:t>
            </a: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dirty="0">
                <a:solidFill>
                  <a:srgbClr val="002060"/>
                </a:solidFill>
                <a:latin typeface="+mj-lt"/>
              </a:rPr>
              <a:t>(проект профинансированный «Общественным фондом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г.Тольятти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»)</a:t>
            </a:r>
          </a:p>
          <a:p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554" y="2269053"/>
            <a:ext cx="1872056" cy="2496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392" y="130855"/>
            <a:ext cx="2640723" cy="198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582" y="2233777"/>
            <a:ext cx="1912701" cy="255026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34279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333</Words>
  <Application>Microsoft Office PowerPoint</Application>
  <PresentationFormat>Экран (16:9)</PresentationFormat>
  <Paragraphs>140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PT Sans Narrow</vt:lpstr>
      <vt:lpstr>Arial</vt:lpstr>
      <vt:lpstr>Nunito</vt:lpstr>
      <vt:lpstr>Open Sans</vt:lpstr>
      <vt:lpstr>Tropic</vt:lpstr>
      <vt:lpstr>Презентация PowerPoint</vt:lpstr>
      <vt:lpstr>Детское отделение дневного стационара ПНД</vt:lpstr>
      <vt:lpstr>Психоневрологический диспансер</vt:lpstr>
      <vt:lpstr>Отделение имеет следующий набор помещений:</vt:lpstr>
      <vt:lpstr>Отделение детского стационара</vt:lpstr>
      <vt:lpstr>Детский стационар</vt:lpstr>
      <vt:lpstr>Детский стационар</vt:lpstr>
      <vt:lpstr>Оформление стационара</vt:lpstr>
      <vt:lpstr>Оформление стационара</vt:lpstr>
      <vt:lpstr>Оформление стационара</vt:lpstr>
      <vt:lpstr>Бригадная форма работы с целью оптимальной модели психиатрической помощи детям</vt:lpstr>
      <vt:lpstr>Нозологическая структура </vt:lpstr>
      <vt:lpstr>Врач-психиатр</vt:lpstr>
      <vt:lpstr>Бригадная форма работы</vt:lpstr>
      <vt:lpstr>Бригадная форма работы</vt:lpstr>
      <vt:lpstr>Психолог</vt:lpstr>
      <vt:lpstr>Групповые занятия</vt:lpstr>
      <vt:lpstr>Арт-терапия</vt:lpstr>
      <vt:lpstr>Детско-родительские тренинги</vt:lpstr>
      <vt:lpstr>Логопед</vt:lpstr>
      <vt:lpstr>Логопед</vt:lpstr>
      <vt:lpstr>Педагог-дефектолог</vt:lpstr>
      <vt:lpstr>Воспитатель</vt:lpstr>
      <vt:lpstr>Занятия педагогов</vt:lpstr>
      <vt:lpstr>Занятия педагогов</vt:lpstr>
      <vt:lpstr>Работы пациентов стационара</vt:lpstr>
      <vt:lpstr>Новогодний утренник в Детском стационаре</vt:lpstr>
      <vt:lpstr>Медицинская сестра</vt:lpstr>
      <vt:lpstr>Младший медицинский персонал </vt:lpstr>
      <vt:lpstr>Медицинская сестра</vt:lpstr>
      <vt:lpstr>Медицинская сестра</vt:lpstr>
      <vt:lpstr>Медицинская сестра</vt:lpstr>
      <vt:lpstr>Семья в детской психиатрии</vt:lpstr>
      <vt:lpstr>Елена Вячеславовна  Заборских</vt:lpstr>
      <vt:lpstr>Коллектив детского стационара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пыт использования комплексного подхода             в лечении и психосоциальной реабилитации детей   и подростков с психическими расстройствами           в условиях Дневного стационара</dc:title>
  <dc:creator>Manager</dc:creator>
  <cp:lastModifiedBy>Сергей Ненашев</cp:lastModifiedBy>
  <cp:revision>51</cp:revision>
  <dcterms:modified xsi:type="dcterms:W3CDTF">2022-11-12T06:58:02Z</dcterms:modified>
</cp:coreProperties>
</file>