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73" r:id="rId5"/>
    <p:sldId id="260" r:id="rId6"/>
    <p:sldId id="284" r:id="rId7"/>
    <p:sldId id="261" r:id="rId8"/>
    <p:sldId id="262" r:id="rId9"/>
    <p:sldId id="285" r:id="rId10"/>
    <p:sldId id="286" r:id="rId11"/>
    <p:sldId id="287" r:id="rId12"/>
    <p:sldId id="263" r:id="rId13"/>
    <p:sldId id="288" r:id="rId14"/>
    <p:sldId id="289" r:id="rId15"/>
    <p:sldId id="290" r:id="rId16"/>
    <p:sldId id="291" r:id="rId17"/>
    <p:sldId id="292" r:id="rId18"/>
    <p:sldId id="270" r:id="rId19"/>
    <p:sldId id="281" r:id="rId20"/>
    <p:sldId id="264" r:id="rId21"/>
    <p:sldId id="293" r:id="rId22"/>
    <p:sldId id="272" r:id="rId23"/>
    <p:sldId id="294" r:id="rId24"/>
    <p:sldId id="283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66980-2A3E-4F62-87AD-B33108588649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04140-05DA-401E-BDD1-85D03C8B2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6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04140-05DA-401E-BDD1-85D03C8B21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4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04140-05DA-401E-BDD1-85D03C8B21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5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04140-05DA-401E-BDD1-85D03C8B21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4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4BB9-8107-4312-9CC4-89C449F18F17}" type="datetime1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1925-DD10-4436-9964-BA0845483699}" type="datetime1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98E7-F412-4AEB-9F1C-0704DDC1AEEE}" type="datetime1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865-9D39-4964-A36D-D105698D22C5}" type="datetime1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F429-7B44-43FA-A965-556702307122}" type="datetime1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9A86-3AA5-4341-8744-1B41E56F70B8}" type="datetime1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5933-DC58-44FF-909F-FCF240316734}" type="datetime1">
              <a:rPr lang="ru-RU" smtClean="0"/>
              <a:t>04.11.2022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69D8-7D4E-42A5-B7B9-135B50A1137E}" type="datetime1">
              <a:rPr lang="ru-RU" smtClean="0"/>
              <a:t>04.11.2022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76D5-DA55-4271-85FF-104F4BCEF93A}" type="datetime1">
              <a:rPr lang="ru-RU" smtClean="0"/>
              <a:t>04.11.2022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5CAB-463F-4572-B7DF-9EFFED29165A}" type="datetime1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5296-4D23-4C02-BF1F-E6B26446AF52}" type="datetime1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D17650-7FE6-4F8B-B772-508242DB0C18}" type="datetime1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E39964-A3A3-4B0B-AE56-5B7AC4D29F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Всякая всячина\презентация\картнка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8" y="260648"/>
            <a:ext cx="8352928" cy="6441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725144"/>
            <a:ext cx="5832648" cy="864096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 подготовила: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медицинская сестра социальной службы ГБУЗ СО «ТПНД»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Лукьянова Лия Александровна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81" y="1532985"/>
            <a:ext cx="7380820" cy="276011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«Организация и основные направления деятельности социальной службы психоневрологического диспансера города Тольятти»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ГБУЗ СО «Тольяттинский психоневрологический диспансер»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450912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/>
              <a:t>Сложности общения...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56" y="534562"/>
            <a:ext cx="5965855" cy="3978480"/>
          </a:xfrm>
        </p:spPr>
      </p:pic>
    </p:spTree>
    <p:extLst>
      <p:ext uri="{BB962C8B-B14F-4D97-AF65-F5344CB8AC3E}">
        <p14:creationId xmlns:p14="http://schemas.microsoft.com/office/powerpoint/2010/main" val="36812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6984776" cy="79208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Трудности взаимодействия...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90" y="2043042"/>
            <a:ext cx="6568342" cy="3690214"/>
          </a:xfrm>
        </p:spPr>
      </p:pic>
    </p:spTree>
    <p:extLst>
      <p:ext uri="{BB962C8B-B14F-4D97-AF65-F5344CB8AC3E}">
        <p14:creationId xmlns:p14="http://schemas.microsoft.com/office/powerpoint/2010/main" val="25751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72808" cy="86409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Социальная работа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181140"/>
              </p:ext>
            </p:extLst>
          </p:nvPr>
        </p:nvGraphicFramePr>
        <p:xfrm>
          <a:off x="755576" y="1308720"/>
          <a:ext cx="7560840" cy="44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49"/>
                <a:gridCol w="3270071"/>
                <a:gridCol w="1890210"/>
                <a:gridCol w="1890210"/>
              </a:tblGrid>
              <a:tr h="88490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социальной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помощи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13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Восстановление документов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инвалидных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справок, СНИЛС, страховых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полисов и др.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Более 100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Более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6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мер ИПРА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629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Перевод и получение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пенсий и пособий, закупка одежды и продуктов, доставка лекарственных средств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ежемесячно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20-22 чел.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ежемесячно 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25-28 чел.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63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писем и запросов в различные организации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Более 250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Более 300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365104"/>
            <a:ext cx="8136904" cy="136815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Психологическая помощь семьям, где есть душевно больной.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3782"/>
            <a:ext cx="5472608" cy="3646124"/>
          </a:xfrm>
        </p:spPr>
      </p:pic>
    </p:spTree>
    <p:extLst>
      <p:ext uri="{BB962C8B-B14F-4D97-AF65-F5344CB8AC3E}">
        <p14:creationId xmlns:p14="http://schemas.microsoft.com/office/powerpoint/2010/main" val="14976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365104"/>
            <a:ext cx="792088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Общение с душевно больными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72768"/>
            <a:ext cx="5717914" cy="3810990"/>
          </a:xfrm>
        </p:spPr>
      </p:pic>
    </p:spTree>
    <p:extLst>
      <p:ext uri="{BB962C8B-B14F-4D97-AF65-F5344CB8AC3E}">
        <p14:creationId xmlns:p14="http://schemas.microsoft.com/office/powerpoint/2010/main" val="39036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Организация недобровольной госпитализации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1441994"/>
            <a:ext cx="6724906" cy="4834216"/>
          </a:xfrm>
        </p:spPr>
      </p:pic>
    </p:spTree>
    <p:extLst>
      <p:ext uri="{BB962C8B-B14F-4D97-AF65-F5344CB8AC3E}">
        <p14:creationId xmlns:p14="http://schemas.microsoft.com/office/powerpoint/2010/main" val="3201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7" y="4365104"/>
            <a:ext cx="7910264" cy="1150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В среднем в год проводится около 15 недобровольных госпитализаций с привлечением сотрудников МЧС, полиции, общественных организаций.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94674"/>
            <a:ext cx="5328592" cy="3996445"/>
          </a:xfrm>
        </p:spPr>
      </p:pic>
    </p:spTree>
    <p:extLst>
      <p:ext uri="{BB962C8B-B14F-4D97-AF65-F5344CB8AC3E}">
        <p14:creationId xmlns:p14="http://schemas.microsoft.com/office/powerpoint/2010/main" val="11979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17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365104"/>
            <a:ext cx="769424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 последние два года проведено 126 актов обследования жилищно-бытовых условий пациентов, из них 48 совместных актов с представителями других организаций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6" y="631748"/>
            <a:ext cx="4035023" cy="27972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8179"/>
            <a:ext cx="3960440" cy="264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ГБУЗ СО "Тольяттинский психоневрологический диспансер"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18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54" y="332656"/>
            <a:ext cx="7753837" cy="118885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Взаимодействие </a:t>
            </a:r>
            <a:r>
              <a:rPr lang="ru-RU" sz="2400" dirty="0" smtClean="0"/>
              <a:t>социальной </a:t>
            </a:r>
            <a:r>
              <a:rPr lang="ru-RU" sz="2400" dirty="0"/>
              <a:t>службы с </a:t>
            </a:r>
            <a:r>
              <a:rPr lang="ru-RU" sz="2400" dirty="0" smtClean="0"/>
              <a:t>межведомственными организациями и </a:t>
            </a:r>
            <a:r>
              <a:rPr lang="ru-RU" sz="2400" dirty="0"/>
              <a:t>службами</a:t>
            </a:r>
          </a:p>
        </p:txBody>
      </p:sp>
      <p:sp>
        <p:nvSpPr>
          <p:cNvPr id="4" name="Овал 3"/>
          <p:cNvSpPr/>
          <p:nvPr/>
        </p:nvSpPr>
        <p:spPr>
          <a:xfrm>
            <a:off x="3428492" y="3188181"/>
            <a:ext cx="1471735" cy="744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Социальная служба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431857" y="2756727"/>
            <a:ext cx="988015" cy="431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915815" y="2213350"/>
            <a:ext cx="936105" cy="974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3995936" y="2348880"/>
            <a:ext cx="108012" cy="671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427984" y="2204864"/>
            <a:ext cx="472244" cy="815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580384" y="2223961"/>
            <a:ext cx="1483686" cy="948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906085" y="3020558"/>
            <a:ext cx="1039924" cy="336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00228" y="3645024"/>
            <a:ext cx="10399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555776" y="3559170"/>
            <a:ext cx="7200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699792" y="3789040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223998" y="3969060"/>
            <a:ext cx="411899" cy="674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851920" y="4149080"/>
            <a:ext cx="19802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427984" y="4149080"/>
            <a:ext cx="570207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788024" y="3969060"/>
            <a:ext cx="1276046" cy="978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275856" y="1484784"/>
            <a:ext cx="127019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Пенсионный фонд РФ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00228" y="1484784"/>
            <a:ext cx="116384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Правоохранительные органы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1695795"/>
            <a:ext cx="1163842" cy="660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Органы прокуратуры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19470" y="2650708"/>
            <a:ext cx="1244234" cy="624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Органы опеки и попечительства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64070" y="4049750"/>
            <a:ext cx="96791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Органы ЗАГС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47899" y="1637286"/>
            <a:ext cx="96791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Судебные органы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72098" y="2223961"/>
            <a:ext cx="1109349" cy="689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Департамент ЖКХ, Управляющие компании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43608" y="3265262"/>
            <a:ext cx="1366331" cy="6677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Управление по жилищной политики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92521" y="4054788"/>
            <a:ext cx="1368152" cy="778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Управление социальной защиты населения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895808" y="4947299"/>
            <a:ext cx="1316294" cy="7878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Комплексные центры обслуживания населения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75856" y="5085184"/>
            <a:ext cx="130452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Учреждение  здравоохранения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77360" y="5176751"/>
            <a:ext cx="1420945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СМИ, Учреждения культуры, общественные организации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28184" y="4630112"/>
            <a:ext cx="1872208" cy="766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Нотариусы г.Тольятти,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г.Жигулевска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Ставропольского р-на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5220072" y="3560618"/>
            <a:ext cx="1224136" cy="84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6548029" y="3429000"/>
            <a:ext cx="1264332" cy="504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Бюро МСЭ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ГБУЗ СО "Тольяттинский психоневрологический диспансер"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71235"/>
              </p:ext>
            </p:extLst>
          </p:nvPr>
        </p:nvGraphicFramePr>
        <p:xfrm>
          <a:off x="467545" y="2031950"/>
          <a:ext cx="828091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5"/>
                <a:gridCol w="1728192"/>
                <a:gridCol w="1728192"/>
              </a:tblGrid>
              <a:tr h="2362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Ведомства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5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паспортов РФ (по утрате и пришедших в негодность)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 чел.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5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Установление личности, гражданства РФ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чел.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чел.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0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Регистрация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месту пребывания в ГБУЗ СО «ТПНД»                                                                                     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поставлено на учет 211чел</a:t>
                      </a:r>
                      <a:endParaRPr lang="ru-RU" sz="1400" dirty="0"/>
                    </a:p>
                    <a:p>
                      <a:r>
                        <a:rPr lang="ru-RU" dirty="0" smtClean="0"/>
                        <a:t>                               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0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миграции иностранных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 (оформление уведомлений о прибытии/убытии)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7чел.</a:t>
                      </a:r>
                      <a:endParaRPr lang="ru-RU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14чел.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585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Оформление,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перевод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пенсий  и ЕДВ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ПФР РФ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24 чел.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чел.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585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отделом ЗАГС, МФЦ, УК ЖКХ (ходатайства, письма, запросы)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Более 50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Более 50</a:t>
                      </a:r>
                    </a:p>
                    <a:p>
                      <a:pPr algn="ctr"/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5" y="90872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Работа социальной службы с отдельными ведомствами</a:t>
            </a:r>
          </a:p>
        </p:txBody>
      </p:sp>
    </p:spTree>
    <p:extLst>
      <p:ext uri="{BB962C8B-B14F-4D97-AF65-F5344CB8AC3E}">
        <p14:creationId xmlns:p14="http://schemas.microsoft.com/office/powerpoint/2010/main" val="20885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ГБУЗ СО "Тольяттинский психоневрологический диспансер"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2</a:t>
            </a:fld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08913" cy="5704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28" y="260648"/>
            <a:ext cx="8352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«Дома общественного призрения душевнобольных в России в 18 веке»</a:t>
            </a:r>
            <a:endParaRPr lang="ru-RU" sz="33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3352801" cy="365125"/>
          </a:xfrm>
        </p:spPr>
        <p:txBody>
          <a:bodyPr/>
          <a:lstStyle/>
          <a:p>
            <a:r>
              <a:rPr lang="ru-RU" dirty="0" smtClean="0"/>
              <a:t>ГБУЗ СО "Тольяттинский психоневрологический диспансер"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51920" y="6309320"/>
            <a:ext cx="1828800" cy="365125"/>
          </a:xfrm>
        </p:spPr>
        <p:txBody>
          <a:bodyPr/>
          <a:lstStyle/>
          <a:p>
            <a:fld id="{12E39964-A3A3-4B0B-AE56-5B7AC4D29F5E}" type="slidenum">
              <a:rPr lang="ru-RU" smtClean="0"/>
              <a:t>20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912768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Аспекты социально-правовой работы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6230643"/>
              </p:ext>
            </p:extLst>
          </p:nvPr>
        </p:nvGraphicFramePr>
        <p:xfrm>
          <a:off x="611560" y="908720"/>
          <a:ext cx="7704856" cy="54381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6622"/>
                <a:gridCol w="4893492"/>
                <a:gridCol w="1262003"/>
                <a:gridCol w="1062739"/>
              </a:tblGrid>
              <a:tr h="42066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работ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4876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 документов, подача исков в суд о лишении дееспособности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66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Представительство в суде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453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Ежедневное</a:t>
                      </a:r>
                      <a:r>
                        <a:rPr lang="ru-RU" sz="15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консультирование  граждан по различным вопросам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 5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человек ежедневно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76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Помещение под надзор пациентов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65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Регистрация права собственности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65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Вступление</a:t>
                      </a:r>
                      <a:r>
                        <a:rPr lang="ru-RU" sz="15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наследство</a:t>
                      </a:r>
                      <a:endParaRPr lang="ru-RU" sz="15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79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Совместная работа с отделом опеки по сохранности</a:t>
                      </a:r>
                      <a:r>
                        <a:rPr lang="ru-RU" sz="15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имущества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7279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</a:t>
                      </a:r>
                      <a:r>
                        <a:rPr lang="ru-RU" sz="15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ежегодных отчетов о сохранности имущества поднадзорных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79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</a:t>
                      </a:r>
                      <a:r>
                        <a:rPr lang="ru-RU" sz="15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писем, ответы на запросы  различным организациям.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 более 100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8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21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71768"/>
            <a:ext cx="6398096" cy="78502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 надзором диспансера находятся 62 недееспособных пациента.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3424844" cy="3424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04" y="1556792"/>
            <a:ext cx="3549123" cy="32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22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4" y="457732"/>
            <a:ext cx="4226736" cy="3170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4" y="3324185"/>
            <a:ext cx="4248472" cy="2834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8025" y="476672"/>
            <a:ext cx="41182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Проживание в учреждениях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социальной защиты:</a:t>
            </a:r>
          </a:p>
          <a:p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За период 2020г. и 2021г. переведены на постоянное место жительства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45 инвалидов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психоневрологические интернаты,</a:t>
            </a:r>
          </a:p>
          <a:p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20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– в пансионаты общего профиля.</a:t>
            </a:r>
          </a:p>
          <a:p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В настоящее время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53 пациента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ожидают путёвки.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23</a:t>
            </a:fld>
            <a:endParaRPr lang="ru-RU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400" y="1038418"/>
            <a:ext cx="6513927" cy="366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5856" y="4957662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Улучшение качества жизни 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душевнобольных ВОЗМОЖНО!!!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08195" y="6299083"/>
            <a:ext cx="1828800" cy="365125"/>
          </a:xfrm>
        </p:spPr>
        <p:txBody>
          <a:bodyPr/>
          <a:lstStyle/>
          <a:p>
            <a:fld id="{12E39964-A3A3-4B0B-AE56-5B7AC4D29F5E}" type="slidenum">
              <a:rPr lang="ru-RU" smtClean="0"/>
              <a:t>24</a:t>
            </a:fld>
            <a:endParaRPr lang="ru-RU"/>
          </a:p>
        </p:txBody>
      </p:sp>
      <p:pic>
        <p:nvPicPr>
          <p:cNvPr id="1026" name="Picture 2" descr="https://scontent-arn2-1.cdninstagram.com/v/t51.2885-15/e35/17332820_1815450335387355_4519187012875452416_n.jpg?_nc_ht=scontent-arn2-1.cdninstagram.com&amp;_nc_cat=103&amp;_nc_ohc=g0WBnx-LILgAX87SdBl&amp;oh=c67892e5dcd55e0b5e3e4af95ba0e6b4&amp;oe=5EA41B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8481"/>
            <a:ext cx="3962976" cy="45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orlovka-tv.ru/wp-content/uploads/2019/11/inx960x640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478">
            <a:off x="513681" y="3566497"/>
            <a:ext cx="4027666" cy="268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obkor.net/uploads/posts/2017-10/1507283041_ulyb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928">
            <a:off x="1182475" y="238437"/>
            <a:ext cx="4124385" cy="30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763371">
            <a:off x="526097" y="2120781"/>
            <a:ext cx="73717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Позитивные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всегда 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происходят!</a:t>
            </a:r>
            <a:endParaRPr lang="ru-RU" sz="4400" b="1" dirty="0">
              <a:ln w="18415" cmpd="sng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7920880" cy="2232248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3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01172"/>
            <a:ext cx="7407273" cy="42629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«Современное здание психоневрологического диспансера г.Тольятти»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ГБУЗ СО "Тольяттинский психоневрологический диспансер"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632848" cy="54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3352801" cy="365125"/>
          </a:xfrm>
        </p:spPr>
        <p:txBody>
          <a:bodyPr/>
          <a:lstStyle/>
          <a:p>
            <a:r>
              <a:rPr lang="ru-RU" b="0" dirty="0" smtClean="0">
                <a:latin typeface="+mj-lt"/>
                <a:cs typeface="Arial" pitchFamily="34" charset="0"/>
              </a:rPr>
              <a:t>ГБУЗ СО "Тольяттинский психоневрологический диспансер"</a:t>
            </a:r>
            <a:endParaRPr lang="ru-RU" b="0" dirty="0"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5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794506" cy="54726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3284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«Сотрудники социальной службы»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6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670"/>
            <a:ext cx="7464688" cy="5598517"/>
          </a:xfrm>
        </p:spPr>
      </p:pic>
    </p:spTree>
    <p:extLst>
      <p:ext uri="{BB962C8B-B14F-4D97-AF65-F5344CB8AC3E}">
        <p14:creationId xmlns:p14="http://schemas.microsoft.com/office/powerpoint/2010/main" val="348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 flipH="1">
            <a:off x="323528" y="6309320"/>
            <a:ext cx="8496944" cy="288032"/>
          </a:xfrm>
        </p:spPr>
        <p:txBody>
          <a:bodyPr/>
          <a:lstStyle/>
          <a:p>
            <a:r>
              <a:rPr lang="ru-RU" dirty="0" smtClean="0"/>
              <a:t>ГБУЗ СО "Тольяттинский психоневрологический диспансер"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16669" y="6343587"/>
            <a:ext cx="8352928" cy="497160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Взаимодействие социальной службы с больничными подразделениями и службами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3527884" y="3517990"/>
            <a:ext cx="201388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социальная служба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203848" y="2558844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357146" y="242088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614271" y="3026896"/>
            <a:ext cx="722420" cy="660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860032" y="2558844"/>
            <a:ext cx="504056" cy="798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112060" y="3026896"/>
            <a:ext cx="972108" cy="474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745078" y="1484784"/>
            <a:ext cx="1366982" cy="85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Администрация ГБУЗ СО «ТПНД»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3816" y="1977519"/>
            <a:ext cx="1116124" cy="49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Юридическая служба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278092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Кассир ТПНД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364088" y="3789040"/>
            <a:ext cx="1368152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364088" y="4221088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112060" y="4437112"/>
            <a:ext cx="11161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051720" y="3879050"/>
            <a:ext cx="1152128" cy="9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627784" y="4437112"/>
            <a:ext cx="90010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313030" y="4509214"/>
            <a:ext cx="864096" cy="810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693133" y="4509214"/>
            <a:ext cx="144016" cy="810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627784" y="1977519"/>
            <a:ext cx="900100" cy="49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МРО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31640" y="2558844"/>
            <a:ext cx="1282631" cy="798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1-ое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общепсихиатри-ческое</a:t>
            </a:r>
            <a:r>
              <a:rPr lang="ru-RU" sz="105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отделение</a:t>
            </a:r>
          </a:p>
          <a:p>
            <a:pPr lvl="0" algn="ctr"/>
            <a:r>
              <a:rPr lang="ru-RU" sz="105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(женское</a:t>
            </a:r>
            <a:r>
              <a:rPr lang="ru-RU" sz="1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879238" y="3558044"/>
            <a:ext cx="1293161" cy="77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Амбулаторное отделение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552" y="3546589"/>
            <a:ext cx="1289387" cy="782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6-ое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общепсихиатри-ческое</a:t>
            </a:r>
            <a:r>
              <a:rPr lang="ru-RU" sz="105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отделение</a:t>
            </a:r>
          </a:p>
          <a:p>
            <a:pPr lvl="0" algn="ctr"/>
            <a:r>
              <a:rPr lang="ru-RU" sz="105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(женское</a:t>
            </a:r>
            <a:r>
              <a:rPr lang="ru-RU" sz="1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84245" y="4635135"/>
            <a:ext cx="1430026" cy="882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2-ое </a:t>
            </a:r>
            <a:r>
              <a:rPr lang="ru-RU" sz="105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общепсихиатри-ческое</a:t>
            </a:r>
            <a:r>
              <a:rPr lang="ru-RU" sz="105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отделение (мужское</a:t>
            </a:r>
            <a:r>
              <a:rPr lang="ru-RU" sz="105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685300" y="5319304"/>
            <a:ext cx="1329808" cy="84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4-ое </a:t>
            </a:r>
            <a:r>
              <a:rPr lang="ru-RU" sz="105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общепсихиатрическое</a:t>
            </a:r>
            <a:r>
              <a:rPr lang="ru-RU" sz="105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отделение</a:t>
            </a:r>
          </a:p>
          <a:p>
            <a:pPr lvl="0" algn="ctr"/>
            <a:r>
              <a:rPr lang="ru-RU" sz="105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(мужское)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357146" y="5445224"/>
            <a:ext cx="13129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5-ое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общепсихиатри-ческое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отделение</a:t>
            </a:r>
          </a:p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(мужское)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65884" y="5301208"/>
            <a:ext cx="1270412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7-ое медико- социальное отделение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69940" y="4437112"/>
            <a:ext cx="1558444" cy="774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8-ое отделение пограничных состояний и неврозов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8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2849"/>
            <a:ext cx="4104456" cy="345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st2.depositphotos.com/1744844/5253/i/950/depositphotos_52530771-stock-photo-mentally-i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75976"/>
            <a:ext cx="3240359" cy="41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070624"/>
            <a:ext cx="5181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Психически больным может оказаться </a:t>
            </a:r>
          </a:p>
          <a:p>
            <a:r>
              <a:rPr lang="ru-RU" dirty="0" smtClean="0"/>
              <a:t>любой человек в любой жизненный период...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5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ГБУЗ СО "Тольяттинский психоневрологический диспансер"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9964-A3A3-4B0B-AE56-5B7AC4D29F5E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6793" y="1412776"/>
            <a:ext cx="5258744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Одиночество и безысходность...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591025" cy="34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28" y="2780928"/>
            <a:ext cx="49688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8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797</TotalTime>
  <Words>787</Words>
  <Application>Microsoft Office PowerPoint</Application>
  <PresentationFormat>Экран (4:3)</PresentationFormat>
  <Paragraphs>204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«Организация и основные направления деятельности социальной службы психоневрологического диспансера города Тольятти»</vt:lpstr>
      <vt:lpstr>Презентация PowerPoint</vt:lpstr>
      <vt:lpstr>Презентация PowerPoint</vt:lpstr>
      <vt:lpstr>Презентация PowerPoint</vt:lpstr>
      <vt:lpstr>«Сотрудники социальной службы»</vt:lpstr>
      <vt:lpstr>Презентация PowerPoint</vt:lpstr>
      <vt:lpstr>Взаимодействие социальной службы с больничными подразделениями и службами</vt:lpstr>
      <vt:lpstr>Презентация PowerPoint</vt:lpstr>
      <vt:lpstr>Одиночество и безысходность...</vt:lpstr>
      <vt:lpstr>Сложности общения...</vt:lpstr>
      <vt:lpstr>Трудности взаимодействия...</vt:lpstr>
      <vt:lpstr>Социальная работа</vt:lpstr>
      <vt:lpstr>Психологическая помощь семьям, где есть душевно больной.</vt:lpstr>
      <vt:lpstr>Общение с душевно больными</vt:lpstr>
      <vt:lpstr>Организация недобровольной госпитализации</vt:lpstr>
      <vt:lpstr>В среднем в год проводится около 15 недобровольных госпитализаций с привлечением сотрудников МЧС, полиции, общественных организаций.</vt:lpstr>
      <vt:lpstr>За последние два года проведено 126 актов обследования жилищно-бытовых условий пациентов, из них 48 совместных актов с представителями других организаций.</vt:lpstr>
      <vt:lpstr>Взаимодействие социальной службы с межведомственными организациями и службами</vt:lpstr>
      <vt:lpstr>Презентация PowerPoint</vt:lpstr>
      <vt:lpstr>Аспекты социально-правовой работы</vt:lpstr>
      <vt:lpstr>Под надзором диспансера находятся 62 недееспособных пациента.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тему: «О работе социальной службы ГБУЗ СО «Тольяттинского психоневрологического диспансера»</dc:title>
  <dc:creator>Ivan</dc:creator>
  <cp:lastModifiedBy>Катя</cp:lastModifiedBy>
  <cp:revision>54</cp:revision>
  <dcterms:created xsi:type="dcterms:W3CDTF">2020-03-09T10:14:48Z</dcterms:created>
  <dcterms:modified xsi:type="dcterms:W3CDTF">2022-11-04T09:21:49Z</dcterms:modified>
</cp:coreProperties>
</file>