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78" r:id="rId5"/>
    <p:sldId id="260" r:id="rId6"/>
    <p:sldId id="261" r:id="rId7"/>
    <p:sldId id="263" r:id="rId8"/>
    <p:sldId id="265" r:id="rId9"/>
    <p:sldId id="266" r:id="rId10"/>
    <p:sldId id="270" r:id="rId11"/>
    <p:sldId id="273" r:id="rId12"/>
    <p:sldId id="274" r:id="rId13"/>
    <p:sldId id="275" r:id="rId14"/>
    <p:sldId id="276" r:id="rId15"/>
    <p:sldId id="277" r:id="rId16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2103"/>
    <a:srgbClr val="99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250" autoAdjust="0"/>
    <p:restoredTop sz="94660"/>
  </p:normalViewPr>
  <p:slideViewPr>
    <p:cSldViewPr>
      <p:cViewPr varScale="1">
        <p:scale>
          <a:sx n="64" d="100"/>
          <a:sy n="64" d="100"/>
        </p:scale>
        <p:origin x="-222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21610-26C4-4BBC-A1F9-7083104E55D3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D6F4E-C647-4CE4-833A-2576C2B72D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540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D6F4E-C647-4CE4-833A-2576C2B72DE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9FFA6-80A0-4DCA-BAD3-DCF25F2795EA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9874A-9773-4FA5-A9B2-C424BF915DC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F8E7F-A7C6-4EE7-92A0-5B354AC82541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079D2-A2D3-4B05-AFBF-C20330E88C7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CEAA-F6F0-4427-938E-078BB383BF1E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62989-487D-46E4-936F-C78A49724DE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1C44C-EC10-4261-8FC9-600B8B35CC69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57B69-B399-4FD1-8A31-E09C3A89329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0D1A9-36B3-4550-A8B4-87F8C7D316CC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A2D26-A6DB-44CE-8798-CB0C5A8A22C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/>
          <p:cNvSpPr>
            <a:spLocks noGrp="1"/>
          </p:cNvSpPr>
          <p:nvPr>
            <p:ph type="title"/>
          </p:nvPr>
        </p:nvSpPr>
        <p:spPr bwMode="auto">
          <a:xfrm>
            <a:off x="530225" y="588963"/>
            <a:ext cx="8083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1027" name="Holder 3"/>
          <p:cNvSpPr>
            <a:spLocks noGrp="1"/>
          </p:cNvSpPr>
          <p:nvPr>
            <p:ph type="body" idx="1"/>
          </p:nvPr>
        </p:nvSpPr>
        <p:spPr bwMode="auto">
          <a:xfrm>
            <a:off x="536575" y="1633538"/>
            <a:ext cx="8008938" cy="440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17F892-D7EC-4396-96D6-ED86B086FF44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069CFE-B11A-46D6-A72B-AC0BAAC7032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51" r:id="rId3"/>
    <p:sldLayoutId id="2147483650" r:id="rId4"/>
    <p:sldLayoutId id="214748364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2.jpeg"/><Relationship Id="rId9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object 2"/>
          <p:cNvSpPr>
            <a:spLocks noGrp="1"/>
          </p:cNvSpPr>
          <p:nvPr>
            <p:ph type="title"/>
          </p:nvPr>
        </p:nvSpPr>
        <p:spPr>
          <a:xfrm>
            <a:off x="725488" y="1238250"/>
            <a:ext cx="7621587" cy="1152525"/>
          </a:xfrm>
        </p:spPr>
        <p:txBody>
          <a:bodyPr tIns="43180"/>
          <a:lstStyle/>
          <a:p>
            <a:pPr marL="12700" eaLnBrk="1" hangingPunct="1">
              <a:tabLst>
                <a:tab pos="3222625" algn="l"/>
                <a:tab pos="7364413" algn="l"/>
              </a:tabLst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Государственное бюджетное учреждение Самарской области «Сызранский пансионат для инвалидов (психоневрологический интернат)»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Сызранское отделение № 1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ул.Кировоградская, 26</a:t>
            </a:r>
          </a:p>
        </p:txBody>
      </p:sp>
      <p:sp>
        <p:nvSpPr>
          <p:cNvPr id="7170" name="object 3"/>
          <p:cNvSpPr txBox="1">
            <a:spLocks noChangeArrowheads="1"/>
          </p:cNvSpPr>
          <p:nvPr/>
        </p:nvSpPr>
        <p:spPr bwMode="auto">
          <a:xfrm>
            <a:off x="4572000" y="4648200"/>
            <a:ext cx="3657600" cy="131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39370" rIns="0" bIns="0">
            <a:spAutoFit/>
          </a:bodyPr>
          <a:lstStyle/>
          <a:p>
            <a:pPr marL="646113" indent="3351213">
              <a:lnSpc>
                <a:spcPct val="94000"/>
              </a:lnSpc>
              <a:spcBef>
                <a:spcPts val="313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Мушлантова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Елена Николаевна - медицинская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сестра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палатная (постовая) отделения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Милосердия № 2</a:t>
            </a:r>
          </a:p>
        </p:txBody>
      </p:sp>
      <p:sp>
        <p:nvSpPr>
          <p:cNvPr id="7171" name="object 2"/>
          <p:cNvSpPr txBox="1">
            <a:spLocks/>
          </p:cNvSpPr>
          <p:nvPr/>
        </p:nvSpPr>
        <p:spPr bwMode="auto">
          <a:xfrm>
            <a:off x="914400" y="2514600"/>
            <a:ext cx="76200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3180" rIns="0" bIns="0">
            <a:spAutoFit/>
          </a:bodyPr>
          <a:lstStyle/>
          <a:p>
            <a:pPr marL="12700" algn="ctr">
              <a:tabLst>
                <a:tab pos="3222625" algn="l"/>
                <a:tab pos="7364413" algn="l"/>
              </a:tabLst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3"/>
          <p:cNvSpPr txBox="1">
            <a:spLocks noChangeArrowheads="1"/>
          </p:cNvSpPr>
          <p:nvPr/>
        </p:nvSpPr>
        <p:spPr bwMode="auto">
          <a:xfrm>
            <a:off x="990600" y="2743200"/>
            <a:ext cx="7391400" cy="14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39370" rIns="0" bIns="0">
            <a:spAutoFit/>
          </a:bodyPr>
          <a:lstStyle/>
          <a:p>
            <a:pPr marL="107950" indent="-107950" algn="ctr">
              <a:lnSpc>
                <a:spcPct val="94000"/>
              </a:lnSpc>
              <a:spcBef>
                <a:spcPts val="313"/>
              </a:spcBef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Пациент - ориентированный подход в системе долговременного ухода.</a:t>
            </a:r>
          </a:p>
          <a:p>
            <a:pPr marL="107950" indent="-107950" algn="ctr">
              <a:lnSpc>
                <a:spcPct val="94000"/>
              </a:lnSpc>
              <a:spcBef>
                <a:spcPts val="313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Основные понятия системы долговременного ухода. </a:t>
            </a:r>
          </a:p>
          <a:p>
            <a:pPr marL="107950" indent="-107950" algn="ctr">
              <a:lnSpc>
                <a:spcPct val="94000"/>
              </a:lnSpc>
              <a:spcBef>
                <a:spcPts val="313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Этапы внедрения системы долговременного ухода в работу стационарного учреждения ГБУ СО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Сызранский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пансионат для инвалидов</a:t>
            </a:r>
          </a:p>
          <a:p>
            <a:pPr marL="107950" indent="-107950" algn="ctr">
              <a:lnSpc>
                <a:spcPct val="94000"/>
              </a:lnSpc>
              <a:spcBef>
                <a:spcPts val="313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(психоневрологический интернат)»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25" y="588963"/>
            <a:ext cx="8083550" cy="706437"/>
          </a:xfrm>
        </p:spPr>
        <p:txBody>
          <a:bodyPr/>
          <a:lstStyle/>
          <a:p>
            <a:r>
              <a:rPr lang="ru-RU" b="1" i="1" dirty="0" smtClean="0">
                <a:solidFill>
                  <a:srgbClr val="5B2C05"/>
                </a:solidFill>
                <a:latin typeface="Aharoni"/>
              </a:rPr>
              <a:t>Уход осуществляют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2000" y="1143000"/>
            <a:ext cx="8008938" cy="1243417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rgbClr val="5B2C05"/>
                </a:solidFill>
                <a:latin typeface="Aharoni"/>
              </a:rPr>
              <a:t>Врачи, средний и младший медицинский персонал, </a:t>
            </a:r>
          </a:p>
          <a:p>
            <a:pPr algn="ctr"/>
            <a:r>
              <a:rPr lang="ru-RU" sz="2000" b="1" i="1" dirty="0" smtClean="0">
                <a:solidFill>
                  <a:srgbClr val="5B2C05"/>
                </a:solidFill>
                <a:latin typeface="Aharoni"/>
              </a:rPr>
              <a:t>педагогический коллектив, специалисты по социальной работе.</a:t>
            </a:r>
          </a:p>
          <a:p>
            <a:pPr algn="ctr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2275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6" name="Рисунок 5" descr="LFK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214686"/>
            <a:ext cx="2095514" cy="1571636"/>
          </a:xfrm>
          <a:prstGeom prst="rect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" name="Рисунок 6" descr="PANSIONAT_1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2209800"/>
            <a:ext cx="2135665" cy="142876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9" name="Рисунок 8" descr="IMG-e83aa876738149bff029bdec17cd8cd6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3071810"/>
            <a:ext cx="2463036" cy="1643074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0" name="Рисунок 9" descr="DSCN81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0" y="4648200"/>
            <a:ext cx="2383601" cy="178770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1" name="Рисунок 10" descr="IMG-20190719-WA00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9000" y="3429000"/>
            <a:ext cx="2107403" cy="280987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2" name="Рисунок 11" descr="stolovaya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38800" y="4572000"/>
            <a:ext cx="2513784" cy="188533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Рисунок 7" descr="PANSIONAT_11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00600" y="2209800"/>
            <a:ext cx="2135664" cy="142876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25" y="588963"/>
            <a:ext cx="8083550" cy="492443"/>
          </a:xfrm>
        </p:spPr>
        <p:txBody>
          <a:bodyPr/>
          <a:lstStyle/>
          <a:p>
            <a:r>
              <a:rPr lang="ru-RU" b="1" i="1" dirty="0" smtClean="0">
                <a:solidFill>
                  <a:srgbClr val="5B2C05"/>
                </a:solidFill>
                <a:latin typeface="Aharoni"/>
              </a:rPr>
              <a:t>Терапевтическая среда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t-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447800"/>
            <a:ext cx="2643190" cy="176300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Рисунок 5" descr="t-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1371600"/>
            <a:ext cx="2701891" cy="178595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Рисунок 6" descr="t-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1371600"/>
            <a:ext cx="2764354" cy="17526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Рисунок 8" descr="t-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276600"/>
            <a:ext cx="2971800" cy="198219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Рисунок 9" descr="t-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3276600"/>
            <a:ext cx="2819400" cy="188054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Рисунок 7" descr="t-0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" y="5486400"/>
            <a:ext cx="2133600" cy="125882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Рисунок 10" descr="изображение_viber_2022-10-28_00-23-15-44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51200" y="3276600"/>
            <a:ext cx="2743200" cy="20574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2" name="Рисунок 11" descr="изображение_viber_2022-10-28_00-23-16-66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4600" y="5486400"/>
            <a:ext cx="2514599" cy="1177147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3" name="Рисунок 12" descr="изображение_viber_2022-11-02_23-02-16-92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05400" y="5486400"/>
            <a:ext cx="1447800" cy="12192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4" name="Рисунок 13" descr="изображение_viber_2022-11-02_23-03-03-75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29400" y="5333999"/>
            <a:ext cx="2133600" cy="1392621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940550" cy="492443"/>
          </a:xfrm>
        </p:spPr>
        <p:txBody>
          <a:bodyPr/>
          <a:lstStyle/>
          <a:p>
            <a:r>
              <a:rPr lang="ru-RU" b="1" i="1" dirty="0" smtClean="0">
                <a:solidFill>
                  <a:srgbClr val="5B2C05"/>
                </a:solidFill>
                <a:latin typeface="Aharoni"/>
              </a:rPr>
              <a:t>Терапевтическая среда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PANSIONAT_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447800"/>
            <a:ext cx="2391502" cy="160230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Рисунок 5" descr="zhilaya_komnata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0" y="1447799"/>
            <a:ext cx="2133600" cy="16002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Рисунок 6" descr="PANSIONAT_0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1447800"/>
            <a:ext cx="2254173" cy="16002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Рисунок 7" descr="Tvorchestvo_prozhivayushhi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53200" y="3124200"/>
            <a:ext cx="2286000" cy="1524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Рисунок 8" descr="PANSIONAT_0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62200" y="3124200"/>
            <a:ext cx="2209800" cy="1524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Рисунок 9" descr="zhilaya_komnata_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8200" y="4665450"/>
            <a:ext cx="2362200" cy="177165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Рисунок 10" descr="изображение_viber_2022-11-02_23-09-25-71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10400" y="1447800"/>
            <a:ext cx="2032000" cy="16002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2" name="Рисунок 11" descr="изображение_viber_2022-11-02_23-09-25-87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14136" y="4684501"/>
            <a:ext cx="2336800" cy="17526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3" name="Рисунок 12" descr="изображение_viber_2022-11-02_23-09-25-93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4800" y="3124200"/>
            <a:ext cx="2057400" cy="1524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4" name="Рисунок 13" descr="изображение_viber_2022-11-02_23-09-26-01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95800" y="3124200"/>
            <a:ext cx="2055000" cy="154125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Рисунок 14" descr="изображение_viber_2022-11-02_23-09-26-08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52800" y="4648200"/>
            <a:ext cx="2336800" cy="17526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1219200" y="609600"/>
            <a:ext cx="7010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12700" algn="ctr"/>
            <a:r>
              <a:rPr lang="ru-RU" b="1" i="1" dirty="0" smtClean="0">
                <a:solidFill>
                  <a:srgbClr val="3B1C03"/>
                </a:solidFill>
                <a:latin typeface="Aharoni"/>
                <a:cs typeface="Arial" pitchFamily="34" charset="0"/>
              </a:rPr>
              <a:t> </a:t>
            </a:r>
            <a:r>
              <a:rPr lang="ru-RU" sz="1600" b="1" i="1" dirty="0" smtClean="0">
                <a:solidFill>
                  <a:srgbClr val="3B1C03"/>
                </a:solidFill>
                <a:latin typeface="Aharoni"/>
                <a:cs typeface="Arial" pitchFamily="34" charset="0"/>
              </a:rPr>
              <a:t>Создание приятного, успокаивающего интерьера. </a:t>
            </a:r>
          </a:p>
          <a:p>
            <a:pPr marL="449263" lvl="0" indent="12700" algn="ctr"/>
            <a:r>
              <a:rPr lang="ru-RU" sz="1600" b="1" i="1" dirty="0" smtClean="0">
                <a:solidFill>
                  <a:srgbClr val="3B1C03"/>
                </a:solidFill>
              </a:rPr>
              <a:t> внесение элемента привычной, «домашней» обстановки</a:t>
            </a:r>
            <a:r>
              <a:rPr lang="ru-RU" sz="1600" b="1" dirty="0" smtClean="0">
                <a:solidFill>
                  <a:srgbClr val="3B1C03"/>
                </a:solidFill>
              </a:rPr>
              <a:t>: рамочки с   фотографиями, картины, ковры и т.д.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25" y="588963"/>
            <a:ext cx="8083550" cy="492443"/>
          </a:xfrm>
        </p:spPr>
        <p:txBody>
          <a:bodyPr/>
          <a:lstStyle/>
          <a:p>
            <a:r>
              <a:rPr lang="ru-RU" b="1" i="1" dirty="0" smtClean="0">
                <a:solidFill>
                  <a:srgbClr val="5B2C05"/>
                </a:solidFill>
                <a:latin typeface="Aharoni"/>
              </a:rPr>
              <a:t>Терапевтическая среда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6575" y="1633538"/>
            <a:ext cx="8008938" cy="1120307"/>
          </a:xfrm>
        </p:spPr>
        <p:txBody>
          <a:bodyPr/>
          <a:lstStyle/>
          <a:p>
            <a:pPr lvl="0"/>
            <a:r>
              <a:rPr lang="ru-RU" b="1" i="1" dirty="0" smtClean="0">
                <a:solidFill>
                  <a:srgbClr val="5B2C05"/>
                </a:solidFill>
                <a:latin typeface="Aharoni"/>
              </a:rPr>
              <a:t>Терапия творческим самовыражением: создание творческих произведений поэзия, фотография,); чтение литературных произведений (поэзия, проза); приготовление любимых блюд; прослушивание музыкальных произведений; переписка с родственниками.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20190724_100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514600"/>
            <a:ext cx="1906778" cy="206694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Рисунок 6" descr="DSC_04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2514600"/>
            <a:ext cx="2057400" cy="136817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Рисунок 7" descr="DSCN74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4572000"/>
            <a:ext cx="1504764" cy="200585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Рисунок 8" descr="изображение_viber_2022-10-28_00-40-03-4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33600" y="3962400"/>
            <a:ext cx="2000250" cy="2667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Рисунок 10" descr="изображение_viber_2022-10-27_23-58-51-47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91000" y="3962400"/>
            <a:ext cx="1981200" cy="26416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2" name="Рисунок 11" descr="изображение_viber_2022-10-28_00-40-03-1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43400" y="2514600"/>
            <a:ext cx="1752600" cy="131445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3" name="Рисунок 12" descr="изображение_viber_2022-03-31_15-56-37-41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724400"/>
            <a:ext cx="2540000" cy="1905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Рисунок 9" descr="изображение_viber_2022-10-28_00-40-02-65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48400" y="2667000"/>
            <a:ext cx="2641600" cy="19812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25" y="588963"/>
            <a:ext cx="8083550" cy="492443"/>
          </a:xfrm>
        </p:spPr>
        <p:txBody>
          <a:bodyPr/>
          <a:lstStyle/>
          <a:p>
            <a:r>
              <a:rPr lang="ru-RU" b="1" i="1" dirty="0" smtClean="0">
                <a:solidFill>
                  <a:srgbClr val="5B2C05"/>
                </a:solidFill>
                <a:latin typeface="Aharoni"/>
              </a:rPr>
              <a:t>Терапевтическая среда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8008938" cy="874085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rgbClr val="5B2C05"/>
                </a:solidFill>
                <a:latin typeface="Aharoni"/>
              </a:rPr>
              <a:t>возвращения бытовой независимости, формирование трудовой мотивации, формирование навыков общения.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09800"/>
            <a:ext cx="3048000" cy="2286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Рисунок 5" descr="DSC009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2209800"/>
            <a:ext cx="2460171" cy="18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Рисунок 6" descr="20190718_0959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4648200"/>
            <a:ext cx="2438400" cy="16764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Рисунок 7" descr="DSC057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2133600"/>
            <a:ext cx="2844799" cy="21336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Рисунок 8" descr="DSC0213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0" y="4191000"/>
            <a:ext cx="2057400" cy="2286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Рисунок 9" descr="DSC0454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29400" y="4343400"/>
            <a:ext cx="2133600" cy="20574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Рисунок 10" descr="IMG-ccfcf13c89d07c27fca5ad48b2f30016-V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7000" y="4191000"/>
            <a:ext cx="1719260" cy="229234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/>
          <p:cNvSpPr txBox="1">
            <a:spLocks/>
          </p:cNvSpPr>
          <p:nvPr/>
        </p:nvSpPr>
        <p:spPr bwMode="auto">
          <a:xfrm>
            <a:off x="762000" y="5181600"/>
            <a:ext cx="79248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СПАСИБО ЗА ВНИМАНИЕ!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pic>
        <p:nvPicPr>
          <p:cNvPr id="6" name="Рисунок 5" descr="солнц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0"/>
            <a:ext cx="4685810" cy="49621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17513"/>
            <a:ext cx="1235075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_04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0" y="381000"/>
            <a:ext cx="3048000" cy="2026920"/>
          </a:xfrm>
          <a:prstGeom prst="rect">
            <a:avLst/>
          </a:prstGeom>
        </p:spPr>
      </p:pic>
      <p:pic>
        <p:nvPicPr>
          <p:cNvPr id="7" name="Рисунок 6" descr="DSCN75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85728"/>
            <a:ext cx="2333642" cy="1750231"/>
          </a:xfrm>
          <a:prstGeom prst="rect">
            <a:avLst/>
          </a:prstGeom>
        </p:spPr>
      </p:pic>
      <p:pic>
        <p:nvPicPr>
          <p:cNvPr id="8" name="Содержимое 6" descr="20190306_1007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3810000"/>
            <a:ext cx="1543050" cy="2743200"/>
          </a:xfrm>
          <a:prstGeom prst="rect">
            <a:avLst/>
          </a:prstGeom>
        </p:spPr>
      </p:pic>
      <p:pic>
        <p:nvPicPr>
          <p:cNvPr id="9" name="Рисунок 8" descr="DSC065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5984" y="2071678"/>
            <a:ext cx="2612571" cy="1959429"/>
          </a:xfrm>
          <a:prstGeom prst="rect">
            <a:avLst/>
          </a:prstGeom>
        </p:spPr>
      </p:pic>
      <p:pic>
        <p:nvPicPr>
          <p:cNvPr id="10" name="Рисунок 9" descr="Svyatoj_istochni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1981200"/>
            <a:ext cx="2309828" cy="1732371"/>
          </a:xfrm>
          <a:prstGeom prst="rect">
            <a:avLst/>
          </a:prstGeom>
        </p:spPr>
      </p:pic>
      <p:pic>
        <p:nvPicPr>
          <p:cNvPr id="11" name="Рисунок 10" descr="DSCN749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34200" y="381000"/>
            <a:ext cx="2057400" cy="2743200"/>
          </a:xfrm>
          <a:prstGeom prst="rect">
            <a:avLst/>
          </a:prstGeom>
        </p:spPr>
      </p:pic>
      <p:pic>
        <p:nvPicPr>
          <p:cNvPr id="12" name="Рисунок 11" descr="DSC0724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05600" y="3048000"/>
            <a:ext cx="2286016" cy="1643074"/>
          </a:xfrm>
          <a:prstGeom prst="rect">
            <a:avLst/>
          </a:prstGeom>
        </p:spPr>
      </p:pic>
      <p:pic>
        <p:nvPicPr>
          <p:cNvPr id="13" name="Рисунок 12" descr="DSCN747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00400" y="3733800"/>
            <a:ext cx="1547826" cy="2180809"/>
          </a:xfrm>
          <a:prstGeom prst="rect">
            <a:avLst/>
          </a:prstGeom>
        </p:spPr>
      </p:pic>
      <p:pic>
        <p:nvPicPr>
          <p:cNvPr id="14" name="Рисунок 13" descr="IMG_148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19800" y="4419600"/>
            <a:ext cx="2936860" cy="220264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24400" y="3657600"/>
            <a:ext cx="215265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60122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60122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2133600"/>
            <a:ext cx="27178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7800" y="35814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76400" y="44958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52400" y="5791200"/>
            <a:ext cx="88392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216000" algn="ctr">
              <a:spcBef>
                <a:spcPct val="20000"/>
              </a:spcBef>
              <a:defRPr/>
            </a:pPr>
            <a:r>
              <a:rPr lang="ru-RU" sz="2400" b="1" i="1" dirty="0" smtClean="0">
                <a:solidFill>
                  <a:srgbClr val="0000BF"/>
                </a:solidFill>
                <a:latin typeface="Aharoni"/>
              </a:rPr>
              <a:t>Наш мир такой же богатый, как и ваш! Мы отчаянно нуждаемся в понимании и принятии!</a:t>
            </a:r>
            <a:endParaRPr lang="en-US" sz="2400" b="1" i="1" dirty="0">
              <a:solidFill>
                <a:srgbClr val="0000BF"/>
              </a:solidFill>
              <a:latin typeface="Aharon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.9111s.ru/uploads/202009/14/22fab8ea6658dc295fe444e6b7e80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267200"/>
            <a:ext cx="3313082" cy="22098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9218" name="object 3"/>
          <p:cNvSpPr txBox="1">
            <a:spLocks noChangeArrowheads="1"/>
          </p:cNvSpPr>
          <p:nvPr/>
        </p:nvSpPr>
        <p:spPr bwMode="auto">
          <a:xfrm>
            <a:off x="1733550" y="1828800"/>
            <a:ext cx="74104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3500" rIns="0" bIns="0">
            <a:spAutoFit/>
          </a:bodyPr>
          <a:lstStyle/>
          <a:p>
            <a:pPr marL="12700">
              <a:lnSpc>
                <a:spcPts val="3000"/>
              </a:lnSpc>
              <a:spcBef>
                <a:spcPts val="500"/>
              </a:spcBef>
              <a:tabLst>
                <a:tab pos="4279900" algn="l"/>
              </a:tabLst>
            </a:pPr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17650" y="914400"/>
            <a:ext cx="7626350" cy="492443"/>
          </a:xfrm>
        </p:spPr>
        <p:txBody>
          <a:bodyPr/>
          <a:lstStyle/>
          <a:p>
            <a:r>
              <a:rPr lang="ru-RU" b="1" i="1" dirty="0" smtClean="0">
                <a:solidFill>
                  <a:srgbClr val="5B2C05"/>
                </a:solidFill>
              </a:rPr>
              <a:t>Нам не выжить без вашей помощи!</a:t>
            </a:r>
            <a:endParaRPr lang="ru-RU" dirty="0"/>
          </a:p>
        </p:txBody>
      </p:sp>
      <p:pic>
        <p:nvPicPr>
          <p:cNvPr id="9" name="Содержимое 3" descr="44a88c65b3197463f21026f9ac8ea5f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5800" y="1676400"/>
            <a:ext cx="3912585" cy="2543180"/>
          </a:xfrm>
          <a:prstGeom prst="rect">
            <a:avLst/>
          </a:prstGeom>
          <a:noFill/>
          <a:ln w="9525">
            <a:solidFill>
              <a:srgbClr val="5B2C05"/>
            </a:solidFill>
            <a:miter lim="800000"/>
            <a:headEnd/>
            <a:tailEnd/>
          </a:ln>
        </p:spPr>
      </p:pic>
      <p:pic>
        <p:nvPicPr>
          <p:cNvPr id="12" name="Рисунок 11" descr="23042_thumbnail_wide_w11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1676400"/>
            <a:ext cx="4097452" cy="2571768"/>
          </a:xfrm>
          <a:prstGeom prst="rect">
            <a:avLst/>
          </a:prstGeom>
          <a:ln>
            <a:solidFill>
              <a:srgbClr val="5B2C05"/>
            </a:solidFill>
          </a:ln>
        </p:spPr>
      </p:pic>
      <p:pic>
        <p:nvPicPr>
          <p:cNvPr id="11" name="Рисунок 10" descr="5880003_e0f258b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000" y="3810000"/>
            <a:ext cx="2857472" cy="2857472"/>
          </a:xfrm>
          <a:prstGeom prst="rect">
            <a:avLst/>
          </a:prstGeom>
          <a:ln>
            <a:solidFill>
              <a:srgbClr val="5B2C05"/>
            </a:solidFill>
          </a:ln>
        </p:spPr>
      </p:pic>
      <p:pic>
        <p:nvPicPr>
          <p:cNvPr id="8196" name="Picture 4" descr="https://www.pravmir.ru/wp-content/uploads/2019/04/pacienty-psihiatricheskih-uchrezhdenii-v-fotoproekte-dzhordzha-dzhordzhiu-draj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4114800"/>
            <a:ext cx="3746881" cy="24384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599" y="228601"/>
            <a:ext cx="6861175" cy="19812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5B2C05"/>
                </a:solidFill>
              </a:rPr>
              <a:t>Однообразная обстановка, дефицит общения, недостаток развивающей информации оказывает негативное влияние, усугубляет социальную незрелость, делает человека еще более незащищенным.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63463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44" y="2214554"/>
            <a:ext cx="3778949" cy="2125659"/>
          </a:xfrm>
          <a:prstGeom prst="rect">
            <a:avLst/>
          </a:prstGeom>
          <a:noFill/>
          <a:ln w="9525">
            <a:solidFill>
              <a:srgbClr val="5B2C05"/>
            </a:solidFill>
            <a:miter lim="800000"/>
            <a:headEnd/>
            <a:tailEnd/>
          </a:ln>
        </p:spPr>
      </p:pic>
      <p:pic>
        <p:nvPicPr>
          <p:cNvPr id="8" name="Рисунок 7" descr="1553841981-stolica-s-su-sGlzUaEQz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2214554"/>
            <a:ext cx="3352795" cy="2512633"/>
          </a:xfrm>
          <a:prstGeom prst="rect">
            <a:avLst/>
          </a:prstGeom>
          <a:ln>
            <a:solidFill>
              <a:srgbClr val="5B2C05"/>
            </a:solidFill>
          </a:ln>
        </p:spPr>
      </p:pic>
      <p:pic>
        <p:nvPicPr>
          <p:cNvPr id="9" name="Рисунок 8" descr="674676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4214818"/>
            <a:ext cx="3643311" cy="2428874"/>
          </a:xfrm>
          <a:prstGeom prst="rect">
            <a:avLst/>
          </a:prstGeom>
          <a:ln>
            <a:solidFill>
              <a:srgbClr val="5B2C05"/>
            </a:solidFill>
          </a:ln>
        </p:spPr>
      </p:pic>
      <p:pic>
        <p:nvPicPr>
          <p:cNvPr id="10" name="Рисунок 9" descr="DWF9hCsWAAEdC2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4500570"/>
            <a:ext cx="3071834" cy="2214503"/>
          </a:xfrm>
          <a:prstGeom prst="rect">
            <a:avLst/>
          </a:prstGeom>
          <a:ln>
            <a:solidFill>
              <a:srgbClr val="5B2C05"/>
            </a:solidFill>
          </a:ln>
        </p:spPr>
      </p:pic>
      <p:pic>
        <p:nvPicPr>
          <p:cNvPr id="7" name="Рисунок 6" descr="d41b59fc5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0298" y="2928934"/>
            <a:ext cx="3428992" cy="1800221"/>
          </a:xfrm>
          <a:prstGeom prst="rect">
            <a:avLst/>
          </a:prstGeom>
          <a:ln>
            <a:solidFill>
              <a:srgbClr val="5B2C05"/>
            </a:solidFill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object 2"/>
          <p:cNvSpPr>
            <a:spLocks noGrp="1"/>
          </p:cNvSpPr>
          <p:nvPr>
            <p:ph type="title"/>
          </p:nvPr>
        </p:nvSpPr>
        <p:spPr>
          <a:xfrm>
            <a:off x="1676400" y="304800"/>
            <a:ext cx="6937375" cy="751488"/>
          </a:xfrm>
        </p:spPr>
        <p:txBody>
          <a:bodyPr tIns="33020"/>
          <a:lstStyle/>
          <a:p>
            <a:pPr marL="12700" indent="79375" eaLnBrk="1" hangingPunct="1">
              <a:lnSpc>
                <a:spcPts val="2800"/>
              </a:lnSpc>
              <a:spcBef>
                <a:spcPts val="263"/>
              </a:spcBef>
            </a:pPr>
            <a:r>
              <a:rPr lang="ru-RU" sz="2400" b="1" i="1" u="sng" dirty="0" smtClean="0">
                <a:solidFill>
                  <a:srgbClr val="5B2C05"/>
                </a:solidFill>
                <a:cs typeface="Aharoni"/>
              </a:rPr>
              <a:t>Национальный проект «Демография» </a:t>
            </a:r>
            <a:br>
              <a:rPr lang="ru-RU" sz="2400" b="1" i="1" u="sng" dirty="0" smtClean="0">
                <a:solidFill>
                  <a:srgbClr val="5B2C05"/>
                </a:solidFill>
                <a:cs typeface="Aharoni"/>
              </a:rPr>
            </a:br>
            <a:r>
              <a:rPr lang="ru-RU" sz="2400" b="1" i="1" u="sng" dirty="0" smtClean="0">
                <a:solidFill>
                  <a:srgbClr val="5B2C05"/>
                </a:solidFill>
                <a:cs typeface="Aharoni"/>
              </a:rPr>
              <a:t>Сроки реализации 01.01.2019 - 31.12.2024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object 2"/>
          <p:cNvSpPr>
            <a:spLocks/>
          </p:cNvSpPr>
          <p:nvPr/>
        </p:nvSpPr>
        <p:spPr bwMode="auto">
          <a:xfrm>
            <a:off x="1524000" y="990600"/>
            <a:ext cx="7315200" cy="24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33020" rIns="0" bIns="0">
            <a:spAutoFit/>
          </a:bodyPr>
          <a:lstStyle/>
          <a:p>
            <a:r>
              <a:rPr lang="ru-RU" sz="1400" dirty="0" smtClean="0"/>
              <a:t>-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object 2"/>
          <p:cNvSpPr>
            <a:spLocks/>
          </p:cNvSpPr>
          <p:nvPr/>
        </p:nvSpPr>
        <p:spPr bwMode="auto">
          <a:xfrm rot="10800000" flipV="1">
            <a:off x="2286000" y="533400"/>
            <a:ext cx="785177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3020" rIns="0" bIns="0">
            <a:spAutoFit/>
          </a:bodyPr>
          <a:lstStyle/>
          <a:p>
            <a:pPr marL="12700" indent="79375">
              <a:lnSpc>
                <a:spcPts val="2800"/>
              </a:lnSpc>
              <a:spcBef>
                <a:spcPts val="263"/>
              </a:spcBef>
            </a:pPr>
            <a:endParaRPr lang="ru-RU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1" name="object 2"/>
          <p:cNvSpPr>
            <a:spLocks/>
          </p:cNvSpPr>
          <p:nvPr/>
        </p:nvSpPr>
        <p:spPr bwMode="auto">
          <a:xfrm rot="10800000" flipV="1">
            <a:off x="381000" y="1143000"/>
            <a:ext cx="785177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3020" rIns="0" bIns="0">
            <a:spAutoFit/>
          </a:bodyPr>
          <a:lstStyle/>
          <a:p>
            <a:pPr marL="12700" indent="79375">
              <a:lnSpc>
                <a:spcPts val="2800"/>
              </a:lnSpc>
              <a:spcBef>
                <a:spcPts val="263"/>
              </a:spcBef>
            </a:pPr>
            <a:endParaRPr lang="ru-RU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2" name="object 2"/>
          <p:cNvSpPr>
            <a:spLocks/>
          </p:cNvSpPr>
          <p:nvPr/>
        </p:nvSpPr>
        <p:spPr bwMode="auto">
          <a:xfrm rot="10800000" flipV="1">
            <a:off x="3505200" y="4305705"/>
            <a:ext cx="2362200" cy="36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3020" rIns="0" bIns="0">
            <a:spAutoFit/>
          </a:bodyPr>
          <a:lstStyle/>
          <a:p>
            <a:pPr marL="12700" indent="79375">
              <a:lnSpc>
                <a:spcPts val="2800"/>
              </a:lnSpc>
              <a:spcBef>
                <a:spcPts val="263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C192078E-4ECF-4254-AA1F-763C43E4223D}"/>
              </a:ext>
            </a:extLst>
          </p:cNvPr>
          <p:cNvSpPr txBox="1">
            <a:spLocks/>
          </p:cNvSpPr>
          <p:nvPr/>
        </p:nvSpPr>
        <p:spPr>
          <a:xfrm>
            <a:off x="609600" y="1524000"/>
            <a:ext cx="8229600" cy="411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С 2019 года реализация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пилотного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 проекта по созданию системы долговременного ухода за гражданами пожилого возраста и инвалидами осуществляется в рамках </a:t>
            </a:r>
            <a:r>
              <a:rPr kumimoji="0" lang="ru-RU" sz="1800" b="1" i="1" u="sng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федерального проекта «Старшее поколение» национального проекта «Демография».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В 2019 году в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пилотном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 проекте принимает участие 12 субъектов Федерации: Москва, республики Мордовия и Татарстан, Камчатский и Ставропольский края, Волгоградская, Кировская, Костромская, Новгородская, Рязанская, Тульская, Кемеровская области.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В 2020-2021 годах предусматривается отбор и включение в </a:t>
            </a:r>
            <a:r>
              <a:rPr kumimoji="0" lang="ru-RU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пилотный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 проект нарастающим итогом 18 и 24 субъектов Российской Федерации соответственно.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В 2022 году в систему долговременного ухода  включено  85 регионов страны.</a:t>
            </a:r>
          </a:p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i="1" dirty="0" smtClean="0">
                <a:solidFill>
                  <a:srgbClr val="990000"/>
                </a:solidFill>
              </a:rPr>
              <a:t>Самарская область провела серьезную подготовительную работу, апробировав элементы СДУ на </a:t>
            </a:r>
            <a:r>
              <a:rPr lang="ru-RU" b="1" i="1" dirty="0" err="1" smtClean="0">
                <a:solidFill>
                  <a:srgbClr val="990000"/>
                </a:solidFill>
              </a:rPr>
              <a:t>предпилотных</a:t>
            </a:r>
            <a:r>
              <a:rPr lang="ru-RU" b="1" i="1" dirty="0" smtClean="0">
                <a:solidFill>
                  <a:srgbClr val="990000"/>
                </a:solidFill>
              </a:rPr>
              <a:t> площадках, которыми стали в 2019 году муниципальные районы Приволжский и </a:t>
            </a:r>
            <a:r>
              <a:rPr lang="ru-RU" b="1" i="1" dirty="0" err="1" smtClean="0">
                <a:solidFill>
                  <a:srgbClr val="990000"/>
                </a:solidFill>
              </a:rPr>
              <a:t>Большеглушицкий</a:t>
            </a:r>
            <a:r>
              <a:rPr lang="ru-RU" b="1" i="1" dirty="0" smtClean="0">
                <a:solidFill>
                  <a:srgbClr val="990000"/>
                </a:solidFill>
              </a:rPr>
              <a:t>. В 2020 году подключились Отрадный и часть Самары. В 2021 году регион официально вошел в федеральный проект. В настоящее время новый формат сбалансированной помощи используется на двух площадках - в Отрадном и Чапаевске.</a:t>
            </a:r>
            <a:endParaRPr kumimoji="0" lang="ru-RU" sz="1800" b="1" i="1" u="none" strike="noStrike" kern="1200" cap="none" spc="0" normalizeH="0" baseline="0" noProof="0" dirty="0" smtClean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Aharoni" panose="02010803020104030203" pitchFamily="2" charset="-79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800" b="1" i="1" u="none" strike="noStrike" kern="1200" cap="none" spc="0" normalizeH="0" baseline="0" noProof="0" dirty="0" smtClean="0">
              <a:ln>
                <a:noFill/>
              </a:ln>
              <a:solidFill>
                <a:srgbClr val="5B2C05"/>
              </a:solidFill>
              <a:effectLst/>
              <a:uLnTx/>
              <a:uFillTx/>
              <a:latin typeface="Calibri" panose="020F0502020204030204"/>
              <a:ea typeface="+mn-ea"/>
              <a:cs typeface="Aharoni" panose="02010803020104030203" pitchFamily="2" charset="-79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82DFE38-C277-4551-AE34-F6D02CC5F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0" y="5334000"/>
            <a:ext cx="2059710" cy="12126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" name="object 2"/>
          <p:cNvSpPr>
            <a:spLocks noGrp="1"/>
          </p:cNvSpPr>
          <p:nvPr>
            <p:ph type="title"/>
          </p:nvPr>
        </p:nvSpPr>
        <p:spPr>
          <a:xfrm>
            <a:off x="2057400" y="304800"/>
            <a:ext cx="5257801" cy="505267"/>
          </a:xfrm>
        </p:spPr>
        <p:txBody>
          <a:bodyPr tIns="12700"/>
          <a:lstStyle/>
          <a:p>
            <a:pPr marL="12700" eaLnBrk="1" hangingPunct="1">
              <a:spcBef>
                <a:spcPts val="1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1" name="Rectangle 10"/>
          <p:cNvSpPr>
            <a:spLocks noChangeArrowheads="1"/>
          </p:cNvSpPr>
          <p:nvPr/>
        </p:nvSpPr>
        <p:spPr bwMode="auto">
          <a:xfrm>
            <a:off x="0" y="1852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" name="object 2"/>
          <p:cNvSpPr txBox="1">
            <a:spLocks/>
          </p:cNvSpPr>
          <p:nvPr/>
        </p:nvSpPr>
        <p:spPr bwMode="auto">
          <a:xfrm>
            <a:off x="3657600" y="1295400"/>
            <a:ext cx="5257801" cy="25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object 2"/>
          <p:cNvSpPr txBox="1">
            <a:spLocks/>
          </p:cNvSpPr>
          <p:nvPr/>
        </p:nvSpPr>
        <p:spPr bwMode="auto">
          <a:xfrm>
            <a:off x="2438400" y="3429000"/>
            <a:ext cx="6553200" cy="50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1600" y="428605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b="1" dirty="0" smtClean="0">
                <a:solidFill>
                  <a:srgbClr val="5B2C05"/>
                </a:solidFill>
                <a:latin typeface="+mj-lt"/>
              </a:rPr>
              <a:t>В Государственном бюджетном учреждении Самарской области</a:t>
            </a:r>
          </a:p>
          <a:p>
            <a:pPr algn="just"/>
            <a:r>
              <a:rPr lang="ru-RU" b="1" dirty="0" smtClean="0">
                <a:solidFill>
                  <a:srgbClr val="5B2C05"/>
                </a:solidFill>
                <a:latin typeface="+mj-lt"/>
              </a:rPr>
              <a:t> «</a:t>
            </a:r>
            <a:r>
              <a:rPr lang="ru-RU" b="1" dirty="0" err="1" smtClean="0">
                <a:solidFill>
                  <a:srgbClr val="5B2C05"/>
                </a:solidFill>
                <a:latin typeface="+mj-lt"/>
              </a:rPr>
              <a:t>Сызранский</a:t>
            </a:r>
            <a:r>
              <a:rPr lang="ru-RU" b="1" dirty="0" smtClean="0">
                <a:solidFill>
                  <a:srgbClr val="5B2C05"/>
                </a:solidFill>
                <a:latin typeface="+mj-lt"/>
              </a:rPr>
              <a:t> пансионат для инвалидов (психоневрологический интернат»)  успешно реализуется система долговременного ухода за гражданами пожилого возраста и инвалидами.</a:t>
            </a:r>
          </a:p>
          <a:p>
            <a:pPr algn="just"/>
            <a:endParaRPr lang="ru-RU" b="1" dirty="0">
              <a:solidFill>
                <a:srgbClr val="5B2C05"/>
              </a:solidFill>
              <a:latin typeface="+mj-lt"/>
            </a:endParaRPr>
          </a:p>
        </p:txBody>
      </p:sp>
      <p:pic>
        <p:nvPicPr>
          <p:cNvPr id="14" name="Рисунок 13" descr="letnyaya_estrada_s_fontan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0"/>
            <a:ext cx="2571736" cy="176555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5" name="Рисунок 14" descr="t-04.jpg.crop_144x1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1905000"/>
            <a:ext cx="2228856" cy="222885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6" name="Рисунок 15" descr="t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3808" y="2240900"/>
            <a:ext cx="2714628" cy="181065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Рисунок 16" descr="dvorik_dlya_progulo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4495800"/>
            <a:ext cx="2643174" cy="176813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9" name="Рисунок 18" descr="t-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4495800"/>
            <a:ext cx="2786066" cy="185830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0" name="Рисунок 19" descr="t-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84630" y="4566062"/>
            <a:ext cx="2726363" cy="17285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"/>
            <a:ext cx="2209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52600"/>
            <a:ext cx="2209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4572000" cy="861774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5B2C05"/>
                </a:solidFill>
                <a:cs typeface="Aharoni" pitchFamily="2" charset="-79"/>
              </a:rPr>
              <a:t>Этапы функционирования системы долговременного ухода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600200"/>
            <a:ext cx="3048000" cy="3387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28600" y="1524000"/>
            <a:ext cx="2743200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5B2C05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2895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4800" y="1752600"/>
            <a:ext cx="259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solidFill>
                  <a:srgbClr val="5B2C05"/>
                </a:solidFill>
              </a:rPr>
              <a:t>Актуализиовали</a:t>
            </a:r>
            <a:r>
              <a:rPr lang="ru-RU" sz="1400" b="1" dirty="0" smtClean="0">
                <a:solidFill>
                  <a:srgbClr val="5B2C05"/>
                </a:solidFill>
              </a:rPr>
              <a:t> нормативно-правовую базу</a:t>
            </a:r>
            <a:endParaRPr lang="ru-RU" sz="1400" b="1" dirty="0">
              <a:solidFill>
                <a:srgbClr val="5B2C05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2819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04800" y="5105400"/>
            <a:ext cx="2743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5B2C05"/>
                </a:solidFill>
              </a:rPr>
              <a:t>Дооснастили учреждение необходимыми средствами материально-технического обеспечения и средствами «малой» реабилитации</a:t>
            </a:r>
            <a:endParaRPr lang="ru-RU" sz="1400" b="1" dirty="0">
              <a:solidFill>
                <a:srgbClr val="5B2C05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86200" y="5257800"/>
            <a:ext cx="304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dirty="0">
              <a:solidFill>
                <a:srgbClr val="5B2C05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29000"/>
            <a:ext cx="2209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553200" y="1828800"/>
            <a:ext cx="205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5B2C05"/>
                </a:solidFill>
              </a:rPr>
              <a:t>Составление и реализация ИПУ в соответствии с действующими стандартами и видами ухода</a:t>
            </a:r>
            <a:endParaRPr lang="ru-RU" sz="1200" b="1" dirty="0">
              <a:solidFill>
                <a:srgbClr val="5B2C05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76600" y="1676400"/>
            <a:ext cx="2667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B1C03"/>
                </a:solidFill>
              </a:rPr>
              <a:t>В процессе функционирования СДУ человек получает помощь и услуги, в соответствии с индивидуальными потребностями.</a:t>
            </a:r>
            <a:endParaRPr lang="ru-RU" sz="1400" b="1" dirty="0">
              <a:solidFill>
                <a:srgbClr val="3B1C03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8600" y="3200400"/>
            <a:ext cx="274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5B2C05"/>
                </a:solidFill>
              </a:rPr>
              <a:t>Провели подготовку и переподготовку квалифицированных кадров</a:t>
            </a:r>
            <a:endParaRPr lang="ru-RU" sz="1400" b="1" dirty="0">
              <a:solidFill>
                <a:srgbClr val="5B2C05"/>
              </a:solidFill>
            </a:endParaRPr>
          </a:p>
        </p:txBody>
      </p:sp>
      <p:sp>
        <p:nvSpPr>
          <p:cNvPr id="21" name="Выноска со стрелками влево/вправо 20"/>
          <p:cNvSpPr/>
          <p:nvPr/>
        </p:nvSpPr>
        <p:spPr>
          <a:xfrm rot="5400000">
            <a:off x="1333500" y="2781300"/>
            <a:ext cx="533400" cy="304800"/>
          </a:xfrm>
          <a:prstGeom prst="leftRightArrowCallou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Выноска со стрелками влево/вправо 22"/>
          <p:cNvSpPr/>
          <p:nvPr/>
        </p:nvSpPr>
        <p:spPr>
          <a:xfrm rot="5400000">
            <a:off x="1333500" y="4381500"/>
            <a:ext cx="533400" cy="304800"/>
          </a:xfrm>
          <a:prstGeom prst="leftRightArrowCallou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029200"/>
            <a:ext cx="2514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Выноска со стрелками влево/вправо 24"/>
          <p:cNvSpPr/>
          <p:nvPr/>
        </p:nvSpPr>
        <p:spPr>
          <a:xfrm>
            <a:off x="2971800" y="5715000"/>
            <a:ext cx="533400" cy="304800"/>
          </a:xfrm>
          <a:prstGeom prst="leftRightArrowCallou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505200" y="5181600"/>
            <a:ext cx="2438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5B2C05"/>
                </a:solidFill>
              </a:rPr>
              <a:t>Создана система информирования о возможностях СДУ, в том числе и через Интернет-ресурсы.</a:t>
            </a:r>
            <a:endParaRPr lang="ru-RU" sz="1400" b="1" dirty="0">
              <a:solidFill>
                <a:srgbClr val="5B2C05"/>
              </a:solidFill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029200"/>
            <a:ext cx="2286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Выноска со стрелками влево/вправо 28"/>
          <p:cNvSpPr/>
          <p:nvPr/>
        </p:nvSpPr>
        <p:spPr>
          <a:xfrm>
            <a:off x="5943600" y="5715000"/>
            <a:ext cx="533400" cy="304800"/>
          </a:xfrm>
          <a:prstGeom prst="leftRightArrowCallou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629400" y="5257800"/>
            <a:ext cx="1905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5B2C05"/>
                </a:solidFill>
              </a:rPr>
              <a:t>Провели оценку нуждаемости в уходе (типизация)</a:t>
            </a:r>
            <a:endParaRPr lang="ru-RU" sz="1400" b="1" dirty="0">
              <a:solidFill>
                <a:srgbClr val="5B2C05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629400" y="3581400"/>
            <a:ext cx="1905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5B2C05"/>
                </a:solidFill>
              </a:rPr>
              <a:t>Рабочая поездка, с целью обмена опытом</a:t>
            </a:r>
            <a:endParaRPr lang="ru-RU" sz="1400" b="1" dirty="0">
              <a:solidFill>
                <a:srgbClr val="5B2C05"/>
              </a:solidFill>
            </a:endParaRPr>
          </a:p>
        </p:txBody>
      </p:sp>
      <p:sp>
        <p:nvSpPr>
          <p:cNvPr id="32" name="Выноска со стрелками влево/вправо 31"/>
          <p:cNvSpPr/>
          <p:nvPr/>
        </p:nvSpPr>
        <p:spPr>
          <a:xfrm rot="5400000">
            <a:off x="7200900" y="4610100"/>
            <a:ext cx="533400" cy="304800"/>
          </a:xfrm>
          <a:prstGeom prst="leftRightArrowCallou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Выноска со стрелками влево/вправо 33"/>
          <p:cNvSpPr/>
          <p:nvPr/>
        </p:nvSpPr>
        <p:spPr>
          <a:xfrm rot="5400000">
            <a:off x="7200900" y="3086100"/>
            <a:ext cx="533400" cy="304800"/>
          </a:xfrm>
          <a:prstGeom prst="leftRightArrowCallou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553200" y="228600"/>
            <a:ext cx="198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5B2C05"/>
                </a:solidFill>
              </a:rPr>
              <a:t>Формирование  терапевтической среды, максимально благоприятных условий, окружающих инвалида.</a:t>
            </a:r>
            <a:endParaRPr lang="ru-RU" sz="1200" b="1" dirty="0">
              <a:solidFill>
                <a:srgbClr val="5B2C05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181600" y="1524000"/>
            <a:ext cx="3429024" cy="45005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tx1"/>
              </a:solidFill>
              <a:cs typeface="Aharon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25" y="588963"/>
            <a:ext cx="8083550" cy="492443"/>
          </a:xfrm>
        </p:spPr>
        <p:txBody>
          <a:bodyPr/>
          <a:lstStyle/>
          <a:p>
            <a:r>
              <a:rPr lang="ru-RU" b="1" i="1" dirty="0" smtClean="0">
                <a:solidFill>
                  <a:srgbClr val="5B2C05"/>
                </a:solidFill>
                <a:latin typeface="Aharoni"/>
              </a:rPr>
              <a:t>Результаты типизации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86400" y="1828800"/>
            <a:ext cx="2906713" cy="2819233"/>
          </a:xfrm>
        </p:spPr>
        <p:txBody>
          <a:bodyPr/>
          <a:lstStyle/>
          <a:p>
            <a:pPr algn="ctr"/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Группа социально- медицинской коррекции.</a:t>
            </a: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0488" indent="15875" algn="ctr"/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Инвалиды с незначительными психическими нарушениями, способные овладеть трудовыми навыками, иметь увлечения, заниматься спортом.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62000" y="1524000"/>
            <a:ext cx="3429024" cy="45005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cs typeface="Aharoni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6800" y="1752600"/>
            <a:ext cx="2819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cs typeface="Aharoni"/>
              </a:rPr>
              <a:t>Нуждаются в полном медицинском контроле и бытовом уходе.</a:t>
            </a:r>
          </a:p>
          <a:p>
            <a:pPr algn="ctr"/>
            <a:endParaRPr lang="ru-RU" sz="1600" i="1" dirty="0" smtClean="0">
              <a:cs typeface="Aharoni"/>
            </a:endParaRPr>
          </a:p>
          <a:p>
            <a:pPr algn="ctr"/>
            <a:r>
              <a:rPr lang="ru-RU" sz="1600" i="1" dirty="0" smtClean="0">
                <a:cs typeface="Aharoni"/>
              </a:rPr>
              <a:t> Больные с тяжелыми соматическими и неврологическими расстройствами, с глубокой степенью деменции, дезорганизованные в месте, времени, окружающей среде, не способные к самообслуживанию.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 flipV="1">
            <a:off x="2286000" y="1066800"/>
            <a:ext cx="2143140" cy="357190"/>
          </a:xfrm>
          <a:prstGeom prst="straightConnector1">
            <a:avLst/>
          </a:prstGeom>
          <a:ln w="19050">
            <a:solidFill>
              <a:srgbClr val="5B2C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876800" y="1066800"/>
            <a:ext cx="2133600" cy="381000"/>
          </a:xfrm>
          <a:prstGeom prst="straightConnector1">
            <a:avLst/>
          </a:prstGeom>
          <a:ln w="19050">
            <a:solidFill>
              <a:srgbClr val="5B2C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история успеха\ocr.jf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6902"/>
            <a:ext cx="8240726" cy="6172498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1235075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1937</TotalTime>
  <Words>572</Words>
  <Application>Microsoft Office PowerPoint</Application>
  <PresentationFormat>Экран (4:3)</PresentationFormat>
  <Paragraphs>53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Государственное бюджетное учреждение Самарской области «Сызранский пансионат для инвалидов (психоневрологический интернат)» Сызранское отделение № 1 ул.Кировоградская, 26</vt:lpstr>
      <vt:lpstr>Слайд 2</vt:lpstr>
      <vt:lpstr>Нам не выжить без вашей помощи!</vt:lpstr>
      <vt:lpstr>Однообразная обстановка, дефицит общения, недостаток развивающей информации оказывает негативное влияние, усугубляет социальную незрелость, делает человека еще более незащищенным.</vt:lpstr>
      <vt:lpstr>Национальный проект «Демография»  Сроки реализации 01.01.2019 - 31.12.2024 </vt:lpstr>
      <vt:lpstr> </vt:lpstr>
      <vt:lpstr>Этапы функционирования системы долговременного ухода</vt:lpstr>
      <vt:lpstr>Результаты типизации</vt:lpstr>
      <vt:lpstr>Слайд 9</vt:lpstr>
      <vt:lpstr>Уход осуществляют </vt:lpstr>
      <vt:lpstr>Терапевтическая среда</vt:lpstr>
      <vt:lpstr>Терапевтическая среда</vt:lpstr>
      <vt:lpstr>Терапевтическая среда</vt:lpstr>
      <vt:lpstr>Терапевтическая среда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Самарской области «Сызранский пансионат для инвалидов (психоневрологический интернат)» Сызранское отделение № 1 ул.Кировоградская, 26</dc:title>
  <cp:lastModifiedBy>Пользователь</cp:lastModifiedBy>
  <cp:revision>161</cp:revision>
  <dcterms:created xsi:type="dcterms:W3CDTF">2022-03-13T19:57:35Z</dcterms:created>
  <dcterms:modified xsi:type="dcterms:W3CDTF">2022-11-07T05:07:11Z</dcterms:modified>
</cp:coreProperties>
</file>