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7" r:id="rId2"/>
    <p:sldId id="355" r:id="rId3"/>
    <p:sldId id="258" r:id="rId4"/>
    <p:sldId id="259" r:id="rId5"/>
    <p:sldId id="356" r:id="rId6"/>
    <p:sldId id="261" r:id="rId7"/>
    <p:sldId id="262" r:id="rId8"/>
    <p:sldId id="263" r:id="rId9"/>
    <p:sldId id="264" r:id="rId10"/>
    <p:sldId id="357" r:id="rId11"/>
    <p:sldId id="363" r:id="rId12"/>
    <p:sldId id="266" r:id="rId13"/>
    <p:sldId id="267" r:id="rId14"/>
    <p:sldId id="268" r:id="rId15"/>
    <p:sldId id="269" r:id="rId16"/>
    <p:sldId id="270" r:id="rId17"/>
    <p:sldId id="271" r:id="rId18"/>
    <p:sldId id="272" r:id="rId19"/>
    <p:sldId id="273" r:id="rId20"/>
    <p:sldId id="274" r:id="rId21"/>
    <p:sldId id="358" r:id="rId22"/>
    <p:sldId id="359" r:id="rId23"/>
    <p:sldId id="275" r:id="rId24"/>
    <p:sldId id="276" r:id="rId25"/>
    <p:sldId id="277" r:id="rId26"/>
    <p:sldId id="278" r:id="rId27"/>
    <p:sldId id="279" r:id="rId28"/>
    <p:sldId id="280" r:id="rId29"/>
    <p:sldId id="283" r:id="rId30"/>
    <p:sldId id="282" r:id="rId31"/>
    <p:sldId id="360" r:id="rId32"/>
    <p:sldId id="284" r:id="rId33"/>
    <p:sldId id="285" r:id="rId34"/>
    <p:sldId id="286" r:id="rId35"/>
    <p:sldId id="287" r:id="rId36"/>
    <p:sldId id="288" r:id="rId37"/>
    <p:sldId id="292" r:id="rId38"/>
    <p:sldId id="294" r:id="rId39"/>
    <p:sldId id="295" r:id="rId40"/>
    <p:sldId id="296" r:id="rId41"/>
    <p:sldId id="301" r:id="rId42"/>
    <p:sldId id="302" r:id="rId43"/>
    <p:sldId id="303" r:id="rId44"/>
    <p:sldId id="361" r:id="rId45"/>
    <p:sldId id="307" r:id="rId46"/>
    <p:sldId id="308" r:id="rId47"/>
    <p:sldId id="304" r:id="rId48"/>
    <p:sldId id="306" r:id="rId49"/>
    <p:sldId id="305" r:id="rId50"/>
    <p:sldId id="362" r:id="rId51"/>
    <p:sldId id="310" r:id="rId52"/>
    <p:sldId id="314" r:id="rId53"/>
    <p:sldId id="315" r:id="rId54"/>
    <p:sldId id="316" r:id="rId55"/>
    <p:sldId id="317" r:id="rId56"/>
    <p:sldId id="318"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60"/>
  </p:normalViewPr>
  <p:slideViewPr>
    <p:cSldViewPr>
      <p:cViewPr varScale="1">
        <p:scale>
          <a:sx n="107" d="100"/>
          <a:sy n="107" d="100"/>
        </p:scale>
        <p:origin x="-189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7.jpeg"/></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kukarkina\Desktop\&#1087;&#1088;&#1077;&#1079;&#1077;&#1085;&#1090;&#1072;&#1094;&#1080;&#1103;%202020\26.02.20\&#1079;&#1072;&#1085;&#1086;&#1089;&#1099;.xls"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2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2" Type="http://schemas.openxmlformats.org/officeDocument/2006/relationships/oleObject" Target="file:///C:\Users\kukarkina\Desktop\&#1087;&#1088;&#1077;&#1079;&#1077;&#1085;&#1090;&#1072;&#1094;&#1080;&#1103;%202020\26.02.20\&#1079;&#1072;&#1085;&#1086;&#1089;&#1099;.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Лист1!$E$1:$AH$1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Лист1!$E$2:$AH$2</c:f>
              <c:numCache>
                <c:formatCode>General</c:formatCode>
                <c:ptCount val="30"/>
                <c:pt idx="0">
                  <c:v>1.7</c:v>
                </c:pt>
                <c:pt idx="1">
                  <c:v>1.5</c:v>
                </c:pt>
                <c:pt idx="2">
                  <c:v>1.7</c:v>
                </c:pt>
                <c:pt idx="3">
                  <c:v>1.7</c:v>
                </c:pt>
                <c:pt idx="4">
                  <c:v>1.9</c:v>
                </c:pt>
                <c:pt idx="5">
                  <c:v>1.7</c:v>
                </c:pt>
                <c:pt idx="6">
                  <c:v>1.6</c:v>
                </c:pt>
                <c:pt idx="7">
                  <c:v>1.6</c:v>
                </c:pt>
                <c:pt idx="8">
                  <c:v>1.2</c:v>
                </c:pt>
                <c:pt idx="9">
                  <c:v>1.2</c:v>
                </c:pt>
                <c:pt idx="10">
                  <c:v>1.2</c:v>
                </c:pt>
                <c:pt idx="11">
                  <c:v>1</c:v>
                </c:pt>
                <c:pt idx="12">
                  <c:v>0.9</c:v>
                </c:pt>
                <c:pt idx="13">
                  <c:v>0.9</c:v>
                </c:pt>
                <c:pt idx="14">
                  <c:v>0.9</c:v>
                </c:pt>
                <c:pt idx="15">
                  <c:v>0.85</c:v>
                </c:pt>
                <c:pt idx="16">
                  <c:v>0.9</c:v>
                </c:pt>
                <c:pt idx="17">
                  <c:v>1</c:v>
                </c:pt>
                <c:pt idx="18">
                  <c:v>0.9</c:v>
                </c:pt>
                <c:pt idx="19">
                  <c:v>0.85</c:v>
                </c:pt>
                <c:pt idx="20">
                  <c:v>0.87</c:v>
                </c:pt>
                <c:pt idx="21">
                  <c:v>0.8</c:v>
                </c:pt>
                <c:pt idx="22">
                  <c:v>0.8</c:v>
                </c:pt>
                <c:pt idx="23">
                  <c:v>0.5</c:v>
                </c:pt>
                <c:pt idx="24">
                  <c:v>0.8</c:v>
                </c:pt>
                <c:pt idx="25">
                  <c:v>0.76</c:v>
                </c:pt>
                <c:pt idx="26">
                  <c:v>0.74</c:v>
                </c:pt>
                <c:pt idx="27">
                  <c:v>0.7</c:v>
                </c:pt>
                <c:pt idx="28">
                  <c:v>0.81</c:v>
                </c:pt>
                <c:pt idx="29">
                  <c:v>0.8</c:v>
                </c:pt>
              </c:numCache>
            </c:numRef>
          </c:val>
        </c:ser>
        <c:dLbls>
          <c:showLegendKey val="0"/>
          <c:showVal val="0"/>
          <c:showCatName val="0"/>
          <c:showSerName val="0"/>
          <c:showPercent val="0"/>
          <c:showBubbleSize val="0"/>
        </c:dLbls>
        <c:gapWidth val="150"/>
        <c:axId val="152509440"/>
        <c:axId val="152515328"/>
      </c:barChart>
      <c:catAx>
        <c:axId val="152509440"/>
        <c:scaling>
          <c:orientation val="minMax"/>
        </c:scaling>
        <c:delete val="0"/>
        <c:axPos val="b"/>
        <c:numFmt formatCode="General" sourceLinked="1"/>
        <c:majorTickMark val="out"/>
        <c:minorTickMark val="none"/>
        <c:tickLblPos val="nextTo"/>
        <c:crossAx val="152515328"/>
        <c:crosses val="autoZero"/>
        <c:auto val="1"/>
        <c:lblAlgn val="ctr"/>
        <c:lblOffset val="100"/>
        <c:noMultiLvlLbl val="0"/>
      </c:catAx>
      <c:valAx>
        <c:axId val="152515328"/>
        <c:scaling>
          <c:orientation val="minMax"/>
        </c:scaling>
        <c:delete val="0"/>
        <c:axPos val="l"/>
        <c:majorGridlines>
          <c:spPr>
            <a:ln>
              <a:noFill/>
            </a:ln>
          </c:spPr>
        </c:majorGridlines>
        <c:numFmt formatCode="General" sourceLinked="1"/>
        <c:majorTickMark val="out"/>
        <c:minorTickMark val="none"/>
        <c:tickLblPos val="nextTo"/>
        <c:crossAx val="152509440"/>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8"/>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2.8103044496487119E-2"/>
          <c:y val="2.150537634408603E-2"/>
          <c:w val="0.96604215456674469"/>
          <c:h val="0.8086021505376344"/>
        </c:manualLayout>
      </c:layout>
      <c:bar3DChart>
        <c:barDir val="col"/>
        <c:grouping val="clustered"/>
        <c:varyColors val="0"/>
        <c:ser>
          <c:idx val="0"/>
          <c:order val="0"/>
          <c:tx>
            <c:strRef>
              <c:f>Sheet1!$A$2</c:f>
              <c:strCache>
                <c:ptCount val="1"/>
                <c:pt idx="0">
                  <c:v>"Малые формы"</c:v>
                </c:pt>
              </c:strCache>
            </c:strRef>
          </c:tx>
          <c:spPr>
            <a:solidFill>
              <a:srgbClr val="3333FF"/>
            </a:solidFill>
            <a:ln w="13545">
              <a:solidFill>
                <a:schemeClr val="tx1"/>
              </a:solidFill>
              <a:prstDash val="solid"/>
            </a:ln>
          </c:spPr>
          <c:invertIfNegative val="0"/>
          <c:dLbls>
            <c:dLbl>
              <c:idx val="0"/>
              <c:layout>
                <c:manualLayout>
                  <c:x val="1.7566332210924622E-2"/>
                  <c:y val="-4.5536249251049044E-2"/>
                </c:manualLayout>
              </c:layout>
              <c:showLegendKey val="0"/>
              <c:showVal val="1"/>
              <c:showCatName val="0"/>
              <c:showSerName val="0"/>
              <c:showPercent val="0"/>
              <c:showBubbleSize val="0"/>
            </c:dLbl>
            <c:dLbl>
              <c:idx val="1"/>
              <c:layout>
                <c:manualLayout>
                  <c:x val="2.342177628123283E-2"/>
                  <c:y val="-3.1156381066506887E-2"/>
                </c:manualLayout>
              </c:layout>
              <c:showLegendKey val="0"/>
              <c:showVal val="1"/>
              <c:showCatName val="0"/>
              <c:showSerName val="0"/>
              <c:showPercent val="0"/>
              <c:showBubbleSize val="0"/>
            </c:dLbl>
            <c:dLbl>
              <c:idx val="2"/>
              <c:layout>
                <c:manualLayout>
                  <c:x val="2.4885637298809892E-2"/>
                  <c:y val="-3.5949670461354659E-2"/>
                </c:manualLayout>
              </c:layout>
              <c:showLegendKey val="0"/>
              <c:showVal val="1"/>
              <c:showCatName val="0"/>
              <c:showSerName val="0"/>
              <c:showPercent val="0"/>
              <c:showBubbleSize val="0"/>
            </c:dLbl>
            <c:spPr>
              <a:noFill/>
              <a:ln w="27090">
                <a:noFill/>
              </a:ln>
            </c:spPr>
            <c:txPr>
              <a:bodyPr/>
              <a:lstStyle/>
              <a:p>
                <a:pPr>
                  <a:defRPr sz="1333"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showLeaderLines val="0"/>
          </c:dLbls>
          <c:cat>
            <c:strRef>
              <c:f>Sheet1!$B$1:$D$1</c:f>
              <c:strCache>
                <c:ptCount val="3"/>
                <c:pt idx="0">
                  <c:v>Внутрибольничные инфекции</c:v>
                </c:pt>
                <c:pt idx="1">
                  <c:v>Сумма ВБИ и ВУИ</c:v>
                </c:pt>
                <c:pt idx="2">
                  <c:v>Внутриутробные инфекции</c:v>
                </c:pt>
              </c:strCache>
            </c:strRef>
          </c:cat>
          <c:val>
            <c:numRef>
              <c:f>Sheet1!$B$2:$D$2</c:f>
              <c:numCache>
                <c:formatCode>General</c:formatCode>
                <c:ptCount val="3"/>
                <c:pt idx="0">
                  <c:v>43</c:v>
                </c:pt>
                <c:pt idx="1">
                  <c:v>11.3</c:v>
                </c:pt>
                <c:pt idx="2">
                  <c:v>3.5</c:v>
                </c:pt>
              </c:numCache>
            </c:numRef>
          </c:val>
        </c:ser>
        <c:ser>
          <c:idx val="1"/>
          <c:order val="1"/>
          <c:tx>
            <c:strRef>
              <c:f>Sheet1!$A$3</c:f>
              <c:strCache>
                <c:ptCount val="1"/>
                <c:pt idx="0">
                  <c:v>генерализованные формы</c:v>
                </c:pt>
              </c:strCache>
            </c:strRef>
          </c:tx>
          <c:spPr>
            <a:solidFill>
              <a:srgbClr val="FF0000"/>
            </a:solidFill>
            <a:ln w="13545">
              <a:solidFill>
                <a:schemeClr val="tx1"/>
              </a:solidFill>
              <a:prstDash val="solid"/>
            </a:ln>
          </c:spPr>
          <c:invertIfNegative val="0"/>
          <c:dLbls>
            <c:spPr>
              <a:noFill/>
              <a:ln w="27090">
                <a:noFill/>
              </a:ln>
            </c:spPr>
            <c:txPr>
              <a:bodyPr/>
              <a:lstStyle/>
              <a:p>
                <a:pPr>
                  <a:defRPr sz="1147"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showLeaderLines val="0"/>
          </c:dLbls>
          <c:cat>
            <c:strRef>
              <c:f>Sheet1!$B$1:$D$1</c:f>
              <c:strCache>
                <c:ptCount val="3"/>
                <c:pt idx="0">
                  <c:v>Внутрибольничные инфекции</c:v>
                </c:pt>
                <c:pt idx="1">
                  <c:v>Сумма ВБИ и ВУИ</c:v>
                </c:pt>
                <c:pt idx="2">
                  <c:v>Внутриутробные инфекции</c:v>
                </c:pt>
              </c:strCache>
            </c:strRef>
          </c:cat>
          <c:val>
            <c:numRef>
              <c:f>Sheet1!$B$3:$D$3</c:f>
              <c:numCache>
                <c:formatCode>General</c:formatCode>
                <c:ptCount val="3"/>
                <c:pt idx="0">
                  <c:v>1</c:v>
                </c:pt>
                <c:pt idx="1">
                  <c:v>1</c:v>
                </c:pt>
                <c:pt idx="2">
                  <c:v>1</c:v>
                </c:pt>
              </c:numCache>
            </c:numRef>
          </c:val>
        </c:ser>
        <c:dLbls>
          <c:showLegendKey val="0"/>
          <c:showVal val="1"/>
          <c:showCatName val="0"/>
          <c:showSerName val="0"/>
          <c:showPercent val="0"/>
          <c:showBubbleSize val="0"/>
        </c:dLbls>
        <c:gapWidth val="150"/>
        <c:gapDepth val="0"/>
        <c:shape val="box"/>
        <c:axId val="207014528"/>
        <c:axId val="207020416"/>
        <c:axId val="0"/>
      </c:bar3DChart>
      <c:catAx>
        <c:axId val="207014528"/>
        <c:scaling>
          <c:orientation val="minMax"/>
        </c:scaling>
        <c:delete val="0"/>
        <c:axPos val="b"/>
        <c:numFmt formatCode="General" sourceLinked="1"/>
        <c:majorTickMark val="out"/>
        <c:minorTickMark val="none"/>
        <c:tickLblPos val="low"/>
        <c:spPr>
          <a:ln w="3386">
            <a:solidFill>
              <a:schemeClr val="tx1"/>
            </a:solidFill>
            <a:prstDash val="solid"/>
          </a:ln>
        </c:spPr>
        <c:txPr>
          <a:bodyPr rot="0" vert="horz"/>
          <a:lstStyle/>
          <a:p>
            <a:pPr>
              <a:defRPr sz="1147" b="1" i="0" u="none" strike="noStrike" baseline="0">
                <a:solidFill>
                  <a:schemeClr val="tx1"/>
                </a:solidFill>
                <a:latin typeface="Arial"/>
                <a:ea typeface="Arial"/>
                <a:cs typeface="Arial"/>
              </a:defRPr>
            </a:pPr>
            <a:endParaRPr lang="ru-RU"/>
          </a:p>
        </c:txPr>
        <c:crossAx val="207020416"/>
        <c:crosses val="autoZero"/>
        <c:auto val="1"/>
        <c:lblAlgn val="ctr"/>
        <c:lblOffset val="100"/>
        <c:tickLblSkip val="1"/>
        <c:tickMarkSkip val="1"/>
        <c:noMultiLvlLbl val="0"/>
      </c:catAx>
      <c:valAx>
        <c:axId val="207020416"/>
        <c:scaling>
          <c:orientation val="minMax"/>
        </c:scaling>
        <c:delete val="0"/>
        <c:axPos val="l"/>
        <c:numFmt formatCode="General" sourceLinked="1"/>
        <c:majorTickMark val="out"/>
        <c:minorTickMark val="none"/>
        <c:tickLblPos val="nextTo"/>
        <c:spPr>
          <a:ln w="3386">
            <a:solidFill>
              <a:schemeClr val="tx1"/>
            </a:solidFill>
            <a:prstDash val="solid"/>
          </a:ln>
        </c:spPr>
        <c:txPr>
          <a:bodyPr rot="0" vert="horz"/>
          <a:lstStyle/>
          <a:p>
            <a:pPr>
              <a:defRPr sz="1147" b="1" i="0" u="none" strike="noStrike" baseline="0">
                <a:solidFill>
                  <a:schemeClr val="tx1"/>
                </a:solidFill>
                <a:latin typeface="Arial"/>
                <a:ea typeface="Arial"/>
                <a:cs typeface="Arial"/>
              </a:defRPr>
            </a:pPr>
            <a:endParaRPr lang="ru-RU"/>
          </a:p>
        </c:txPr>
        <c:crossAx val="207014528"/>
        <c:crosses val="autoZero"/>
        <c:crossBetween val="between"/>
        <c:majorUnit val="10"/>
      </c:valAx>
      <c:spPr>
        <a:noFill/>
        <a:ln w="27090">
          <a:noFill/>
        </a:ln>
      </c:spPr>
    </c:plotArea>
    <c:legend>
      <c:legendPos val="b"/>
      <c:layout>
        <c:manualLayout>
          <c:xMode val="edge"/>
          <c:yMode val="edge"/>
          <c:x val="2.5442480808724442E-2"/>
          <c:y val="0.91539070498152952"/>
          <c:w val="0.95406346494519689"/>
          <c:h val="7.7419354838709833E-2"/>
        </c:manualLayout>
      </c:layout>
      <c:overlay val="0"/>
      <c:spPr>
        <a:noFill/>
        <a:ln w="3386">
          <a:solidFill>
            <a:schemeClr val="tx1"/>
          </a:solidFill>
          <a:prstDash val="solid"/>
        </a:ln>
      </c:spPr>
      <c:txPr>
        <a:bodyPr/>
        <a:lstStyle/>
        <a:p>
          <a:pPr>
            <a:defRPr sz="1100" b="1" i="0" u="none" strike="noStrike" baseline="0">
              <a:solidFill>
                <a:schemeClr val="tx1"/>
              </a:solidFill>
              <a:latin typeface="Arial"/>
              <a:ea typeface="Arial"/>
              <a:cs typeface="Arial"/>
            </a:defRPr>
          </a:pPr>
          <a:endParaRPr lang="ru-RU"/>
        </a:p>
      </c:txPr>
    </c:legend>
    <c:plotVisOnly val="1"/>
    <c:dispBlanksAs val="gap"/>
    <c:showDLblsOverMax val="0"/>
  </c:chart>
  <c:spPr>
    <a:noFill/>
    <a:ln>
      <a:noFill/>
    </a:ln>
  </c:spPr>
  <c:txPr>
    <a:bodyPr/>
    <a:lstStyle/>
    <a:p>
      <a:pPr>
        <a:defRPr sz="1920" b="1" i="0" u="none" strike="noStrike" baseline="0">
          <a:solidFill>
            <a:schemeClr val="tx1"/>
          </a:solidFill>
          <a:latin typeface="Arial"/>
          <a:ea typeface="Arial"/>
          <a:cs typeface="Arial"/>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87439613526492E-2"/>
          <c:y val="5.3763440860215533E-2"/>
          <c:w val="0.88647342995168599"/>
          <c:h val="0.73978494623656343"/>
        </c:manualLayout>
      </c:layout>
      <c:barChart>
        <c:barDir val="col"/>
        <c:grouping val="clustered"/>
        <c:varyColors val="0"/>
        <c:ser>
          <c:idx val="0"/>
          <c:order val="0"/>
          <c:tx>
            <c:strRef>
              <c:f>Sheet1!$A$2</c:f>
              <c:strCache>
                <c:ptCount val="1"/>
                <c:pt idx="0">
                  <c:v>всего</c:v>
                </c:pt>
              </c:strCache>
            </c:strRef>
          </c:tx>
          <c:spPr>
            <a:solidFill>
              <a:schemeClr val="accent1"/>
            </a:solidFill>
            <a:ln w="6662">
              <a:solidFill>
                <a:schemeClr val="tx1"/>
              </a:solidFill>
              <a:prstDash val="solid"/>
            </a:ln>
          </c:spPr>
          <c:invertIfNegative val="0"/>
          <c:dLbls>
            <c:spPr>
              <a:noFill/>
              <a:ln w="13324">
                <a:noFill/>
              </a:ln>
            </c:spPr>
            <c:txPr>
              <a:bodyPr/>
              <a:lstStyle/>
              <a:p>
                <a:pPr>
                  <a:defRPr sz="944"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Sheet1!$B$1:$C$1</c:f>
              <c:strCache>
                <c:ptCount val="1"/>
                <c:pt idx="0">
                  <c:v>пупочный катетер</c:v>
                </c:pt>
              </c:strCache>
            </c:strRef>
          </c:cat>
          <c:val>
            <c:numRef>
              <c:f>Sheet1!$B$2:$C$2</c:f>
              <c:numCache>
                <c:formatCode>General</c:formatCode>
                <c:ptCount val="1"/>
                <c:pt idx="0">
                  <c:v>4.8</c:v>
                </c:pt>
              </c:numCache>
            </c:numRef>
          </c:val>
        </c:ser>
        <c:ser>
          <c:idx val="1"/>
          <c:order val="1"/>
          <c:tx>
            <c:strRef>
              <c:f>Sheet1!$A$3</c:f>
              <c:strCache>
                <c:ptCount val="1"/>
                <c:pt idx="0">
                  <c:v>ОПЦ</c:v>
                </c:pt>
              </c:strCache>
            </c:strRef>
          </c:tx>
          <c:spPr>
            <a:solidFill>
              <a:schemeClr val="accent2"/>
            </a:solidFill>
            <a:ln w="6662">
              <a:solidFill>
                <a:schemeClr val="tx1"/>
              </a:solidFill>
              <a:prstDash val="solid"/>
            </a:ln>
          </c:spPr>
          <c:invertIfNegative val="0"/>
          <c:dLbls>
            <c:spPr>
              <a:noFill/>
              <a:ln w="13324">
                <a:noFill/>
              </a:ln>
            </c:spPr>
            <c:txPr>
              <a:bodyPr/>
              <a:lstStyle/>
              <a:p>
                <a:pPr>
                  <a:defRPr sz="944"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Sheet1!$B$1:$C$1</c:f>
              <c:strCache>
                <c:ptCount val="1"/>
                <c:pt idx="0">
                  <c:v>пупочный катетер</c:v>
                </c:pt>
              </c:strCache>
            </c:strRef>
          </c:cat>
          <c:val>
            <c:numRef>
              <c:f>Sheet1!$B$3:$C$3</c:f>
              <c:numCache>
                <c:formatCode>General</c:formatCode>
                <c:ptCount val="1"/>
                <c:pt idx="0">
                  <c:v>11.9</c:v>
                </c:pt>
              </c:numCache>
            </c:numRef>
          </c:val>
        </c:ser>
        <c:ser>
          <c:idx val="2"/>
          <c:order val="2"/>
          <c:tx>
            <c:strRef>
              <c:f>Sheet1!$A$4</c:f>
              <c:strCache>
                <c:ptCount val="1"/>
                <c:pt idx="0">
                  <c:v>Северный </c:v>
                </c:pt>
              </c:strCache>
            </c:strRef>
          </c:tx>
          <c:spPr>
            <a:solidFill>
              <a:srgbClr val="993300"/>
            </a:solidFill>
            <a:ln w="6662">
              <a:solidFill>
                <a:schemeClr val="tx1"/>
              </a:solidFill>
              <a:prstDash val="solid"/>
            </a:ln>
          </c:spPr>
          <c:invertIfNegative val="0"/>
          <c:dLbls>
            <c:spPr>
              <a:noFill/>
              <a:ln w="13324">
                <a:noFill/>
              </a:ln>
            </c:spPr>
            <c:txPr>
              <a:bodyPr/>
              <a:lstStyle/>
              <a:p>
                <a:pPr>
                  <a:defRPr sz="944"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Sheet1!$B$1:$C$1</c:f>
              <c:strCache>
                <c:ptCount val="1"/>
                <c:pt idx="0">
                  <c:v>пупочный катетер</c:v>
                </c:pt>
              </c:strCache>
            </c:strRef>
          </c:cat>
          <c:val>
            <c:numRef>
              <c:f>Sheet1!$B$4:$C$4</c:f>
              <c:numCache>
                <c:formatCode>General</c:formatCode>
                <c:ptCount val="1"/>
                <c:pt idx="0">
                  <c:v>4.5</c:v>
                </c:pt>
              </c:numCache>
            </c:numRef>
          </c:val>
        </c:ser>
        <c:ser>
          <c:idx val="3"/>
          <c:order val="3"/>
          <c:tx>
            <c:strRef>
              <c:f>Sheet1!$A$5</c:f>
              <c:strCache>
                <c:ptCount val="1"/>
                <c:pt idx="0">
                  <c:v>Южный </c:v>
                </c:pt>
              </c:strCache>
            </c:strRef>
          </c:tx>
          <c:spPr>
            <a:solidFill>
              <a:srgbClr val="FFFF00"/>
            </a:solidFill>
            <a:ln w="6662">
              <a:solidFill>
                <a:schemeClr val="tx1"/>
              </a:solidFill>
              <a:prstDash val="solid"/>
            </a:ln>
          </c:spPr>
          <c:invertIfNegative val="0"/>
          <c:dLbls>
            <c:spPr>
              <a:noFill/>
              <a:ln w="13324">
                <a:noFill/>
              </a:ln>
            </c:spPr>
            <c:txPr>
              <a:bodyPr/>
              <a:lstStyle/>
              <a:p>
                <a:pPr>
                  <a:defRPr sz="944"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Sheet1!$B$1:$C$1</c:f>
              <c:strCache>
                <c:ptCount val="1"/>
                <c:pt idx="0">
                  <c:v>пупочный катетер</c:v>
                </c:pt>
              </c:strCache>
            </c:strRef>
          </c:cat>
          <c:val>
            <c:numRef>
              <c:f>Sheet1!$B$5:$C$5</c:f>
              <c:numCache>
                <c:formatCode>General</c:formatCode>
                <c:ptCount val="1"/>
                <c:pt idx="0">
                  <c:v>6.1</c:v>
                </c:pt>
              </c:numCache>
            </c:numRef>
          </c:val>
        </c:ser>
        <c:ser>
          <c:idx val="4"/>
          <c:order val="4"/>
          <c:tx>
            <c:strRef>
              <c:f>Sheet1!$A$6</c:f>
              <c:strCache>
                <c:ptCount val="1"/>
                <c:pt idx="0">
                  <c:v>Восточный</c:v>
                </c:pt>
              </c:strCache>
            </c:strRef>
          </c:tx>
          <c:spPr>
            <a:solidFill>
              <a:srgbClr val="FF00FF"/>
            </a:solidFill>
            <a:ln w="6662">
              <a:solidFill>
                <a:schemeClr val="tx1"/>
              </a:solidFill>
              <a:prstDash val="solid"/>
            </a:ln>
          </c:spPr>
          <c:invertIfNegative val="0"/>
          <c:dLbls>
            <c:spPr>
              <a:noFill/>
              <a:ln w="13324">
                <a:noFill/>
              </a:ln>
            </c:spPr>
            <c:txPr>
              <a:bodyPr/>
              <a:lstStyle/>
              <a:p>
                <a:pPr>
                  <a:defRPr sz="944"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Sheet1!$B$1:$C$1</c:f>
              <c:strCache>
                <c:ptCount val="1"/>
                <c:pt idx="0">
                  <c:v>пупочный катетер</c:v>
                </c:pt>
              </c:strCache>
            </c:strRef>
          </c:cat>
          <c:val>
            <c:numRef>
              <c:f>Sheet1!$B$6:$C$6</c:f>
              <c:numCache>
                <c:formatCode>General</c:formatCode>
                <c:ptCount val="1"/>
                <c:pt idx="0">
                  <c:v>3.9</c:v>
                </c:pt>
              </c:numCache>
            </c:numRef>
          </c:val>
        </c:ser>
        <c:ser>
          <c:idx val="5"/>
          <c:order val="5"/>
          <c:tx>
            <c:strRef>
              <c:f>Sheet1!$A$7</c:f>
              <c:strCache>
                <c:ptCount val="1"/>
                <c:pt idx="0">
                  <c:v>Западный </c:v>
                </c:pt>
              </c:strCache>
            </c:strRef>
          </c:tx>
          <c:spPr>
            <a:solidFill>
              <a:srgbClr val="00FFFF"/>
            </a:solidFill>
            <a:ln w="6662">
              <a:solidFill>
                <a:schemeClr val="tx1"/>
              </a:solidFill>
              <a:prstDash val="solid"/>
            </a:ln>
          </c:spPr>
          <c:invertIfNegative val="0"/>
          <c:dLbls>
            <c:spPr>
              <a:noFill/>
              <a:ln w="13324">
                <a:noFill/>
              </a:ln>
            </c:spPr>
            <c:txPr>
              <a:bodyPr/>
              <a:lstStyle/>
              <a:p>
                <a:pPr>
                  <a:defRPr sz="944"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Sheet1!$B$1:$C$1</c:f>
              <c:strCache>
                <c:ptCount val="1"/>
                <c:pt idx="0">
                  <c:v>пупочный катетер</c:v>
                </c:pt>
              </c:strCache>
            </c:strRef>
          </c:cat>
          <c:val>
            <c:numRef>
              <c:f>Sheet1!$B$7:$C$7</c:f>
              <c:numCache>
                <c:formatCode>General</c:formatCode>
                <c:ptCount val="1"/>
                <c:pt idx="0">
                  <c:v>4.5</c:v>
                </c:pt>
              </c:numCache>
            </c:numRef>
          </c:val>
        </c:ser>
        <c:ser>
          <c:idx val="6"/>
          <c:order val="6"/>
          <c:tx>
            <c:strRef>
              <c:f>Sheet1!$A$8</c:f>
              <c:strCache>
                <c:ptCount val="1"/>
                <c:pt idx="0">
                  <c:v>Горноуральский</c:v>
                </c:pt>
              </c:strCache>
            </c:strRef>
          </c:tx>
          <c:spPr>
            <a:solidFill>
              <a:srgbClr val="0066CC"/>
            </a:solidFill>
            <a:ln w="6662">
              <a:solidFill>
                <a:schemeClr val="tx1"/>
              </a:solidFill>
              <a:prstDash val="solid"/>
            </a:ln>
          </c:spPr>
          <c:invertIfNegative val="0"/>
          <c:dLbls>
            <c:spPr>
              <a:noFill/>
              <a:ln w="13324">
                <a:noFill/>
              </a:ln>
            </c:spPr>
            <c:txPr>
              <a:bodyPr/>
              <a:lstStyle/>
              <a:p>
                <a:pPr>
                  <a:defRPr sz="944"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Sheet1!$B$1:$C$1</c:f>
              <c:strCache>
                <c:ptCount val="1"/>
                <c:pt idx="0">
                  <c:v>пупочный катетер</c:v>
                </c:pt>
              </c:strCache>
            </c:strRef>
          </c:cat>
          <c:val>
            <c:numRef>
              <c:f>Sheet1!$B$8:$C$8</c:f>
              <c:numCache>
                <c:formatCode>General</c:formatCode>
                <c:ptCount val="1"/>
                <c:pt idx="0">
                  <c:v>7.1</c:v>
                </c:pt>
              </c:numCache>
            </c:numRef>
          </c:val>
        </c:ser>
        <c:ser>
          <c:idx val="7"/>
          <c:order val="7"/>
          <c:tx>
            <c:strRef>
              <c:f>Sheet1!$A$9</c:f>
              <c:strCache>
                <c:ptCount val="1"/>
                <c:pt idx="0">
                  <c:v>Центральный</c:v>
                </c:pt>
              </c:strCache>
            </c:strRef>
          </c:tx>
          <c:spPr>
            <a:solidFill>
              <a:srgbClr val="CCCCFF"/>
            </a:solidFill>
            <a:ln w="6662">
              <a:solidFill>
                <a:schemeClr val="tx1"/>
              </a:solidFill>
              <a:prstDash val="solid"/>
            </a:ln>
          </c:spPr>
          <c:invertIfNegative val="0"/>
          <c:dLbls>
            <c:spPr>
              <a:noFill/>
              <a:ln w="13324">
                <a:noFill/>
              </a:ln>
            </c:spPr>
            <c:txPr>
              <a:bodyPr/>
              <a:lstStyle/>
              <a:p>
                <a:pPr>
                  <a:defRPr sz="944"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Sheet1!$B$1:$C$1</c:f>
              <c:strCache>
                <c:ptCount val="1"/>
                <c:pt idx="0">
                  <c:v>пупочный катетер</c:v>
                </c:pt>
              </c:strCache>
            </c:strRef>
          </c:cat>
          <c:val>
            <c:numRef>
              <c:f>Sheet1!$B$9:$C$9</c:f>
              <c:numCache>
                <c:formatCode>General</c:formatCode>
                <c:ptCount val="1"/>
                <c:pt idx="0">
                  <c:v>4.5</c:v>
                </c:pt>
              </c:numCache>
            </c:numRef>
          </c:val>
        </c:ser>
        <c:dLbls>
          <c:showLegendKey val="0"/>
          <c:showVal val="0"/>
          <c:showCatName val="0"/>
          <c:showSerName val="0"/>
          <c:showPercent val="0"/>
          <c:showBubbleSize val="0"/>
        </c:dLbls>
        <c:gapWidth val="150"/>
        <c:axId val="201295360"/>
        <c:axId val="201296896"/>
      </c:barChart>
      <c:catAx>
        <c:axId val="201295360"/>
        <c:scaling>
          <c:orientation val="minMax"/>
        </c:scaling>
        <c:delete val="0"/>
        <c:axPos val="b"/>
        <c:numFmt formatCode="General" sourceLinked="1"/>
        <c:majorTickMark val="out"/>
        <c:minorTickMark val="none"/>
        <c:tickLblPos val="nextTo"/>
        <c:spPr>
          <a:ln w="1665">
            <a:solidFill>
              <a:schemeClr val="tx1"/>
            </a:solidFill>
            <a:prstDash val="solid"/>
          </a:ln>
        </c:spPr>
        <c:txPr>
          <a:bodyPr rot="0" vert="horz"/>
          <a:lstStyle/>
          <a:p>
            <a:pPr>
              <a:defRPr sz="525" b="1" i="0" u="none" strike="noStrike" baseline="0">
                <a:solidFill>
                  <a:schemeClr val="tx1"/>
                </a:solidFill>
                <a:latin typeface="Garamond"/>
                <a:ea typeface="Garamond"/>
                <a:cs typeface="Garamond"/>
              </a:defRPr>
            </a:pPr>
            <a:endParaRPr lang="ru-RU"/>
          </a:p>
        </c:txPr>
        <c:crossAx val="201296896"/>
        <c:crosses val="autoZero"/>
        <c:auto val="1"/>
        <c:lblAlgn val="ctr"/>
        <c:lblOffset val="100"/>
        <c:tickLblSkip val="1"/>
        <c:tickMarkSkip val="1"/>
        <c:noMultiLvlLbl val="0"/>
      </c:catAx>
      <c:valAx>
        <c:axId val="201296896"/>
        <c:scaling>
          <c:orientation val="minMax"/>
          <c:max val="15"/>
        </c:scaling>
        <c:delete val="0"/>
        <c:axPos val="l"/>
        <c:numFmt formatCode="General" sourceLinked="1"/>
        <c:majorTickMark val="out"/>
        <c:minorTickMark val="none"/>
        <c:tickLblPos val="nextTo"/>
        <c:spPr>
          <a:ln w="1665">
            <a:solidFill>
              <a:schemeClr val="tx1"/>
            </a:solidFill>
            <a:prstDash val="solid"/>
          </a:ln>
        </c:spPr>
        <c:txPr>
          <a:bodyPr rot="0" vert="horz"/>
          <a:lstStyle/>
          <a:p>
            <a:pPr>
              <a:defRPr sz="577" b="1" i="0" u="none" strike="noStrike" baseline="0">
                <a:solidFill>
                  <a:schemeClr val="tx1"/>
                </a:solidFill>
                <a:latin typeface="Garamond"/>
                <a:ea typeface="Garamond"/>
                <a:cs typeface="Garamond"/>
              </a:defRPr>
            </a:pPr>
            <a:endParaRPr lang="ru-RU"/>
          </a:p>
        </c:txPr>
        <c:crossAx val="201295360"/>
        <c:crosses val="autoZero"/>
        <c:crossBetween val="between"/>
      </c:valAx>
      <c:spPr>
        <a:noFill/>
        <a:ln w="13324">
          <a:noFill/>
        </a:ln>
      </c:spPr>
    </c:plotArea>
    <c:legend>
      <c:legendPos val="b"/>
      <c:layout>
        <c:manualLayout>
          <c:xMode val="edge"/>
          <c:yMode val="edge"/>
          <c:x val="2.1739130434782612E-2"/>
          <c:y val="0.84516129032258613"/>
          <c:w val="0.95652173913043481"/>
          <c:h val="0.15053763440860221"/>
        </c:manualLayout>
      </c:layout>
      <c:overlay val="0"/>
      <c:spPr>
        <a:noFill/>
        <a:ln w="13324">
          <a:noFill/>
        </a:ln>
      </c:spPr>
      <c:txPr>
        <a:bodyPr/>
        <a:lstStyle/>
        <a:p>
          <a:pPr>
            <a:defRPr sz="800" b="1" i="0" u="none" strike="noStrike" baseline="0">
              <a:solidFill>
                <a:schemeClr val="tx1"/>
              </a:solidFill>
              <a:latin typeface="Arial" pitchFamily="34" charset="0"/>
              <a:ea typeface="Garamond"/>
              <a:cs typeface="Arial" pitchFamily="34" charset="0"/>
            </a:defRPr>
          </a:pPr>
          <a:endParaRPr lang="ru-RU"/>
        </a:p>
      </c:txPr>
    </c:legend>
    <c:plotVisOnly val="1"/>
    <c:dispBlanksAs val="gap"/>
    <c:showDLblsOverMax val="0"/>
  </c:chart>
  <c:spPr>
    <a:noFill/>
    <a:ln>
      <a:noFill/>
    </a:ln>
  </c:spPr>
  <c:txPr>
    <a:bodyPr/>
    <a:lstStyle/>
    <a:p>
      <a:pPr>
        <a:defRPr sz="944" b="1" i="0" u="none" strike="noStrike" baseline="0">
          <a:solidFill>
            <a:schemeClr val="tx1"/>
          </a:solidFill>
          <a:latin typeface="Garamond"/>
          <a:ea typeface="Garamond"/>
          <a:cs typeface="Garamond"/>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87439613526492E-2"/>
          <c:y val="5.3763440860215533E-2"/>
          <c:w val="0.88647342995168599"/>
          <c:h val="0.73978494623656343"/>
        </c:manualLayout>
      </c:layout>
      <c:barChart>
        <c:barDir val="col"/>
        <c:grouping val="clustered"/>
        <c:varyColors val="0"/>
        <c:ser>
          <c:idx val="0"/>
          <c:order val="0"/>
          <c:tx>
            <c:strRef>
              <c:f>Sheet1!$A$2</c:f>
              <c:strCache>
                <c:ptCount val="1"/>
                <c:pt idx="0">
                  <c:v>всего</c:v>
                </c:pt>
              </c:strCache>
            </c:strRef>
          </c:tx>
          <c:spPr>
            <a:solidFill>
              <a:schemeClr val="accent1"/>
            </a:solidFill>
            <a:ln w="6862">
              <a:solidFill>
                <a:schemeClr val="tx1"/>
              </a:solidFill>
              <a:prstDash val="solid"/>
            </a:ln>
          </c:spPr>
          <c:invertIfNegative val="0"/>
          <c:dLbls>
            <c:spPr>
              <a:noFill/>
              <a:ln w="13725">
                <a:noFill/>
              </a:ln>
            </c:spPr>
            <c:txPr>
              <a:bodyPr/>
              <a:lstStyle/>
              <a:p>
                <a:pPr>
                  <a:defRPr sz="97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Sheet1!$B$1:$B$1</c:f>
              <c:strCache>
                <c:ptCount val="1"/>
                <c:pt idx="0">
                  <c:v>ИВЛ</c:v>
                </c:pt>
              </c:strCache>
            </c:strRef>
          </c:cat>
          <c:val>
            <c:numRef>
              <c:f>Sheet1!$B$2:$B$2</c:f>
              <c:numCache>
                <c:formatCode>General</c:formatCode>
                <c:ptCount val="1"/>
                <c:pt idx="0">
                  <c:v>2.7</c:v>
                </c:pt>
              </c:numCache>
            </c:numRef>
          </c:val>
        </c:ser>
        <c:ser>
          <c:idx val="1"/>
          <c:order val="1"/>
          <c:tx>
            <c:strRef>
              <c:f>Sheet1!$A$3</c:f>
              <c:strCache>
                <c:ptCount val="1"/>
                <c:pt idx="0">
                  <c:v>ОПЦ</c:v>
                </c:pt>
              </c:strCache>
            </c:strRef>
          </c:tx>
          <c:spPr>
            <a:solidFill>
              <a:schemeClr val="accent2"/>
            </a:solidFill>
            <a:ln w="6862">
              <a:solidFill>
                <a:schemeClr val="tx1"/>
              </a:solidFill>
              <a:prstDash val="solid"/>
            </a:ln>
          </c:spPr>
          <c:invertIfNegative val="0"/>
          <c:dLbls>
            <c:spPr>
              <a:noFill/>
              <a:ln w="13725">
                <a:noFill/>
              </a:ln>
            </c:spPr>
            <c:txPr>
              <a:bodyPr/>
              <a:lstStyle/>
              <a:p>
                <a:pPr>
                  <a:defRPr sz="97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Sheet1!$B$1:$B$1</c:f>
              <c:strCache>
                <c:ptCount val="1"/>
                <c:pt idx="0">
                  <c:v>ИВЛ</c:v>
                </c:pt>
              </c:strCache>
            </c:strRef>
          </c:cat>
          <c:val>
            <c:numRef>
              <c:f>Sheet1!$B$3:$B$3</c:f>
              <c:numCache>
                <c:formatCode>General</c:formatCode>
                <c:ptCount val="1"/>
                <c:pt idx="0">
                  <c:v>11.9</c:v>
                </c:pt>
              </c:numCache>
            </c:numRef>
          </c:val>
        </c:ser>
        <c:ser>
          <c:idx val="2"/>
          <c:order val="2"/>
          <c:tx>
            <c:strRef>
              <c:f>Sheet1!$A$4</c:f>
              <c:strCache>
                <c:ptCount val="1"/>
                <c:pt idx="0">
                  <c:v>Северный </c:v>
                </c:pt>
              </c:strCache>
            </c:strRef>
          </c:tx>
          <c:spPr>
            <a:solidFill>
              <a:srgbClr val="993300"/>
            </a:solidFill>
            <a:ln w="6862">
              <a:solidFill>
                <a:schemeClr val="tx1"/>
              </a:solidFill>
              <a:prstDash val="solid"/>
            </a:ln>
          </c:spPr>
          <c:invertIfNegative val="0"/>
          <c:dLbls>
            <c:spPr>
              <a:noFill/>
              <a:ln w="13725">
                <a:noFill/>
              </a:ln>
            </c:spPr>
            <c:txPr>
              <a:bodyPr/>
              <a:lstStyle/>
              <a:p>
                <a:pPr>
                  <a:defRPr sz="97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Sheet1!$B$1:$B$1</c:f>
              <c:strCache>
                <c:ptCount val="1"/>
                <c:pt idx="0">
                  <c:v>ИВЛ</c:v>
                </c:pt>
              </c:strCache>
            </c:strRef>
          </c:cat>
          <c:val>
            <c:numRef>
              <c:f>Sheet1!$B$4:$B$4</c:f>
              <c:numCache>
                <c:formatCode>General</c:formatCode>
                <c:ptCount val="1"/>
                <c:pt idx="0">
                  <c:v>3.3</c:v>
                </c:pt>
              </c:numCache>
            </c:numRef>
          </c:val>
        </c:ser>
        <c:ser>
          <c:idx val="3"/>
          <c:order val="3"/>
          <c:tx>
            <c:strRef>
              <c:f>Sheet1!$A$5</c:f>
              <c:strCache>
                <c:ptCount val="1"/>
                <c:pt idx="0">
                  <c:v>Южный </c:v>
                </c:pt>
              </c:strCache>
            </c:strRef>
          </c:tx>
          <c:spPr>
            <a:solidFill>
              <a:srgbClr val="FFFF00"/>
            </a:solidFill>
            <a:ln w="6862">
              <a:solidFill>
                <a:schemeClr val="tx1"/>
              </a:solidFill>
              <a:prstDash val="solid"/>
            </a:ln>
          </c:spPr>
          <c:invertIfNegative val="0"/>
          <c:dLbls>
            <c:spPr>
              <a:noFill/>
              <a:ln w="13725">
                <a:noFill/>
              </a:ln>
            </c:spPr>
            <c:txPr>
              <a:bodyPr/>
              <a:lstStyle/>
              <a:p>
                <a:pPr>
                  <a:defRPr sz="97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Sheet1!$B$1:$B$1</c:f>
              <c:strCache>
                <c:ptCount val="1"/>
                <c:pt idx="0">
                  <c:v>ИВЛ</c:v>
                </c:pt>
              </c:strCache>
            </c:strRef>
          </c:cat>
          <c:val>
            <c:numRef>
              <c:f>Sheet1!$B$5:$B$5</c:f>
              <c:numCache>
                <c:formatCode>General</c:formatCode>
                <c:ptCount val="1"/>
                <c:pt idx="0">
                  <c:v>2.8</c:v>
                </c:pt>
              </c:numCache>
            </c:numRef>
          </c:val>
        </c:ser>
        <c:ser>
          <c:idx val="4"/>
          <c:order val="4"/>
          <c:tx>
            <c:strRef>
              <c:f>Sheet1!$A$6</c:f>
              <c:strCache>
                <c:ptCount val="1"/>
                <c:pt idx="0">
                  <c:v>Восточный</c:v>
                </c:pt>
              </c:strCache>
            </c:strRef>
          </c:tx>
          <c:spPr>
            <a:solidFill>
              <a:srgbClr val="FF00FF"/>
            </a:solidFill>
            <a:ln w="6862">
              <a:solidFill>
                <a:schemeClr val="tx1"/>
              </a:solidFill>
              <a:prstDash val="solid"/>
            </a:ln>
          </c:spPr>
          <c:invertIfNegative val="0"/>
          <c:dLbls>
            <c:spPr>
              <a:noFill/>
              <a:ln w="13725">
                <a:noFill/>
              </a:ln>
            </c:spPr>
            <c:txPr>
              <a:bodyPr/>
              <a:lstStyle/>
              <a:p>
                <a:pPr>
                  <a:defRPr sz="97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Sheet1!$B$1:$B$1</c:f>
              <c:strCache>
                <c:ptCount val="1"/>
                <c:pt idx="0">
                  <c:v>ИВЛ</c:v>
                </c:pt>
              </c:strCache>
            </c:strRef>
          </c:cat>
          <c:val>
            <c:numRef>
              <c:f>Sheet1!$B$6:$B$6</c:f>
              <c:numCache>
                <c:formatCode>General</c:formatCode>
                <c:ptCount val="1"/>
                <c:pt idx="0">
                  <c:v>1.8</c:v>
                </c:pt>
              </c:numCache>
            </c:numRef>
          </c:val>
        </c:ser>
        <c:ser>
          <c:idx val="5"/>
          <c:order val="5"/>
          <c:tx>
            <c:strRef>
              <c:f>Sheet1!$A$7</c:f>
              <c:strCache>
                <c:ptCount val="1"/>
                <c:pt idx="0">
                  <c:v>Западный </c:v>
                </c:pt>
              </c:strCache>
            </c:strRef>
          </c:tx>
          <c:spPr>
            <a:solidFill>
              <a:srgbClr val="00FFFF"/>
            </a:solidFill>
            <a:ln w="6862">
              <a:solidFill>
                <a:schemeClr val="tx1"/>
              </a:solidFill>
              <a:prstDash val="solid"/>
            </a:ln>
          </c:spPr>
          <c:invertIfNegative val="0"/>
          <c:dLbls>
            <c:spPr>
              <a:noFill/>
              <a:ln w="13725">
                <a:noFill/>
              </a:ln>
            </c:spPr>
            <c:txPr>
              <a:bodyPr/>
              <a:lstStyle/>
              <a:p>
                <a:pPr>
                  <a:defRPr sz="97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Sheet1!$B$1:$B$1</c:f>
              <c:strCache>
                <c:ptCount val="1"/>
                <c:pt idx="0">
                  <c:v>ИВЛ</c:v>
                </c:pt>
              </c:strCache>
            </c:strRef>
          </c:cat>
          <c:val>
            <c:numRef>
              <c:f>Sheet1!$B$7:$B$7</c:f>
              <c:numCache>
                <c:formatCode>General</c:formatCode>
                <c:ptCount val="1"/>
                <c:pt idx="0">
                  <c:v>2.5</c:v>
                </c:pt>
              </c:numCache>
            </c:numRef>
          </c:val>
        </c:ser>
        <c:ser>
          <c:idx val="6"/>
          <c:order val="6"/>
          <c:tx>
            <c:strRef>
              <c:f>Sheet1!$A$8</c:f>
              <c:strCache>
                <c:ptCount val="1"/>
                <c:pt idx="0">
                  <c:v>Горноуральский</c:v>
                </c:pt>
              </c:strCache>
            </c:strRef>
          </c:tx>
          <c:spPr>
            <a:solidFill>
              <a:srgbClr val="0066CC"/>
            </a:solidFill>
            <a:ln w="6862">
              <a:solidFill>
                <a:schemeClr val="tx1"/>
              </a:solidFill>
              <a:prstDash val="solid"/>
            </a:ln>
          </c:spPr>
          <c:invertIfNegative val="0"/>
          <c:dLbls>
            <c:spPr>
              <a:noFill/>
              <a:ln w="13725">
                <a:noFill/>
              </a:ln>
            </c:spPr>
            <c:txPr>
              <a:bodyPr/>
              <a:lstStyle/>
              <a:p>
                <a:pPr>
                  <a:defRPr sz="97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Sheet1!$B$1:$B$1</c:f>
              <c:strCache>
                <c:ptCount val="1"/>
                <c:pt idx="0">
                  <c:v>ИВЛ</c:v>
                </c:pt>
              </c:strCache>
            </c:strRef>
          </c:cat>
          <c:val>
            <c:numRef>
              <c:f>Sheet1!$B$8:$B$8</c:f>
              <c:numCache>
                <c:formatCode>General</c:formatCode>
                <c:ptCount val="1"/>
                <c:pt idx="0">
                  <c:v>2.8</c:v>
                </c:pt>
              </c:numCache>
            </c:numRef>
          </c:val>
        </c:ser>
        <c:ser>
          <c:idx val="7"/>
          <c:order val="7"/>
          <c:tx>
            <c:strRef>
              <c:f>Sheet1!$A$9</c:f>
              <c:strCache>
                <c:ptCount val="1"/>
                <c:pt idx="0">
                  <c:v>Центральный</c:v>
                </c:pt>
              </c:strCache>
            </c:strRef>
          </c:tx>
          <c:spPr>
            <a:solidFill>
              <a:srgbClr val="CCCCFF"/>
            </a:solidFill>
            <a:ln w="6862">
              <a:solidFill>
                <a:schemeClr val="tx1"/>
              </a:solidFill>
              <a:prstDash val="solid"/>
            </a:ln>
          </c:spPr>
          <c:invertIfNegative val="0"/>
          <c:dLbls>
            <c:spPr>
              <a:noFill/>
              <a:ln w="13725">
                <a:noFill/>
              </a:ln>
            </c:spPr>
            <c:txPr>
              <a:bodyPr/>
              <a:lstStyle/>
              <a:p>
                <a:pPr>
                  <a:defRPr sz="97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Sheet1!$B$1:$B$1</c:f>
              <c:strCache>
                <c:ptCount val="1"/>
                <c:pt idx="0">
                  <c:v>ИВЛ</c:v>
                </c:pt>
              </c:strCache>
            </c:strRef>
          </c:cat>
          <c:val>
            <c:numRef>
              <c:f>Sheet1!$B$9:$B$9</c:f>
              <c:numCache>
                <c:formatCode>General</c:formatCode>
                <c:ptCount val="1"/>
                <c:pt idx="0">
                  <c:v>2.7</c:v>
                </c:pt>
              </c:numCache>
            </c:numRef>
          </c:val>
        </c:ser>
        <c:dLbls>
          <c:showLegendKey val="0"/>
          <c:showVal val="0"/>
          <c:showCatName val="0"/>
          <c:showSerName val="0"/>
          <c:showPercent val="0"/>
          <c:showBubbleSize val="0"/>
        </c:dLbls>
        <c:gapWidth val="150"/>
        <c:axId val="206884224"/>
        <c:axId val="206890112"/>
      </c:barChart>
      <c:catAx>
        <c:axId val="206884224"/>
        <c:scaling>
          <c:orientation val="minMax"/>
        </c:scaling>
        <c:delete val="0"/>
        <c:axPos val="b"/>
        <c:numFmt formatCode="General" sourceLinked="1"/>
        <c:majorTickMark val="out"/>
        <c:minorTickMark val="none"/>
        <c:tickLblPos val="nextTo"/>
        <c:spPr>
          <a:ln w="1716">
            <a:solidFill>
              <a:schemeClr val="tx1"/>
            </a:solidFill>
            <a:prstDash val="solid"/>
          </a:ln>
        </c:spPr>
        <c:txPr>
          <a:bodyPr rot="0" vert="horz"/>
          <a:lstStyle/>
          <a:p>
            <a:pPr>
              <a:defRPr sz="540" b="1" i="0" u="none" strike="noStrike" baseline="0">
                <a:solidFill>
                  <a:schemeClr val="tx1"/>
                </a:solidFill>
                <a:latin typeface="Garamond"/>
                <a:ea typeface="Garamond"/>
                <a:cs typeface="Garamond"/>
              </a:defRPr>
            </a:pPr>
            <a:endParaRPr lang="ru-RU"/>
          </a:p>
        </c:txPr>
        <c:crossAx val="206890112"/>
        <c:crosses val="autoZero"/>
        <c:auto val="1"/>
        <c:lblAlgn val="ctr"/>
        <c:lblOffset val="100"/>
        <c:tickLblSkip val="1"/>
        <c:tickMarkSkip val="1"/>
        <c:noMultiLvlLbl val="0"/>
      </c:catAx>
      <c:valAx>
        <c:axId val="206890112"/>
        <c:scaling>
          <c:orientation val="minMax"/>
          <c:max val="15"/>
        </c:scaling>
        <c:delete val="0"/>
        <c:axPos val="l"/>
        <c:numFmt formatCode="General" sourceLinked="1"/>
        <c:majorTickMark val="out"/>
        <c:minorTickMark val="none"/>
        <c:tickLblPos val="nextTo"/>
        <c:spPr>
          <a:ln w="1716">
            <a:solidFill>
              <a:schemeClr val="tx1"/>
            </a:solidFill>
            <a:prstDash val="solid"/>
          </a:ln>
        </c:spPr>
        <c:txPr>
          <a:bodyPr rot="0" vert="horz"/>
          <a:lstStyle/>
          <a:p>
            <a:pPr>
              <a:defRPr sz="594" b="1" i="0" u="none" strike="noStrike" baseline="0">
                <a:solidFill>
                  <a:schemeClr val="tx1"/>
                </a:solidFill>
                <a:latin typeface="Garamond"/>
                <a:ea typeface="Garamond"/>
                <a:cs typeface="Garamond"/>
              </a:defRPr>
            </a:pPr>
            <a:endParaRPr lang="ru-RU"/>
          </a:p>
        </c:txPr>
        <c:crossAx val="206884224"/>
        <c:crosses val="autoZero"/>
        <c:crossBetween val="between"/>
      </c:valAx>
      <c:spPr>
        <a:noFill/>
        <a:ln w="13725">
          <a:noFill/>
        </a:ln>
      </c:spPr>
    </c:plotArea>
    <c:legend>
      <c:legendPos val="b"/>
      <c:layout>
        <c:manualLayout>
          <c:xMode val="edge"/>
          <c:yMode val="edge"/>
          <c:x val="2.1739130434782612E-2"/>
          <c:y val="0.84516129032258613"/>
          <c:w val="0.95652173913043481"/>
          <c:h val="0.15053763440860221"/>
        </c:manualLayout>
      </c:layout>
      <c:overlay val="0"/>
      <c:spPr>
        <a:noFill/>
        <a:ln w="13725">
          <a:noFill/>
        </a:ln>
      </c:spPr>
      <c:txPr>
        <a:bodyPr/>
        <a:lstStyle/>
        <a:p>
          <a:pPr>
            <a:defRPr sz="800" b="1" i="0" u="none" strike="noStrike" baseline="0">
              <a:solidFill>
                <a:schemeClr val="tx1"/>
              </a:solidFill>
              <a:latin typeface="Arial" pitchFamily="34" charset="0"/>
              <a:ea typeface="Garamond"/>
              <a:cs typeface="Arial" pitchFamily="34" charset="0"/>
            </a:defRPr>
          </a:pPr>
          <a:endParaRPr lang="ru-RU"/>
        </a:p>
      </c:txPr>
    </c:legend>
    <c:plotVisOnly val="1"/>
    <c:dispBlanksAs val="gap"/>
    <c:showDLblsOverMax val="0"/>
  </c:chart>
  <c:spPr>
    <a:noFill/>
    <a:ln>
      <a:noFill/>
    </a:ln>
  </c:spPr>
  <c:txPr>
    <a:bodyPr/>
    <a:lstStyle/>
    <a:p>
      <a:pPr>
        <a:defRPr sz="973" b="1" i="0" u="none" strike="noStrike" baseline="0">
          <a:solidFill>
            <a:schemeClr val="tx1"/>
          </a:solidFill>
          <a:latin typeface="Garamond"/>
          <a:ea typeface="Garamond"/>
          <a:cs typeface="Garamond"/>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02898550724723E-2"/>
          <c:y val="5.3763440860215533E-2"/>
          <c:w val="0.88405797101449279"/>
          <c:h val="0.70322580645161836"/>
        </c:manualLayout>
      </c:layout>
      <c:barChart>
        <c:barDir val="col"/>
        <c:grouping val="clustered"/>
        <c:varyColors val="0"/>
        <c:ser>
          <c:idx val="0"/>
          <c:order val="0"/>
          <c:tx>
            <c:strRef>
              <c:f>Sheet1!$A$2</c:f>
              <c:strCache>
                <c:ptCount val="1"/>
                <c:pt idx="0">
                  <c:v>всего</c:v>
                </c:pt>
              </c:strCache>
            </c:strRef>
          </c:tx>
          <c:spPr>
            <a:solidFill>
              <a:schemeClr val="accent1"/>
            </a:solidFill>
            <a:ln w="7807">
              <a:solidFill>
                <a:schemeClr val="tx1"/>
              </a:solidFill>
              <a:prstDash val="solid"/>
            </a:ln>
          </c:spPr>
          <c:invertIfNegative val="0"/>
          <c:dLbls>
            <c:spPr>
              <a:noFill/>
              <a:ln w="15614">
                <a:noFill/>
              </a:ln>
            </c:spPr>
            <c:txPr>
              <a:bodyPr/>
              <a:lstStyle/>
              <a:p>
                <a:pPr>
                  <a:defRPr sz="1107"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Sheet1!$B$1:$D$1</c:f>
              <c:strCache>
                <c:ptCount val="1"/>
                <c:pt idx="0">
                  <c:v>Зондовое питание</c:v>
                </c:pt>
              </c:strCache>
            </c:strRef>
          </c:cat>
          <c:val>
            <c:numRef>
              <c:f>Sheet1!$B$2:$D$2</c:f>
              <c:numCache>
                <c:formatCode>General</c:formatCode>
                <c:ptCount val="1"/>
                <c:pt idx="0">
                  <c:v>9.1</c:v>
                </c:pt>
              </c:numCache>
            </c:numRef>
          </c:val>
        </c:ser>
        <c:ser>
          <c:idx val="1"/>
          <c:order val="1"/>
          <c:tx>
            <c:strRef>
              <c:f>Sheet1!$A$3</c:f>
              <c:strCache>
                <c:ptCount val="1"/>
                <c:pt idx="0">
                  <c:v>ОПЦ</c:v>
                </c:pt>
              </c:strCache>
            </c:strRef>
          </c:tx>
          <c:spPr>
            <a:solidFill>
              <a:schemeClr val="accent2"/>
            </a:solidFill>
            <a:ln w="7807">
              <a:solidFill>
                <a:schemeClr val="tx1"/>
              </a:solidFill>
              <a:prstDash val="solid"/>
            </a:ln>
          </c:spPr>
          <c:invertIfNegative val="0"/>
          <c:cat>
            <c:strRef>
              <c:f>Sheet1!$B$1:$D$1</c:f>
              <c:strCache>
                <c:ptCount val="1"/>
                <c:pt idx="0">
                  <c:v>Зондовое питание</c:v>
                </c:pt>
              </c:strCache>
            </c:strRef>
          </c:cat>
          <c:val>
            <c:numRef>
              <c:f>Sheet1!$B$3:$D$3</c:f>
              <c:numCache>
                <c:formatCode>General</c:formatCode>
                <c:ptCount val="1"/>
              </c:numCache>
            </c:numRef>
          </c:val>
        </c:ser>
        <c:ser>
          <c:idx val="2"/>
          <c:order val="2"/>
          <c:tx>
            <c:strRef>
              <c:f>Sheet1!$A$4</c:f>
              <c:strCache>
                <c:ptCount val="1"/>
                <c:pt idx="0">
                  <c:v>Северный </c:v>
                </c:pt>
              </c:strCache>
            </c:strRef>
          </c:tx>
          <c:spPr>
            <a:solidFill>
              <a:srgbClr val="993300"/>
            </a:solidFill>
            <a:ln w="7807">
              <a:solidFill>
                <a:schemeClr val="tx1"/>
              </a:solidFill>
              <a:prstDash val="solid"/>
            </a:ln>
          </c:spPr>
          <c:invertIfNegative val="0"/>
          <c:dLbls>
            <c:spPr>
              <a:noFill/>
              <a:ln w="15614">
                <a:noFill/>
              </a:ln>
            </c:spPr>
            <c:txPr>
              <a:bodyPr/>
              <a:lstStyle/>
              <a:p>
                <a:pPr>
                  <a:defRPr sz="1107"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Sheet1!$B$1:$D$1</c:f>
              <c:strCache>
                <c:ptCount val="1"/>
                <c:pt idx="0">
                  <c:v>Зондовое питание</c:v>
                </c:pt>
              </c:strCache>
            </c:strRef>
          </c:cat>
          <c:val>
            <c:numRef>
              <c:f>Sheet1!$B$4:$D$4</c:f>
              <c:numCache>
                <c:formatCode>General</c:formatCode>
                <c:ptCount val="1"/>
                <c:pt idx="0">
                  <c:v>6.3</c:v>
                </c:pt>
              </c:numCache>
            </c:numRef>
          </c:val>
        </c:ser>
        <c:ser>
          <c:idx val="3"/>
          <c:order val="3"/>
          <c:tx>
            <c:strRef>
              <c:f>Sheet1!$A$5</c:f>
              <c:strCache>
                <c:ptCount val="1"/>
                <c:pt idx="0">
                  <c:v>Южный </c:v>
                </c:pt>
              </c:strCache>
            </c:strRef>
          </c:tx>
          <c:spPr>
            <a:solidFill>
              <a:srgbClr val="FFFF00"/>
            </a:solidFill>
            <a:ln w="7807">
              <a:solidFill>
                <a:schemeClr val="tx1"/>
              </a:solidFill>
              <a:prstDash val="solid"/>
            </a:ln>
          </c:spPr>
          <c:invertIfNegative val="0"/>
          <c:dLbls>
            <c:spPr>
              <a:noFill/>
              <a:ln w="15614">
                <a:noFill/>
              </a:ln>
            </c:spPr>
            <c:txPr>
              <a:bodyPr/>
              <a:lstStyle/>
              <a:p>
                <a:pPr>
                  <a:defRPr sz="1107"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Sheet1!$B$1:$D$1</c:f>
              <c:strCache>
                <c:ptCount val="1"/>
                <c:pt idx="0">
                  <c:v>Зондовое питание</c:v>
                </c:pt>
              </c:strCache>
            </c:strRef>
          </c:cat>
          <c:val>
            <c:numRef>
              <c:f>Sheet1!$B$5:$D$5</c:f>
              <c:numCache>
                <c:formatCode>General</c:formatCode>
                <c:ptCount val="1"/>
                <c:pt idx="0">
                  <c:v>10.6</c:v>
                </c:pt>
              </c:numCache>
            </c:numRef>
          </c:val>
        </c:ser>
        <c:ser>
          <c:idx val="4"/>
          <c:order val="4"/>
          <c:tx>
            <c:strRef>
              <c:f>Sheet1!$A$6</c:f>
              <c:strCache>
                <c:ptCount val="1"/>
                <c:pt idx="0">
                  <c:v>Восточный</c:v>
                </c:pt>
              </c:strCache>
            </c:strRef>
          </c:tx>
          <c:spPr>
            <a:solidFill>
              <a:srgbClr val="FF00FF"/>
            </a:solidFill>
            <a:ln w="7807">
              <a:solidFill>
                <a:schemeClr val="tx1"/>
              </a:solidFill>
              <a:prstDash val="solid"/>
            </a:ln>
          </c:spPr>
          <c:invertIfNegative val="0"/>
          <c:dLbls>
            <c:spPr>
              <a:noFill/>
              <a:ln w="15614">
                <a:noFill/>
              </a:ln>
            </c:spPr>
            <c:txPr>
              <a:bodyPr/>
              <a:lstStyle/>
              <a:p>
                <a:pPr>
                  <a:defRPr sz="1107"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Sheet1!$B$1:$D$1</c:f>
              <c:strCache>
                <c:ptCount val="1"/>
                <c:pt idx="0">
                  <c:v>Зондовое питание</c:v>
                </c:pt>
              </c:strCache>
            </c:strRef>
          </c:cat>
          <c:val>
            <c:numRef>
              <c:f>Sheet1!$B$6:$D$6</c:f>
              <c:numCache>
                <c:formatCode>General</c:formatCode>
                <c:ptCount val="1"/>
                <c:pt idx="0">
                  <c:v>4.4000000000000004</c:v>
                </c:pt>
              </c:numCache>
            </c:numRef>
          </c:val>
        </c:ser>
        <c:ser>
          <c:idx val="5"/>
          <c:order val="5"/>
          <c:tx>
            <c:strRef>
              <c:f>Sheet1!$A$7</c:f>
              <c:strCache>
                <c:ptCount val="1"/>
                <c:pt idx="0">
                  <c:v>Западный </c:v>
                </c:pt>
              </c:strCache>
            </c:strRef>
          </c:tx>
          <c:spPr>
            <a:solidFill>
              <a:srgbClr val="00FFFF"/>
            </a:solidFill>
            <a:ln w="7807">
              <a:solidFill>
                <a:schemeClr val="tx1"/>
              </a:solidFill>
              <a:prstDash val="solid"/>
            </a:ln>
          </c:spPr>
          <c:invertIfNegative val="0"/>
          <c:dLbls>
            <c:spPr>
              <a:noFill/>
              <a:ln w="15614">
                <a:noFill/>
              </a:ln>
            </c:spPr>
            <c:txPr>
              <a:bodyPr/>
              <a:lstStyle/>
              <a:p>
                <a:pPr>
                  <a:defRPr sz="1107"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Sheet1!$B$1:$D$1</c:f>
              <c:strCache>
                <c:ptCount val="1"/>
                <c:pt idx="0">
                  <c:v>Зондовое питание</c:v>
                </c:pt>
              </c:strCache>
            </c:strRef>
          </c:cat>
          <c:val>
            <c:numRef>
              <c:f>Sheet1!$B$7:$D$7</c:f>
              <c:numCache>
                <c:formatCode>General</c:formatCode>
                <c:ptCount val="1"/>
                <c:pt idx="0">
                  <c:v>2.6</c:v>
                </c:pt>
              </c:numCache>
            </c:numRef>
          </c:val>
        </c:ser>
        <c:ser>
          <c:idx val="6"/>
          <c:order val="6"/>
          <c:tx>
            <c:strRef>
              <c:f>Sheet1!$A$8</c:f>
              <c:strCache>
                <c:ptCount val="1"/>
                <c:pt idx="0">
                  <c:v>Горноуральский</c:v>
                </c:pt>
              </c:strCache>
            </c:strRef>
          </c:tx>
          <c:spPr>
            <a:solidFill>
              <a:srgbClr val="0066CC"/>
            </a:solidFill>
            <a:ln w="7807">
              <a:solidFill>
                <a:schemeClr val="tx1"/>
              </a:solidFill>
              <a:prstDash val="solid"/>
            </a:ln>
          </c:spPr>
          <c:invertIfNegative val="0"/>
          <c:dLbls>
            <c:spPr>
              <a:noFill/>
              <a:ln w="15614">
                <a:noFill/>
              </a:ln>
            </c:spPr>
            <c:txPr>
              <a:bodyPr/>
              <a:lstStyle/>
              <a:p>
                <a:pPr>
                  <a:defRPr sz="1107"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Sheet1!$B$1:$D$1</c:f>
              <c:strCache>
                <c:ptCount val="1"/>
                <c:pt idx="0">
                  <c:v>Зондовое питание</c:v>
                </c:pt>
              </c:strCache>
            </c:strRef>
          </c:cat>
          <c:val>
            <c:numRef>
              <c:f>Sheet1!$B$8:$D$8</c:f>
              <c:numCache>
                <c:formatCode>General</c:formatCode>
                <c:ptCount val="1"/>
                <c:pt idx="0">
                  <c:v>48.8</c:v>
                </c:pt>
              </c:numCache>
            </c:numRef>
          </c:val>
        </c:ser>
        <c:ser>
          <c:idx val="7"/>
          <c:order val="7"/>
          <c:tx>
            <c:strRef>
              <c:f>Sheet1!$A$9</c:f>
              <c:strCache>
                <c:ptCount val="1"/>
                <c:pt idx="0">
                  <c:v>Центральный</c:v>
                </c:pt>
              </c:strCache>
            </c:strRef>
          </c:tx>
          <c:spPr>
            <a:solidFill>
              <a:srgbClr val="CCCCFF"/>
            </a:solidFill>
            <a:ln w="7807">
              <a:solidFill>
                <a:schemeClr val="tx1"/>
              </a:solidFill>
              <a:prstDash val="solid"/>
            </a:ln>
          </c:spPr>
          <c:invertIfNegative val="0"/>
          <c:dLbls>
            <c:spPr>
              <a:noFill/>
              <a:ln w="15614">
                <a:noFill/>
              </a:ln>
            </c:spPr>
            <c:txPr>
              <a:bodyPr/>
              <a:lstStyle/>
              <a:p>
                <a:pPr>
                  <a:defRPr sz="1107"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Sheet1!$B$1:$D$1</c:f>
              <c:strCache>
                <c:ptCount val="1"/>
                <c:pt idx="0">
                  <c:v>Зондовое питание</c:v>
                </c:pt>
              </c:strCache>
            </c:strRef>
          </c:cat>
          <c:val>
            <c:numRef>
              <c:f>Sheet1!$B$9:$D$9</c:f>
              <c:numCache>
                <c:formatCode>General</c:formatCode>
                <c:ptCount val="1"/>
                <c:pt idx="0">
                  <c:v>2.1</c:v>
                </c:pt>
              </c:numCache>
            </c:numRef>
          </c:val>
        </c:ser>
        <c:dLbls>
          <c:showLegendKey val="0"/>
          <c:showVal val="0"/>
          <c:showCatName val="0"/>
          <c:showSerName val="0"/>
          <c:showPercent val="0"/>
          <c:showBubbleSize val="0"/>
        </c:dLbls>
        <c:gapWidth val="150"/>
        <c:axId val="206677120"/>
        <c:axId val="206678656"/>
      </c:barChart>
      <c:catAx>
        <c:axId val="206677120"/>
        <c:scaling>
          <c:orientation val="minMax"/>
        </c:scaling>
        <c:delete val="0"/>
        <c:axPos val="b"/>
        <c:numFmt formatCode="General" sourceLinked="1"/>
        <c:majorTickMark val="out"/>
        <c:minorTickMark val="none"/>
        <c:tickLblPos val="nextTo"/>
        <c:spPr>
          <a:ln w="1952">
            <a:solidFill>
              <a:schemeClr val="tx1"/>
            </a:solidFill>
            <a:prstDash val="solid"/>
          </a:ln>
        </c:spPr>
        <c:txPr>
          <a:bodyPr rot="0" vert="horz"/>
          <a:lstStyle/>
          <a:p>
            <a:pPr>
              <a:defRPr sz="615" b="1" i="0" u="none" strike="noStrike" baseline="0">
                <a:solidFill>
                  <a:schemeClr val="tx1"/>
                </a:solidFill>
                <a:latin typeface="Garamond"/>
                <a:ea typeface="Garamond"/>
                <a:cs typeface="Garamond"/>
              </a:defRPr>
            </a:pPr>
            <a:endParaRPr lang="ru-RU"/>
          </a:p>
        </c:txPr>
        <c:crossAx val="206678656"/>
        <c:crosses val="autoZero"/>
        <c:auto val="1"/>
        <c:lblAlgn val="ctr"/>
        <c:lblOffset val="100"/>
        <c:tickLblSkip val="1"/>
        <c:tickMarkSkip val="1"/>
        <c:noMultiLvlLbl val="0"/>
      </c:catAx>
      <c:valAx>
        <c:axId val="206678656"/>
        <c:scaling>
          <c:orientation val="minMax"/>
          <c:max val="50"/>
        </c:scaling>
        <c:delete val="0"/>
        <c:axPos val="l"/>
        <c:numFmt formatCode="General" sourceLinked="1"/>
        <c:majorTickMark val="out"/>
        <c:minorTickMark val="none"/>
        <c:tickLblPos val="nextTo"/>
        <c:spPr>
          <a:ln w="1952">
            <a:solidFill>
              <a:schemeClr val="tx1"/>
            </a:solidFill>
            <a:prstDash val="solid"/>
          </a:ln>
        </c:spPr>
        <c:txPr>
          <a:bodyPr rot="0" vert="horz"/>
          <a:lstStyle/>
          <a:p>
            <a:pPr>
              <a:defRPr sz="676" b="1" i="0" u="none" strike="noStrike" baseline="0">
                <a:solidFill>
                  <a:schemeClr val="tx1"/>
                </a:solidFill>
                <a:latin typeface="Garamond"/>
                <a:ea typeface="Garamond"/>
                <a:cs typeface="Garamond"/>
              </a:defRPr>
            </a:pPr>
            <a:endParaRPr lang="ru-RU"/>
          </a:p>
        </c:txPr>
        <c:crossAx val="206677120"/>
        <c:crosses val="autoZero"/>
        <c:crossBetween val="between"/>
      </c:valAx>
      <c:spPr>
        <a:noFill/>
        <a:ln w="15614">
          <a:noFill/>
        </a:ln>
      </c:spPr>
    </c:plotArea>
    <c:legend>
      <c:legendPos val="b"/>
      <c:layout>
        <c:manualLayout>
          <c:xMode val="edge"/>
          <c:yMode val="edge"/>
          <c:x val="2.1739130434782612E-2"/>
          <c:y val="0.84516129032258613"/>
          <c:w val="0.95652173913043481"/>
          <c:h val="0.15053763440860221"/>
        </c:manualLayout>
      </c:layout>
      <c:overlay val="0"/>
      <c:spPr>
        <a:noFill/>
        <a:ln w="15614">
          <a:noFill/>
        </a:ln>
      </c:spPr>
      <c:txPr>
        <a:bodyPr/>
        <a:lstStyle/>
        <a:p>
          <a:pPr>
            <a:defRPr sz="800" b="1" i="0" u="none" strike="noStrike" baseline="0">
              <a:solidFill>
                <a:schemeClr val="tx1"/>
              </a:solidFill>
              <a:latin typeface="Arial" pitchFamily="34" charset="0"/>
              <a:ea typeface="Garamond"/>
              <a:cs typeface="Arial" pitchFamily="34" charset="0"/>
            </a:defRPr>
          </a:pPr>
          <a:endParaRPr lang="ru-RU"/>
        </a:p>
      </c:txPr>
    </c:legend>
    <c:plotVisOnly val="1"/>
    <c:dispBlanksAs val="gap"/>
    <c:showDLblsOverMax val="0"/>
  </c:chart>
  <c:spPr>
    <a:noFill/>
    <a:ln>
      <a:noFill/>
    </a:ln>
  </c:spPr>
  <c:txPr>
    <a:bodyPr/>
    <a:lstStyle/>
    <a:p>
      <a:pPr>
        <a:defRPr sz="1107" b="1" i="0" u="none" strike="noStrike" baseline="0">
          <a:solidFill>
            <a:schemeClr val="tx1"/>
          </a:solidFill>
          <a:latin typeface="Garamond"/>
          <a:ea typeface="Garamond"/>
          <a:cs typeface="Garamond"/>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23188405796975E-2"/>
          <c:y val="8.6021505376344246E-2"/>
          <c:w val="0.93333333333333335"/>
          <c:h val="0.71397849462366136"/>
        </c:manualLayout>
      </c:layout>
      <c:barChart>
        <c:barDir val="col"/>
        <c:grouping val="clustered"/>
        <c:varyColors val="0"/>
        <c:ser>
          <c:idx val="0"/>
          <c:order val="0"/>
          <c:tx>
            <c:strRef>
              <c:f>Sheet1!$A$2</c:f>
              <c:strCache>
                <c:ptCount val="1"/>
                <c:pt idx="0">
                  <c:v>всего</c:v>
                </c:pt>
              </c:strCache>
            </c:strRef>
          </c:tx>
          <c:spPr>
            <a:solidFill>
              <a:schemeClr val="accent1"/>
            </a:solidFill>
            <a:ln w="8413">
              <a:solidFill>
                <a:schemeClr val="tx1"/>
              </a:solidFill>
              <a:prstDash val="solid"/>
            </a:ln>
          </c:spPr>
          <c:invertIfNegative val="0"/>
          <c:dLbls>
            <c:spPr>
              <a:noFill/>
              <a:ln w="16826">
                <a:noFill/>
              </a:ln>
            </c:spPr>
            <c:txPr>
              <a:bodyPr/>
              <a:lstStyle/>
              <a:p>
                <a:pPr>
                  <a:defRPr sz="114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Sheet1!$B$1:$E$1</c:f>
              <c:strCache>
                <c:ptCount val="1"/>
                <c:pt idx="0">
                  <c:v>антибиотики</c:v>
                </c:pt>
              </c:strCache>
            </c:strRef>
          </c:cat>
          <c:val>
            <c:numRef>
              <c:f>Sheet1!$B$2:$E$2</c:f>
              <c:numCache>
                <c:formatCode>General</c:formatCode>
                <c:ptCount val="1"/>
                <c:pt idx="0">
                  <c:v>9.4</c:v>
                </c:pt>
              </c:numCache>
            </c:numRef>
          </c:val>
        </c:ser>
        <c:ser>
          <c:idx val="1"/>
          <c:order val="1"/>
          <c:tx>
            <c:strRef>
              <c:f>Sheet1!$A$3</c:f>
              <c:strCache>
                <c:ptCount val="1"/>
                <c:pt idx="0">
                  <c:v>ОПЦ</c:v>
                </c:pt>
              </c:strCache>
            </c:strRef>
          </c:tx>
          <c:spPr>
            <a:solidFill>
              <a:schemeClr val="accent2"/>
            </a:solidFill>
            <a:ln w="8413">
              <a:solidFill>
                <a:schemeClr val="tx1"/>
              </a:solidFill>
              <a:prstDash val="solid"/>
            </a:ln>
          </c:spPr>
          <c:invertIfNegative val="0"/>
          <c:cat>
            <c:strRef>
              <c:f>Sheet1!$B$1:$E$1</c:f>
              <c:strCache>
                <c:ptCount val="1"/>
                <c:pt idx="0">
                  <c:v>антибиотики</c:v>
                </c:pt>
              </c:strCache>
            </c:strRef>
          </c:cat>
          <c:val>
            <c:numRef>
              <c:f>Sheet1!$B$3:$E$3</c:f>
              <c:numCache>
                <c:formatCode>General</c:formatCode>
                <c:ptCount val="1"/>
              </c:numCache>
            </c:numRef>
          </c:val>
        </c:ser>
        <c:ser>
          <c:idx val="2"/>
          <c:order val="2"/>
          <c:tx>
            <c:strRef>
              <c:f>Sheet1!$A$4</c:f>
              <c:strCache>
                <c:ptCount val="1"/>
                <c:pt idx="0">
                  <c:v>Северный </c:v>
                </c:pt>
              </c:strCache>
            </c:strRef>
          </c:tx>
          <c:spPr>
            <a:solidFill>
              <a:srgbClr val="993300"/>
            </a:solidFill>
            <a:ln w="8413">
              <a:solidFill>
                <a:schemeClr val="tx1"/>
              </a:solidFill>
              <a:prstDash val="solid"/>
            </a:ln>
          </c:spPr>
          <c:invertIfNegative val="0"/>
          <c:dLbls>
            <c:spPr>
              <a:noFill/>
              <a:ln w="16826">
                <a:noFill/>
              </a:ln>
            </c:spPr>
            <c:txPr>
              <a:bodyPr/>
              <a:lstStyle/>
              <a:p>
                <a:pPr>
                  <a:defRPr sz="114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Sheet1!$B$1:$E$1</c:f>
              <c:strCache>
                <c:ptCount val="1"/>
                <c:pt idx="0">
                  <c:v>антибиотики</c:v>
                </c:pt>
              </c:strCache>
            </c:strRef>
          </c:cat>
          <c:val>
            <c:numRef>
              <c:f>Sheet1!$B$4:$E$4</c:f>
              <c:numCache>
                <c:formatCode>General</c:formatCode>
                <c:ptCount val="1"/>
                <c:pt idx="0">
                  <c:v>10.3</c:v>
                </c:pt>
              </c:numCache>
            </c:numRef>
          </c:val>
        </c:ser>
        <c:ser>
          <c:idx val="3"/>
          <c:order val="3"/>
          <c:tx>
            <c:strRef>
              <c:f>Sheet1!$A$5</c:f>
              <c:strCache>
                <c:ptCount val="1"/>
                <c:pt idx="0">
                  <c:v>Южный </c:v>
                </c:pt>
              </c:strCache>
            </c:strRef>
          </c:tx>
          <c:spPr>
            <a:solidFill>
              <a:srgbClr val="FFFF00"/>
            </a:solidFill>
            <a:ln w="8413">
              <a:solidFill>
                <a:schemeClr val="tx1"/>
              </a:solidFill>
              <a:prstDash val="solid"/>
            </a:ln>
          </c:spPr>
          <c:invertIfNegative val="0"/>
          <c:dLbls>
            <c:spPr>
              <a:noFill/>
              <a:ln w="16826">
                <a:noFill/>
              </a:ln>
            </c:spPr>
            <c:txPr>
              <a:bodyPr/>
              <a:lstStyle/>
              <a:p>
                <a:pPr>
                  <a:defRPr sz="114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Sheet1!$B$1:$E$1</c:f>
              <c:strCache>
                <c:ptCount val="1"/>
                <c:pt idx="0">
                  <c:v>антибиотики</c:v>
                </c:pt>
              </c:strCache>
            </c:strRef>
          </c:cat>
          <c:val>
            <c:numRef>
              <c:f>Sheet1!$B$5:$E$5</c:f>
              <c:numCache>
                <c:formatCode>General</c:formatCode>
                <c:ptCount val="1"/>
                <c:pt idx="0">
                  <c:v>4.5</c:v>
                </c:pt>
              </c:numCache>
            </c:numRef>
          </c:val>
        </c:ser>
        <c:ser>
          <c:idx val="4"/>
          <c:order val="4"/>
          <c:tx>
            <c:strRef>
              <c:f>Sheet1!$A$6</c:f>
              <c:strCache>
                <c:ptCount val="1"/>
                <c:pt idx="0">
                  <c:v>Восточный</c:v>
                </c:pt>
              </c:strCache>
            </c:strRef>
          </c:tx>
          <c:spPr>
            <a:solidFill>
              <a:srgbClr val="FF00FF"/>
            </a:solidFill>
            <a:ln w="8413">
              <a:solidFill>
                <a:schemeClr val="tx1"/>
              </a:solidFill>
              <a:prstDash val="solid"/>
            </a:ln>
          </c:spPr>
          <c:invertIfNegative val="0"/>
          <c:dLbls>
            <c:spPr>
              <a:noFill/>
              <a:ln w="16826">
                <a:noFill/>
              </a:ln>
            </c:spPr>
            <c:txPr>
              <a:bodyPr/>
              <a:lstStyle/>
              <a:p>
                <a:pPr>
                  <a:defRPr sz="114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Sheet1!$B$1:$E$1</c:f>
              <c:strCache>
                <c:ptCount val="1"/>
                <c:pt idx="0">
                  <c:v>антибиотики</c:v>
                </c:pt>
              </c:strCache>
            </c:strRef>
          </c:cat>
          <c:val>
            <c:numRef>
              <c:f>Sheet1!$B$6:$E$6</c:f>
              <c:numCache>
                <c:formatCode>General</c:formatCode>
                <c:ptCount val="1"/>
                <c:pt idx="0">
                  <c:v>7.8</c:v>
                </c:pt>
              </c:numCache>
            </c:numRef>
          </c:val>
        </c:ser>
        <c:ser>
          <c:idx val="5"/>
          <c:order val="5"/>
          <c:tx>
            <c:strRef>
              <c:f>Sheet1!$A$7</c:f>
              <c:strCache>
                <c:ptCount val="1"/>
                <c:pt idx="0">
                  <c:v>Западный </c:v>
                </c:pt>
              </c:strCache>
            </c:strRef>
          </c:tx>
          <c:spPr>
            <a:solidFill>
              <a:srgbClr val="00FFFF"/>
            </a:solidFill>
            <a:ln w="8413">
              <a:solidFill>
                <a:schemeClr val="tx1"/>
              </a:solidFill>
              <a:prstDash val="solid"/>
            </a:ln>
          </c:spPr>
          <c:invertIfNegative val="0"/>
          <c:dLbls>
            <c:spPr>
              <a:noFill/>
              <a:ln w="16826">
                <a:noFill/>
              </a:ln>
            </c:spPr>
            <c:txPr>
              <a:bodyPr/>
              <a:lstStyle/>
              <a:p>
                <a:pPr>
                  <a:defRPr sz="114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Sheet1!$B$1:$E$1</c:f>
              <c:strCache>
                <c:ptCount val="1"/>
                <c:pt idx="0">
                  <c:v>антибиотики</c:v>
                </c:pt>
              </c:strCache>
            </c:strRef>
          </c:cat>
          <c:val>
            <c:numRef>
              <c:f>Sheet1!$B$7:$E$7</c:f>
              <c:numCache>
                <c:formatCode>General</c:formatCode>
                <c:ptCount val="1"/>
                <c:pt idx="0">
                  <c:v>24.9</c:v>
                </c:pt>
              </c:numCache>
            </c:numRef>
          </c:val>
        </c:ser>
        <c:ser>
          <c:idx val="6"/>
          <c:order val="6"/>
          <c:tx>
            <c:strRef>
              <c:f>Sheet1!$A$8</c:f>
              <c:strCache>
                <c:ptCount val="1"/>
                <c:pt idx="0">
                  <c:v>Горноуральский</c:v>
                </c:pt>
              </c:strCache>
            </c:strRef>
          </c:tx>
          <c:spPr>
            <a:solidFill>
              <a:srgbClr val="0066CC"/>
            </a:solidFill>
            <a:ln w="8413">
              <a:solidFill>
                <a:schemeClr val="tx1"/>
              </a:solidFill>
              <a:prstDash val="solid"/>
            </a:ln>
          </c:spPr>
          <c:invertIfNegative val="0"/>
          <c:dLbls>
            <c:spPr>
              <a:noFill/>
              <a:ln w="16826">
                <a:noFill/>
              </a:ln>
            </c:spPr>
            <c:txPr>
              <a:bodyPr/>
              <a:lstStyle/>
              <a:p>
                <a:pPr>
                  <a:defRPr sz="114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Sheet1!$B$1:$E$1</c:f>
              <c:strCache>
                <c:ptCount val="1"/>
                <c:pt idx="0">
                  <c:v>антибиотики</c:v>
                </c:pt>
              </c:strCache>
            </c:strRef>
          </c:cat>
          <c:val>
            <c:numRef>
              <c:f>Sheet1!$B$8:$E$8</c:f>
              <c:numCache>
                <c:formatCode>General</c:formatCode>
                <c:ptCount val="1"/>
                <c:pt idx="0">
                  <c:v>8.6</c:v>
                </c:pt>
              </c:numCache>
            </c:numRef>
          </c:val>
        </c:ser>
        <c:ser>
          <c:idx val="7"/>
          <c:order val="7"/>
          <c:tx>
            <c:strRef>
              <c:f>Sheet1!$A$9</c:f>
              <c:strCache>
                <c:ptCount val="1"/>
                <c:pt idx="0">
                  <c:v>Центральный</c:v>
                </c:pt>
              </c:strCache>
            </c:strRef>
          </c:tx>
          <c:spPr>
            <a:solidFill>
              <a:srgbClr val="CCCCFF"/>
            </a:solidFill>
            <a:ln w="8413">
              <a:solidFill>
                <a:schemeClr val="tx1"/>
              </a:solidFill>
              <a:prstDash val="solid"/>
            </a:ln>
          </c:spPr>
          <c:invertIfNegative val="0"/>
          <c:dLbls>
            <c:spPr>
              <a:noFill/>
              <a:ln w="16826">
                <a:noFill/>
              </a:ln>
            </c:spPr>
            <c:txPr>
              <a:bodyPr/>
              <a:lstStyle/>
              <a:p>
                <a:pPr>
                  <a:defRPr sz="1143" b="1" i="0" u="none" strike="noStrike" baseline="0">
                    <a:solidFill>
                      <a:schemeClr val="tx1"/>
                    </a:solidFill>
                    <a:latin typeface="Garamond"/>
                    <a:ea typeface="Garamond"/>
                    <a:cs typeface="Garamond"/>
                  </a:defRPr>
                </a:pPr>
                <a:endParaRPr lang="ru-RU"/>
              </a:p>
            </c:txPr>
            <c:showLegendKey val="0"/>
            <c:showVal val="1"/>
            <c:showCatName val="0"/>
            <c:showSerName val="0"/>
            <c:showPercent val="0"/>
            <c:showBubbleSize val="0"/>
            <c:showLeaderLines val="0"/>
          </c:dLbls>
          <c:cat>
            <c:strRef>
              <c:f>Sheet1!$B$1:$E$1</c:f>
              <c:strCache>
                <c:ptCount val="1"/>
                <c:pt idx="0">
                  <c:v>антибиотики</c:v>
                </c:pt>
              </c:strCache>
            </c:strRef>
          </c:cat>
          <c:val>
            <c:numRef>
              <c:f>Sheet1!$B$9:$E$9</c:f>
              <c:numCache>
                <c:formatCode>General</c:formatCode>
                <c:ptCount val="1"/>
                <c:pt idx="0">
                  <c:v>7.1</c:v>
                </c:pt>
              </c:numCache>
            </c:numRef>
          </c:val>
        </c:ser>
        <c:dLbls>
          <c:showLegendKey val="0"/>
          <c:showVal val="0"/>
          <c:showCatName val="0"/>
          <c:showSerName val="0"/>
          <c:showPercent val="0"/>
          <c:showBubbleSize val="0"/>
        </c:dLbls>
        <c:gapWidth val="150"/>
        <c:axId val="206744192"/>
        <c:axId val="206758272"/>
      </c:barChart>
      <c:catAx>
        <c:axId val="206744192"/>
        <c:scaling>
          <c:orientation val="minMax"/>
        </c:scaling>
        <c:delete val="0"/>
        <c:axPos val="b"/>
        <c:numFmt formatCode="General" sourceLinked="1"/>
        <c:majorTickMark val="out"/>
        <c:minorTickMark val="none"/>
        <c:tickLblPos val="nextTo"/>
        <c:spPr>
          <a:ln w="2103">
            <a:solidFill>
              <a:schemeClr val="tx1"/>
            </a:solidFill>
            <a:prstDash val="solid"/>
          </a:ln>
        </c:spPr>
        <c:txPr>
          <a:bodyPr rot="0" vert="horz"/>
          <a:lstStyle/>
          <a:p>
            <a:pPr>
              <a:defRPr sz="629" b="1" i="0" u="none" strike="noStrike" baseline="0">
                <a:solidFill>
                  <a:schemeClr val="tx1"/>
                </a:solidFill>
                <a:latin typeface="Garamond"/>
                <a:ea typeface="Garamond"/>
                <a:cs typeface="Garamond"/>
              </a:defRPr>
            </a:pPr>
            <a:endParaRPr lang="ru-RU"/>
          </a:p>
        </c:txPr>
        <c:crossAx val="206758272"/>
        <c:crosses val="autoZero"/>
        <c:auto val="1"/>
        <c:lblAlgn val="ctr"/>
        <c:lblOffset val="100"/>
        <c:tickLblSkip val="1"/>
        <c:tickMarkSkip val="1"/>
        <c:noMultiLvlLbl val="0"/>
      </c:catAx>
      <c:valAx>
        <c:axId val="206758272"/>
        <c:scaling>
          <c:orientation val="minMax"/>
          <c:max val="25"/>
        </c:scaling>
        <c:delete val="0"/>
        <c:axPos val="l"/>
        <c:numFmt formatCode="General" sourceLinked="1"/>
        <c:majorTickMark val="out"/>
        <c:minorTickMark val="none"/>
        <c:tickLblPos val="nextTo"/>
        <c:spPr>
          <a:ln w="2103">
            <a:solidFill>
              <a:schemeClr val="tx1"/>
            </a:solidFill>
            <a:prstDash val="solid"/>
          </a:ln>
        </c:spPr>
        <c:txPr>
          <a:bodyPr rot="0" vert="horz"/>
          <a:lstStyle/>
          <a:p>
            <a:pPr>
              <a:defRPr sz="696" b="1" i="0" u="none" strike="noStrike" baseline="0">
                <a:solidFill>
                  <a:schemeClr val="tx1"/>
                </a:solidFill>
                <a:latin typeface="Garamond"/>
                <a:ea typeface="Garamond"/>
                <a:cs typeface="Garamond"/>
              </a:defRPr>
            </a:pPr>
            <a:endParaRPr lang="ru-RU"/>
          </a:p>
        </c:txPr>
        <c:crossAx val="206744192"/>
        <c:crosses val="autoZero"/>
        <c:crossBetween val="between"/>
      </c:valAx>
      <c:spPr>
        <a:noFill/>
        <a:ln w="16826">
          <a:noFill/>
        </a:ln>
      </c:spPr>
    </c:plotArea>
    <c:legend>
      <c:legendPos val="b"/>
      <c:layout>
        <c:manualLayout>
          <c:xMode val="edge"/>
          <c:yMode val="edge"/>
          <c:x val="0.13623188405797251"/>
          <c:y val="0.89032258064516057"/>
          <c:w val="0.76521739130434752"/>
          <c:h val="0.10107526881720449"/>
        </c:manualLayout>
      </c:layout>
      <c:overlay val="0"/>
      <c:spPr>
        <a:noFill/>
        <a:ln w="16826">
          <a:noFill/>
        </a:ln>
      </c:spPr>
      <c:txPr>
        <a:bodyPr/>
        <a:lstStyle/>
        <a:p>
          <a:pPr>
            <a:defRPr sz="800" b="1" i="0" u="none" strike="noStrike" baseline="0">
              <a:solidFill>
                <a:schemeClr val="tx1"/>
              </a:solidFill>
              <a:latin typeface="Arial" pitchFamily="34" charset="0"/>
              <a:ea typeface="Garamond"/>
              <a:cs typeface="Arial" pitchFamily="34" charset="0"/>
            </a:defRPr>
          </a:pPr>
          <a:endParaRPr lang="ru-RU"/>
        </a:p>
      </c:txPr>
    </c:legend>
    <c:plotVisOnly val="1"/>
    <c:dispBlanksAs val="gap"/>
    <c:showDLblsOverMax val="0"/>
  </c:chart>
  <c:spPr>
    <a:noFill/>
    <a:ln>
      <a:noFill/>
    </a:ln>
  </c:spPr>
  <c:txPr>
    <a:bodyPr/>
    <a:lstStyle/>
    <a:p>
      <a:pPr>
        <a:defRPr sz="1192" b="1" i="0" u="none" strike="noStrike" baseline="0">
          <a:solidFill>
            <a:schemeClr val="tx1"/>
          </a:solidFill>
          <a:latin typeface="Garamond"/>
          <a:ea typeface="Garamond"/>
          <a:cs typeface="Garamond"/>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74936061381102E-2"/>
          <c:y val="6.1465721040189124E-2"/>
          <c:w val="0.85166240409207161"/>
          <c:h val="0.74704491725768973"/>
        </c:manualLayout>
      </c:layout>
      <c:lineChart>
        <c:grouping val="standard"/>
        <c:varyColors val="0"/>
        <c:ser>
          <c:idx val="0"/>
          <c:order val="0"/>
          <c:tx>
            <c:strRef>
              <c:f>Sheet1!$A$2</c:f>
              <c:strCache>
                <c:ptCount val="1"/>
                <c:pt idx="0">
                  <c:v>количество новорожденных</c:v>
                </c:pt>
              </c:strCache>
            </c:strRef>
          </c:tx>
          <c:spPr>
            <a:ln w="42001">
              <a:solidFill>
                <a:srgbClr val="FF0000"/>
              </a:solidFill>
              <a:prstDash val="solid"/>
            </a:ln>
          </c:spPr>
          <c:marker>
            <c:symbol val="none"/>
          </c:marker>
          <c:cat>
            <c:strRef>
              <c:f>Sheet1!$B$1:$F$1</c:f>
              <c:strCache>
                <c:ptCount val="5"/>
                <c:pt idx="1">
                  <c:v>октябрь</c:v>
                </c:pt>
                <c:pt idx="2">
                  <c:v>ноябрь</c:v>
                </c:pt>
                <c:pt idx="3">
                  <c:v>декабрь</c:v>
                </c:pt>
                <c:pt idx="4">
                  <c:v>январь</c:v>
                </c:pt>
              </c:strCache>
            </c:strRef>
          </c:cat>
          <c:val>
            <c:numRef>
              <c:f>Sheet1!$B$2:$F$2</c:f>
              <c:numCache>
                <c:formatCode>General</c:formatCode>
                <c:ptCount val="5"/>
                <c:pt idx="1">
                  <c:v>3</c:v>
                </c:pt>
                <c:pt idx="2">
                  <c:v>11</c:v>
                </c:pt>
                <c:pt idx="3">
                  <c:v>19</c:v>
                </c:pt>
                <c:pt idx="4">
                  <c:v>6</c:v>
                </c:pt>
              </c:numCache>
            </c:numRef>
          </c:val>
          <c:smooth val="1"/>
        </c:ser>
        <c:ser>
          <c:idx val="1"/>
          <c:order val="1"/>
          <c:tx>
            <c:strRef>
              <c:f>Sheet1!$A$3</c:f>
              <c:strCache>
                <c:ptCount val="1"/>
                <c:pt idx="0">
                  <c:v>количество культур</c:v>
                </c:pt>
              </c:strCache>
            </c:strRef>
          </c:tx>
          <c:spPr>
            <a:ln w="42001">
              <a:solidFill>
                <a:srgbClr val="FFFF00"/>
              </a:solidFill>
              <a:prstDash val="solid"/>
            </a:ln>
          </c:spPr>
          <c:marker>
            <c:symbol val="none"/>
          </c:marker>
          <c:cat>
            <c:strRef>
              <c:f>Sheet1!$B$1:$F$1</c:f>
              <c:strCache>
                <c:ptCount val="5"/>
                <c:pt idx="1">
                  <c:v>октябрь</c:v>
                </c:pt>
                <c:pt idx="2">
                  <c:v>ноябрь</c:v>
                </c:pt>
                <c:pt idx="3">
                  <c:v>декабрь</c:v>
                </c:pt>
                <c:pt idx="4">
                  <c:v>январь</c:v>
                </c:pt>
              </c:strCache>
            </c:strRef>
          </c:cat>
          <c:val>
            <c:numRef>
              <c:f>Sheet1!$B$3:$F$3</c:f>
              <c:numCache>
                <c:formatCode>General</c:formatCode>
                <c:ptCount val="5"/>
                <c:pt idx="1">
                  <c:v>3</c:v>
                </c:pt>
                <c:pt idx="2">
                  <c:v>21</c:v>
                </c:pt>
                <c:pt idx="3">
                  <c:v>55</c:v>
                </c:pt>
                <c:pt idx="4">
                  <c:v>10</c:v>
                </c:pt>
              </c:numCache>
            </c:numRef>
          </c:val>
          <c:smooth val="1"/>
        </c:ser>
        <c:ser>
          <c:idx val="2"/>
          <c:order val="2"/>
          <c:tx>
            <c:strRef>
              <c:f>Sheet1!$A$4</c:f>
              <c:strCache>
                <c:ptCount val="1"/>
                <c:pt idx="0">
                  <c:v>количество локусов</c:v>
                </c:pt>
              </c:strCache>
            </c:strRef>
          </c:tx>
          <c:spPr>
            <a:ln w="42001">
              <a:solidFill>
                <a:srgbClr val="00FF00"/>
              </a:solidFill>
              <a:prstDash val="solid"/>
            </a:ln>
          </c:spPr>
          <c:marker>
            <c:symbol val="none"/>
          </c:marker>
          <c:cat>
            <c:strRef>
              <c:f>Sheet1!$B$1:$F$1</c:f>
              <c:strCache>
                <c:ptCount val="5"/>
                <c:pt idx="1">
                  <c:v>октябрь</c:v>
                </c:pt>
                <c:pt idx="2">
                  <c:v>ноябрь</c:v>
                </c:pt>
                <c:pt idx="3">
                  <c:v>декабрь</c:v>
                </c:pt>
                <c:pt idx="4">
                  <c:v>январь</c:v>
                </c:pt>
              </c:strCache>
            </c:strRef>
          </c:cat>
          <c:val>
            <c:numRef>
              <c:f>Sheet1!$B$4:$F$4</c:f>
              <c:numCache>
                <c:formatCode>General</c:formatCode>
                <c:ptCount val="5"/>
                <c:pt idx="1">
                  <c:v>3</c:v>
                </c:pt>
                <c:pt idx="2">
                  <c:v>7</c:v>
                </c:pt>
                <c:pt idx="3">
                  <c:v>7</c:v>
                </c:pt>
                <c:pt idx="4">
                  <c:v>3</c:v>
                </c:pt>
              </c:numCache>
            </c:numRef>
          </c:val>
          <c:smooth val="1"/>
        </c:ser>
        <c:dLbls>
          <c:showLegendKey val="0"/>
          <c:showVal val="0"/>
          <c:showCatName val="0"/>
          <c:showSerName val="0"/>
          <c:showPercent val="0"/>
          <c:showBubbleSize val="0"/>
        </c:dLbls>
        <c:marker val="1"/>
        <c:smooth val="0"/>
        <c:axId val="206814592"/>
        <c:axId val="201008256"/>
      </c:lineChart>
      <c:catAx>
        <c:axId val="206814592"/>
        <c:scaling>
          <c:orientation val="minMax"/>
        </c:scaling>
        <c:delete val="0"/>
        <c:axPos val="b"/>
        <c:numFmt formatCode="General" sourceLinked="1"/>
        <c:majorTickMark val="cross"/>
        <c:minorTickMark val="none"/>
        <c:tickLblPos val="nextTo"/>
        <c:spPr>
          <a:ln w="28001">
            <a:solidFill>
              <a:schemeClr val="tx1"/>
            </a:solidFill>
            <a:prstDash val="solid"/>
          </a:ln>
        </c:spPr>
        <c:txPr>
          <a:bodyPr rot="0" vert="horz"/>
          <a:lstStyle/>
          <a:p>
            <a:pPr>
              <a:defRPr sz="1543" b="1" i="0" u="none" strike="noStrike" baseline="0">
                <a:solidFill>
                  <a:schemeClr val="tx1"/>
                </a:solidFill>
                <a:latin typeface="Arial"/>
                <a:ea typeface="Arial"/>
                <a:cs typeface="Arial"/>
              </a:defRPr>
            </a:pPr>
            <a:endParaRPr lang="ru-RU"/>
          </a:p>
        </c:txPr>
        <c:crossAx val="201008256"/>
        <c:crosses val="autoZero"/>
        <c:auto val="0"/>
        <c:lblAlgn val="ctr"/>
        <c:lblOffset val="100"/>
        <c:tickLblSkip val="1"/>
        <c:tickMarkSkip val="1"/>
        <c:noMultiLvlLbl val="0"/>
      </c:catAx>
      <c:valAx>
        <c:axId val="201008256"/>
        <c:scaling>
          <c:orientation val="minMax"/>
        </c:scaling>
        <c:delete val="0"/>
        <c:axPos val="l"/>
        <c:numFmt formatCode="General" sourceLinked="1"/>
        <c:majorTickMark val="cross"/>
        <c:minorTickMark val="none"/>
        <c:tickLblPos val="nextTo"/>
        <c:spPr>
          <a:ln w="28001">
            <a:solidFill>
              <a:schemeClr val="tx1"/>
            </a:solidFill>
            <a:prstDash val="solid"/>
          </a:ln>
        </c:spPr>
        <c:txPr>
          <a:bodyPr rot="0" vert="horz"/>
          <a:lstStyle/>
          <a:p>
            <a:pPr>
              <a:defRPr sz="1543" b="1" i="0" u="none" strike="noStrike" baseline="0">
                <a:solidFill>
                  <a:schemeClr val="tx1"/>
                </a:solidFill>
                <a:latin typeface="Arial"/>
                <a:ea typeface="Arial"/>
                <a:cs typeface="Arial"/>
              </a:defRPr>
            </a:pPr>
            <a:endParaRPr lang="ru-RU"/>
          </a:p>
        </c:txPr>
        <c:crossAx val="206814592"/>
        <c:crosses val="autoZero"/>
        <c:crossBetween val="midCat"/>
      </c:valAx>
      <c:spPr>
        <a:noFill/>
        <a:ln w="28001">
          <a:noFill/>
        </a:ln>
      </c:spPr>
    </c:plotArea>
    <c:legend>
      <c:legendPos val="b"/>
      <c:layout>
        <c:manualLayout>
          <c:xMode val="edge"/>
          <c:yMode val="edge"/>
          <c:x val="7.5735464421091336E-3"/>
          <c:y val="0.93617021276595769"/>
          <c:w val="0.97462287617760479"/>
          <c:h val="5.9101654846336643E-2"/>
        </c:manualLayout>
      </c:layout>
      <c:overlay val="0"/>
      <c:spPr>
        <a:solidFill>
          <a:schemeClr val="bg1"/>
        </a:solidFill>
        <a:ln w="28001">
          <a:noFill/>
        </a:ln>
      </c:spPr>
      <c:txPr>
        <a:bodyPr/>
        <a:lstStyle/>
        <a:p>
          <a:pPr>
            <a:defRPr sz="1200" b="1" i="0" u="none" strike="noStrike" baseline="0">
              <a:solidFill>
                <a:schemeClr val="tx1"/>
              </a:solidFill>
              <a:latin typeface="Arial"/>
              <a:ea typeface="Arial"/>
              <a:cs typeface="Arial"/>
            </a:defRPr>
          </a:pPr>
          <a:endParaRPr lang="ru-RU"/>
        </a:p>
      </c:txPr>
    </c:legend>
    <c:plotVisOnly val="1"/>
    <c:dispBlanksAs val="gap"/>
    <c:showDLblsOverMax val="0"/>
  </c:chart>
  <c:spPr>
    <a:noFill/>
    <a:ln>
      <a:noFill/>
    </a:ln>
  </c:spPr>
  <c:txPr>
    <a:bodyPr/>
    <a:lstStyle/>
    <a:p>
      <a:pPr>
        <a:defRPr sz="1102" b="0" i="0" u="none" strike="noStrike" baseline="0">
          <a:solidFill>
            <a:schemeClr val="tx1"/>
          </a:solidFill>
          <a:latin typeface="Arial"/>
          <a:ea typeface="Arial"/>
          <a:cs typeface="Arial"/>
        </a:defRPr>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30,5</c:v>
                </c:pt>
              </c:strCache>
            </c:strRef>
          </c:tx>
          <c:spPr>
            <a:ln>
              <a:solidFill>
                <a:schemeClr val="tx1"/>
              </a:solidFill>
            </a:ln>
          </c:spPr>
          <c:dPt>
            <c:idx val="0"/>
            <c:bubble3D val="0"/>
            <c:spPr>
              <a:solidFill>
                <a:srgbClr val="FF0000"/>
              </a:solidFill>
              <a:ln>
                <a:solidFill>
                  <a:schemeClr val="tx1"/>
                </a:solidFill>
              </a:ln>
            </c:spPr>
          </c:dPt>
          <c:dPt>
            <c:idx val="1"/>
            <c:bubble3D val="0"/>
            <c:spPr>
              <a:solidFill>
                <a:srgbClr val="FFFF00"/>
              </a:solidFill>
              <a:ln>
                <a:solidFill>
                  <a:schemeClr val="tx1"/>
                </a:solidFill>
              </a:ln>
            </c:spPr>
          </c:dPt>
          <c:dPt>
            <c:idx val="2"/>
            <c:bubble3D val="0"/>
            <c:spPr>
              <a:solidFill>
                <a:srgbClr val="92D050"/>
              </a:solidFill>
              <a:ln>
                <a:solidFill>
                  <a:schemeClr val="tx1"/>
                </a:solidFill>
              </a:ln>
            </c:spPr>
          </c:dPt>
          <c:dPt>
            <c:idx val="3"/>
            <c:bubble3D val="0"/>
            <c:spPr>
              <a:solidFill>
                <a:srgbClr val="FF99FF"/>
              </a:solidFill>
              <a:ln>
                <a:solidFill>
                  <a:schemeClr val="tx1"/>
                </a:solidFill>
              </a:ln>
            </c:spPr>
          </c:dPt>
          <c:dPt>
            <c:idx val="4"/>
            <c:bubble3D val="0"/>
            <c:spPr>
              <a:solidFill>
                <a:schemeClr val="accent1">
                  <a:lumMod val="60000"/>
                  <a:lumOff val="40000"/>
                </a:schemeClr>
              </a:solidFill>
              <a:ln>
                <a:solidFill>
                  <a:schemeClr val="tx1"/>
                </a:solidFill>
              </a:ln>
            </c:spPr>
          </c:dPt>
          <c:dPt>
            <c:idx val="5"/>
            <c:bubble3D val="0"/>
            <c:spPr>
              <a:blipFill>
                <a:blip xmlns:r="http://schemas.openxmlformats.org/officeDocument/2006/relationships" r:embed="rId1"/>
                <a:tile tx="0" ty="0" sx="100000" sy="100000" flip="none" algn="tl"/>
              </a:blipFill>
              <a:ln>
                <a:solidFill>
                  <a:schemeClr val="tx1"/>
                </a:solidFill>
              </a:ln>
            </c:spPr>
          </c:dPt>
          <c:dPt>
            <c:idx val="6"/>
            <c:bubble3D val="0"/>
            <c:spPr>
              <a:solidFill>
                <a:srgbClr val="66FFFF"/>
              </a:solidFill>
              <a:ln>
                <a:solidFill>
                  <a:schemeClr val="tx1"/>
                </a:solidFill>
              </a:ln>
            </c:spPr>
          </c:dPt>
          <c:dLbls>
            <c:dLbl>
              <c:idx val="0"/>
              <c:layout>
                <c:manualLayout>
                  <c:x val="-0.13218394575678036"/>
                  <c:y val="0.1302105209432777"/>
                </c:manualLayout>
              </c:layout>
              <c:tx>
                <c:rich>
                  <a:bodyPr/>
                  <a:lstStyle/>
                  <a:p>
                    <a:r>
                      <a:rPr lang="en-US" dirty="0" smtClean="0"/>
                      <a:t>25,0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4.9613589967920676E-4"/>
                  <c:y val="-0.2079473473380139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0.14139374939243707"/>
                  <c:y val="-3.683083578014226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1228929717118694"/>
                  <c:y val="0.12520893343582348"/>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8.3519369106639416E-2"/>
                  <c:y val="0.17758253878787786"/>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4.9056454748711967E-2"/>
                  <c:y val="0.1180223965595830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 val="2.1943107805968698E-2"/>
                  <c:y val="5.5489185395461674E-2"/>
                </c:manualLayout>
              </c:layout>
              <c:dLblPos val="bestFit"/>
              <c:showLegendKey val="0"/>
              <c:showVal val="1"/>
              <c:showCatName val="0"/>
              <c:showSerName val="0"/>
              <c:showPercent val="0"/>
              <c:showBubbleSize val="0"/>
              <c:extLst>
                <c:ext xmlns:c15="http://schemas.microsoft.com/office/drawing/2012/chart" uri="{CE6537A1-D6FC-4f65-9D91-7224C49458BB}"/>
              </c:extLst>
            </c:dLbl>
            <c:spPr>
              <a:solidFill>
                <a:schemeClr val="bg1"/>
              </a:solidFill>
              <a:ln>
                <a:solidFill>
                  <a:schemeClr val="tx1"/>
                </a:solidFill>
              </a:ln>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Лист1!$A$2:$A$8</c:f>
              <c:strCache>
                <c:ptCount val="7"/>
                <c:pt idx="0">
                  <c:v>Руки</c:v>
                </c:pt>
                <c:pt idx="1">
                  <c:v>Фомиты</c:v>
                </c:pt>
                <c:pt idx="2">
                  <c:v>Сотрудники</c:v>
                </c:pt>
                <c:pt idx="3">
                  <c:v>Дезсредства и мыло</c:v>
                </c:pt>
                <c:pt idx="4">
                  <c:v>Манипуляции</c:v>
                </c:pt>
                <c:pt idx="5">
                  <c:v>Конструкция здания</c:v>
                </c:pt>
                <c:pt idx="6">
                  <c:v>Воздух кондиционер</c:v>
                </c:pt>
              </c:strCache>
            </c:strRef>
          </c:cat>
          <c:val>
            <c:numRef>
              <c:f>Лист1!$B$2:$B$8</c:f>
              <c:numCache>
                <c:formatCode>General</c:formatCode>
                <c:ptCount val="7"/>
                <c:pt idx="0">
                  <c:v>25</c:v>
                </c:pt>
                <c:pt idx="1">
                  <c:v>19.399999999999999</c:v>
                </c:pt>
                <c:pt idx="2">
                  <c:v>11.1</c:v>
                </c:pt>
                <c:pt idx="3">
                  <c:v>5.6</c:v>
                </c:pt>
                <c:pt idx="4">
                  <c:v>2.8</c:v>
                </c:pt>
                <c:pt idx="5">
                  <c:v>2.8</c:v>
                </c:pt>
                <c:pt idx="6">
                  <c:v>2.8</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ru-RU"/>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percentStacked"/>
        <c:varyColors val="0"/>
        <c:ser>
          <c:idx val="0"/>
          <c:order val="0"/>
          <c:tx>
            <c:strRef>
              <c:f>Лист2!$B$52</c:f>
              <c:strCache>
                <c:ptCount val="1"/>
                <c:pt idx="0">
                  <c:v>с высевом м\о</c:v>
                </c:pt>
              </c:strCache>
            </c:strRef>
          </c:tx>
          <c:spPr>
            <a:solidFill>
              <a:srgbClr val="FF5050"/>
            </a:solidFill>
            <a:ln w="28596">
              <a:solidFill>
                <a:sysClr val="windowText" lastClr="000000"/>
              </a:solidFill>
            </a:ln>
          </c:spPr>
          <c:invertIfNegative val="0"/>
          <c:dLbls>
            <c:spPr>
              <a:solidFill>
                <a:schemeClr val="bg1"/>
              </a:solid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Лист2!$A$53:$A$55</c:f>
              <c:strCache>
                <c:ptCount val="3"/>
                <c:pt idx="0">
                  <c:v>Фоновое исследование</c:v>
                </c:pt>
                <c:pt idx="1">
                  <c:v>микрофлора врачи </c:v>
                </c:pt>
                <c:pt idx="2">
                  <c:v>микрофлора мед.сестры</c:v>
                </c:pt>
              </c:strCache>
            </c:strRef>
          </c:cat>
          <c:val>
            <c:numRef>
              <c:f>Лист2!$B$53:$B$55</c:f>
              <c:numCache>
                <c:formatCode>General</c:formatCode>
                <c:ptCount val="3"/>
                <c:pt idx="0">
                  <c:v>81.3</c:v>
                </c:pt>
                <c:pt idx="1">
                  <c:v>90.6</c:v>
                </c:pt>
                <c:pt idx="2">
                  <c:v>68.400000000000006</c:v>
                </c:pt>
              </c:numCache>
            </c:numRef>
          </c:val>
        </c:ser>
        <c:ser>
          <c:idx val="1"/>
          <c:order val="1"/>
          <c:tx>
            <c:strRef>
              <c:f>Лист2!$C$52</c:f>
              <c:strCache>
                <c:ptCount val="1"/>
                <c:pt idx="0">
                  <c:v>без высева м\о</c:v>
                </c:pt>
              </c:strCache>
            </c:strRef>
          </c:tx>
          <c:spPr>
            <a:solidFill>
              <a:srgbClr val="66FFFF"/>
            </a:solidFill>
            <a:ln w="28596">
              <a:solidFill>
                <a:sysClr val="windowText" lastClr="000000"/>
              </a:solidFill>
            </a:ln>
          </c:spPr>
          <c:invertIfNegative val="0"/>
          <c:dLbls>
            <c:spPr>
              <a:solidFill>
                <a:schemeClr val="bg1"/>
              </a:solid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Лист2!$A$53:$A$55</c:f>
              <c:strCache>
                <c:ptCount val="3"/>
                <c:pt idx="0">
                  <c:v>Фоновое исследование</c:v>
                </c:pt>
                <c:pt idx="1">
                  <c:v>микрофлора врачи </c:v>
                </c:pt>
                <c:pt idx="2">
                  <c:v>микрофлора мед.сестры</c:v>
                </c:pt>
              </c:strCache>
            </c:strRef>
          </c:cat>
          <c:val>
            <c:numRef>
              <c:f>Лист2!$C$53:$C$55</c:f>
              <c:numCache>
                <c:formatCode>General</c:formatCode>
                <c:ptCount val="3"/>
                <c:pt idx="0">
                  <c:v>18.7</c:v>
                </c:pt>
                <c:pt idx="1">
                  <c:v>9.4</c:v>
                </c:pt>
                <c:pt idx="2">
                  <c:v>31.6</c:v>
                </c:pt>
              </c:numCache>
            </c:numRef>
          </c:val>
        </c:ser>
        <c:dLbls>
          <c:showLegendKey val="0"/>
          <c:showVal val="0"/>
          <c:showCatName val="0"/>
          <c:showSerName val="0"/>
          <c:showPercent val="0"/>
          <c:showBubbleSize val="0"/>
        </c:dLbls>
        <c:gapWidth val="75"/>
        <c:shape val="cylinder"/>
        <c:axId val="208862208"/>
        <c:axId val="208491264"/>
        <c:axId val="0"/>
      </c:bar3DChart>
      <c:catAx>
        <c:axId val="208862208"/>
        <c:scaling>
          <c:orientation val="minMax"/>
        </c:scaling>
        <c:delete val="0"/>
        <c:axPos val="b"/>
        <c:numFmt formatCode="General" sourceLinked="1"/>
        <c:majorTickMark val="none"/>
        <c:minorTickMark val="none"/>
        <c:tickLblPos val="nextTo"/>
        <c:txPr>
          <a:bodyPr/>
          <a:lstStyle/>
          <a:p>
            <a:pPr>
              <a:defRPr sz="1600"/>
            </a:pPr>
            <a:endParaRPr lang="ru-RU"/>
          </a:p>
        </c:txPr>
        <c:crossAx val="208491264"/>
        <c:crosses val="autoZero"/>
        <c:auto val="1"/>
        <c:lblAlgn val="ctr"/>
        <c:lblOffset val="100"/>
        <c:noMultiLvlLbl val="0"/>
      </c:catAx>
      <c:valAx>
        <c:axId val="208491264"/>
        <c:scaling>
          <c:orientation val="minMax"/>
        </c:scaling>
        <c:delete val="0"/>
        <c:axPos val="l"/>
        <c:numFmt formatCode="0%" sourceLinked="1"/>
        <c:majorTickMark val="none"/>
        <c:minorTickMark val="none"/>
        <c:tickLblPos val="nextTo"/>
        <c:crossAx val="208862208"/>
        <c:crosses val="autoZero"/>
        <c:crossBetween val="between"/>
      </c:valAx>
      <c:spPr>
        <a:noFill/>
        <a:ln w="25406">
          <a:noFill/>
        </a:ln>
      </c:spPr>
    </c:plotArea>
    <c:legend>
      <c:legendPos val="b"/>
      <c:layout>
        <c:manualLayout>
          <c:xMode val="edge"/>
          <c:yMode val="edge"/>
          <c:x val="0.13635558055243113"/>
          <c:y val="0.91603607010530208"/>
          <c:w val="0.72280539932508481"/>
          <c:h val="6.3404149952953959E-2"/>
        </c:manualLayout>
      </c:layout>
      <c:overlay val="0"/>
      <c:txPr>
        <a:bodyPr/>
        <a:lstStyle/>
        <a:p>
          <a:pPr>
            <a:defRPr sz="1800"/>
          </a:pPr>
          <a:endParaRPr lang="ru-RU"/>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percentStacked"/>
        <c:varyColors val="0"/>
        <c:ser>
          <c:idx val="0"/>
          <c:order val="0"/>
          <c:tx>
            <c:strRef>
              <c:f>Лист6!$B$176</c:f>
              <c:strCache>
                <c:ptCount val="1"/>
                <c:pt idx="0">
                  <c:v>без высева м/о</c:v>
                </c:pt>
              </c:strCache>
            </c:strRef>
          </c:tx>
          <c:spPr>
            <a:solidFill>
              <a:srgbClr val="66FFFF"/>
            </a:solidFill>
            <a:ln w="37998">
              <a:solidFill>
                <a:sysClr val="windowText" lastClr="000000"/>
              </a:solidFill>
            </a:ln>
          </c:spPr>
          <c:invertIfNegative val="0"/>
          <c:dLbls>
            <c:spPr>
              <a:solidFill>
                <a:schemeClr val="bg1"/>
              </a:solidFill>
              <a:ln>
                <a:noFill/>
              </a:ln>
              <a:effectLst/>
            </c:spPr>
            <c:txPr>
              <a:bodyPr/>
              <a:lstStyle/>
              <a:p>
                <a:pPr>
                  <a:defRPr sz="1397"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Лист6!$A$177:$A$179</c:f>
              <c:strCache>
                <c:ptCount val="3"/>
                <c:pt idx="0">
                  <c:v>Общий </c:v>
                </c:pt>
                <c:pt idx="1">
                  <c:v>Врачи</c:v>
                </c:pt>
                <c:pt idx="2">
                  <c:v>Медицинские сестры</c:v>
                </c:pt>
              </c:strCache>
            </c:strRef>
          </c:cat>
          <c:val>
            <c:numRef>
              <c:f>Лист6!$B$177:$B$179</c:f>
              <c:numCache>
                <c:formatCode>General</c:formatCode>
                <c:ptCount val="3"/>
                <c:pt idx="0">
                  <c:v>51.1</c:v>
                </c:pt>
                <c:pt idx="1">
                  <c:v>50</c:v>
                </c:pt>
                <c:pt idx="2">
                  <c:v>52.2</c:v>
                </c:pt>
              </c:numCache>
            </c:numRef>
          </c:val>
        </c:ser>
        <c:ser>
          <c:idx val="1"/>
          <c:order val="1"/>
          <c:tx>
            <c:strRef>
              <c:f>Лист6!$C$176</c:f>
              <c:strCache>
                <c:ptCount val="1"/>
                <c:pt idx="0">
                  <c:v>с высевом м/о</c:v>
                </c:pt>
              </c:strCache>
            </c:strRef>
          </c:tx>
          <c:spPr>
            <a:solidFill>
              <a:srgbClr val="FF5050"/>
            </a:solidFill>
            <a:ln w="37998">
              <a:solidFill>
                <a:sysClr val="windowText" lastClr="000000"/>
              </a:solidFill>
            </a:ln>
          </c:spPr>
          <c:invertIfNegative val="0"/>
          <c:dLbls>
            <c:spPr>
              <a:solidFill>
                <a:schemeClr val="bg1"/>
              </a:solidFill>
              <a:ln>
                <a:noFill/>
              </a:ln>
              <a:effectLst/>
            </c:spPr>
            <c:txPr>
              <a:bodyPr/>
              <a:lstStyle/>
              <a:p>
                <a:pPr>
                  <a:defRPr sz="1397"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Лист6!$A$177:$A$179</c:f>
              <c:strCache>
                <c:ptCount val="3"/>
                <c:pt idx="0">
                  <c:v>Общий </c:v>
                </c:pt>
                <c:pt idx="1">
                  <c:v>Врачи</c:v>
                </c:pt>
                <c:pt idx="2">
                  <c:v>Медицинские сестры</c:v>
                </c:pt>
              </c:strCache>
            </c:strRef>
          </c:cat>
          <c:val>
            <c:numRef>
              <c:f>Лист6!$C$177:$C$179</c:f>
              <c:numCache>
                <c:formatCode>General</c:formatCode>
                <c:ptCount val="3"/>
                <c:pt idx="0">
                  <c:v>48.9</c:v>
                </c:pt>
                <c:pt idx="1">
                  <c:v>50</c:v>
                </c:pt>
                <c:pt idx="2">
                  <c:v>47.8</c:v>
                </c:pt>
              </c:numCache>
            </c:numRef>
          </c:val>
        </c:ser>
        <c:dLbls>
          <c:showLegendKey val="0"/>
          <c:showVal val="0"/>
          <c:showCatName val="0"/>
          <c:showSerName val="0"/>
          <c:showPercent val="0"/>
          <c:showBubbleSize val="0"/>
        </c:dLbls>
        <c:gapWidth val="75"/>
        <c:shape val="cylinder"/>
        <c:axId val="208567296"/>
        <c:axId val="208569088"/>
        <c:axId val="0"/>
      </c:bar3DChart>
      <c:catAx>
        <c:axId val="208567296"/>
        <c:scaling>
          <c:orientation val="minMax"/>
        </c:scaling>
        <c:delete val="0"/>
        <c:axPos val="b"/>
        <c:numFmt formatCode="General" sourceLinked="1"/>
        <c:majorTickMark val="none"/>
        <c:minorTickMark val="none"/>
        <c:tickLblPos val="nextTo"/>
        <c:txPr>
          <a:bodyPr/>
          <a:lstStyle/>
          <a:p>
            <a:pPr>
              <a:defRPr sz="1197" b="1"/>
            </a:pPr>
            <a:endParaRPr lang="ru-RU"/>
          </a:p>
        </c:txPr>
        <c:crossAx val="208569088"/>
        <c:crosses val="autoZero"/>
        <c:auto val="1"/>
        <c:lblAlgn val="ctr"/>
        <c:lblOffset val="100"/>
        <c:noMultiLvlLbl val="0"/>
      </c:catAx>
      <c:valAx>
        <c:axId val="208569088"/>
        <c:scaling>
          <c:orientation val="minMax"/>
        </c:scaling>
        <c:delete val="0"/>
        <c:axPos val="l"/>
        <c:numFmt formatCode="0%" sourceLinked="1"/>
        <c:majorTickMark val="none"/>
        <c:minorTickMark val="none"/>
        <c:tickLblPos val="nextTo"/>
        <c:crossAx val="208567296"/>
        <c:crosses val="autoZero"/>
        <c:crossBetween val="between"/>
      </c:valAx>
      <c:spPr>
        <a:noFill/>
        <a:ln w="25378">
          <a:noFill/>
        </a:ln>
      </c:spPr>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percentStacked"/>
        <c:varyColors val="0"/>
        <c:ser>
          <c:idx val="0"/>
          <c:order val="0"/>
          <c:tx>
            <c:strRef>
              <c:f>Лист6!$B$168</c:f>
              <c:strCache>
                <c:ptCount val="1"/>
                <c:pt idx="0">
                  <c:v>без высева м/о</c:v>
                </c:pt>
              </c:strCache>
            </c:strRef>
          </c:tx>
          <c:spPr>
            <a:solidFill>
              <a:srgbClr val="66FFFF"/>
            </a:solidFill>
            <a:ln w="38040">
              <a:solidFill>
                <a:sysClr val="windowText" lastClr="000000"/>
              </a:solidFill>
            </a:ln>
          </c:spPr>
          <c:invertIfNegative val="0"/>
          <c:dLbls>
            <c:spPr>
              <a:solidFill>
                <a:schemeClr val="bg1"/>
              </a:solidFill>
              <a:ln>
                <a:noFill/>
              </a:ln>
              <a:effectLst/>
            </c:spPr>
            <c:txPr>
              <a:bodyPr/>
              <a:lstStyle/>
              <a:p>
                <a:pPr>
                  <a:defRPr sz="1397"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Лист6!$A$169:$A$171</c:f>
              <c:strCache>
                <c:ptCount val="3"/>
                <c:pt idx="0">
                  <c:v>Общий </c:v>
                </c:pt>
                <c:pt idx="1">
                  <c:v>Врачи</c:v>
                </c:pt>
                <c:pt idx="2">
                  <c:v>Медицинские сестры</c:v>
                </c:pt>
              </c:strCache>
            </c:strRef>
          </c:cat>
          <c:val>
            <c:numRef>
              <c:f>Лист6!$B$169:$B$171</c:f>
              <c:numCache>
                <c:formatCode>General</c:formatCode>
                <c:ptCount val="3"/>
                <c:pt idx="0">
                  <c:v>81.8</c:v>
                </c:pt>
                <c:pt idx="1">
                  <c:v>84.6</c:v>
                </c:pt>
                <c:pt idx="2">
                  <c:v>77.8</c:v>
                </c:pt>
              </c:numCache>
            </c:numRef>
          </c:val>
        </c:ser>
        <c:ser>
          <c:idx val="1"/>
          <c:order val="1"/>
          <c:tx>
            <c:strRef>
              <c:f>Лист6!$C$168</c:f>
              <c:strCache>
                <c:ptCount val="1"/>
                <c:pt idx="0">
                  <c:v>с высевом м/о</c:v>
                </c:pt>
              </c:strCache>
            </c:strRef>
          </c:tx>
          <c:spPr>
            <a:solidFill>
              <a:srgbClr val="FF5050"/>
            </a:solidFill>
            <a:ln w="38040">
              <a:solidFill>
                <a:sysClr val="windowText" lastClr="000000"/>
              </a:solidFill>
            </a:ln>
          </c:spPr>
          <c:invertIfNegative val="0"/>
          <c:dLbls>
            <c:spPr>
              <a:solidFill>
                <a:schemeClr val="bg1"/>
              </a:solidFill>
              <a:ln>
                <a:noFill/>
              </a:ln>
              <a:effectLst/>
            </c:spPr>
            <c:txPr>
              <a:bodyPr/>
              <a:lstStyle/>
              <a:p>
                <a:pPr>
                  <a:defRPr sz="1397"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Лист6!$A$169:$A$171</c:f>
              <c:strCache>
                <c:ptCount val="3"/>
                <c:pt idx="0">
                  <c:v>Общий </c:v>
                </c:pt>
                <c:pt idx="1">
                  <c:v>Врачи</c:v>
                </c:pt>
                <c:pt idx="2">
                  <c:v>Медицинские сестры</c:v>
                </c:pt>
              </c:strCache>
            </c:strRef>
          </c:cat>
          <c:val>
            <c:numRef>
              <c:f>Лист6!$C$169:$C$171</c:f>
              <c:numCache>
                <c:formatCode>General</c:formatCode>
                <c:ptCount val="3"/>
                <c:pt idx="0">
                  <c:v>18.2</c:v>
                </c:pt>
                <c:pt idx="1">
                  <c:v>15.4</c:v>
                </c:pt>
                <c:pt idx="2">
                  <c:v>22.2</c:v>
                </c:pt>
              </c:numCache>
            </c:numRef>
          </c:val>
        </c:ser>
        <c:dLbls>
          <c:showLegendKey val="0"/>
          <c:showVal val="0"/>
          <c:showCatName val="0"/>
          <c:showSerName val="0"/>
          <c:showPercent val="0"/>
          <c:showBubbleSize val="0"/>
        </c:dLbls>
        <c:gapWidth val="75"/>
        <c:shape val="cylinder"/>
        <c:axId val="208672640"/>
        <c:axId val="208674176"/>
        <c:axId val="0"/>
      </c:bar3DChart>
      <c:catAx>
        <c:axId val="208672640"/>
        <c:scaling>
          <c:orientation val="minMax"/>
        </c:scaling>
        <c:delete val="0"/>
        <c:axPos val="b"/>
        <c:numFmt formatCode="General" sourceLinked="1"/>
        <c:majorTickMark val="none"/>
        <c:minorTickMark val="none"/>
        <c:tickLblPos val="nextTo"/>
        <c:txPr>
          <a:bodyPr/>
          <a:lstStyle/>
          <a:p>
            <a:pPr>
              <a:defRPr sz="1197" b="1"/>
            </a:pPr>
            <a:endParaRPr lang="ru-RU"/>
          </a:p>
        </c:txPr>
        <c:crossAx val="208674176"/>
        <c:crosses val="autoZero"/>
        <c:auto val="1"/>
        <c:lblAlgn val="ctr"/>
        <c:lblOffset val="100"/>
        <c:noMultiLvlLbl val="0"/>
      </c:catAx>
      <c:valAx>
        <c:axId val="208674176"/>
        <c:scaling>
          <c:orientation val="minMax"/>
        </c:scaling>
        <c:delete val="0"/>
        <c:axPos val="l"/>
        <c:numFmt formatCode="0%" sourceLinked="1"/>
        <c:majorTickMark val="none"/>
        <c:minorTickMark val="none"/>
        <c:tickLblPos val="nextTo"/>
        <c:crossAx val="208672640"/>
        <c:crosses val="autoZero"/>
        <c:crossBetween val="between"/>
      </c:valAx>
      <c:spPr>
        <a:noFill/>
        <a:ln w="25387">
          <a:noFill/>
        </a:ln>
      </c:spPr>
    </c:plotArea>
    <c:legend>
      <c:legendPos val="t"/>
      <c:layout>
        <c:manualLayout>
          <c:xMode val="edge"/>
          <c:yMode val="edge"/>
          <c:x val="1.4032445528508522E-3"/>
          <c:y val="1.0224390965213855E-2"/>
          <c:w val="0.81781328269517284"/>
          <c:h val="5.9576725444530743E-2"/>
        </c:manualLayout>
      </c:layout>
      <c:overlay val="0"/>
      <c:txPr>
        <a:bodyPr/>
        <a:lstStyle/>
        <a:p>
          <a:pPr>
            <a:defRPr sz="1597" b="1"/>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8068417048696"/>
          <c:y val="9.8113388328030113E-2"/>
          <c:w val="0.86003837915511905"/>
          <c:h val="0.73207682060145363"/>
        </c:manualLayout>
      </c:layout>
      <c:barChart>
        <c:barDir val="col"/>
        <c:grouping val="clustered"/>
        <c:varyColors val="0"/>
        <c:ser>
          <c:idx val="0"/>
          <c:order val="0"/>
          <c:tx>
            <c:strRef>
              <c:f>Лист1!$B$5</c:f>
              <c:strCache>
                <c:ptCount val="1"/>
                <c:pt idx="0">
                  <c:v>кол-во заносов</c:v>
                </c:pt>
              </c:strCache>
            </c:strRef>
          </c:tx>
          <c:spPr>
            <a:solidFill>
              <a:srgbClr val="FF3300"/>
            </a:solidFill>
            <a:ln w="12700">
              <a:solidFill>
                <a:srgbClr val="000000"/>
              </a:solidFill>
              <a:prstDash val="solid"/>
            </a:ln>
          </c:spPr>
          <c:invertIfNegative val="0"/>
          <c:dLbls>
            <c:dLbl>
              <c:idx val="1"/>
              <c:layout>
                <c:manualLayout>
                  <c:x val="-7.3275301596474746E-3"/>
                  <c:y val="-1.487886129618416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3584795611969675E-3"/>
                  <c:y val="-5.112682952923264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1.8513568831420172E-3"/>
                  <c:y val="-4.536321421360810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5400">
                <a:solidFill>
                  <a:srgbClr val="000000"/>
                </a:solidFill>
                <a:prstDash val="solid"/>
              </a:ln>
            </c:spPr>
            <c:trendlineType val="linear"/>
            <c:dispRSqr val="0"/>
            <c:dispEq val="0"/>
          </c:trendline>
          <c:cat>
            <c:numRef>
              <c:f>Лист1!$C$4:$L$4</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Лист1!$C$5:$L$5</c:f>
              <c:numCache>
                <c:formatCode>General</c:formatCode>
                <c:ptCount val="10"/>
                <c:pt idx="0">
                  <c:v>17908</c:v>
                </c:pt>
                <c:pt idx="1">
                  <c:v>23792</c:v>
                </c:pt>
                <c:pt idx="2">
                  <c:v>33004</c:v>
                </c:pt>
                <c:pt idx="3">
                  <c:v>40594</c:v>
                </c:pt>
                <c:pt idx="4">
                  <c:v>40175</c:v>
                </c:pt>
                <c:pt idx="5">
                  <c:v>34659</c:v>
                </c:pt>
                <c:pt idx="6">
                  <c:v>37685</c:v>
                </c:pt>
                <c:pt idx="7">
                  <c:v>35981</c:v>
                </c:pt>
                <c:pt idx="8">
                  <c:v>37617</c:v>
                </c:pt>
                <c:pt idx="9">
                  <c:v>31535</c:v>
                </c:pt>
              </c:numCache>
            </c:numRef>
          </c:val>
        </c:ser>
        <c:dLbls>
          <c:showLegendKey val="0"/>
          <c:showVal val="0"/>
          <c:showCatName val="0"/>
          <c:showSerName val="0"/>
          <c:showPercent val="0"/>
          <c:showBubbleSize val="0"/>
        </c:dLbls>
        <c:gapWidth val="150"/>
        <c:axId val="150148992"/>
        <c:axId val="150150528"/>
      </c:barChart>
      <c:catAx>
        <c:axId val="15014899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ru-RU"/>
          </a:p>
        </c:txPr>
        <c:crossAx val="150150528"/>
        <c:crosses val="autoZero"/>
        <c:auto val="1"/>
        <c:lblAlgn val="ctr"/>
        <c:lblOffset val="100"/>
        <c:tickLblSkip val="1"/>
        <c:tickMarkSkip val="1"/>
        <c:noMultiLvlLbl val="0"/>
      </c:catAx>
      <c:valAx>
        <c:axId val="150150528"/>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ru-RU"/>
          </a:p>
        </c:txPr>
        <c:crossAx val="150148992"/>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100" b="1" i="0" u="none" strike="noStrike" baseline="0">
          <a:solidFill>
            <a:srgbClr val="000000"/>
          </a:solidFill>
          <a:latin typeface="Arial Cyr"/>
          <a:ea typeface="Arial Cyr"/>
          <a:cs typeface="Arial Cyr"/>
        </a:defRPr>
      </a:pPr>
      <a:endParaRPr lang="ru-RU"/>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spPr>
            <a:solidFill>
              <a:srgbClr val="FF00FF"/>
            </a:solidFill>
            <a:ln w="38077">
              <a:solidFill>
                <a:srgbClr val="2E2224"/>
              </a:solidFill>
            </a:ln>
          </c:spPr>
          <c:invertIfNegative val="0"/>
          <c:dLbls>
            <c:spPr>
              <a:noFill/>
              <a:ln>
                <a:noFill/>
              </a:ln>
              <a:effectLst/>
            </c:spPr>
            <c:txPr>
              <a:bodyPr/>
              <a:lstStyle/>
              <a:p>
                <a:pPr>
                  <a:defRPr sz="1799"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Лист5!$A$32:$A$33</c:f>
              <c:strCache>
                <c:ptCount val="2"/>
                <c:pt idx="0">
                  <c:v>п/антисеп. обработки </c:v>
                </c:pt>
                <c:pt idx="1">
                  <c:v>п/снятия перчаток </c:v>
                </c:pt>
              </c:strCache>
            </c:strRef>
          </c:cat>
          <c:val>
            <c:numRef>
              <c:f>Лист5!$B$32:$B$33</c:f>
              <c:numCache>
                <c:formatCode>General</c:formatCode>
                <c:ptCount val="2"/>
                <c:pt idx="0">
                  <c:v>12.5</c:v>
                </c:pt>
                <c:pt idx="1">
                  <c:v>18.399999999999999</c:v>
                </c:pt>
              </c:numCache>
            </c:numRef>
          </c:val>
        </c:ser>
        <c:dLbls>
          <c:showLegendKey val="0"/>
          <c:showVal val="0"/>
          <c:showCatName val="0"/>
          <c:showSerName val="0"/>
          <c:showPercent val="0"/>
          <c:showBubbleSize val="0"/>
        </c:dLbls>
        <c:gapWidth val="75"/>
        <c:shape val="cylinder"/>
        <c:axId val="209184256"/>
        <c:axId val="209185792"/>
        <c:axId val="0"/>
      </c:bar3DChart>
      <c:catAx>
        <c:axId val="209184256"/>
        <c:scaling>
          <c:orientation val="minMax"/>
        </c:scaling>
        <c:delete val="0"/>
        <c:axPos val="b"/>
        <c:numFmt formatCode="General" sourceLinked="1"/>
        <c:majorTickMark val="none"/>
        <c:minorTickMark val="none"/>
        <c:tickLblPos val="nextTo"/>
        <c:txPr>
          <a:bodyPr/>
          <a:lstStyle/>
          <a:p>
            <a:pPr>
              <a:defRPr sz="1799" b="1"/>
            </a:pPr>
            <a:endParaRPr lang="ru-RU"/>
          </a:p>
        </c:txPr>
        <c:crossAx val="209185792"/>
        <c:crosses val="autoZero"/>
        <c:auto val="1"/>
        <c:lblAlgn val="ctr"/>
        <c:lblOffset val="100"/>
        <c:noMultiLvlLbl val="0"/>
      </c:catAx>
      <c:valAx>
        <c:axId val="209185792"/>
        <c:scaling>
          <c:orientation val="minMax"/>
        </c:scaling>
        <c:delete val="0"/>
        <c:axPos val="l"/>
        <c:numFmt formatCode="General" sourceLinked="1"/>
        <c:majorTickMark val="none"/>
        <c:minorTickMark val="none"/>
        <c:tickLblPos val="nextTo"/>
        <c:txPr>
          <a:bodyPr/>
          <a:lstStyle/>
          <a:p>
            <a:pPr>
              <a:defRPr sz="1800" b="1"/>
            </a:pPr>
            <a:endParaRPr lang="ru-RU"/>
          </a:p>
        </c:txPr>
        <c:crossAx val="209184256"/>
        <c:crosses val="autoZero"/>
        <c:crossBetween val="between"/>
      </c:valAx>
      <c:spPr>
        <a:noFill/>
        <a:ln w="25385">
          <a:noFill/>
        </a:ln>
      </c:spPr>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5931094132282356E-2"/>
          <c:y val="9.8415652229117412E-2"/>
          <c:w val="0.90355290711933456"/>
          <c:h val="0.64656427063660005"/>
        </c:manualLayout>
      </c:layout>
      <c:barChart>
        <c:barDir val="col"/>
        <c:grouping val="clustered"/>
        <c:varyColors val="0"/>
        <c:ser>
          <c:idx val="0"/>
          <c:order val="0"/>
          <c:tx>
            <c:strRef>
              <c:f>Лист1!$A$10</c:f>
              <c:strCache>
                <c:ptCount val="1"/>
                <c:pt idx="0">
                  <c:v>Авторучка</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Лист1!$B$9:$D$9</c:f>
              <c:strCache>
                <c:ptCount val="3"/>
                <c:pt idx="0">
                  <c:v>Общая </c:v>
                </c:pt>
                <c:pt idx="1">
                  <c:v>Врачи</c:v>
                </c:pt>
                <c:pt idx="2">
                  <c:v>м/с</c:v>
                </c:pt>
              </c:strCache>
            </c:strRef>
          </c:cat>
          <c:val>
            <c:numRef>
              <c:f>Лист1!$B$10:$D$10</c:f>
              <c:numCache>
                <c:formatCode>General</c:formatCode>
                <c:ptCount val="3"/>
                <c:pt idx="0">
                  <c:v>66.7</c:v>
                </c:pt>
                <c:pt idx="1">
                  <c:v>100</c:v>
                </c:pt>
                <c:pt idx="2">
                  <c:v>60</c:v>
                </c:pt>
              </c:numCache>
            </c:numRef>
          </c:val>
        </c:ser>
        <c:ser>
          <c:idx val="1"/>
          <c:order val="1"/>
          <c:tx>
            <c:strRef>
              <c:f>Лист1!$A$11</c:f>
              <c:strCache>
                <c:ptCount val="1"/>
                <c:pt idx="0">
                  <c:v>Телефон</c:v>
                </c:pt>
              </c:strCache>
            </c:strRef>
          </c:tx>
          <c:spPr>
            <a:solidFill>
              <a:srgbClr val="0000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Лист1!$B$9:$D$9</c:f>
              <c:strCache>
                <c:ptCount val="3"/>
                <c:pt idx="0">
                  <c:v>Общая </c:v>
                </c:pt>
                <c:pt idx="1">
                  <c:v>Врачи</c:v>
                </c:pt>
                <c:pt idx="2">
                  <c:v>м/с</c:v>
                </c:pt>
              </c:strCache>
            </c:strRef>
          </c:cat>
          <c:val>
            <c:numRef>
              <c:f>Лист1!$B$11:$D$11</c:f>
              <c:numCache>
                <c:formatCode>General</c:formatCode>
                <c:ptCount val="3"/>
                <c:pt idx="0">
                  <c:v>33.300000000000004</c:v>
                </c:pt>
                <c:pt idx="1">
                  <c:v>36.700000000000003</c:v>
                </c:pt>
                <c:pt idx="2">
                  <c:v>20</c:v>
                </c:pt>
              </c:numCache>
            </c:numRef>
          </c:val>
        </c:ser>
        <c:dLbls>
          <c:showLegendKey val="0"/>
          <c:showVal val="0"/>
          <c:showCatName val="0"/>
          <c:showSerName val="0"/>
          <c:showPercent val="0"/>
          <c:showBubbleSize val="0"/>
        </c:dLbls>
        <c:gapWidth val="75"/>
        <c:axId val="209031936"/>
        <c:axId val="209033472"/>
      </c:barChart>
      <c:catAx>
        <c:axId val="209031936"/>
        <c:scaling>
          <c:orientation val="minMax"/>
        </c:scaling>
        <c:delete val="0"/>
        <c:axPos val="b"/>
        <c:numFmt formatCode="General" sourceLinked="0"/>
        <c:majorTickMark val="none"/>
        <c:minorTickMark val="none"/>
        <c:tickLblPos val="nextTo"/>
        <c:crossAx val="209033472"/>
        <c:crosses val="autoZero"/>
        <c:auto val="1"/>
        <c:lblAlgn val="ctr"/>
        <c:lblOffset val="100"/>
        <c:noMultiLvlLbl val="0"/>
      </c:catAx>
      <c:valAx>
        <c:axId val="209033472"/>
        <c:scaling>
          <c:orientation val="minMax"/>
          <c:max val="100"/>
        </c:scaling>
        <c:delete val="0"/>
        <c:axPos val="l"/>
        <c:numFmt formatCode="General" sourceLinked="1"/>
        <c:majorTickMark val="none"/>
        <c:minorTickMark val="none"/>
        <c:tickLblPos val="nextTo"/>
        <c:crossAx val="209031936"/>
        <c:crosses val="autoZero"/>
        <c:crossBetween val="between"/>
      </c:valAx>
    </c:plotArea>
    <c:legend>
      <c:legendPos val="b"/>
      <c:layout>
        <c:manualLayout>
          <c:xMode val="edge"/>
          <c:yMode val="edge"/>
          <c:x val="0.11979425311511713"/>
          <c:y val="0.85509494043145562"/>
          <c:w val="0.71789298044452265"/>
          <c:h val="0.11519594228092435"/>
        </c:manualLayout>
      </c:layout>
      <c:overlay val="0"/>
    </c:legend>
    <c:plotVisOnly val="1"/>
    <c:dispBlanksAs val="gap"/>
    <c:showDLblsOverMax val="0"/>
  </c:chart>
  <c:txPr>
    <a:bodyPr/>
    <a:lstStyle/>
    <a:p>
      <a:pPr>
        <a:defRPr sz="1200" b="1">
          <a:latin typeface="Arial" pitchFamily="34" charset="0"/>
          <a:cs typeface="Arial" pitchFamily="34" charset="0"/>
        </a:defRPr>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0"/>
      <c:rotY val="0"/>
      <c:rAngAx val="1"/>
    </c:view3D>
    <c:floor>
      <c:thickness val="0"/>
    </c:floor>
    <c:sideWall>
      <c:thickness val="0"/>
    </c:sideWall>
    <c:backWall>
      <c:thickness val="0"/>
    </c:backWall>
    <c:plotArea>
      <c:layout>
        <c:manualLayout>
          <c:layoutTarget val="inner"/>
          <c:xMode val="edge"/>
          <c:yMode val="edge"/>
          <c:x val="6.3241874140179705E-2"/>
          <c:y val="4.0264496755358724E-2"/>
          <c:w val="0.89335389288195521"/>
          <c:h val="0.63809768263296418"/>
        </c:manualLayout>
      </c:layout>
      <c:bar3DChart>
        <c:barDir val="col"/>
        <c:grouping val="percentStacked"/>
        <c:varyColors val="0"/>
        <c:ser>
          <c:idx val="0"/>
          <c:order val="0"/>
          <c:tx>
            <c:strRef>
              <c:f>Лист1!$A$2</c:f>
              <c:strCache>
                <c:ptCount val="1"/>
                <c:pt idx="0">
                  <c:v>карманы</c:v>
                </c:pt>
              </c:strCache>
            </c:strRef>
          </c:tx>
          <c:spPr>
            <a:solidFill>
              <a:srgbClr val="00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Лист1!$B$1:$E$1</c:f>
              <c:strCache>
                <c:ptCount val="4"/>
                <c:pt idx="0">
                  <c:v>Общая</c:v>
                </c:pt>
                <c:pt idx="1">
                  <c:v>Врачи</c:v>
                </c:pt>
                <c:pt idx="2">
                  <c:v>м/с</c:v>
                </c:pt>
                <c:pt idx="3">
                  <c:v>Санитары</c:v>
                </c:pt>
              </c:strCache>
            </c:strRef>
          </c:cat>
          <c:val>
            <c:numRef>
              <c:f>Лист1!$B$2:$E$2</c:f>
              <c:numCache>
                <c:formatCode>General</c:formatCode>
                <c:ptCount val="4"/>
                <c:pt idx="0">
                  <c:v>46.7</c:v>
                </c:pt>
                <c:pt idx="1">
                  <c:v>40.9</c:v>
                </c:pt>
                <c:pt idx="2">
                  <c:v>48.4</c:v>
                </c:pt>
                <c:pt idx="3">
                  <c:v>66.7</c:v>
                </c:pt>
              </c:numCache>
            </c:numRef>
          </c:val>
        </c:ser>
        <c:ser>
          <c:idx val="1"/>
          <c:order val="1"/>
          <c:tx>
            <c:strRef>
              <c:f>Лист1!$A$3</c:f>
              <c:strCache>
                <c:ptCount val="1"/>
                <c:pt idx="0">
                  <c:v>грудь</c:v>
                </c:pt>
              </c:strCache>
            </c:strRef>
          </c:tx>
          <c:spPr>
            <a:solidFill>
              <a:srgbClr val="7030A0"/>
            </a:solidFill>
          </c:spPr>
          <c:invertIfNegative val="0"/>
          <c:dLbls>
            <c:dLbl>
              <c:idx val="0"/>
              <c:layout>
                <c:manualLayout>
                  <c:x val="6.0637000349454392E-2"/>
                  <c:y val="-4.8619118948469327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2.0267876669100731E-3"/>
                  <c:y val="6.2876155522949553E-3"/>
                </c:manualLayout>
              </c:layout>
              <c:spPr>
                <a:noFill/>
                <a:ln>
                  <a:noFill/>
                </a:ln>
                <a:effectLst/>
              </c:spPr>
              <c:txPr>
                <a:bodyPr wrap="square" lIns="38100" tIns="19050" rIns="38100" bIns="19050" anchor="ctr">
                  <a:spAutoFit/>
                </a:bodyPr>
                <a:lstStyle/>
                <a:p>
                  <a:pPr>
                    <a:defRPr>
                      <a:solidFill>
                        <a:schemeClr val="bg1"/>
                      </a:solidFill>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Лист1!$B$1:$E$1</c:f>
              <c:strCache>
                <c:ptCount val="4"/>
                <c:pt idx="0">
                  <c:v>Общая</c:v>
                </c:pt>
                <c:pt idx="1">
                  <c:v>Врачи</c:v>
                </c:pt>
                <c:pt idx="2">
                  <c:v>м/с</c:v>
                </c:pt>
                <c:pt idx="3">
                  <c:v>Санитары</c:v>
                </c:pt>
              </c:strCache>
            </c:strRef>
          </c:cat>
          <c:val>
            <c:numRef>
              <c:f>Лист1!$B$3:$E$3</c:f>
              <c:numCache>
                <c:formatCode>General</c:formatCode>
                <c:ptCount val="4"/>
                <c:pt idx="0">
                  <c:v>3.2</c:v>
                </c:pt>
                <c:pt idx="1">
                  <c:v>0</c:v>
                </c:pt>
                <c:pt idx="2">
                  <c:v>6.5</c:v>
                </c:pt>
                <c:pt idx="3">
                  <c:v>0</c:v>
                </c:pt>
              </c:numCache>
            </c:numRef>
          </c:val>
        </c:ser>
        <c:ser>
          <c:idx val="2"/>
          <c:order val="2"/>
          <c:tx>
            <c:strRef>
              <c:f>Лист1!$A$4</c:f>
              <c:strCache>
                <c:ptCount val="1"/>
                <c:pt idx="0">
                  <c:v>живот</c:v>
                </c:pt>
              </c:strCache>
            </c:strRef>
          </c:tx>
          <c:spPr>
            <a:solidFill>
              <a:schemeClr val="tx1"/>
            </a:solidFill>
          </c:spPr>
          <c:invertIfNegative val="0"/>
          <c:dLbls>
            <c:dLbl>
              <c:idx val="0"/>
              <c:layout>
                <c:manualLayout>
                  <c:x val="6.0637000349454392E-2"/>
                  <c:y val="2.454229223572854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7985380256916778E-2"/>
                  <c:y val="-9.75657877094116E-3"/>
                </c:manualLayout>
              </c:layout>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Лист1!$B$1:$E$1</c:f>
              <c:strCache>
                <c:ptCount val="4"/>
                <c:pt idx="0">
                  <c:v>Общая</c:v>
                </c:pt>
                <c:pt idx="1">
                  <c:v>Врачи</c:v>
                </c:pt>
                <c:pt idx="2">
                  <c:v>м/с</c:v>
                </c:pt>
                <c:pt idx="3">
                  <c:v>Санитары</c:v>
                </c:pt>
              </c:strCache>
            </c:strRef>
          </c:cat>
          <c:val>
            <c:numRef>
              <c:f>Лист1!$B$4:$E$4</c:f>
              <c:numCache>
                <c:formatCode>General</c:formatCode>
                <c:ptCount val="4"/>
                <c:pt idx="0">
                  <c:v>3.2</c:v>
                </c:pt>
                <c:pt idx="1">
                  <c:v>9.1</c:v>
                </c:pt>
                <c:pt idx="2">
                  <c:v>0</c:v>
                </c:pt>
                <c:pt idx="3">
                  <c:v>0</c:v>
                </c:pt>
              </c:numCache>
            </c:numRef>
          </c:val>
        </c:ser>
        <c:ser>
          <c:idx val="3"/>
          <c:order val="3"/>
          <c:tx>
            <c:strRef>
              <c:f>Лист1!$A$5</c:f>
              <c:strCache>
                <c:ptCount val="1"/>
                <c:pt idx="0">
                  <c:v>подол халата</c:v>
                </c:pt>
              </c:strCache>
            </c:strRef>
          </c:tx>
          <c:spPr>
            <a:solidFill>
              <a:srgbClr val="00FF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Лист1!$B$1:$E$1</c:f>
              <c:strCache>
                <c:ptCount val="4"/>
                <c:pt idx="0">
                  <c:v>Общая</c:v>
                </c:pt>
                <c:pt idx="1">
                  <c:v>Врачи</c:v>
                </c:pt>
                <c:pt idx="2">
                  <c:v>м/с</c:v>
                </c:pt>
                <c:pt idx="3">
                  <c:v>Санитары</c:v>
                </c:pt>
              </c:strCache>
            </c:strRef>
          </c:cat>
          <c:val>
            <c:numRef>
              <c:f>Лист1!$B$5:$E$5</c:f>
              <c:numCache>
                <c:formatCode>General</c:formatCode>
                <c:ptCount val="4"/>
                <c:pt idx="0">
                  <c:v>37.1</c:v>
                </c:pt>
                <c:pt idx="1">
                  <c:v>27.3</c:v>
                </c:pt>
                <c:pt idx="2">
                  <c:v>45.2</c:v>
                </c:pt>
                <c:pt idx="3">
                  <c:v>33.300000000000004</c:v>
                </c:pt>
              </c:numCache>
            </c:numRef>
          </c:val>
        </c:ser>
        <c:ser>
          <c:idx val="4"/>
          <c:order val="4"/>
          <c:tx>
            <c:strRef>
              <c:f>Лист1!$A$6</c:f>
              <c:strCache>
                <c:ptCount val="1"/>
                <c:pt idx="0">
                  <c:v>брюки</c:v>
                </c:pt>
              </c:strCache>
            </c:strRef>
          </c:tx>
          <c:spPr>
            <a:solidFill>
              <a:srgbClr val="FF33CC"/>
            </a:solidFill>
          </c:spPr>
          <c:invertIfNegative val="0"/>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Лист1!$B$1:$E$1</c:f>
              <c:strCache>
                <c:ptCount val="4"/>
                <c:pt idx="0">
                  <c:v>Общая</c:v>
                </c:pt>
                <c:pt idx="1">
                  <c:v>Врачи</c:v>
                </c:pt>
                <c:pt idx="2">
                  <c:v>м/с</c:v>
                </c:pt>
                <c:pt idx="3">
                  <c:v>Санитары</c:v>
                </c:pt>
              </c:strCache>
            </c:strRef>
          </c:cat>
          <c:val>
            <c:numRef>
              <c:f>Лист1!$B$6:$E$6</c:f>
              <c:numCache>
                <c:formatCode>General</c:formatCode>
                <c:ptCount val="4"/>
                <c:pt idx="0">
                  <c:v>9.7000000000000011</c:v>
                </c:pt>
                <c:pt idx="1">
                  <c:v>27.3</c:v>
                </c:pt>
                <c:pt idx="2">
                  <c:v>0</c:v>
                </c:pt>
                <c:pt idx="3">
                  <c:v>0</c:v>
                </c:pt>
              </c:numCache>
            </c:numRef>
          </c:val>
        </c:ser>
        <c:dLbls>
          <c:showLegendKey val="0"/>
          <c:showVal val="0"/>
          <c:showCatName val="0"/>
          <c:showSerName val="0"/>
          <c:showPercent val="0"/>
          <c:showBubbleSize val="0"/>
        </c:dLbls>
        <c:gapWidth val="150"/>
        <c:shape val="box"/>
        <c:axId val="150473344"/>
        <c:axId val="150507904"/>
        <c:axId val="0"/>
      </c:bar3DChart>
      <c:catAx>
        <c:axId val="150473344"/>
        <c:scaling>
          <c:orientation val="minMax"/>
        </c:scaling>
        <c:delete val="0"/>
        <c:axPos val="b"/>
        <c:numFmt formatCode="General" sourceLinked="0"/>
        <c:majorTickMark val="out"/>
        <c:minorTickMark val="none"/>
        <c:tickLblPos val="nextTo"/>
        <c:crossAx val="150507904"/>
        <c:crosses val="autoZero"/>
        <c:auto val="1"/>
        <c:lblAlgn val="ctr"/>
        <c:lblOffset val="100"/>
        <c:noMultiLvlLbl val="0"/>
      </c:catAx>
      <c:valAx>
        <c:axId val="150507904"/>
        <c:scaling>
          <c:orientation val="minMax"/>
        </c:scaling>
        <c:delete val="0"/>
        <c:axPos val="l"/>
        <c:numFmt formatCode="0%" sourceLinked="1"/>
        <c:majorTickMark val="out"/>
        <c:minorTickMark val="none"/>
        <c:tickLblPos val="nextTo"/>
        <c:crossAx val="150473344"/>
        <c:crosses val="autoZero"/>
        <c:crossBetween val="between"/>
      </c:valAx>
    </c:plotArea>
    <c:legend>
      <c:legendPos val="r"/>
      <c:layout>
        <c:manualLayout>
          <c:xMode val="edge"/>
          <c:yMode val="edge"/>
          <c:x val="1.5099546378086052E-2"/>
          <c:y val="0.83085768247972869"/>
          <c:w val="0.93505618019843351"/>
          <c:h val="0.12940136281153974"/>
        </c:manualLayout>
      </c:layout>
      <c:overlay val="0"/>
    </c:legend>
    <c:plotVisOnly val="1"/>
    <c:dispBlanksAs val="gap"/>
    <c:showDLblsOverMax val="0"/>
  </c:chart>
  <c:spPr>
    <a:noFill/>
    <a:ln>
      <a:noFill/>
    </a:ln>
  </c:spPr>
  <c:txPr>
    <a:bodyPr/>
    <a:lstStyle/>
    <a:p>
      <a:pPr>
        <a:defRPr sz="1400" b="1">
          <a:latin typeface="Arial" pitchFamily="34" charset="0"/>
          <a:cs typeface="Arial" pitchFamily="34" charset="0"/>
        </a:defRPr>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524170795164401E-2"/>
          <c:y val="4.137722368037329E-2"/>
          <c:w val="0.92033732021517045"/>
          <c:h val="0.57013627382283594"/>
        </c:manualLayout>
      </c:layout>
      <c:barChart>
        <c:barDir val="col"/>
        <c:grouping val="percentStacked"/>
        <c:varyColors val="0"/>
        <c:ser>
          <c:idx val="0"/>
          <c:order val="0"/>
          <c:tx>
            <c:strRef>
              <c:f>Лист9!$A$15</c:f>
              <c:strCache>
                <c:ptCount val="1"/>
                <c:pt idx="0">
                  <c:v>Другие</c:v>
                </c:pt>
              </c:strCache>
            </c:strRef>
          </c:tx>
          <c:spPr>
            <a:solidFill>
              <a:sysClr val="window" lastClr="FFFFFF">
                <a:lumMod val="50000"/>
              </a:sysClr>
            </a:solidFill>
          </c:spPr>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Лист9!$B$14:$F$14</c:f>
              <c:strCache>
                <c:ptCount val="5"/>
                <c:pt idx="0">
                  <c:v>2010</c:v>
                </c:pt>
                <c:pt idx="1">
                  <c:v>2011</c:v>
                </c:pt>
                <c:pt idx="2">
                  <c:v>2012</c:v>
                </c:pt>
                <c:pt idx="3">
                  <c:v>2013</c:v>
                </c:pt>
                <c:pt idx="4">
                  <c:v>Всего</c:v>
                </c:pt>
              </c:strCache>
            </c:strRef>
          </c:cat>
          <c:val>
            <c:numRef>
              <c:f>Лист9!$B$15:$F$15</c:f>
              <c:numCache>
                <c:formatCode>General</c:formatCode>
                <c:ptCount val="5"/>
                <c:pt idx="0">
                  <c:v>23.1</c:v>
                </c:pt>
                <c:pt idx="1">
                  <c:v>7</c:v>
                </c:pt>
                <c:pt idx="2">
                  <c:v>4.3</c:v>
                </c:pt>
                <c:pt idx="3">
                  <c:v>6.8</c:v>
                </c:pt>
                <c:pt idx="4">
                  <c:v>6.5</c:v>
                </c:pt>
              </c:numCache>
            </c:numRef>
          </c:val>
        </c:ser>
        <c:ser>
          <c:idx val="1"/>
          <c:order val="1"/>
          <c:tx>
            <c:strRef>
              <c:f>Лист9!$A$16</c:f>
              <c:strCache>
                <c:ptCount val="1"/>
                <c:pt idx="0">
                  <c:v>Staphylococcus spp.</c:v>
                </c:pt>
              </c:strCache>
            </c:strRef>
          </c:tx>
          <c:spPr>
            <a:solidFill>
              <a:srgbClr val="009900"/>
            </a:solidFill>
          </c:spPr>
          <c:invertIfNegative val="0"/>
          <c:dLbls>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Лист9!$B$14:$F$14</c:f>
              <c:strCache>
                <c:ptCount val="5"/>
                <c:pt idx="0">
                  <c:v>2010</c:v>
                </c:pt>
                <c:pt idx="1">
                  <c:v>2011</c:v>
                </c:pt>
                <c:pt idx="2">
                  <c:v>2012</c:v>
                </c:pt>
                <c:pt idx="3">
                  <c:v>2013</c:v>
                </c:pt>
                <c:pt idx="4">
                  <c:v>Всего</c:v>
                </c:pt>
              </c:strCache>
            </c:strRef>
          </c:cat>
          <c:val>
            <c:numRef>
              <c:f>Лист9!$B$16:$F$16</c:f>
              <c:numCache>
                <c:formatCode>General</c:formatCode>
                <c:ptCount val="5"/>
                <c:pt idx="0">
                  <c:v>57.7</c:v>
                </c:pt>
                <c:pt idx="1">
                  <c:v>42.9</c:v>
                </c:pt>
                <c:pt idx="2">
                  <c:v>17.600000000000001</c:v>
                </c:pt>
                <c:pt idx="3">
                  <c:v>62.4</c:v>
                </c:pt>
                <c:pt idx="4">
                  <c:v>35.4</c:v>
                </c:pt>
              </c:numCache>
            </c:numRef>
          </c:val>
        </c:ser>
        <c:ser>
          <c:idx val="2"/>
          <c:order val="2"/>
          <c:tx>
            <c:strRef>
              <c:f>Лист9!$A$17</c:f>
              <c:strCache>
                <c:ptCount val="1"/>
                <c:pt idx="0">
                  <c:v>P. aeruginosa </c:v>
                </c:pt>
              </c:strCache>
            </c:strRef>
          </c:tx>
          <c:spPr>
            <a:solidFill>
              <a:srgbClr val="002060"/>
            </a:solidFill>
          </c:spPr>
          <c:invertIfNegative val="0"/>
          <c:dLbls>
            <c:dLbl>
              <c:idx val="0"/>
              <c:layout>
                <c:manualLayout>
                  <c:x val="5.6278541679356163E-2"/>
                  <c:y val="1.6782403583769985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Лист9!$B$14:$F$14</c:f>
              <c:strCache>
                <c:ptCount val="5"/>
                <c:pt idx="0">
                  <c:v>2010</c:v>
                </c:pt>
                <c:pt idx="1">
                  <c:v>2011</c:v>
                </c:pt>
                <c:pt idx="2">
                  <c:v>2012</c:v>
                </c:pt>
                <c:pt idx="3">
                  <c:v>2013</c:v>
                </c:pt>
                <c:pt idx="4">
                  <c:v>Всего</c:v>
                </c:pt>
              </c:strCache>
            </c:strRef>
          </c:cat>
          <c:val>
            <c:numRef>
              <c:f>Лист9!$B$17:$F$17</c:f>
              <c:numCache>
                <c:formatCode>General</c:formatCode>
                <c:ptCount val="5"/>
                <c:pt idx="0">
                  <c:v>7.7</c:v>
                </c:pt>
                <c:pt idx="1">
                  <c:v>6</c:v>
                </c:pt>
                <c:pt idx="2">
                  <c:v>4.0999999999999996</c:v>
                </c:pt>
                <c:pt idx="3">
                  <c:v>0.9</c:v>
                </c:pt>
                <c:pt idx="4">
                  <c:v>3.8</c:v>
                </c:pt>
              </c:numCache>
            </c:numRef>
          </c:val>
        </c:ser>
        <c:ser>
          <c:idx val="3"/>
          <c:order val="3"/>
          <c:tx>
            <c:strRef>
              <c:f>Лист9!$A$18</c:f>
              <c:strCache>
                <c:ptCount val="1"/>
                <c:pt idx="0">
                  <c:v>K. pneumoniae </c:v>
                </c:pt>
              </c:strCache>
            </c:strRef>
          </c:tx>
          <c:spPr>
            <a:solidFill>
              <a:srgbClr val="FF00FF"/>
            </a:solidFill>
          </c:spPr>
          <c:invertIfNegative val="0"/>
          <c:cat>
            <c:strRef>
              <c:f>Лист9!$B$14:$F$14</c:f>
              <c:strCache>
                <c:ptCount val="5"/>
                <c:pt idx="0">
                  <c:v>2010</c:v>
                </c:pt>
                <c:pt idx="1">
                  <c:v>2011</c:v>
                </c:pt>
                <c:pt idx="2">
                  <c:v>2012</c:v>
                </c:pt>
                <c:pt idx="3">
                  <c:v>2013</c:v>
                </c:pt>
                <c:pt idx="4">
                  <c:v>Всего</c:v>
                </c:pt>
              </c:strCache>
            </c:strRef>
          </c:cat>
          <c:val>
            <c:numRef>
              <c:f>Лист9!$B$18:$F$18</c:f>
              <c:numCache>
                <c:formatCode>General</c:formatCode>
                <c:ptCount val="5"/>
                <c:pt idx="0">
                  <c:v>7.7</c:v>
                </c:pt>
                <c:pt idx="1">
                  <c:v>8.3000000000000007</c:v>
                </c:pt>
                <c:pt idx="2">
                  <c:v>9</c:v>
                </c:pt>
                <c:pt idx="3">
                  <c:v>0</c:v>
                </c:pt>
                <c:pt idx="4">
                  <c:v>6.6</c:v>
                </c:pt>
              </c:numCache>
            </c:numRef>
          </c:val>
        </c:ser>
        <c:ser>
          <c:idx val="4"/>
          <c:order val="4"/>
          <c:tx>
            <c:strRef>
              <c:f>Лист9!$A$19</c:f>
              <c:strCache>
                <c:ptCount val="1"/>
                <c:pt idx="0">
                  <c:v>E. faecalis</c:v>
                </c:pt>
              </c:strCache>
            </c:strRef>
          </c:tx>
          <c:spPr>
            <a:solidFill>
              <a:srgbClr val="7030A0"/>
            </a:solidFill>
          </c:spPr>
          <c:invertIfNegative val="0"/>
          <c:cat>
            <c:strRef>
              <c:f>Лист9!$B$14:$F$14</c:f>
              <c:strCache>
                <c:ptCount val="5"/>
                <c:pt idx="0">
                  <c:v>2010</c:v>
                </c:pt>
                <c:pt idx="1">
                  <c:v>2011</c:v>
                </c:pt>
                <c:pt idx="2">
                  <c:v>2012</c:v>
                </c:pt>
                <c:pt idx="3">
                  <c:v>2013</c:v>
                </c:pt>
                <c:pt idx="4">
                  <c:v>Всего</c:v>
                </c:pt>
              </c:strCache>
            </c:strRef>
          </c:cat>
          <c:val>
            <c:numRef>
              <c:f>Лист9!$B$19:$F$19</c:f>
              <c:numCache>
                <c:formatCode>General</c:formatCode>
                <c:ptCount val="5"/>
                <c:pt idx="0">
                  <c:v>0</c:v>
                </c:pt>
                <c:pt idx="1">
                  <c:v>3.6</c:v>
                </c:pt>
                <c:pt idx="2">
                  <c:v>2.9</c:v>
                </c:pt>
                <c:pt idx="3">
                  <c:v>1.7</c:v>
                </c:pt>
                <c:pt idx="4">
                  <c:v>2.5</c:v>
                </c:pt>
              </c:numCache>
            </c:numRef>
          </c:val>
        </c:ser>
        <c:ser>
          <c:idx val="5"/>
          <c:order val="5"/>
          <c:tx>
            <c:strRef>
              <c:f>Лист9!$A$20</c:f>
              <c:strCache>
                <c:ptCount val="1"/>
                <c:pt idx="0">
                  <c:v>E. faecium</c:v>
                </c:pt>
              </c:strCache>
            </c:strRef>
          </c:tx>
          <c:spPr>
            <a:solidFill>
              <a:srgbClr val="00FFFF"/>
            </a:solidFill>
          </c:spPr>
          <c:invertIfNegative val="0"/>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Лист9!$B$14:$F$14</c:f>
              <c:strCache>
                <c:ptCount val="5"/>
                <c:pt idx="0">
                  <c:v>2010</c:v>
                </c:pt>
                <c:pt idx="1">
                  <c:v>2011</c:v>
                </c:pt>
                <c:pt idx="2">
                  <c:v>2012</c:v>
                </c:pt>
                <c:pt idx="3">
                  <c:v>2013</c:v>
                </c:pt>
                <c:pt idx="4">
                  <c:v>Всего</c:v>
                </c:pt>
              </c:strCache>
            </c:strRef>
          </c:cat>
          <c:val>
            <c:numRef>
              <c:f>Лист9!$B$20:$F$20</c:f>
              <c:numCache>
                <c:formatCode>General</c:formatCode>
                <c:ptCount val="5"/>
                <c:pt idx="0">
                  <c:v>0</c:v>
                </c:pt>
                <c:pt idx="1">
                  <c:v>15.5</c:v>
                </c:pt>
                <c:pt idx="2">
                  <c:v>3.7</c:v>
                </c:pt>
                <c:pt idx="3">
                  <c:v>1.7</c:v>
                </c:pt>
                <c:pt idx="4">
                  <c:v>5.0999999999999996</c:v>
                </c:pt>
              </c:numCache>
            </c:numRef>
          </c:val>
        </c:ser>
        <c:ser>
          <c:idx val="6"/>
          <c:order val="6"/>
          <c:tx>
            <c:strRef>
              <c:f>Лист9!$A$21</c:f>
              <c:strCache>
                <c:ptCount val="1"/>
                <c:pt idx="0">
                  <c:v>E. coli </c:v>
                </c:pt>
              </c:strCache>
            </c:strRef>
          </c:tx>
          <c:spPr>
            <a:solidFill>
              <a:srgbClr val="00FF00"/>
            </a:solidFill>
          </c:spPr>
          <c:invertIfNegative val="0"/>
          <c:cat>
            <c:strRef>
              <c:f>Лист9!$B$14:$F$14</c:f>
              <c:strCache>
                <c:ptCount val="5"/>
                <c:pt idx="0">
                  <c:v>2010</c:v>
                </c:pt>
                <c:pt idx="1">
                  <c:v>2011</c:v>
                </c:pt>
                <c:pt idx="2">
                  <c:v>2012</c:v>
                </c:pt>
                <c:pt idx="3">
                  <c:v>2013</c:v>
                </c:pt>
                <c:pt idx="4">
                  <c:v>Всего</c:v>
                </c:pt>
              </c:strCache>
            </c:strRef>
          </c:cat>
          <c:val>
            <c:numRef>
              <c:f>Лист9!$B$21:$F$21</c:f>
              <c:numCache>
                <c:formatCode>General</c:formatCode>
                <c:ptCount val="5"/>
                <c:pt idx="0">
                  <c:v>0</c:v>
                </c:pt>
                <c:pt idx="1">
                  <c:v>0</c:v>
                </c:pt>
                <c:pt idx="2">
                  <c:v>3.7</c:v>
                </c:pt>
                <c:pt idx="3">
                  <c:v>0</c:v>
                </c:pt>
                <c:pt idx="4">
                  <c:v>1.9000000000000001</c:v>
                </c:pt>
              </c:numCache>
            </c:numRef>
          </c:val>
        </c:ser>
        <c:ser>
          <c:idx val="7"/>
          <c:order val="7"/>
          <c:tx>
            <c:strRef>
              <c:f>Лист9!$A$22</c:f>
              <c:strCache>
                <c:ptCount val="1"/>
                <c:pt idx="0">
                  <c:v>Bacillus spp</c:v>
                </c:pt>
              </c:strCache>
            </c:strRef>
          </c:tx>
          <c:spPr>
            <a:solidFill>
              <a:srgbClr val="C00000"/>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Лист9!$B$14:$F$14</c:f>
              <c:strCache>
                <c:ptCount val="5"/>
                <c:pt idx="0">
                  <c:v>2010</c:v>
                </c:pt>
                <c:pt idx="1">
                  <c:v>2011</c:v>
                </c:pt>
                <c:pt idx="2">
                  <c:v>2012</c:v>
                </c:pt>
                <c:pt idx="3">
                  <c:v>2013</c:v>
                </c:pt>
                <c:pt idx="4">
                  <c:v>Всего</c:v>
                </c:pt>
              </c:strCache>
            </c:strRef>
          </c:cat>
          <c:val>
            <c:numRef>
              <c:f>Лист9!$B$22:$F$22</c:f>
              <c:numCache>
                <c:formatCode>General</c:formatCode>
                <c:ptCount val="5"/>
                <c:pt idx="0">
                  <c:v>0</c:v>
                </c:pt>
                <c:pt idx="1">
                  <c:v>6</c:v>
                </c:pt>
                <c:pt idx="2">
                  <c:v>33.1</c:v>
                </c:pt>
                <c:pt idx="3">
                  <c:v>17.100000000000001</c:v>
                </c:pt>
                <c:pt idx="4">
                  <c:v>22.5</c:v>
                </c:pt>
              </c:numCache>
            </c:numRef>
          </c:val>
        </c:ser>
        <c:ser>
          <c:idx val="8"/>
          <c:order val="8"/>
          <c:tx>
            <c:strRef>
              <c:f>Лист9!$A$23</c:f>
              <c:strCache>
                <c:ptCount val="1"/>
                <c:pt idx="0">
                  <c:v>A. baumannii</c:v>
                </c:pt>
              </c:strCache>
            </c:strRef>
          </c:tx>
          <c:spPr>
            <a:solidFill>
              <a:srgbClr val="FFC000"/>
            </a:solidFill>
          </c:spPr>
          <c:invertIfNegative val="0"/>
          <c:dLbls>
            <c:dLbl>
              <c:idx val="0"/>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Лист9!$B$14:$F$14</c:f>
              <c:strCache>
                <c:ptCount val="5"/>
                <c:pt idx="0">
                  <c:v>2010</c:v>
                </c:pt>
                <c:pt idx="1">
                  <c:v>2011</c:v>
                </c:pt>
                <c:pt idx="2">
                  <c:v>2012</c:v>
                </c:pt>
                <c:pt idx="3">
                  <c:v>2013</c:v>
                </c:pt>
                <c:pt idx="4">
                  <c:v>Всего</c:v>
                </c:pt>
              </c:strCache>
            </c:strRef>
          </c:cat>
          <c:val>
            <c:numRef>
              <c:f>Лист9!$B$23:$F$23</c:f>
              <c:numCache>
                <c:formatCode>General</c:formatCode>
                <c:ptCount val="5"/>
                <c:pt idx="0">
                  <c:v>3.8</c:v>
                </c:pt>
                <c:pt idx="1">
                  <c:v>10.7</c:v>
                </c:pt>
                <c:pt idx="2">
                  <c:v>21.6</c:v>
                </c:pt>
                <c:pt idx="3">
                  <c:v>9.4</c:v>
                </c:pt>
                <c:pt idx="4">
                  <c:v>15.7</c:v>
                </c:pt>
              </c:numCache>
            </c:numRef>
          </c:val>
        </c:ser>
        <c:dLbls>
          <c:showLegendKey val="0"/>
          <c:showVal val="0"/>
          <c:showCatName val="0"/>
          <c:showSerName val="0"/>
          <c:showPercent val="0"/>
          <c:showBubbleSize val="0"/>
        </c:dLbls>
        <c:gapWidth val="150"/>
        <c:overlap val="100"/>
        <c:axId val="209494016"/>
        <c:axId val="209495936"/>
      </c:barChart>
      <c:catAx>
        <c:axId val="209494016"/>
        <c:scaling>
          <c:orientation val="minMax"/>
        </c:scaling>
        <c:delete val="0"/>
        <c:axPos val="b"/>
        <c:title>
          <c:tx>
            <c:rich>
              <a:bodyPr/>
              <a:lstStyle/>
              <a:p>
                <a:pPr>
                  <a:defRPr/>
                </a:pPr>
                <a:r>
                  <a:rPr lang="ru-RU"/>
                  <a:t>годы</a:t>
                </a:r>
              </a:p>
            </c:rich>
          </c:tx>
          <c:layout>
            <c:manualLayout>
              <c:xMode val="edge"/>
              <c:yMode val="edge"/>
              <c:x val="0.50105704375308457"/>
              <c:y val="0.69780802398911235"/>
            </c:manualLayout>
          </c:layout>
          <c:overlay val="0"/>
        </c:title>
        <c:numFmt formatCode="General" sourceLinked="0"/>
        <c:majorTickMark val="out"/>
        <c:minorTickMark val="none"/>
        <c:tickLblPos val="nextTo"/>
        <c:crossAx val="209495936"/>
        <c:crosses val="autoZero"/>
        <c:auto val="1"/>
        <c:lblAlgn val="ctr"/>
        <c:lblOffset val="100"/>
        <c:noMultiLvlLbl val="0"/>
      </c:catAx>
      <c:valAx>
        <c:axId val="209495936"/>
        <c:scaling>
          <c:orientation val="minMax"/>
        </c:scaling>
        <c:delete val="0"/>
        <c:axPos val="l"/>
        <c:numFmt formatCode="0%" sourceLinked="1"/>
        <c:majorTickMark val="out"/>
        <c:minorTickMark val="none"/>
        <c:tickLblPos val="nextTo"/>
        <c:crossAx val="209494016"/>
        <c:crosses val="autoZero"/>
        <c:crossBetween val="between"/>
      </c:valAx>
    </c:plotArea>
    <c:legend>
      <c:legendPos val="b"/>
      <c:layout>
        <c:manualLayout>
          <c:xMode val="edge"/>
          <c:yMode val="edge"/>
          <c:x val="1.8651162277441492E-2"/>
          <c:y val="0.78329746214811902"/>
          <c:w val="0.9781466868865093"/>
          <c:h val="0.20140734813645175"/>
        </c:manualLayout>
      </c:layout>
      <c:overlay val="0"/>
    </c:legend>
    <c:plotVisOnly val="1"/>
    <c:dispBlanksAs val="gap"/>
    <c:showDLblsOverMax val="0"/>
  </c:chart>
  <c:txPr>
    <a:bodyPr/>
    <a:lstStyle/>
    <a:p>
      <a:pPr>
        <a:defRPr sz="1400" b="1">
          <a:latin typeface="Arial" pitchFamily="34" charset="0"/>
          <a:cs typeface="Arial" pitchFamily="34"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hPercent val="50"/>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1540841925146098"/>
          <c:y val="4.7179487179487167E-2"/>
          <c:w val="0.88336557377841551"/>
          <c:h val="0.70666763577629721"/>
        </c:manualLayout>
      </c:layout>
      <c:bar3DChart>
        <c:barDir val="col"/>
        <c:grouping val="percentStacked"/>
        <c:varyColors val="0"/>
        <c:ser>
          <c:idx val="0"/>
          <c:order val="0"/>
          <c:tx>
            <c:strRef>
              <c:f>Лист2!$B$3</c:f>
              <c:strCache>
                <c:ptCount val="1"/>
                <c:pt idx="0">
                  <c:v>ГСИ</c:v>
                </c:pt>
              </c:strCache>
            </c:strRef>
          </c:tx>
          <c:spPr>
            <a:solidFill>
              <a:srgbClr val="FF3300"/>
            </a:solidFill>
            <a:ln w="12700">
              <a:solidFill>
                <a:srgbClr val="000000"/>
              </a:solidFill>
              <a:prstDash val="solid"/>
            </a:ln>
          </c:spPr>
          <c:invertIfNegative val="0"/>
          <c:cat>
            <c:strRef>
              <c:f>Лист2!$C$2:$H$2</c:f>
              <c:strCache>
                <c:ptCount val="6"/>
                <c:pt idx="0">
                  <c:v>хирургия</c:v>
                </c:pt>
                <c:pt idx="1">
                  <c:v>РАО</c:v>
                </c:pt>
                <c:pt idx="2">
                  <c:v>терапия</c:v>
                </c:pt>
                <c:pt idx="3">
                  <c:v>род.дом</c:v>
                </c:pt>
                <c:pt idx="4">
                  <c:v>педиатрия</c:v>
                </c:pt>
                <c:pt idx="5">
                  <c:v>всего</c:v>
                </c:pt>
              </c:strCache>
            </c:strRef>
          </c:cat>
          <c:val>
            <c:numRef>
              <c:f>Лист2!$C$3:$H$3</c:f>
              <c:numCache>
                <c:formatCode>General</c:formatCode>
                <c:ptCount val="6"/>
                <c:pt idx="0">
                  <c:v>67</c:v>
                </c:pt>
                <c:pt idx="1">
                  <c:v>49</c:v>
                </c:pt>
                <c:pt idx="2">
                  <c:v>42</c:v>
                </c:pt>
                <c:pt idx="3">
                  <c:v>53</c:v>
                </c:pt>
                <c:pt idx="4">
                  <c:v>52</c:v>
                </c:pt>
                <c:pt idx="5">
                  <c:v>263</c:v>
                </c:pt>
              </c:numCache>
            </c:numRef>
          </c:val>
        </c:ser>
        <c:ser>
          <c:idx val="1"/>
          <c:order val="1"/>
          <c:tx>
            <c:strRef>
              <c:f>Лист2!$B$4</c:f>
              <c:strCache>
                <c:ptCount val="1"/>
                <c:pt idx="0">
                  <c:v>Гельминтозы</c:v>
                </c:pt>
              </c:strCache>
            </c:strRef>
          </c:tx>
          <c:spPr>
            <a:solidFill>
              <a:srgbClr val="000000"/>
            </a:solidFill>
            <a:ln w="12700">
              <a:solidFill>
                <a:srgbClr val="000000"/>
              </a:solidFill>
              <a:prstDash val="solid"/>
            </a:ln>
          </c:spPr>
          <c:invertIfNegative val="0"/>
          <c:cat>
            <c:strRef>
              <c:f>Лист2!$C$2:$H$2</c:f>
              <c:strCache>
                <c:ptCount val="6"/>
                <c:pt idx="0">
                  <c:v>хирургия</c:v>
                </c:pt>
                <c:pt idx="1">
                  <c:v>РАО</c:v>
                </c:pt>
                <c:pt idx="2">
                  <c:v>терапия</c:v>
                </c:pt>
                <c:pt idx="3">
                  <c:v>род.дом</c:v>
                </c:pt>
                <c:pt idx="4">
                  <c:v>педиатрия</c:v>
                </c:pt>
                <c:pt idx="5">
                  <c:v>всего</c:v>
                </c:pt>
              </c:strCache>
            </c:strRef>
          </c:cat>
          <c:val>
            <c:numRef>
              <c:f>Лист2!$C$4:$H$4</c:f>
              <c:numCache>
                <c:formatCode>General</c:formatCode>
                <c:ptCount val="6"/>
                <c:pt idx="0">
                  <c:v>25</c:v>
                </c:pt>
                <c:pt idx="1">
                  <c:v>3</c:v>
                </c:pt>
                <c:pt idx="2">
                  <c:v>261</c:v>
                </c:pt>
                <c:pt idx="3">
                  <c:v>2</c:v>
                </c:pt>
                <c:pt idx="4">
                  <c:v>373</c:v>
                </c:pt>
                <c:pt idx="5">
                  <c:v>664</c:v>
                </c:pt>
              </c:numCache>
            </c:numRef>
          </c:val>
        </c:ser>
        <c:ser>
          <c:idx val="2"/>
          <c:order val="2"/>
          <c:tx>
            <c:strRef>
              <c:f>Лист2!$B$5</c:f>
              <c:strCache>
                <c:ptCount val="1"/>
                <c:pt idx="0">
                  <c:v>Заразные кожные, педикулез</c:v>
                </c:pt>
              </c:strCache>
            </c:strRef>
          </c:tx>
          <c:spPr>
            <a:solidFill>
              <a:srgbClr val="FFFF00"/>
            </a:solidFill>
            <a:ln w="12700">
              <a:solidFill>
                <a:srgbClr val="000000"/>
              </a:solidFill>
              <a:prstDash val="solid"/>
            </a:ln>
          </c:spPr>
          <c:invertIfNegative val="0"/>
          <c:cat>
            <c:strRef>
              <c:f>Лист2!$C$2:$H$2</c:f>
              <c:strCache>
                <c:ptCount val="6"/>
                <c:pt idx="0">
                  <c:v>хирургия</c:v>
                </c:pt>
                <c:pt idx="1">
                  <c:v>РАО</c:v>
                </c:pt>
                <c:pt idx="2">
                  <c:v>терапия</c:v>
                </c:pt>
                <c:pt idx="3">
                  <c:v>род.дом</c:v>
                </c:pt>
                <c:pt idx="4">
                  <c:v>педиатрия</c:v>
                </c:pt>
                <c:pt idx="5">
                  <c:v>всего</c:v>
                </c:pt>
              </c:strCache>
            </c:strRef>
          </c:cat>
          <c:val>
            <c:numRef>
              <c:f>Лист2!$C$5:$H$5</c:f>
              <c:numCache>
                <c:formatCode>General</c:formatCode>
                <c:ptCount val="6"/>
                <c:pt idx="0">
                  <c:v>267</c:v>
                </c:pt>
                <c:pt idx="1">
                  <c:v>69</c:v>
                </c:pt>
                <c:pt idx="2">
                  <c:v>431</c:v>
                </c:pt>
                <c:pt idx="3">
                  <c:v>350</c:v>
                </c:pt>
                <c:pt idx="4">
                  <c:v>99</c:v>
                </c:pt>
                <c:pt idx="5">
                  <c:v>1216</c:v>
                </c:pt>
              </c:numCache>
            </c:numRef>
          </c:val>
        </c:ser>
        <c:ser>
          <c:idx val="3"/>
          <c:order val="3"/>
          <c:tx>
            <c:strRef>
              <c:f>Лист2!$B$6</c:f>
              <c:strCache>
                <c:ptCount val="1"/>
                <c:pt idx="0">
                  <c:v>Туберкулез</c:v>
                </c:pt>
              </c:strCache>
            </c:strRef>
          </c:tx>
          <c:spPr>
            <a:solidFill>
              <a:srgbClr val="FF00FF"/>
            </a:solidFill>
            <a:ln w="12700">
              <a:solidFill>
                <a:srgbClr val="000000"/>
              </a:solidFill>
              <a:prstDash val="solid"/>
            </a:ln>
          </c:spPr>
          <c:invertIfNegative val="0"/>
          <c:cat>
            <c:strRef>
              <c:f>Лист2!$C$2:$H$2</c:f>
              <c:strCache>
                <c:ptCount val="6"/>
                <c:pt idx="0">
                  <c:v>хирургия</c:v>
                </c:pt>
                <c:pt idx="1">
                  <c:v>РАО</c:v>
                </c:pt>
                <c:pt idx="2">
                  <c:v>терапия</c:v>
                </c:pt>
                <c:pt idx="3">
                  <c:v>род.дом</c:v>
                </c:pt>
                <c:pt idx="4">
                  <c:v>педиатрия</c:v>
                </c:pt>
                <c:pt idx="5">
                  <c:v>всего</c:v>
                </c:pt>
              </c:strCache>
            </c:strRef>
          </c:cat>
          <c:val>
            <c:numRef>
              <c:f>Лист2!$C$6:$H$6</c:f>
              <c:numCache>
                <c:formatCode>General</c:formatCode>
                <c:ptCount val="6"/>
                <c:pt idx="0">
                  <c:v>139</c:v>
                </c:pt>
                <c:pt idx="1">
                  <c:v>97</c:v>
                </c:pt>
                <c:pt idx="2">
                  <c:v>278</c:v>
                </c:pt>
                <c:pt idx="3">
                  <c:v>36</c:v>
                </c:pt>
                <c:pt idx="4">
                  <c:v>10</c:v>
                </c:pt>
                <c:pt idx="5">
                  <c:v>560</c:v>
                </c:pt>
              </c:numCache>
            </c:numRef>
          </c:val>
        </c:ser>
        <c:ser>
          <c:idx val="4"/>
          <c:order val="4"/>
          <c:tx>
            <c:strRef>
              <c:f>Лист2!$B$7</c:f>
              <c:strCache>
                <c:ptCount val="1"/>
                <c:pt idx="0">
                  <c:v>Респираторные </c:v>
                </c:pt>
              </c:strCache>
            </c:strRef>
          </c:tx>
          <c:spPr>
            <a:solidFill>
              <a:srgbClr val="602000"/>
            </a:solidFill>
            <a:ln w="12700">
              <a:solidFill>
                <a:srgbClr val="000000"/>
              </a:solidFill>
              <a:prstDash val="solid"/>
            </a:ln>
          </c:spPr>
          <c:invertIfNegative val="0"/>
          <c:cat>
            <c:strRef>
              <c:f>Лист2!$C$2:$H$2</c:f>
              <c:strCache>
                <c:ptCount val="6"/>
                <c:pt idx="0">
                  <c:v>хирургия</c:v>
                </c:pt>
                <c:pt idx="1">
                  <c:v>РАО</c:v>
                </c:pt>
                <c:pt idx="2">
                  <c:v>терапия</c:v>
                </c:pt>
                <c:pt idx="3">
                  <c:v>род.дом</c:v>
                </c:pt>
                <c:pt idx="4">
                  <c:v>педиатрия</c:v>
                </c:pt>
                <c:pt idx="5">
                  <c:v>всего</c:v>
                </c:pt>
              </c:strCache>
            </c:strRef>
          </c:cat>
          <c:val>
            <c:numRef>
              <c:f>Лист2!$C$7:$H$7</c:f>
              <c:numCache>
                <c:formatCode>General</c:formatCode>
                <c:ptCount val="6"/>
                <c:pt idx="0">
                  <c:v>1366</c:v>
                </c:pt>
                <c:pt idx="1">
                  <c:v>981</c:v>
                </c:pt>
                <c:pt idx="2">
                  <c:v>5185</c:v>
                </c:pt>
                <c:pt idx="3">
                  <c:v>442</c:v>
                </c:pt>
                <c:pt idx="4">
                  <c:v>2597</c:v>
                </c:pt>
                <c:pt idx="5">
                  <c:v>10571</c:v>
                </c:pt>
              </c:numCache>
            </c:numRef>
          </c:val>
        </c:ser>
        <c:ser>
          <c:idx val="5"/>
          <c:order val="5"/>
          <c:tx>
            <c:strRef>
              <c:f>Лист2!$B$8</c:f>
              <c:strCache>
                <c:ptCount val="1"/>
                <c:pt idx="0">
                  <c:v>ВИЧ</c:v>
                </c:pt>
              </c:strCache>
            </c:strRef>
          </c:tx>
          <c:spPr>
            <a:solidFill>
              <a:srgbClr val="FF0000"/>
            </a:solidFill>
            <a:ln w="12700">
              <a:solidFill>
                <a:srgbClr val="000000"/>
              </a:solidFill>
              <a:prstDash val="solid"/>
            </a:ln>
          </c:spPr>
          <c:invertIfNegative val="0"/>
          <c:dLbls>
            <c:dLbl>
              <c:idx val="4"/>
              <c:delete val="1"/>
              <c:extLst>
                <c:ext xmlns:c15="http://schemas.microsoft.com/office/drawing/2012/chart" uri="{CE6537A1-D6FC-4f65-9D91-7224C49458BB}"/>
              </c:extLst>
            </c:dLbl>
            <c:spPr>
              <a:noFill/>
              <a:ln w="25400">
                <a:noFill/>
              </a:ln>
            </c:spPr>
            <c:txPr>
              <a:bodyPr/>
              <a:lstStyle/>
              <a:p>
                <a:pPr>
                  <a:defRPr sz="1000" b="0" i="0" u="none" strike="noStrike" baseline="0">
                    <a:solidFill>
                      <a:srgbClr val="000000"/>
                    </a:solidFill>
                    <a:latin typeface="Arial Cyr"/>
                    <a:ea typeface="Arial Cyr"/>
                    <a:cs typeface="Arial Cyr"/>
                  </a:defRPr>
                </a:pPr>
                <a:endParaRPr lang="ru-RU"/>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Лист2!$C$2:$H$2</c:f>
              <c:strCache>
                <c:ptCount val="6"/>
                <c:pt idx="0">
                  <c:v>хирургия</c:v>
                </c:pt>
                <c:pt idx="1">
                  <c:v>РАО</c:v>
                </c:pt>
                <c:pt idx="2">
                  <c:v>терапия</c:v>
                </c:pt>
                <c:pt idx="3">
                  <c:v>род.дом</c:v>
                </c:pt>
                <c:pt idx="4">
                  <c:v>педиатрия</c:v>
                </c:pt>
                <c:pt idx="5">
                  <c:v>всего</c:v>
                </c:pt>
              </c:strCache>
            </c:strRef>
          </c:cat>
          <c:val>
            <c:numRef>
              <c:f>Лист2!$C$8:$H$8</c:f>
              <c:numCache>
                <c:formatCode>General</c:formatCode>
                <c:ptCount val="6"/>
                <c:pt idx="0">
                  <c:v>1886</c:v>
                </c:pt>
                <c:pt idx="1">
                  <c:v>773</c:v>
                </c:pt>
                <c:pt idx="2">
                  <c:v>2618</c:v>
                </c:pt>
                <c:pt idx="3">
                  <c:v>883</c:v>
                </c:pt>
                <c:pt idx="4">
                  <c:v>150</c:v>
                </c:pt>
                <c:pt idx="5">
                  <c:v>6310</c:v>
                </c:pt>
              </c:numCache>
            </c:numRef>
          </c:val>
        </c:ser>
        <c:ser>
          <c:idx val="6"/>
          <c:order val="6"/>
          <c:tx>
            <c:strRef>
              <c:f>Лист2!$B$9</c:f>
              <c:strCache>
                <c:ptCount val="1"/>
                <c:pt idx="0">
                  <c:v>Гепатиты</c:v>
                </c:pt>
              </c:strCache>
            </c:strRef>
          </c:tx>
          <c:spPr>
            <a:solidFill>
              <a:srgbClr val="FF6600"/>
            </a:solidFill>
            <a:ln w="12700">
              <a:solidFill>
                <a:srgbClr val="000000"/>
              </a:solidFill>
              <a:prstDash val="solid"/>
            </a:ln>
          </c:spPr>
          <c:invertIfNegative val="0"/>
          <c:cat>
            <c:strRef>
              <c:f>Лист2!$C$2:$H$2</c:f>
              <c:strCache>
                <c:ptCount val="6"/>
                <c:pt idx="0">
                  <c:v>хирургия</c:v>
                </c:pt>
                <c:pt idx="1">
                  <c:v>РАО</c:v>
                </c:pt>
                <c:pt idx="2">
                  <c:v>терапия</c:v>
                </c:pt>
                <c:pt idx="3">
                  <c:v>род.дом</c:v>
                </c:pt>
                <c:pt idx="4">
                  <c:v>педиатрия</c:v>
                </c:pt>
                <c:pt idx="5">
                  <c:v>всего</c:v>
                </c:pt>
              </c:strCache>
            </c:strRef>
          </c:cat>
          <c:val>
            <c:numRef>
              <c:f>Лист2!$C$9:$H$9</c:f>
              <c:numCache>
                <c:formatCode>General</c:formatCode>
                <c:ptCount val="6"/>
                <c:pt idx="0">
                  <c:v>2543</c:v>
                </c:pt>
                <c:pt idx="1">
                  <c:v>1616</c:v>
                </c:pt>
                <c:pt idx="2">
                  <c:v>5573</c:v>
                </c:pt>
                <c:pt idx="3">
                  <c:v>1429</c:v>
                </c:pt>
                <c:pt idx="4">
                  <c:v>147</c:v>
                </c:pt>
                <c:pt idx="5">
                  <c:v>11308</c:v>
                </c:pt>
              </c:numCache>
            </c:numRef>
          </c:val>
        </c:ser>
        <c:ser>
          <c:idx val="7"/>
          <c:order val="7"/>
          <c:tx>
            <c:strRef>
              <c:f>Лист2!$B$10</c:f>
              <c:strCache>
                <c:ptCount val="1"/>
                <c:pt idx="0">
                  <c:v>ОКИ</c:v>
                </c:pt>
              </c:strCache>
            </c:strRef>
          </c:tx>
          <c:spPr>
            <a:solidFill>
              <a:srgbClr val="CCCCFF"/>
            </a:solidFill>
            <a:ln w="12700">
              <a:solidFill>
                <a:srgbClr val="000000"/>
              </a:solidFill>
              <a:prstDash val="solid"/>
            </a:ln>
          </c:spPr>
          <c:invertIfNegative val="0"/>
          <c:cat>
            <c:strRef>
              <c:f>Лист2!$C$2:$H$2</c:f>
              <c:strCache>
                <c:ptCount val="6"/>
                <c:pt idx="0">
                  <c:v>хирургия</c:v>
                </c:pt>
                <c:pt idx="1">
                  <c:v>РАО</c:v>
                </c:pt>
                <c:pt idx="2">
                  <c:v>терапия</c:v>
                </c:pt>
                <c:pt idx="3">
                  <c:v>род.дом</c:v>
                </c:pt>
                <c:pt idx="4">
                  <c:v>педиатрия</c:v>
                </c:pt>
                <c:pt idx="5">
                  <c:v>всего</c:v>
                </c:pt>
              </c:strCache>
            </c:strRef>
          </c:cat>
          <c:val>
            <c:numRef>
              <c:f>Лист2!$C$10:$H$10</c:f>
              <c:numCache>
                <c:formatCode>General</c:formatCode>
                <c:ptCount val="6"/>
                <c:pt idx="0">
                  <c:v>43</c:v>
                </c:pt>
                <c:pt idx="1">
                  <c:v>17</c:v>
                </c:pt>
                <c:pt idx="2">
                  <c:v>194</c:v>
                </c:pt>
                <c:pt idx="3">
                  <c:v>6</c:v>
                </c:pt>
                <c:pt idx="4">
                  <c:v>194</c:v>
                </c:pt>
                <c:pt idx="5">
                  <c:v>454</c:v>
                </c:pt>
              </c:numCache>
            </c:numRef>
          </c:val>
        </c:ser>
        <c:dLbls>
          <c:showLegendKey val="0"/>
          <c:showVal val="0"/>
          <c:showCatName val="0"/>
          <c:showSerName val="0"/>
          <c:showPercent val="0"/>
          <c:showBubbleSize val="0"/>
        </c:dLbls>
        <c:gapWidth val="150"/>
        <c:shape val="box"/>
        <c:axId val="155138304"/>
        <c:axId val="155148288"/>
        <c:axId val="0"/>
      </c:bar3DChart>
      <c:catAx>
        <c:axId val="155138304"/>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050" b="0" i="0" u="none" strike="noStrike" baseline="0">
                <a:solidFill>
                  <a:srgbClr val="000000"/>
                </a:solidFill>
                <a:latin typeface="Arial Cyr"/>
                <a:ea typeface="Arial Cyr"/>
                <a:cs typeface="Arial Cyr"/>
              </a:defRPr>
            </a:pPr>
            <a:endParaRPr lang="ru-RU"/>
          </a:p>
        </c:txPr>
        <c:crossAx val="155148288"/>
        <c:crosses val="autoZero"/>
        <c:auto val="1"/>
        <c:lblAlgn val="ctr"/>
        <c:lblOffset val="100"/>
        <c:tickLblSkip val="1"/>
        <c:tickMarkSkip val="1"/>
        <c:noMultiLvlLbl val="0"/>
      </c:catAx>
      <c:valAx>
        <c:axId val="155148288"/>
        <c:scaling>
          <c:orientation val="minMax"/>
        </c:scaling>
        <c:delete val="0"/>
        <c:axPos val="l"/>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RU"/>
          </a:p>
        </c:txPr>
        <c:crossAx val="155138304"/>
        <c:crosses val="autoZero"/>
        <c:crossBetween val="between"/>
      </c:valAx>
      <c:spPr>
        <a:noFill/>
        <a:ln w="25400">
          <a:noFill/>
        </a:ln>
      </c:spPr>
    </c:plotArea>
    <c:legend>
      <c:legendPos val="b"/>
      <c:layout>
        <c:manualLayout>
          <c:xMode val="edge"/>
          <c:yMode val="edge"/>
          <c:x val="9.2081196911683004E-3"/>
          <c:y val="0.83384740662170709"/>
          <c:w val="0.98526880695500796"/>
          <c:h val="0.15076945728584379"/>
        </c:manualLayout>
      </c:layout>
      <c:overlay val="0"/>
      <c:spPr>
        <a:solidFill>
          <a:srgbClr val="FFFFFF"/>
        </a:solidFill>
        <a:ln w="25400">
          <a:noFill/>
        </a:ln>
      </c:spPr>
      <c:txPr>
        <a:bodyPr/>
        <a:lstStyle/>
        <a:p>
          <a:pPr>
            <a:defRPr sz="900" b="0" i="0" u="none" strike="noStrike" baseline="0">
              <a:solidFill>
                <a:srgbClr val="000000"/>
              </a:solidFill>
              <a:latin typeface="Arial Cyr"/>
              <a:ea typeface="Arial Cyr"/>
              <a:cs typeface="Arial Cyr"/>
            </a:defRPr>
          </a:pPr>
          <a:endParaRPr lang="ru-RU"/>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Cyr"/>
          <a:ea typeface="Arial Cyr"/>
          <a:cs typeface="Arial Cyr"/>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7030A0"/>
                </a:solidFill>
                <a:latin typeface="Arial Cyr"/>
                <a:ea typeface="Arial Cyr"/>
                <a:cs typeface="Arial Cyr"/>
              </a:defRPr>
            </a:pPr>
            <a:r>
              <a:rPr lang="ru-RU" sz="2400" dirty="0" smtClean="0">
                <a:solidFill>
                  <a:srgbClr val="C00000"/>
                </a:solidFill>
                <a:latin typeface="Arial" pitchFamily="34" charset="0"/>
                <a:cs typeface="Arial" pitchFamily="34" charset="0"/>
              </a:rPr>
              <a:t>Фоновая заболеваемость новорожденных в роддоме</a:t>
            </a:r>
            <a:endParaRPr lang="ru-RU" sz="2400" dirty="0">
              <a:solidFill>
                <a:srgbClr val="C00000"/>
              </a:solidFill>
              <a:latin typeface="Arial" pitchFamily="34" charset="0"/>
              <a:cs typeface="Arial" pitchFamily="34" charset="0"/>
            </a:endParaRPr>
          </a:p>
        </c:rich>
      </c:tx>
      <c:layout>
        <c:manualLayout>
          <c:xMode val="edge"/>
          <c:yMode val="edge"/>
          <c:x val="0.11517968107930705"/>
          <c:y val="3.7192439369468075E-2"/>
        </c:manualLayout>
      </c:layout>
      <c:overlay val="0"/>
      <c:spPr>
        <a:noFill/>
        <a:ln w="25050">
          <a:noFill/>
        </a:ln>
      </c:spPr>
    </c:title>
    <c:autoTitleDeleted val="0"/>
    <c:plotArea>
      <c:layout>
        <c:manualLayout>
          <c:layoutTarget val="inner"/>
          <c:xMode val="edge"/>
          <c:yMode val="edge"/>
          <c:x val="6.2118126272912431E-2"/>
          <c:y val="0.18717948717948976"/>
          <c:w val="0.91955193482688391"/>
          <c:h val="0.60256410256410264"/>
        </c:manualLayout>
      </c:layout>
      <c:areaChart>
        <c:grouping val="stacked"/>
        <c:varyColors val="0"/>
        <c:ser>
          <c:idx val="1"/>
          <c:order val="0"/>
          <c:tx>
            <c:strRef>
              <c:f>Лист1!$B$12</c:f>
              <c:strCache>
                <c:ptCount val="1"/>
                <c:pt idx="0">
                  <c:v>официальная заболеваемость</c:v>
                </c:pt>
              </c:strCache>
            </c:strRef>
          </c:tx>
          <c:spPr>
            <a:solidFill>
              <a:srgbClr val="FFC000"/>
            </a:solidFill>
            <a:ln w="12525">
              <a:solidFill>
                <a:srgbClr val="000000"/>
              </a:solidFill>
              <a:prstDash val="solid"/>
            </a:ln>
          </c:spPr>
          <c:dLbls>
            <c:dLbl>
              <c:idx val="0"/>
              <c:layout>
                <c:manualLayout>
                  <c:x val="1.7665824960385861E-2"/>
                  <c:y val="-0.10283261519798315"/>
                </c:manualLayout>
              </c:layout>
              <c:showLegendKey val="0"/>
              <c:showVal val="1"/>
              <c:showCatName val="0"/>
              <c:showSerName val="0"/>
              <c:showPercent val="0"/>
              <c:showBubbleSize val="0"/>
            </c:dLbl>
            <c:dLbl>
              <c:idx val="1"/>
              <c:layout>
                <c:manualLayout>
                  <c:x val="-1.7750176302795419E-3"/>
                  <c:y val="-0.10340495137946815"/>
                </c:manualLayout>
              </c:layout>
              <c:showLegendKey val="0"/>
              <c:showVal val="1"/>
              <c:showCatName val="0"/>
              <c:showSerName val="0"/>
              <c:showPercent val="0"/>
              <c:showBubbleSize val="0"/>
            </c:dLbl>
            <c:dLbl>
              <c:idx val="2"/>
              <c:layout>
                <c:manualLayout>
                  <c:x val="5.2607181904607133E-3"/>
                  <c:y val="-0.11452210620044796"/>
                </c:manualLayout>
              </c:layout>
              <c:showLegendKey val="0"/>
              <c:showVal val="1"/>
              <c:showCatName val="0"/>
              <c:showSerName val="0"/>
              <c:showPercent val="0"/>
              <c:showBubbleSize val="0"/>
            </c:dLbl>
            <c:dLbl>
              <c:idx val="3"/>
              <c:layout>
                <c:manualLayout>
                  <c:x val="-3.9968250112026402E-3"/>
                  <c:y val="-0.1160835823859007"/>
                </c:manualLayout>
              </c:layout>
              <c:showLegendKey val="0"/>
              <c:showVal val="1"/>
              <c:showCatName val="0"/>
              <c:showSerName val="0"/>
              <c:showPercent val="0"/>
              <c:showBubbleSize val="0"/>
            </c:dLbl>
            <c:dLbl>
              <c:idx val="4"/>
              <c:layout>
                <c:manualLayout>
                  <c:x val="-5.1077287016642508E-3"/>
                  <c:y val="-0.11068526417445615"/>
                </c:manualLayout>
              </c:layout>
              <c:showLegendKey val="0"/>
              <c:showVal val="1"/>
              <c:showCatName val="0"/>
              <c:showSerName val="0"/>
              <c:showPercent val="0"/>
              <c:showBubbleSize val="0"/>
            </c:dLbl>
            <c:dLbl>
              <c:idx val="5"/>
              <c:layout>
                <c:manualLayout>
                  <c:x val="-5.2003024532255972E-3"/>
                  <c:y val="-0.1220725320786766"/>
                </c:manualLayout>
              </c:layout>
              <c:showLegendKey val="0"/>
              <c:showVal val="1"/>
              <c:showCatName val="0"/>
              <c:showSerName val="0"/>
              <c:showPercent val="0"/>
              <c:showBubbleSize val="0"/>
            </c:dLbl>
            <c:dLbl>
              <c:idx val="6"/>
              <c:layout>
                <c:manualLayout>
                  <c:x val="-4.2745462658866484E-3"/>
                  <c:y val="-0.10668791669405985"/>
                </c:manualLayout>
              </c:layout>
              <c:showLegendKey val="0"/>
              <c:showVal val="1"/>
              <c:showCatName val="0"/>
              <c:showSerName val="0"/>
              <c:showPercent val="0"/>
              <c:showBubbleSize val="0"/>
            </c:dLbl>
            <c:dLbl>
              <c:idx val="7"/>
              <c:layout>
                <c:manualLayout>
                  <c:x val="-3.3487900785476939E-3"/>
                  <c:y val="-0.10304784238168579"/>
                </c:manualLayout>
              </c:layout>
              <c:showLegendKey val="0"/>
              <c:showVal val="1"/>
              <c:showCatName val="0"/>
              <c:showSerName val="0"/>
              <c:showPercent val="0"/>
              <c:showBubbleSize val="0"/>
            </c:dLbl>
            <c:dLbl>
              <c:idx val="8"/>
              <c:layout>
                <c:manualLayout>
                  <c:x val="-2.4230338912088092E-3"/>
                  <c:y val="-9.6806910735278168E-2"/>
                </c:manualLayout>
              </c:layout>
              <c:showLegendKey val="0"/>
              <c:showVal val="1"/>
              <c:showCatName val="0"/>
              <c:showSerName val="0"/>
              <c:showPercent val="0"/>
              <c:showBubbleSize val="0"/>
            </c:dLbl>
            <c:dLbl>
              <c:idx val="9"/>
              <c:layout>
                <c:manualLayout>
                  <c:x val="-1.4972777038701121E-3"/>
                  <c:y val="-0.12381248067789928"/>
                </c:manualLayout>
              </c:layout>
              <c:showLegendKey val="0"/>
              <c:showVal val="1"/>
              <c:showCatName val="0"/>
              <c:showSerName val="0"/>
              <c:showPercent val="0"/>
              <c:showBubbleSize val="0"/>
            </c:dLbl>
            <c:dLbl>
              <c:idx val="10"/>
              <c:layout>
                <c:manualLayout>
                  <c:x val="-6.681501149932146E-3"/>
                  <c:y val="-0.12076303784685666"/>
                </c:manualLayout>
              </c:layout>
              <c:tx>
                <c:rich>
                  <a:bodyPr/>
                  <a:lstStyle/>
                  <a:p>
                    <a:r>
                      <a:rPr lang="ru-RU" sz="1200" dirty="0">
                        <a:solidFill>
                          <a:schemeClr val="bg1"/>
                        </a:solidFill>
                        <a:latin typeface="Arial" pitchFamily="34" charset="0"/>
                        <a:cs typeface="Arial" pitchFamily="34" charset="0"/>
                      </a:rPr>
                      <a:t>1</a:t>
                    </a:r>
                    <a:r>
                      <a:rPr lang="ru-RU" dirty="0"/>
                      <a:t>8,6</a:t>
                    </a:r>
                  </a:p>
                </c:rich>
              </c:tx>
              <c:showLegendKey val="0"/>
              <c:showVal val="0"/>
              <c:showCatName val="0"/>
              <c:showSerName val="0"/>
              <c:showPercent val="0"/>
              <c:showBubbleSize val="0"/>
            </c:dLbl>
            <c:dLbl>
              <c:idx val="11"/>
              <c:layout>
                <c:manualLayout>
                  <c:x val="-2.4749886520931609E-2"/>
                  <c:y val="-0.11339124855264029"/>
                </c:manualLayout>
              </c:layout>
              <c:showLegendKey val="0"/>
              <c:showVal val="1"/>
              <c:showCatName val="0"/>
              <c:showSerName val="0"/>
              <c:showPercent val="0"/>
              <c:showBubbleSize val="0"/>
            </c:dLbl>
            <c:dLbl>
              <c:idx val="12"/>
              <c:layout>
                <c:manualLayout>
                  <c:xMode val="edge"/>
                  <c:yMode val="edge"/>
                  <c:x val="0.59266802443991851"/>
                  <c:y val="0.53076923076923077"/>
                </c:manualLayout>
              </c:layout>
              <c:showLegendKey val="0"/>
              <c:showVal val="1"/>
              <c:showCatName val="0"/>
              <c:showSerName val="0"/>
              <c:showPercent val="0"/>
              <c:showBubbleSize val="0"/>
            </c:dLbl>
            <c:dLbl>
              <c:idx val="13"/>
              <c:layout>
                <c:manualLayout>
                  <c:xMode val="edge"/>
                  <c:yMode val="edge"/>
                  <c:x val="0.6201629327902235"/>
                  <c:y val="0.3846153846153848"/>
                </c:manualLayout>
              </c:layout>
              <c:showLegendKey val="0"/>
              <c:showVal val="1"/>
              <c:showCatName val="0"/>
              <c:showSerName val="0"/>
              <c:showPercent val="0"/>
              <c:showBubbleSize val="0"/>
            </c:dLbl>
            <c:spPr>
              <a:noFill/>
              <a:ln w="25050">
                <a:noFill/>
              </a:ln>
            </c:spPr>
            <c:txPr>
              <a:bodyPr/>
              <a:lstStyle/>
              <a:p>
                <a:pPr>
                  <a:defRPr sz="1200" b="1" i="0" u="none" strike="noStrike" baseline="0">
                    <a:solidFill>
                      <a:schemeClr val="bg1"/>
                    </a:solidFill>
                    <a:latin typeface="Arial" pitchFamily="34" charset="0"/>
                    <a:ea typeface="Arial Cyr"/>
                    <a:cs typeface="Arial" pitchFamily="34" charset="0"/>
                  </a:defRPr>
                </a:pPr>
                <a:endParaRPr lang="ru-RU"/>
              </a:p>
            </c:txPr>
            <c:showLegendKey val="0"/>
            <c:showVal val="1"/>
            <c:showCatName val="0"/>
            <c:showSerName val="0"/>
            <c:showPercent val="0"/>
            <c:showBubbleSize val="0"/>
            <c:showLeaderLines val="0"/>
          </c:dLbls>
          <c:cat>
            <c:strRef>
              <c:f>Лист1!$A$13:$A$24</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Лист1!$B$13:$B$24</c:f>
              <c:numCache>
                <c:formatCode>General</c:formatCode>
                <c:ptCount val="12"/>
                <c:pt idx="0">
                  <c:v>17.399999999999999</c:v>
                </c:pt>
                <c:pt idx="1">
                  <c:v>21.9</c:v>
                </c:pt>
                <c:pt idx="2">
                  <c:v>21.5</c:v>
                </c:pt>
                <c:pt idx="3">
                  <c:v>17.2</c:v>
                </c:pt>
                <c:pt idx="4">
                  <c:v>20.9</c:v>
                </c:pt>
                <c:pt idx="5">
                  <c:v>16.8</c:v>
                </c:pt>
                <c:pt idx="6">
                  <c:v>16.8</c:v>
                </c:pt>
                <c:pt idx="7">
                  <c:v>17.3</c:v>
                </c:pt>
                <c:pt idx="8">
                  <c:v>20.2</c:v>
                </c:pt>
                <c:pt idx="9">
                  <c:v>14.8</c:v>
                </c:pt>
                <c:pt idx="10">
                  <c:v>18.600000000000001</c:v>
                </c:pt>
                <c:pt idx="11">
                  <c:v>25.6</c:v>
                </c:pt>
              </c:numCache>
            </c:numRef>
          </c:val>
        </c:ser>
        <c:ser>
          <c:idx val="2"/>
          <c:order val="1"/>
          <c:tx>
            <c:strRef>
              <c:f>Лист1!$C$12</c:f>
              <c:strCache>
                <c:ptCount val="1"/>
                <c:pt idx="0">
                  <c:v>фоновая заболеваемость</c:v>
                </c:pt>
              </c:strCache>
            </c:strRef>
          </c:tx>
          <c:spPr>
            <a:solidFill>
              <a:srgbClr val="836FFB"/>
            </a:solidFill>
            <a:ln w="12525">
              <a:solidFill>
                <a:srgbClr val="000000"/>
              </a:solidFill>
              <a:prstDash val="solid"/>
            </a:ln>
          </c:spPr>
          <c:dLbls>
            <c:dLbl>
              <c:idx val="0"/>
              <c:layout>
                <c:manualLayout>
                  <c:x val="2.3941082539507746E-2"/>
                  <c:y val="-0.22836099558955839"/>
                </c:manualLayout>
              </c:layout>
              <c:showLegendKey val="0"/>
              <c:showVal val="1"/>
              <c:showCatName val="0"/>
              <c:showSerName val="0"/>
              <c:showPercent val="0"/>
              <c:showBubbleSize val="0"/>
            </c:dLbl>
            <c:dLbl>
              <c:idx val="1"/>
              <c:layout>
                <c:manualLayout>
                  <c:x val="5.9115687462144746E-3"/>
                  <c:y val="-0.22049770040455272"/>
                </c:manualLayout>
              </c:layout>
              <c:showLegendKey val="0"/>
              <c:showVal val="1"/>
              <c:showCatName val="0"/>
              <c:showSerName val="0"/>
              <c:showPercent val="0"/>
              <c:showBubbleSize val="0"/>
            </c:dLbl>
            <c:dLbl>
              <c:idx val="2"/>
              <c:layout>
                <c:manualLayout>
                  <c:x val="8.8740708110787228E-3"/>
                  <c:y val="-0.23659266646113974"/>
                </c:manualLayout>
              </c:layout>
              <c:showLegendKey val="0"/>
              <c:showVal val="1"/>
              <c:showCatName val="0"/>
              <c:showSerName val="0"/>
              <c:showPercent val="0"/>
              <c:showBubbleSize val="0"/>
            </c:dLbl>
            <c:dLbl>
              <c:idx val="3"/>
              <c:layout>
                <c:manualLayout>
                  <c:x val="-3.8187324486537292E-3"/>
                  <c:y val="-0.23658904876652476"/>
                </c:manualLayout>
              </c:layout>
              <c:showLegendKey val="0"/>
              <c:showVal val="1"/>
              <c:showCatName val="0"/>
              <c:showSerName val="0"/>
              <c:showPercent val="0"/>
              <c:showBubbleSize val="0"/>
            </c:dLbl>
            <c:dLbl>
              <c:idx val="4"/>
              <c:layout>
                <c:manualLayout>
                  <c:x val="-7.3467320081493891E-3"/>
                  <c:y val="-0.22079576698271688"/>
                </c:manualLayout>
              </c:layout>
              <c:showLegendKey val="0"/>
              <c:showVal val="1"/>
              <c:showCatName val="0"/>
              <c:showSerName val="0"/>
              <c:showPercent val="0"/>
              <c:showBubbleSize val="0"/>
            </c:dLbl>
            <c:dLbl>
              <c:idx val="5"/>
              <c:layout>
                <c:manualLayout>
                  <c:x val="7.0503826881779834E-3"/>
                  <c:y val="-0.24713101087825043"/>
                </c:manualLayout>
              </c:layout>
              <c:showLegendKey val="0"/>
              <c:showVal val="1"/>
              <c:showCatName val="0"/>
              <c:showSerName val="0"/>
              <c:showPercent val="0"/>
              <c:showBubbleSize val="0"/>
            </c:dLbl>
            <c:dLbl>
              <c:idx val="6"/>
              <c:layout>
                <c:manualLayout>
                  <c:x val="1.382754253620396E-2"/>
                  <c:y val="-0.22073646824922491"/>
                </c:manualLayout>
              </c:layout>
              <c:showLegendKey val="0"/>
              <c:showVal val="1"/>
              <c:showCatName val="0"/>
              <c:showSerName val="0"/>
              <c:showPercent val="0"/>
              <c:showBubbleSize val="0"/>
            </c:dLbl>
            <c:dLbl>
              <c:idx val="7"/>
              <c:layout>
                <c:manualLayout>
                  <c:x val="-4.0666262870987339E-3"/>
                  <c:y val="-0.20966128940927889"/>
                </c:manualLayout>
              </c:layout>
              <c:showLegendKey val="0"/>
              <c:showVal val="1"/>
              <c:showCatName val="0"/>
              <c:showSerName val="0"/>
              <c:showPercent val="0"/>
              <c:showBubbleSize val="0"/>
            </c:dLbl>
            <c:dLbl>
              <c:idx val="8"/>
              <c:layout>
                <c:manualLayout>
                  <c:x val="-8.7352018060679708E-3"/>
                  <c:y val="-0.19772163884711949"/>
                </c:manualLayout>
              </c:layout>
              <c:showLegendKey val="0"/>
              <c:showVal val="1"/>
              <c:showCatName val="0"/>
              <c:showSerName val="0"/>
              <c:showPercent val="0"/>
              <c:showBubbleSize val="0"/>
            </c:dLbl>
            <c:dLbl>
              <c:idx val="9"/>
              <c:layout>
                <c:manualLayout>
                  <c:x val="-1.3648807885028301E-2"/>
                  <c:y val="-0.21985500909142591"/>
                </c:manualLayout>
              </c:layout>
              <c:showLegendKey val="0"/>
              <c:showVal val="1"/>
              <c:showCatName val="0"/>
              <c:showSerName val="0"/>
              <c:showPercent val="0"/>
              <c:showBubbleSize val="0"/>
            </c:dLbl>
            <c:dLbl>
              <c:idx val="10"/>
              <c:layout>
                <c:manualLayout>
                  <c:x val="-3.4407796927482005E-3"/>
                  <c:y val="-0.24091030634008964"/>
                </c:manualLayout>
              </c:layout>
              <c:tx>
                <c:rich>
                  <a:bodyPr/>
                  <a:lstStyle/>
                  <a:p>
                    <a:r>
                      <a:rPr lang="en-US" sz="1200" dirty="0" smtClean="0">
                        <a:solidFill>
                          <a:schemeClr val="tx1"/>
                        </a:solidFill>
                        <a:latin typeface="Arial" pitchFamily="34" charset="0"/>
                        <a:cs typeface="Arial" pitchFamily="34" charset="0"/>
                      </a:rPr>
                      <a:t>1</a:t>
                    </a:r>
                    <a:r>
                      <a:rPr lang="en-US" dirty="0" smtClean="0"/>
                      <a:t>00</a:t>
                    </a:r>
                    <a:r>
                      <a:rPr lang="ru-RU" dirty="0" smtClean="0"/>
                      <a:t>,0</a:t>
                    </a:r>
                    <a:endParaRPr lang="en-US" dirty="0"/>
                  </a:p>
                </c:rich>
              </c:tx>
              <c:showLegendKey val="0"/>
              <c:showVal val="1"/>
              <c:showCatName val="0"/>
              <c:showSerName val="0"/>
              <c:showPercent val="0"/>
              <c:showBubbleSize val="0"/>
            </c:dLbl>
            <c:dLbl>
              <c:idx val="11"/>
              <c:layout>
                <c:manualLayout>
                  <c:x val="-2.1093992621552024E-2"/>
                  <c:y val="-0.22013404345008536"/>
                </c:manualLayout>
              </c:layout>
              <c:showLegendKey val="0"/>
              <c:showVal val="1"/>
              <c:showCatName val="0"/>
              <c:showSerName val="0"/>
              <c:showPercent val="0"/>
              <c:showBubbleSize val="0"/>
            </c:dLbl>
            <c:spPr>
              <a:noFill/>
              <a:ln w="25050">
                <a:noFill/>
              </a:ln>
            </c:spPr>
            <c:txPr>
              <a:bodyPr/>
              <a:lstStyle/>
              <a:p>
                <a:pPr>
                  <a:defRPr sz="1200" b="1" i="0" u="none" strike="noStrike" baseline="0">
                    <a:solidFill>
                      <a:schemeClr val="tx1"/>
                    </a:solidFill>
                    <a:latin typeface="Arial" pitchFamily="34" charset="0"/>
                    <a:ea typeface="Arial Cyr"/>
                    <a:cs typeface="Arial" pitchFamily="34" charset="0"/>
                  </a:defRPr>
                </a:pPr>
                <a:endParaRPr lang="ru-RU"/>
              </a:p>
            </c:txPr>
            <c:showLegendKey val="0"/>
            <c:showVal val="1"/>
            <c:showCatName val="0"/>
            <c:showSerName val="0"/>
            <c:showPercent val="0"/>
            <c:showBubbleSize val="0"/>
            <c:showLeaderLines val="0"/>
          </c:dLbls>
          <c:cat>
            <c:strRef>
              <c:f>Лист1!$A$13:$A$24</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Лист1!$C$13:$C$24</c:f>
              <c:numCache>
                <c:formatCode>General</c:formatCode>
                <c:ptCount val="12"/>
                <c:pt idx="0">
                  <c:v>91.8</c:v>
                </c:pt>
                <c:pt idx="1">
                  <c:v>81.3</c:v>
                </c:pt>
                <c:pt idx="2">
                  <c:v>90.9</c:v>
                </c:pt>
                <c:pt idx="3">
                  <c:v>99.1</c:v>
                </c:pt>
                <c:pt idx="4">
                  <c:v>83.3</c:v>
                </c:pt>
                <c:pt idx="5">
                  <c:v>105.6</c:v>
                </c:pt>
                <c:pt idx="6">
                  <c:v>91.5</c:v>
                </c:pt>
                <c:pt idx="7">
                  <c:v>85.2</c:v>
                </c:pt>
                <c:pt idx="8">
                  <c:v>74.099999999999994</c:v>
                </c:pt>
                <c:pt idx="9">
                  <c:v>85.2</c:v>
                </c:pt>
                <c:pt idx="10">
                  <c:v>100</c:v>
                </c:pt>
                <c:pt idx="11">
                  <c:v>79.5</c:v>
                </c:pt>
              </c:numCache>
            </c:numRef>
          </c:val>
        </c:ser>
        <c:dLbls>
          <c:showLegendKey val="0"/>
          <c:showVal val="1"/>
          <c:showCatName val="0"/>
          <c:showSerName val="0"/>
          <c:showPercent val="0"/>
          <c:showBubbleSize val="0"/>
        </c:dLbls>
        <c:axId val="152662784"/>
        <c:axId val="152665088"/>
      </c:areaChart>
      <c:catAx>
        <c:axId val="152662784"/>
        <c:scaling>
          <c:orientation val="minMax"/>
        </c:scaling>
        <c:delete val="0"/>
        <c:axPos val="b"/>
        <c:title>
          <c:tx>
            <c:rich>
              <a:bodyPr/>
              <a:lstStyle/>
              <a:p>
                <a:pPr>
                  <a:defRPr sz="789" b="1" i="0" u="none" strike="noStrike" baseline="0">
                    <a:solidFill>
                      <a:schemeClr val="tx1"/>
                    </a:solidFill>
                    <a:latin typeface="Arial Cyr"/>
                    <a:ea typeface="Arial Cyr"/>
                    <a:cs typeface="Arial Cyr"/>
                  </a:defRPr>
                </a:pPr>
                <a:r>
                  <a:rPr lang="ru-RU" dirty="0">
                    <a:solidFill>
                      <a:schemeClr val="tx1"/>
                    </a:solidFill>
                  </a:rPr>
                  <a:t>месяцы</a:t>
                </a:r>
              </a:p>
            </c:rich>
          </c:tx>
          <c:layout>
            <c:manualLayout>
              <c:xMode val="edge"/>
              <c:yMode val="edge"/>
              <c:x val="0.4969450101832994"/>
              <c:y val="0.8564102564102567"/>
            </c:manualLayout>
          </c:layout>
          <c:overlay val="0"/>
          <c:spPr>
            <a:noFill/>
            <a:ln w="25050">
              <a:noFill/>
            </a:ln>
          </c:spPr>
        </c:title>
        <c:numFmt formatCode="General" sourceLinked="1"/>
        <c:majorTickMark val="out"/>
        <c:minorTickMark val="none"/>
        <c:tickLblPos val="nextTo"/>
        <c:spPr>
          <a:ln w="3131">
            <a:solidFill>
              <a:schemeClr val="tx1"/>
            </a:solidFill>
            <a:prstDash val="solid"/>
          </a:ln>
        </c:spPr>
        <c:txPr>
          <a:bodyPr rot="0" vert="horz"/>
          <a:lstStyle/>
          <a:p>
            <a:pPr>
              <a:defRPr sz="1100" b="1" i="0" u="none" strike="noStrike" baseline="0">
                <a:solidFill>
                  <a:schemeClr val="tx1"/>
                </a:solidFill>
                <a:latin typeface="Arial" pitchFamily="34" charset="0"/>
                <a:ea typeface="Arial Cyr"/>
                <a:cs typeface="Arial" pitchFamily="34" charset="0"/>
              </a:defRPr>
            </a:pPr>
            <a:endParaRPr lang="ru-RU"/>
          </a:p>
        </c:txPr>
        <c:crossAx val="152665088"/>
        <c:crosses val="autoZero"/>
        <c:auto val="1"/>
        <c:lblAlgn val="ctr"/>
        <c:lblOffset val="100"/>
        <c:tickLblSkip val="1"/>
        <c:tickMarkSkip val="1"/>
        <c:noMultiLvlLbl val="0"/>
      </c:catAx>
      <c:valAx>
        <c:axId val="152665088"/>
        <c:scaling>
          <c:orientation val="minMax"/>
        </c:scaling>
        <c:delete val="0"/>
        <c:axPos val="l"/>
        <c:title>
          <c:tx>
            <c:rich>
              <a:bodyPr/>
              <a:lstStyle/>
              <a:p>
                <a:pPr>
                  <a:defRPr sz="789" b="1" i="0" u="none" strike="noStrike" baseline="0">
                    <a:solidFill>
                      <a:schemeClr val="tx1"/>
                    </a:solidFill>
                    <a:latin typeface="Arial Cyr"/>
                    <a:ea typeface="Arial Cyr"/>
                    <a:cs typeface="Arial Cyr"/>
                  </a:defRPr>
                </a:pPr>
                <a:r>
                  <a:rPr lang="ru-RU" dirty="0">
                    <a:solidFill>
                      <a:schemeClr val="tx1"/>
                    </a:solidFill>
                  </a:rPr>
                  <a:t>заболеваемость</a:t>
                </a:r>
              </a:p>
            </c:rich>
          </c:tx>
          <c:layout>
            <c:manualLayout>
              <c:xMode val="edge"/>
              <c:yMode val="edge"/>
              <c:x val="1.1201629327902531E-2"/>
              <c:y val="0.36410256410256964"/>
            </c:manualLayout>
          </c:layout>
          <c:overlay val="0"/>
          <c:spPr>
            <a:noFill/>
            <a:ln w="25050">
              <a:noFill/>
            </a:ln>
          </c:spPr>
        </c:title>
        <c:numFmt formatCode="General" sourceLinked="1"/>
        <c:majorTickMark val="out"/>
        <c:minorTickMark val="none"/>
        <c:tickLblPos val="nextTo"/>
        <c:spPr>
          <a:ln w="3131">
            <a:solidFill>
              <a:schemeClr val="tx1"/>
            </a:solidFill>
            <a:prstDash val="solid"/>
          </a:ln>
        </c:spPr>
        <c:txPr>
          <a:bodyPr rot="0" vert="horz"/>
          <a:lstStyle/>
          <a:p>
            <a:pPr>
              <a:defRPr sz="1100" b="1" i="0" u="none" strike="noStrike" baseline="0">
                <a:solidFill>
                  <a:schemeClr val="tx1"/>
                </a:solidFill>
                <a:latin typeface="Arial" pitchFamily="34" charset="0"/>
                <a:ea typeface="Arial Cyr"/>
                <a:cs typeface="Arial" pitchFamily="34" charset="0"/>
              </a:defRPr>
            </a:pPr>
            <a:endParaRPr lang="ru-RU"/>
          </a:p>
        </c:txPr>
        <c:crossAx val="152662784"/>
        <c:crosses val="autoZero"/>
        <c:crossBetween val="midCat"/>
      </c:valAx>
      <c:spPr>
        <a:noFill/>
        <a:ln w="25050">
          <a:noFill/>
        </a:ln>
      </c:spPr>
    </c:plotArea>
    <c:legend>
      <c:legendPos val="b"/>
      <c:layout>
        <c:manualLayout>
          <c:xMode val="edge"/>
          <c:yMode val="edge"/>
          <c:x val="7.7426393006420888E-2"/>
          <c:y val="0.94102564102564101"/>
          <c:w val="0.7908063610546785"/>
          <c:h val="5.3846153846153898E-2"/>
        </c:manualLayout>
      </c:layout>
      <c:overlay val="0"/>
      <c:spPr>
        <a:noFill/>
        <a:ln w="25050">
          <a:noFill/>
        </a:ln>
      </c:spPr>
      <c:txPr>
        <a:bodyPr/>
        <a:lstStyle/>
        <a:p>
          <a:pPr>
            <a:defRPr sz="1200" b="1" i="0" u="none" strike="noStrike" baseline="0">
              <a:solidFill>
                <a:schemeClr val="tx1"/>
              </a:solidFill>
              <a:latin typeface="Arial" pitchFamily="34" charset="0"/>
              <a:ea typeface="Arial Cyr"/>
              <a:cs typeface="Arial" pitchFamily="34" charset="0"/>
            </a:defRPr>
          </a:pPr>
          <a:endParaRPr lang="ru-RU"/>
        </a:p>
      </c:txPr>
    </c:legend>
    <c:plotVisOnly val="1"/>
    <c:dispBlanksAs val="zero"/>
    <c:showDLblsOverMax val="0"/>
  </c:chart>
  <c:spPr>
    <a:noFill/>
    <a:ln>
      <a:noFill/>
    </a:ln>
  </c:spPr>
  <c:txPr>
    <a:bodyPr/>
    <a:lstStyle/>
    <a:p>
      <a:pPr>
        <a:defRPr sz="789" b="0" i="0" u="none" strike="noStrike" baseline="0">
          <a:solidFill>
            <a:srgbClr val="000000"/>
          </a:solidFill>
          <a:latin typeface="Arial Cyr"/>
          <a:ea typeface="Arial Cyr"/>
          <a:cs typeface="Arial Cy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2833723653512"/>
          <c:y val="6.4935064935064971E-2"/>
          <c:w val="0.88056206088991551"/>
          <c:h val="0.79220779220779225"/>
        </c:manualLayout>
      </c:layout>
      <c:barChart>
        <c:barDir val="col"/>
        <c:grouping val="clustered"/>
        <c:varyColors val="0"/>
        <c:ser>
          <c:idx val="0"/>
          <c:order val="0"/>
          <c:tx>
            <c:strRef>
              <c:f>Sheet1!$A$2</c:f>
              <c:strCache>
                <c:ptCount val="1"/>
                <c:pt idx="0">
                  <c:v>Восток</c:v>
                </c:pt>
              </c:strCache>
            </c:strRef>
          </c:tx>
          <c:spPr>
            <a:solidFill>
              <a:schemeClr val="accent1"/>
            </a:solidFill>
            <a:ln w="14111">
              <a:solidFill>
                <a:schemeClr val="tx1"/>
              </a:solidFill>
              <a:prstDash val="solid"/>
            </a:ln>
          </c:spPr>
          <c:invertIfNegative val="0"/>
          <c:dPt>
            <c:idx val="0"/>
            <c:invertIfNegative val="0"/>
            <c:bubble3D val="0"/>
            <c:spPr>
              <a:solidFill>
                <a:srgbClr val="FFFF00"/>
              </a:solidFill>
              <a:ln w="14111">
                <a:solidFill>
                  <a:schemeClr val="tx1"/>
                </a:solidFill>
                <a:prstDash val="solid"/>
              </a:ln>
            </c:spPr>
          </c:dPt>
          <c:dLbls>
            <c:spPr>
              <a:noFill/>
              <a:ln w="28222">
                <a:noFill/>
              </a:ln>
            </c:spPr>
            <c:txPr>
              <a:bodyPr/>
              <a:lstStyle/>
              <a:p>
                <a:pPr>
                  <a:defRPr sz="2000" b="1" i="0" u="none" strike="noStrike" baseline="0">
                    <a:solidFill>
                      <a:schemeClr val="tx1"/>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Sheet1!$B$1:$C$1</c:f>
              <c:strCache>
                <c:ptCount val="2"/>
                <c:pt idx="0">
                  <c:v>регистрируемое число ГСИ</c:v>
                </c:pt>
                <c:pt idx="1">
                  <c:v>расчетное колличество ГСИ</c:v>
                </c:pt>
              </c:strCache>
            </c:strRef>
          </c:cat>
          <c:val>
            <c:numRef>
              <c:f>Sheet1!$B$2:$C$2</c:f>
              <c:numCache>
                <c:formatCode>General</c:formatCode>
                <c:ptCount val="2"/>
                <c:pt idx="0" formatCode="#,##0">
                  <c:v>1085</c:v>
                </c:pt>
                <c:pt idx="1">
                  <c:v>17600</c:v>
                </c:pt>
              </c:numCache>
            </c:numRef>
          </c:val>
        </c:ser>
        <c:dLbls>
          <c:showLegendKey val="0"/>
          <c:showVal val="0"/>
          <c:showCatName val="0"/>
          <c:showSerName val="0"/>
          <c:showPercent val="0"/>
          <c:showBubbleSize val="0"/>
        </c:dLbls>
        <c:gapWidth val="100"/>
        <c:axId val="154008960"/>
        <c:axId val="154122880"/>
      </c:barChart>
      <c:catAx>
        <c:axId val="154008960"/>
        <c:scaling>
          <c:orientation val="minMax"/>
        </c:scaling>
        <c:delete val="0"/>
        <c:axPos val="b"/>
        <c:numFmt formatCode="General" sourceLinked="1"/>
        <c:majorTickMark val="out"/>
        <c:minorTickMark val="none"/>
        <c:tickLblPos val="nextTo"/>
        <c:spPr>
          <a:ln w="3528">
            <a:solidFill>
              <a:schemeClr val="tx1"/>
            </a:solidFill>
            <a:prstDash val="solid"/>
          </a:ln>
        </c:spPr>
        <c:txPr>
          <a:bodyPr rot="0" vert="horz"/>
          <a:lstStyle/>
          <a:p>
            <a:pPr>
              <a:defRPr sz="2000" b="1" i="0" u="none" strike="noStrike" baseline="0">
                <a:solidFill>
                  <a:schemeClr val="tx1"/>
                </a:solidFill>
                <a:latin typeface="Times New Roman"/>
                <a:ea typeface="Times New Roman"/>
                <a:cs typeface="Times New Roman"/>
              </a:defRPr>
            </a:pPr>
            <a:endParaRPr lang="ru-RU"/>
          </a:p>
        </c:txPr>
        <c:crossAx val="154122880"/>
        <c:crosses val="autoZero"/>
        <c:auto val="1"/>
        <c:lblAlgn val="ctr"/>
        <c:lblOffset val="100"/>
        <c:tickLblSkip val="1"/>
        <c:tickMarkSkip val="1"/>
        <c:noMultiLvlLbl val="0"/>
      </c:catAx>
      <c:valAx>
        <c:axId val="154122880"/>
        <c:scaling>
          <c:orientation val="minMax"/>
        </c:scaling>
        <c:delete val="0"/>
        <c:axPos val="l"/>
        <c:numFmt formatCode="#,##0" sourceLinked="1"/>
        <c:majorTickMark val="out"/>
        <c:minorTickMark val="none"/>
        <c:tickLblPos val="nextTo"/>
        <c:spPr>
          <a:ln w="3528">
            <a:solidFill>
              <a:schemeClr val="tx1"/>
            </a:solidFill>
            <a:prstDash val="solid"/>
          </a:ln>
        </c:spPr>
        <c:txPr>
          <a:bodyPr rot="0" vert="horz"/>
          <a:lstStyle/>
          <a:p>
            <a:pPr>
              <a:defRPr sz="2000" b="1" i="0" u="none" strike="noStrike" baseline="0">
                <a:solidFill>
                  <a:schemeClr val="tx1"/>
                </a:solidFill>
                <a:latin typeface="Times New Roman"/>
                <a:ea typeface="Times New Roman"/>
                <a:cs typeface="Times New Roman"/>
              </a:defRPr>
            </a:pPr>
            <a:endParaRPr lang="ru-RU"/>
          </a:p>
        </c:txPr>
        <c:crossAx val="154008960"/>
        <c:crosses val="autoZero"/>
        <c:crossBetween val="between"/>
      </c:valAx>
      <c:spPr>
        <a:noFill/>
        <a:ln w="28222">
          <a:noFill/>
        </a:ln>
      </c:spPr>
    </c:plotArea>
    <c:plotVisOnly val="1"/>
    <c:dispBlanksAs val="gap"/>
    <c:showDLblsOverMax val="0"/>
  </c:chart>
  <c:spPr>
    <a:noFill/>
    <a:ln>
      <a:noFill/>
    </a:ln>
  </c:spPr>
  <c:txPr>
    <a:bodyPr/>
    <a:lstStyle/>
    <a:p>
      <a:pPr>
        <a:defRPr sz="2000" b="1" i="0" u="none" strike="noStrike" baseline="0">
          <a:solidFill>
            <a:schemeClr val="tx1"/>
          </a:solidFill>
          <a:latin typeface="Times New Roman"/>
          <a:ea typeface="Times New Roman"/>
          <a:cs typeface="Times New Roman"/>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17192561546177E-2"/>
          <c:y val="3.9909279950314805E-2"/>
          <c:w val="0.8950432851010357"/>
          <c:h val="0.77733561841510457"/>
        </c:manualLayout>
      </c:layout>
      <c:barChart>
        <c:barDir val="bar"/>
        <c:grouping val="percentStacked"/>
        <c:varyColors val="0"/>
        <c:ser>
          <c:idx val="0"/>
          <c:order val="0"/>
          <c:tx>
            <c:strRef>
              <c:f>Лист1!$A$3</c:f>
              <c:strCache>
                <c:ptCount val="1"/>
                <c:pt idx="0">
                  <c:v>поверхностного разреза</c:v>
                </c:pt>
              </c:strCache>
            </c:strRef>
          </c:tx>
          <c:spPr>
            <a:pattFill prst="pct50">
              <a:fgClr>
                <a:schemeClr val="accent1"/>
              </a:fgClr>
              <a:bgClr>
                <a:schemeClr val="bg1"/>
              </a:bgClr>
            </a:patt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Лист1!$I$21:$I$23</c:f>
              <c:strCache>
                <c:ptCount val="3"/>
                <c:pt idx="0">
                  <c:v>2018 г.</c:v>
                </c:pt>
                <c:pt idx="1">
                  <c:v>2019 г.</c:v>
                </c:pt>
                <c:pt idx="2">
                  <c:v>2020 г.</c:v>
                </c:pt>
              </c:strCache>
            </c:strRef>
          </c:cat>
          <c:val>
            <c:numRef>
              <c:f>Лист1!$H$16:$J$16</c:f>
              <c:numCache>
                <c:formatCode>0.0</c:formatCode>
                <c:ptCount val="3"/>
                <c:pt idx="0">
                  <c:v>74.599999999999994</c:v>
                </c:pt>
                <c:pt idx="1">
                  <c:v>70.274068868587506</c:v>
                </c:pt>
                <c:pt idx="2" formatCode="General">
                  <c:v>78.7</c:v>
                </c:pt>
              </c:numCache>
            </c:numRef>
          </c:val>
          <c:extLst xmlns:c16r2="http://schemas.microsoft.com/office/drawing/2015/06/chart">
            <c:ext xmlns:c16="http://schemas.microsoft.com/office/drawing/2014/chart" uri="{C3380CC4-5D6E-409C-BE32-E72D297353CC}">
              <c16:uniqueId val="{00000000-1151-4DF6-96DD-20411F48B12F}"/>
            </c:ext>
          </c:extLst>
        </c:ser>
        <c:ser>
          <c:idx val="1"/>
          <c:order val="1"/>
          <c:tx>
            <c:strRef>
              <c:f>Лист1!$A$4</c:f>
              <c:strCache>
                <c:ptCount val="1"/>
                <c:pt idx="0">
                  <c:v>глубокого разреза</c:v>
                </c:pt>
              </c:strCache>
            </c:strRef>
          </c:tx>
          <c:spPr>
            <a:pattFill prst="smGrid">
              <a:fgClr>
                <a:schemeClr val="accent1"/>
              </a:fgClr>
              <a:bgClr>
                <a:schemeClr val="bg1"/>
              </a:bgClr>
            </a:patt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Лист1!$I$21:$I$23</c:f>
              <c:strCache>
                <c:ptCount val="3"/>
                <c:pt idx="0">
                  <c:v>2018 г.</c:v>
                </c:pt>
                <c:pt idx="1">
                  <c:v>2019 г.</c:v>
                </c:pt>
                <c:pt idx="2">
                  <c:v>2020 г.</c:v>
                </c:pt>
              </c:strCache>
            </c:strRef>
          </c:cat>
          <c:val>
            <c:numRef>
              <c:f>Лист1!$H$17:$J$17</c:f>
              <c:numCache>
                <c:formatCode>0.0</c:formatCode>
                <c:ptCount val="3"/>
                <c:pt idx="0">
                  <c:v>14.7</c:v>
                </c:pt>
                <c:pt idx="1">
                  <c:v>18.699013107641537</c:v>
                </c:pt>
                <c:pt idx="2" formatCode="General">
                  <c:v>20.7</c:v>
                </c:pt>
              </c:numCache>
            </c:numRef>
          </c:val>
          <c:extLst xmlns:c16r2="http://schemas.microsoft.com/office/drawing/2015/06/chart">
            <c:ext xmlns:c16="http://schemas.microsoft.com/office/drawing/2014/chart" uri="{C3380CC4-5D6E-409C-BE32-E72D297353CC}">
              <c16:uniqueId val="{00000001-1151-4DF6-96DD-20411F48B12F}"/>
            </c:ext>
          </c:extLst>
        </c:ser>
        <c:ser>
          <c:idx val="2"/>
          <c:order val="2"/>
          <c:tx>
            <c:strRef>
              <c:f>Лист1!$A$5</c:f>
              <c:strCache>
                <c:ptCount val="1"/>
                <c:pt idx="0">
                  <c:v>полости и органа</c:v>
                </c:pt>
              </c:strCache>
            </c:strRef>
          </c:tx>
          <c:spPr>
            <a:pattFill prst="pct80">
              <a:fgClr>
                <a:schemeClr val="accent1"/>
              </a:fgClr>
              <a:bgClr>
                <a:schemeClr val="bg1"/>
              </a:bgClr>
            </a:patt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Лист1!$I$21:$I$23</c:f>
              <c:strCache>
                <c:ptCount val="3"/>
                <c:pt idx="0">
                  <c:v>2018 г.</c:v>
                </c:pt>
                <c:pt idx="1">
                  <c:v>2019 г.</c:v>
                </c:pt>
                <c:pt idx="2">
                  <c:v>2020 г.</c:v>
                </c:pt>
              </c:strCache>
            </c:strRef>
          </c:cat>
          <c:val>
            <c:numRef>
              <c:f>Лист1!$H$18:$J$18</c:f>
              <c:numCache>
                <c:formatCode>0.0</c:formatCode>
                <c:ptCount val="3"/>
                <c:pt idx="0">
                  <c:v>10.7</c:v>
                </c:pt>
                <c:pt idx="1">
                  <c:v>11.026918023770968</c:v>
                </c:pt>
                <c:pt idx="2" formatCode="General">
                  <c:v>0.6</c:v>
                </c:pt>
              </c:numCache>
            </c:numRef>
          </c:val>
          <c:extLst xmlns:c16r2="http://schemas.microsoft.com/office/drawing/2015/06/chart">
            <c:ext xmlns:c16="http://schemas.microsoft.com/office/drawing/2014/chart" uri="{C3380CC4-5D6E-409C-BE32-E72D297353CC}">
              <c16:uniqueId val="{00000002-1151-4DF6-96DD-20411F48B12F}"/>
            </c:ext>
          </c:extLst>
        </c:ser>
        <c:dLbls>
          <c:showLegendKey val="0"/>
          <c:showVal val="0"/>
          <c:showCatName val="0"/>
          <c:showSerName val="0"/>
          <c:showPercent val="0"/>
          <c:showBubbleSize val="0"/>
        </c:dLbls>
        <c:gapWidth val="150"/>
        <c:overlap val="100"/>
        <c:axId val="154300800"/>
        <c:axId val="154302336"/>
      </c:barChart>
      <c:catAx>
        <c:axId val="154300800"/>
        <c:scaling>
          <c:orientation val="minMax"/>
        </c:scaling>
        <c:delete val="0"/>
        <c:axPos val="l"/>
        <c:numFmt formatCode="General" sourceLinked="0"/>
        <c:majorTickMark val="out"/>
        <c:minorTickMark val="none"/>
        <c:tickLblPos val="nextTo"/>
        <c:crossAx val="154302336"/>
        <c:crosses val="autoZero"/>
        <c:auto val="1"/>
        <c:lblAlgn val="ctr"/>
        <c:lblOffset val="100"/>
        <c:noMultiLvlLbl val="0"/>
      </c:catAx>
      <c:valAx>
        <c:axId val="154302336"/>
        <c:scaling>
          <c:orientation val="minMax"/>
        </c:scaling>
        <c:delete val="0"/>
        <c:axPos val="b"/>
        <c:majorGridlines/>
        <c:numFmt formatCode="0%" sourceLinked="1"/>
        <c:majorTickMark val="out"/>
        <c:minorTickMark val="none"/>
        <c:tickLblPos val="nextTo"/>
        <c:crossAx val="154300800"/>
        <c:crosses val="autoZero"/>
        <c:crossBetween val="between"/>
      </c:valAx>
    </c:plotArea>
    <c:legend>
      <c:legendPos val="r"/>
      <c:layout>
        <c:manualLayout>
          <c:xMode val="edge"/>
          <c:yMode val="edge"/>
          <c:x val="0.1230510901433079"/>
          <c:y val="0.87366240055060751"/>
          <c:w val="0.80276035929846079"/>
          <c:h val="8.7564554686599072E-2"/>
        </c:manualLayout>
      </c:layout>
      <c:overlay val="0"/>
    </c:legend>
    <c:plotVisOnly val="1"/>
    <c:dispBlanksAs val="gap"/>
    <c:showDLblsOverMax val="0"/>
  </c:chart>
  <c:txPr>
    <a:bodyPr/>
    <a:lstStyle/>
    <a:p>
      <a:pPr>
        <a:defRPr sz="1400" b="1"/>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51113472779094"/>
          <c:y val="8.8140887983407676E-2"/>
          <c:w val="0.48176566886194438"/>
          <c:h val="0.82371822403318462"/>
        </c:manualLayout>
      </c:layout>
      <c:pieChart>
        <c:varyColors val="1"/>
        <c:ser>
          <c:idx val="0"/>
          <c:order val="0"/>
          <c:spPr>
            <a:ln>
              <a:solidFill>
                <a:sysClr val="windowText" lastClr="000000"/>
              </a:solidFill>
            </a:ln>
          </c:spPr>
          <c:dPt>
            <c:idx val="0"/>
            <c:bubble3D val="0"/>
            <c:spPr>
              <a:solidFill>
                <a:srgbClr val="00B0F0"/>
              </a:solidFill>
              <a:ln>
                <a:solidFill>
                  <a:sysClr val="windowText" lastClr="000000"/>
                </a:solidFill>
              </a:ln>
            </c:spPr>
          </c:dPt>
          <c:dPt>
            <c:idx val="1"/>
            <c:bubble3D val="0"/>
            <c:spPr>
              <a:solidFill>
                <a:srgbClr val="7030A0"/>
              </a:solidFill>
              <a:ln>
                <a:solidFill>
                  <a:sysClr val="windowText" lastClr="000000"/>
                </a:solidFill>
              </a:ln>
            </c:spPr>
          </c:dPt>
          <c:dPt>
            <c:idx val="2"/>
            <c:bubble3D val="0"/>
            <c:spPr>
              <a:solidFill>
                <a:srgbClr val="FF0000"/>
              </a:solidFill>
              <a:ln>
                <a:solidFill>
                  <a:sysClr val="windowText" lastClr="000000"/>
                </a:solidFill>
              </a:ln>
            </c:spPr>
          </c:dPt>
          <c:dPt>
            <c:idx val="3"/>
            <c:bubble3D val="0"/>
            <c:spPr>
              <a:solidFill>
                <a:srgbClr val="FFC000">
                  <a:lumMod val="40000"/>
                  <a:lumOff val="60000"/>
                </a:srgbClr>
              </a:solidFill>
              <a:ln>
                <a:solidFill>
                  <a:sysClr val="windowText" lastClr="000000"/>
                </a:solidFill>
              </a:ln>
            </c:spPr>
          </c:dPt>
          <c:dPt>
            <c:idx val="4"/>
            <c:bubble3D val="0"/>
            <c:spPr>
              <a:solidFill>
                <a:srgbClr val="70AD47">
                  <a:lumMod val="60000"/>
                  <a:lumOff val="40000"/>
                </a:srgbClr>
              </a:solidFill>
              <a:ln>
                <a:solidFill>
                  <a:sysClr val="windowText" lastClr="000000"/>
                </a:solidFill>
              </a:ln>
            </c:spPr>
          </c:dPt>
          <c:dLbls>
            <c:dLbl>
              <c:idx val="0"/>
              <c:layout>
                <c:manualLayout>
                  <c:x val="7.2868192089485745E-3"/>
                  <c:y val="-6.6842795966293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836470594549914E-2"/>
                  <c:y val="-2.001795828153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359188230305567E-3"/>
                  <c:y val="5.052148086752313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240052815483957E-3"/>
                  <c:y val="2.770928305014504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317488688147112E-4"/>
                  <c:y val="-1.4546898742920292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Лист4!$Q$22:$U$22</c:f>
              <c:strCache>
                <c:ptCount val="5"/>
                <c:pt idx="0">
                  <c:v>Энтеробактерии</c:v>
                </c:pt>
                <c:pt idx="1">
                  <c:v>НГОБ</c:v>
                </c:pt>
                <c:pt idx="2">
                  <c:v>Энтерококки</c:v>
                </c:pt>
                <c:pt idx="3">
                  <c:v>Стафилококки</c:v>
                </c:pt>
                <c:pt idx="4">
                  <c:v>Другие виды м/о</c:v>
                </c:pt>
              </c:strCache>
            </c:strRef>
          </c:cat>
          <c:val>
            <c:numRef>
              <c:f>Лист4!$Q$23:$U$23</c:f>
              <c:numCache>
                <c:formatCode>General</c:formatCode>
                <c:ptCount val="5"/>
                <c:pt idx="0">
                  <c:v>0.52500000000000002</c:v>
                </c:pt>
                <c:pt idx="1">
                  <c:v>0.221</c:v>
                </c:pt>
                <c:pt idx="2">
                  <c:v>0.107</c:v>
                </c:pt>
                <c:pt idx="3">
                  <c:v>0.13800000000000001</c:v>
                </c:pt>
                <c:pt idx="4">
                  <c:v>0.02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3150518761841887"/>
          <c:y val="0.25811956071280562"/>
          <c:w val="0.26849483115193451"/>
          <c:h val="0.48595368835474512"/>
        </c:manualLayout>
      </c:layout>
      <c:overlay val="0"/>
      <c:txPr>
        <a:bodyPr/>
        <a:lstStyle/>
        <a:p>
          <a:pPr rtl="0">
            <a:defRPr/>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7.2254335260115612E-2"/>
          <c:y val="1.5254237288135601E-2"/>
          <c:w val="0.9132947976878617"/>
          <c:h val="0.81694915254238121"/>
        </c:manualLayout>
      </c:layout>
      <c:bar3DChart>
        <c:barDir val="col"/>
        <c:grouping val="clustered"/>
        <c:varyColors val="0"/>
        <c:ser>
          <c:idx val="0"/>
          <c:order val="0"/>
          <c:tx>
            <c:strRef>
              <c:f>Sheet1!$A$2</c:f>
              <c:strCache>
                <c:ptCount val="1"/>
                <c:pt idx="0">
                  <c:v>заболеваемость новорожденных</c:v>
                </c:pt>
              </c:strCache>
            </c:strRef>
          </c:tx>
          <c:spPr>
            <a:solidFill>
              <a:schemeClr val="accent1"/>
            </a:solidFill>
            <a:ln w="9058">
              <a:solidFill>
                <a:schemeClr val="tx1"/>
              </a:solidFill>
              <a:prstDash val="solid"/>
            </a:ln>
          </c:spPr>
          <c:invertIfNegative val="0"/>
          <c:dLbls>
            <c:dLbl>
              <c:idx val="0"/>
              <c:layout>
                <c:manualLayout>
                  <c:x val="4.5971574775283644E-2"/>
                  <c:y val="-7.3446434109369033E-2"/>
                </c:manualLayout>
              </c:layout>
              <c:showLegendKey val="0"/>
              <c:showVal val="1"/>
              <c:showCatName val="0"/>
              <c:showSerName val="0"/>
              <c:showPercent val="0"/>
              <c:showBubbleSize val="0"/>
            </c:dLbl>
            <c:dLbl>
              <c:idx val="1"/>
              <c:layout>
                <c:manualLayout>
                  <c:x val="4.8551981167506801E-2"/>
                  <c:y val="-7.746047720030512E-2"/>
                </c:manualLayout>
              </c:layout>
              <c:showLegendKey val="0"/>
              <c:showVal val="1"/>
              <c:showCatName val="0"/>
              <c:showSerName val="0"/>
              <c:showPercent val="0"/>
              <c:showBubbleSize val="0"/>
            </c:dLbl>
            <c:spPr>
              <a:noFill/>
              <a:ln w="18115">
                <a:noFill/>
              </a:ln>
            </c:spPr>
            <c:txPr>
              <a:bodyPr/>
              <a:lstStyle/>
              <a:p>
                <a:pPr>
                  <a:defRPr sz="1284"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showLeaderLines val="0"/>
          </c:dLbls>
          <c:cat>
            <c:strRef>
              <c:f>Sheet1!$B$1:$C$1</c:f>
              <c:strCache>
                <c:ptCount val="2"/>
                <c:pt idx="0">
                  <c:v>выписка домой</c:v>
                </c:pt>
                <c:pt idx="1">
                  <c:v>перевод на 2-ой этап</c:v>
                </c:pt>
              </c:strCache>
            </c:strRef>
          </c:cat>
          <c:val>
            <c:numRef>
              <c:f>Sheet1!$B$2:$C$2</c:f>
              <c:numCache>
                <c:formatCode>General</c:formatCode>
                <c:ptCount val="2"/>
                <c:pt idx="0">
                  <c:v>14.4</c:v>
                </c:pt>
                <c:pt idx="1">
                  <c:v>80.8</c:v>
                </c:pt>
              </c:numCache>
            </c:numRef>
          </c:val>
        </c:ser>
        <c:dLbls>
          <c:showLegendKey val="0"/>
          <c:showVal val="0"/>
          <c:showCatName val="0"/>
          <c:showSerName val="0"/>
          <c:showPercent val="0"/>
          <c:showBubbleSize val="0"/>
        </c:dLbls>
        <c:gapWidth val="150"/>
        <c:gapDepth val="0"/>
        <c:shape val="box"/>
        <c:axId val="201362816"/>
        <c:axId val="201413760"/>
        <c:axId val="0"/>
      </c:bar3DChart>
      <c:catAx>
        <c:axId val="201362816"/>
        <c:scaling>
          <c:orientation val="minMax"/>
        </c:scaling>
        <c:delete val="0"/>
        <c:axPos val="b"/>
        <c:numFmt formatCode="General" sourceLinked="1"/>
        <c:majorTickMark val="out"/>
        <c:minorTickMark val="none"/>
        <c:tickLblPos val="low"/>
        <c:spPr>
          <a:ln w="2264">
            <a:solidFill>
              <a:schemeClr val="tx1"/>
            </a:solidFill>
            <a:prstDash val="solid"/>
          </a:ln>
        </c:spPr>
        <c:txPr>
          <a:bodyPr rot="0" vert="horz"/>
          <a:lstStyle/>
          <a:p>
            <a:pPr>
              <a:defRPr sz="1200" b="1" i="0" u="none" strike="noStrike" baseline="0">
                <a:solidFill>
                  <a:schemeClr val="tx1"/>
                </a:solidFill>
                <a:latin typeface="Arial" pitchFamily="34" charset="0"/>
                <a:ea typeface="Arial"/>
                <a:cs typeface="Arial" pitchFamily="34" charset="0"/>
              </a:defRPr>
            </a:pPr>
            <a:endParaRPr lang="ru-RU"/>
          </a:p>
        </c:txPr>
        <c:crossAx val="201413760"/>
        <c:crosses val="autoZero"/>
        <c:auto val="1"/>
        <c:lblAlgn val="ctr"/>
        <c:lblOffset val="100"/>
        <c:tickLblSkip val="1"/>
        <c:tickMarkSkip val="1"/>
        <c:noMultiLvlLbl val="0"/>
      </c:catAx>
      <c:valAx>
        <c:axId val="201413760"/>
        <c:scaling>
          <c:orientation val="minMax"/>
        </c:scaling>
        <c:delete val="0"/>
        <c:axPos val="l"/>
        <c:numFmt formatCode="General" sourceLinked="1"/>
        <c:majorTickMark val="out"/>
        <c:minorTickMark val="none"/>
        <c:tickLblPos val="nextTo"/>
        <c:spPr>
          <a:ln w="2264">
            <a:solidFill>
              <a:schemeClr val="tx1"/>
            </a:solidFill>
            <a:prstDash val="solid"/>
          </a:ln>
        </c:spPr>
        <c:txPr>
          <a:bodyPr rot="0" vert="horz"/>
          <a:lstStyle/>
          <a:p>
            <a:pPr>
              <a:defRPr sz="1284" b="1" i="0" u="none" strike="noStrike" baseline="0">
                <a:solidFill>
                  <a:schemeClr val="tx1"/>
                </a:solidFill>
                <a:latin typeface="Arial"/>
                <a:ea typeface="Arial"/>
                <a:cs typeface="Arial"/>
              </a:defRPr>
            </a:pPr>
            <a:endParaRPr lang="ru-RU"/>
          </a:p>
        </c:txPr>
        <c:crossAx val="201362816"/>
        <c:crosses val="autoZero"/>
        <c:crossBetween val="between"/>
      </c:valAx>
      <c:spPr>
        <a:noFill/>
        <a:ln w="18115">
          <a:noFill/>
        </a:ln>
      </c:spPr>
    </c:plotArea>
    <c:legend>
      <c:legendPos val="b"/>
      <c:layout>
        <c:manualLayout>
          <c:xMode val="edge"/>
          <c:yMode val="edge"/>
          <c:x val="5.6910814719588684E-2"/>
          <c:y val="0.93559322033898362"/>
          <c:w val="0.90922298998339457"/>
          <c:h val="5.14475881902322E-2"/>
        </c:manualLayout>
      </c:layout>
      <c:overlay val="0"/>
      <c:spPr>
        <a:noFill/>
        <a:ln w="18115">
          <a:noFill/>
        </a:ln>
      </c:spPr>
      <c:txPr>
        <a:bodyPr/>
        <a:lstStyle/>
        <a:p>
          <a:pPr>
            <a:defRPr sz="1400" b="1" i="0" u="none" strike="noStrike" baseline="0">
              <a:solidFill>
                <a:schemeClr val="tx1"/>
              </a:solidFill>
              <a:latin typeface="Arial"/>
              <a:ea typeface="Arial"/>
              <a:cs typeface="Arial"/>
            </a:defRPr>
          </a:pPr>
          <a:endParaRPr lang="ru-RU"/>
        </a:p>
      </c:txPr>
    </c:legend>
    <c:plotVisOnly val="1"/>
    <c:dispBlanksAs val="gap"/>
    <c:showDLblsOverMax val="0"/>
  </c:chart>
  <c:spPr>
    <a:noFill/>
    <a:ln>
      <a:noFill/>
    </a:ln>
  </c:spPr>
  <c:txPr>
    <a:bodyPr/>
    <a:lstStyle/>
    <a:p>
      <a:pPr>
        <a:defRPr sz="1284" b="1" i="0" u="none" strike="noStrike" baseline="0">
          <a:solidFill>
            <a:schemeClr val="tx1"/>
          </a:solidFill>
          <a:latin typeface="Arial"/>
          <a:ea typeface="Arial"/>
          <a:cs typeface="Arial"/>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7.1782178217821804E-2"/>
          <c:y val="1.5254237288135601E-2"/>
          <c:w val="0.91584158415841765"/>
          <c:h val="0.82881355932203349"/>
        </c:manualLayout>
      </c:layout>
      <c:bar3DChart>
        <c:barDir val="col"/>
        <c:grouping val="clustered"/>
        <c:varyColors val="0"/>
        <c:ser>
          <c:idx val="0"/>
          <c:order val="0"/>
          <c:tx>
            <c:strRef>
              <c:f>Sheet1!$A$2</c:f>
              <c:strCache>
                <c:ptCount val="1"/>
                <c:pt idx="0">
                  <c:v>заболеваемость новорожденных</c:v>
                </c:pt>
              </c:strCache>
            </c:strRef>
          </c:tx>
          <c:spPr>
            <a:solidFill>
              <a:srgbClr val="FF99CC"/>
            </a:solidFill>
            <a:ln w="7398">
              <a:solidFill>
                <a:schemeClr val="tx1"/>
              </a:solidFill>
              <a:prstDash val="solid"/>
            </a:ln>
          </c:spPr>
          <c:invertIfNegative val="0"/>
          <c:dLbls>
            <c:dLbl>
              <c:idx val="0"/>
              <c:layout>
                <c:manualLayout>
                  <c:x val="4.5241782526231636E-2"/>
                  <c:y val="-8.6041388181742548E-2"/>
                </c:manualLayout>
              </c:layout>
              <c:tx>
                <c:rich>
                  <a:bodyPr/>
                  <a:lstStyle/>
                  <a:p>
                    <a:r>
                      <a:rPr lang="ru-RU"/>
                      <a:t>225,0</a:t>
                    </a:r>
                  </a:p>
                </c:rich>
              </c:tx>
              <c:showLegendKey val="0"/>
              <c:showVal val="0"/>
              <c:showCatName val="0"/>
              <c:showSerName val="0"/>
              <c:showPercent val="0"/>
              <c:showBubbleSize val="0"/>
            </c:dLbl>
            <c:dLbl>
              <c:idx val="1"/>
              <c:layout>
                <c:manualLayout>
                  <c:x val="4.6871322813729965E-2"/>
                  <c:y val="-9.139510770577286E-2"/>
                </c:manualLayout>
              </c:layout>
              <c:tx>
                <c:rich>
                  <a:bodyPr/>
                  <a:lstStyle/>
                  <a:p>
                    <a:r>
                      <a:rPr lang="ru-RU"/>
                      <a:t>460,0</a:t>
                    </a:r>
                  </a:p>
                </c:rich>
              </c:tx>
              <c:showLegendKey val="0"/>
              <c:showVal val="0"/>
              <c:showCatName val="0"/>
              <c:showSerName val="0"/>
              <c:showPercent val="0"/>
              <c:showBubbleSize val="0"/>
            </c:dLbl>
            <c:spPr>
              <a:noFill/>
              <a:ln w="14796">
                <a:noFill/>
              </a:ln>
            </c:spPr>
            <c:txPr>
              <a:bodyPr/>
              <a:lstStyle/>
              <a:p>
                <a:pPr>
                  <a:defRPr sz="1209" b="1" i="0" u="none" strike="noStrike" baseline="0">
                    <a:solidFill>
                      <a:schemeClr val="tx1"/>
                    </a:solidFill>
                    <a:latin typeface="Tahoma"/>
                    <a:ea typeface="Tahoma"/>
                    <a:cs typeface="Tahoma"/>
                  </a:defRPr>
                </a:pPr>
                <a:endParaRPr lang="ru-RU"/>
              </a:p>
            </c:txPr>
            <c:showLegendKey val="0"/>
            <c:showVal val="1"/>
            <c:showCatName val="0"/>
            <c:showSerName val="0"/>
            <c:showPercent val="0"/>
            <c:showBubbleSize val="0"/>
            <c:showLeaderLines val="0"/>
          </c:dLbls>
          <c:cat>
            <c:strRef>
              <c:f>Sheet1!$B$1:$C$1</c:f>
              <c:strCache>
                <c:ptCount val="2"/>
                <c:pt idx="0">
                  <c:v>выписка до 5 суток</c:v>
                </c:pt>
                <c:pt idx="1">
                  <c:v>выписка после 5 суток</c:v>
                </c:pt>
              </c:strCache>
            </c:strRef>
          </c:cat>
          <c:val>
            <c:numRef>
              <c:f>Sheet1!$B$2:$C$2</c:f>
              <c:numCache>
                <c:formatCode>General</c:formatCode>
                <c:ptCount val="2"/>
                <c:pt idx="0">
                  <c:v>225</c:v>
                </c:pt>
                <c:pt idx="1">
                  <c:v>460</c:v>
                </c:pt>
              </c:numCache>
            </c:numRef>
          </c:val>
        </c:ser>
        <c:dLbls>
          <c:showLegendKey val="0"/>
          <c:showVal val="0"/>
          <c:showCatName val="0"/>
          <c:showSerName val="0"/>
          <c:showPercent val="0"/>
          <c:showBubbleSize val="0"/>
        </c:dLbls>
        <c:gapWidth val="150"/>
        <c:gapDepth val="0"/>
        <c:shape val="box"/>
        <c:axId val="201602560"/>
        <c:axId val="201604096"/>
        <c:axId val="0"/>
      </c:bar3DChart>
      <c:catAx>
        <c:axId val="201602560"/>
        <c:scaling>
          <c:orientation val="minMax"/>
        </c:scaling>
        <c:delete val="0"/>
        <c:axPos val="b"/>
        <c:numFmt formatCode="General" sourceLinked="1"/>
        <c:majorTickMark val="out"/>
        <c:minorTickMark val="none"/>
        <c:tickLblPos val="low"/>
        <c:spPr>
          <a:ln w="1849">
            <a:solidFill>
              <a:schemeClr val="tx1"/>
            </a:solidFill>
            <a:prstDash val="solid"/>
          </a:ln>
        </c:spPr>
        <c:txPr>
          <a:bodyPr rot="0" vert="horz"/>
          <a:lstStyle/>
          <a:p>
            <a:pPr>
              <a:defRPr sz="1000" b="1" i="0" u="none" strike="noStrike" baseline="0">
                <a:solidFill>
                  <a:schemeClr val="tx1"/>
                </a:solidFill>
                <a:latin typeface="Arial" pitchFamily="34" charset="0"/>
                <a:ea typeface="Tahoma"/>
                <a:cs typeface="Arial" pitchFamily="34" charset="0"/>
              </a:defRPr>
            </a:pPr>
            <a:endParaRPr lang="ru-RU"/>
          </a:p>
        </c:txPr>
        <c:crossAx val="201604096"/>
        <c:crosses val="autoZero"/>
        <c:auto val="1"/>
        <c:lblAlgn val="ctr"/>
        <c:lblOffset val="100"/>
        <c:tickLblSkip val="1"/>
        <c:tickMarkSkip val="1"/>
        <c:noMultiLvlLbl val="0"/>
      </c:catAx>
      <c:valAx>
        <c:axId val="201604096"/>
        <c:scaling>
          <c:orientation val="minMax"/>
        </c:scaling>
        <c:delete val="0"/>
        <c:axPos val="l"/>
        <c:numFmt formatCode="General" sourceLinked="1"/>
        <c:majorTickMark val="out"/>
        <c:minorTickMark val="none"/>
        <c:tickLblPos val="nextTo"/>
        <c:spPr>
          <a:ln w="1849">
            <a:solidFill>
              <a:schemeClr val="tx1"/>
            </a:solidFill>
            <a:prstDash val="solid"/>
          </a:ln>
        </c:spPr>
        <c:txPr>
          <a:bodyPr rot="0" vert="horz"/>
          <a:lstStyle/>
          <a:p>
            <a:pPr>
              <a:defRPr sz="961" b="1" i="0" u="none" strike="noStrike" baseline="0">
                <a:solidFill>
                  <a:schemeClr val="tx1"/>
                </a:solidFill>
                <a:latin typeface="Arial"/>
                <a:ea typeface="Arial"/>
                <a:cs typeface="Arial"/>
              </a:defRPr>
            </a:pPr>
            <a:endParaRPr lang="ru-RU"/>
          </a:p>
        </c:txPr>
        <c:crossAx val="201602560"/>
        <c:crosses val="autoZero"/>
        <c:crossBetween val="between"/>
      </c:valAx>
      <c:spPr>
        <a:noFill/>
        <a:ln w="14796">
          <a:noFill/>
        </a:ln>
      </c:spPr>
    </c:plotArea>
    <c:legend>
      <c:legendPos val="b"/>
      <c:layout>
        <c:manualLayout>
          <c:xMode val="edge"/>
          <c:yMode val="edge"/>
          <c:x val="0"/>
          <c:y val="0.92881355932203358"/>
          <c:w val="0.97728699756730919"/>
          <c:h val="6.7796610169492372E-2"/>
        </c:manualLayout>
      </c:layout>
      <c:overlay val="0"/>
      <c:spPr>
        <a:noFill/>
        <a:ln w="14796">
          <a:noFill/>
        </a:ln>
      </c:spPr>
      <c:txPr>
        <a:bodyPr/>
        <a:lstStyle/>
        <a:p>
          <a:pPr>
            <a:defRPr sz="1400" b="1" i="0" u="none" strike="noStrike" baseline="0">
              <a:solidFill>
                <a:schemeClr val="tx1"/>
              </a:solidFill>
              <a:latin typeface="Arial" pitchFamily="34" charset="0"/>
              <a:ea typeface="Tahoma"/>
              <a:cs typeface="Arial" pitchFamily="34" charset="0"/>
            </a:defRPr>
          </a:pPr>
          <a:endParaRPr lang="ru-RU"/>
        </a:p>
      </c:txPr>
    </c:legend>
    <c:plotVisOnly val="1"/>
    <c:dispBlanksAs val="gap"/>
    <c:showDLblsOverMax val="0"/>
  </c:chart>
  <c:spPr>
    <a:noFill/>
    <a:ln>
      <a:noFill/>
    </a:ln>
  </c:spPr>
  <c:txPr>
    <a:bodyPr/>
    <a:lstStyle/>
    <a:p>
      <a:pPr>
        <a:defRPr sz="961" b="1" i="0" u="none" strike="noStrike" baseline="0">
          <a:solidFill>
            <a:schemeClr val="tx1"/>
          </a:solidFill>
          <a:latin typeface="Arial"/>
          <a:ea typeface="Arial"/>
          <a:cs typeface="Arial"/>
        </a:defRPr>
      </a:pPr>
      <a:endParaRPr lang="ru-RU"/>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DE011-392E-4418-B119-F2DA5C59615D}" type="doc">
      <dgm:prSet loTypeId="urn:microsoft.com/office/officeart/2005/8/layout/vList3#1" loCatId="list" qsTypeId="urn:microsoft.com/office/officeart/2005/8/quickstyle/simple1" qsCatId="simple" csTypeId="urn:microsoft.com/office/officeart/2005/8/colors/accent1_2" csCatId="accent1" phldr="1"/>
      <dgm:spPr/>
    </dgm:pt>
    <dgm:pt modelId="{7D9A21F3-1522-441A-9795-F1C95EB89C61}">
      <dgm:prSet phldrT="[Текст]"/>
      <dgm:spPr>
        <a:solidFill>
          <a:schemeClr val="tx2">
            <a:lumMod val="75000"/>
          </a:schemeClr>
        </a:solidFill>
      </dgm:spPr>
      <dgm:t>
        <a:bodyPr/>
        <a:lstStyle/>
        <a:p>
          <a:r>
            <a:rPr lang="ru-RU" b="1" dirty="0" smtClean="0">
              <a:solidFill>
                <a:schemeClr val="bg1"/>
              </a:solidFill>
              <a:latin typeface="Arial" pitchFamily="34" charset="0"/>
              <a:cs typeface="Arial" pitchFamily="34" charset="0"/>
            </a:rPr>
            <a:t>Как правило  результат адаптации к условиям больничной среды</a:t>
          </a:r>
          <a:endParaRPr lang="ru-RU" b="1" dirty="0">
            <a:solidFill>
              <a:schemeClr val="bg1"/>
            </a:solidFill>
            <a:latin typeface="Arial" pitchFamily="34" charset="0"/>
            <a:cs typeface="Arial" pitchFamily="34" charset="0"/>
          </a:endParaRPr>
        </a:p>
      </dgm:t>
    </dgm:pt>
    <dgm:pt modelId="{C6EC3E99-C569-4858-BA99-53F206CD4652}" type="parTrans" cxnId="{37892816-A02B-4021-87AC-25D9FF1BD5FC}">
      <dgm:prSet/>
      <dgm:spPr/>
      <dgm:t>
        <a:bodyPr/>
        <a:lstStyle/>
        <a:p>
          <a:endParaRPr lang="ru-RU"/>
        </a:p>
      </dgm:t>
    </dgm:pt>
    <dgm:pt modelId="{067804DD-7D0F-4817-985A-F6FF2DF84EFE}" type="sibTrans" cxnId="{37892816-A02B-4021-87AC-25D9FF1BD5FC}">
      <dgm:prSet/>
      <dgm:spPr/>
      <dgm:t>
        <a:bodyPr/>
        <a:lstStyle/>
        <a:p>
          <a:endParaRPr lang="ru-RU"/>
        </a:p>
      </dgm:t>
    </dgm:pt>
    <dgm:pt modelId="{391221CB-C95B-4A74-9E20-B5E29AACEE69}">
      <dgm:prSet phldrT="[Текст]"/>
      <dgm:spPr>
        <a:solidFill>
          <a:schemeClr val="tx2">
            <a:lumMod val="75000"/>
          </a:schemeClr>
        </a:solidFill>
      </dgm:spPr>
      <dgm:t>
        <a:bodyPr/>
        <a:lstStyle/>
        <a:p>
          <a:r>
            <a:rPr lang="ru-RU" b="1" dirty="0" smtClean="0">
              <a:solidFill>
                <a:schemeClr val="bg1"/>
              </a:solidFill>
              <a:latin typeface="Arial" pitchFamily="34" charset="0"/>
              <a:cs typeface="Arial" pitchFamily="34" charset="0"/>
            </a:rPr>
            <a:t>Возбудители ИСМП  имеют разный адаптационный потенциал  и способность к эпидемическому распространению</a:t>
          </a:r>
          <a:endParaRPr lang="ru-RU" b="1" dirty="0">
            <a:solidFill>
              <a:schemeClr val="bg1"/>
            </a:solidFill>
            <a:latin typeface="Arial" pitchFamily="34" charset="0"/>
            <a:cs typeface="Arial" pitchFamily="34" charset="0"/>
          </a:endParaRPr>
        </a:p>
      </dgm:t>
    </dgm:pt>
    <dgm:pt modelId="{4893355A-623A-46B1-8FCC-ED4910830232}" type="parTrans" cxnId="{FE0B8433-F720-4DE5-A4A8-FA9FE794D4B3}">
      <dgm:prSet/>
      <dgm:spPr/>
      <dgm:t>
        <a:bodyPr/>
        <a:lstStyle/>
        <a:p>
          <a:endParaRPr lang="ru-RU"/>
        </a:p>
      </dgm:t>
    </dgm:pt>
    <dgm:pt modelId="{4F568377-F535-438C-8F2E-FCC86F6A18CA}" type="sibTrans" cxnId="{FE0B8433-F720-4DE5-A4A8-FA9FE794D4B3}">
      <dgm:prSet/>
      <dgm:spPr/>
      <dgm:t>
        <a:bodyPr/>
        <a:lstStyle/>
        <a:p>
          <a:endParaRPr lang="ru-RU"/>
        </a:p>
      </dgm:t>
    </dgm:pt>
    <dgm:pt modelId="{B49A2331-B26A-4C91-9E88-867FD1E803FC}">
      <dgm:prSet phldrT="[Текст]"/>
      <dgm:spPr>
        <a:solidFill>
          <a:schemeClr val="tx2">
            <a:lumMod val="75000"/>
          </a:schemeClr>
        </a:solidFill>
      </dgm:spPr>
      <dgm:t>
        <a:bodyPr/>
        <a:lstStyle/>
        <a:p>
          <a:r>
            <a:rPr lang="ru-RU" b="1" dirty="0" smtClean="0">
              <a:solidFill>
                <a:schemeClr val="bg1"/>
              </a:solidFill>
              <a:latin typeface="Arial" pitchFamily="34" charset="0"/>
              <a:cs typeface="Arial" pitchFamily="34" charset="0"/>
            </a:rPr>
            <a:t>Возбудители ИСМП отличаются широким диапазоном формирования госпитальной популяции  во времени</a:t>
          </a:r>
          <a:endParaRPr lang="ru-RU" b="1" dirty="0">
            <a:solidFill>
              <a:schemeClr val="bg1"/>
            </a:solidFill>
            <a:latin typeface="Arial" pitchFamily="34" charset="0"/>
            <a:cs typeface="Arial" pitchFamily="34" charset="0"/>
          </a:endParaRPr>
        </a:p>
      </dgm:t>
    </dgm:pt>
    <dgm:pt modelId="{6CED7072-828D-4471-A6F2-1F49FD72BA73}" type="parTrans" cxnId="{6C9063EA-5B1C-4FA5-9D61-8EA9D9C6B15C}">
      <dgm:prSet/>
      <dgm:spPr/>
      <dgm:t>
        <a:bodyPr/>
        <a:lstStyle/>
        <a:p>
          <a:endParaRPr lang="ru-RU"/>
        </a:p>
      </dgm:t>
    </dgm:pt>
    <dgm:pt modelId="{CA9F2AEA-8D14-413C-8460-7EFFB7E99DF6}" type="sibTrans" cxnId="{6C9063EA-5B1C-4FA5-9D61-8EA9D9C6B15C}">
      <dgm:prSet/>
      <dgm:spPr/>
      <dgm:t>
        <a:bodyPr/>
        <a:lstStyle/>
        <a:p>
          <a:endParaRPr lang="ru-RU"/>
        </a:p>
      </dgm:t>
    </dgm:pt>
    <dgm:pt modelId="{B20AC8B1-3567-4D63-8BBA-BD9D53AAF30F}" type="pres">
      <dgm:prSet presAssocID="{EF0DE011-392E-4418-B119-F2DA5C59615D}" presName="linearFlow" presStyleCnt="0">
        <dgm:presLayoutVars>
          <dgm:dir/>
          <dgm:resizeHandles val="exact"/>
        </dgm:presLayoutVars>
      </dgm:prSet>
      <dgm:spPr/>
    </dgm:pt>
    <dgm:pt modelId="{EC732C3C-F762-453F-903D-112B41DA6A29}" type="pres">
      <dgm:prSet presAssocID="{7D9A21F3-1522-441A-9795-F1C95EB89C61}" presName="composite" presStyleCnt="0"/>
      <dgm:spPr/>
    </dgm:pt>
    <dgm:pt modelId="{DC3ECFD4-0F57-44A4-A99B-5614E1B3D001}" type="pres">
      <dgm:prSet presAssocID="{7D9A21F3-1522-441A-9795-F1C95EB89C61}" presName="imgShp" presStyleLbl="fgImgPlace1" presStyleIdx="0" presStyleCnt="3"/>
      <dgm:spPr>
        <a:blipFill rotWithShape="1">
          <a:blip xmlns:r="http://schemas.openxmlformats.org/officeDocument/2006/relationships" r:embed="rId1"/>
          <a:stretch>
            <a:fillRect/>
          </a:stretch>
        </a:blipFill>
      </dgm:spPr>
    </dgm:pt>
    <dgm:pt modelId="{50FFD19F-9A78-489D-9039-92F75E842676}" type="pres">
      <dgm:prSet presAssocID="{7D9A21F3-1522-441A-9795-F1C95EB89C61}" presName="txShp" presStyleLbl="node1" presStyleIdx="0" presStyleCnt="3">
        <dgm:presLayoutVars>
          <dgm:bulletEnabled val="1"/>
        </dgm:presLayoutVars>
      </dgm:prSet>
      <dgm:spPr/>
      <dgm:t>
        <a:bodyPr/>
        <a:lstStyle/>
        <a:p>
          <a:endParaRPr lang="ru-RU"/>
        </a:p>
      </dgm:t>
    </dgm:pt>
    <dgm:pt modelId="{74774B9A-945D-4F60-9FE3-C77D74230C34}" type="pres">
      <dgm:prSet presAssocID="{067804DD-7D0F-4817-985A-F6FF2DF84EFE}" presName="spacing" presStyleCnt="0"/>
      <dgm:spPr/>
    </dgm:pt>
    <dgm:pt modelId="{1077CC5B-ABD7-40F2-B504-AE1BDD68F613}" type="pres">
      <dgm:prSet presAssocID="{391221CB-C95B-4A74-9E20-B5E29AACEE69}" presName="composite" presStyleCnt="0"/>
      <dgm:spPr/>
    </dgm:pt>
    <dgm:pt modelId="{5496549B-FFFA-400E-895A-371C86978C58}" type="pres">
      <dgm:prSet presAssocID="{391221CB-C95B-4A74-9E20-B5E29AACEE69}" presName="imgShp" presStyleLbl="fgImgPlace1" presStyleIdx="1" presStyleCnt="3"/>
      <dgm:spPr>
        <a:blipFill rotWithShape="1">
          <a:blip xmlns:r="http://schemas.openxmlformats.org/officeDocument/2006/relationships" r:embed="rId2"/>
          <a:stretch>
            <a:fillRect/>
          </a:stretch>
        </a:blipFill>
      </dgm:spPr>
    </dgm:pt>
    <dgm:pt modelId="{6AC429FE-8B96-4B61-B868-154F7DB5D1BB}" type="pres">
      <dgm:prSet presAssocID="{391221CB-C95B-4A74-9E20-B5E29AACEE69}" presName="txShp" presStyleLbl="node1" presStyleIdx="1" presStyleCnt="3">
        <dgm:presLayoutVars>
          <dgm:bulletEnabled val="1"/>
        </dgm:presLayoutVars>
      </dgm:prSet>
      <dgm:spPr/>
      <dgm:t>
        <a:bodyPr/>
        <a:lstStyle/>
        <a:p>
          <a:endParaRPr lang="ru-RU"/>
        </a:p>
      </dgm:t>
    </dgm:pt>
    <dgm:pt modelId="{CD9730B6-8947-4BB9-B182-9D8F4A1CDBE9}" type="pres">
      <dgm:prSet presAssocID="{4F568377-F535-438C-8F2E-FCC86F6A18CA}" presName="spacing" presStyleCnt="0"/>
      <dgm:spPr/>
    </dgm:pt>
    <dgm:pt modelId="{A117C870-682F-4410-8BC4-01813A992245}" type="pres">
      <dgm:prSet presAssocID="{B49A2331-B26A-4C91-9E88-867FD1E803FC}" presName="composite" presStyleCnt="0"/>
      <dgm:spPr/>
    </dgm:pt>
    <dgm:pt modelId="{CA399E91-F840-4D3C-A0F5-39BB13FA9AE5}" type="pres">
      <dgm:prSet presAssocID="{B49A2331-B26A-4C91-9E88-867FD1E803FC}" presName="imgShp" presStyleLbl="fgImgPlace1" presStyleIdx="2" presStyleCnt="3"/>
      <dgm:spPr>
        <a:blipFill rotWithShape="1">
          <a:blip xmlns:r="http://schemas.openxmlformats.org/officeDocument/2006/relationships" r:embed="rId3"/>
          <a:stretch>
            <a:fillRect/>
          </a:stretch>
        </a:blipFill>
      </dgm:spPr>
    </dgm:pt>
    <dgm:pt modelId="{E5D9FFA8-0BEE-4104-940C-754BB916F4DB}" type="pres">
      <dgm:prSet presAssocID="{B49A2331-B26A-4C91-9E88-867FD1E803FC}" presName="txShp" presStyleLbl="node1" presStyleIdx="2" presStyleCnt="3">
        <dgm:presLayoutVars>
          <dgm:bulletEnabled val="1"/>
        </dgm:presLayoutVars>
      </dgm:prSet>
      <dgm:spPr/>
      <dgm:t>
        <a:bodyPr/>
        <a:lstStyle/>
        <a:p>
          <a:endParaRPr lang="ru-RU"/>
        </a:p>
      </dgm:t>
    </dgm:pt>
  </dgm:ptLst>
  <dgm:cxnLst>
    <dgm:cxn modelId="{3DE89AA5-F6A2-479B-9C2E-1B2AA01D9AC0}" type="presOf" srcId="{EF0DE011-392E-4418-B119-F2DA5C59615D}" destId="{B20AC8B1-3567-4D63-8BBA-BD9D53AAF30F}" srcOrd="0" destOrd="0" presId="urn:microsoft.com/office/officeart/2005/8/layout/vList3#1"/>
    <dgm:cxn modelId="{455A33C9-B2EC-4CA0-AD26-D7B8B1FB49C5}" type="presOf" srcId="{7D9A21F3-1522-441A-9795-F1C95EB89C61}" destId="{50FFD19F-9A78-489D-9039-92F75E842676}" srcOrd="0" destOrd="0" presId="urn:microsoft.com/office/officeart/2005/8/layout/vList3#1"/>
    <dgm:cxn modelId="{09CC6982-E380-4FEF-B92C-FD2894E8E45D}" type="presOf" srcId="{B49A2331-B26A-4C91-9E88-867FD1E803FC}" destId="{E5D9FFA8-0BEE-4104-940C-754BB916F4DB}" srcOrd="0" destOrd="0" presId="urn:microsoft.com/office/officeart/2005/8/layout/vList3#1"/>
    <dgm:cxn modelId="{EF2E8D0A-31F7-4FF1-8D83-AE376AC65CF3}" type="presOf" srcId="{391221CB-C95B-4A74-9E20-B5E29AACEE69}" destId="{6AC429FE-8B96-4B61-B868-154F7DB5D1BB}" srcOrd="0" destOrd="0" presId="urn:microsoft.com/office/officeart/2005/8/layout/vList3#1"/>
    <dgm:cxn modelId="{6C9063EA-5B1C-4FA5-9D61-8EA9D9C6B15C}" srcId="{EF0DE011-392E-4418-B119-F2DA5C59615D}" destId="{B49A2331-B26A-4C91-9E88-867FD1E803FC}" srcOrd="2" destOrd="0" parTransId="{6CED7072-828D-4471-A6F2-1F49FD72BA73}" sibTransId="{CA9F2AEA-8D14-413C-8460-7EFFB7E99DF6}"/>
    <dgm:cxn modelId="{FE0B8433-F720-4DE5-A4A8-FA9FE794D4B3}" srcId="{EF0DE011-392E-4418-B119-F2DA5C59615D}" destId="{391221CB-C95B-4A74-9E20-B5E29AACEE69}" srcOrd="1" destOrd="0" parTransId="{4893355A-623A-46B1-8FCC-ED4910830232}" sibTransId="{4F568377-F535-438C-8F2E-FCC86F6A18CA}"/>
    <dgm:cxn modelId="{37892816-A02B-4021-87AC-25D9FF1BD5FC}" srcId="{EF0DE011-392E-4418-B119-F2DA5C59615D}" destId="{7D9A21F3-1522-441A-9795-F1C95EB89C61}" srcOrd="0" destOrd="0" parTransId="{C6EC3E99-C569-4858-BA99-53F206CD4652}" sibTransId="{067804DD-7D0F-4817-985A-F6FF2DF84EFE}"/>
    <dgm:cxn modelId="{C743E62F-A65B-4221-8F8A-702BEA1D22A6}" type="presParOf" srcId="{B20AC8B1-3567-4D63-8BBA-BD9D53AAF30F}" destId="{EC732C3C-F762-453F-903D-112B41DA6A29}" srcOrd="0" destOrd="0" presId="urn:microsoft.com/office/officeart/2005/8/layout/vList3#1"/>
    <dgm:cxn modelId="{7C43EA30-57BD-4897-87D2-1FA687FCE7DC}" type="presParOf" srcId="{EC732C3C-F762-453F-903D-112B41DA6A29}" destId="{DC3ECFD4-0F57-44A4-A99B-5614E1B3D001}" srcOrd="0" destOrd="0" presId="urn:microsoft.com/office/officeart/2005/8/layout/vList3#1"/>
    <dgm:cxn modelId="{40E4AA69-BA1E-4BC1-8B4F-817613CB5690}" type="presParOf" srcId="{EC732C3C-F762-453F-903D-112B41DA6A29}" destId="{50FFD19F-9A78-489D-9039-92F75E842676}" srcOrd="1" destOrd="0" presId="urn:microsoft.com/office/officeart/2005/8/layout/vList3#1"/>
    <dgm:cxn modelId="{7053C8B5-70F2-46EF-A3B8-DBCE3BC570DB}" type="presParOf" srcId="{B20AC8B1-3567-4D63-8BBA-BD9D53AAF30F}" destId="{74774B9A-945D-4F60-9FE3-C77D74230C34}" srcOrd="1" destOrd="0" presId="urn:microsoft.com/office/officeart/2005/8/layout/vList3#1"/>
    <dgm:cxn modelId="{BBAF56A6-CAAA-4E25-B1BD-961DFC378CF3}" type="presParOf" srcId="{B20AC8B1-3567-4D63-8BBA-BD9D53AAF30F}" destId="{1077CC5B-ABD7-40F2-B504-AE1BDD68F613}" srcOrd="2" destOrd="0" presId="urn:microsoft.com/office/officeart/2005/8/layout/vList3#1"/>
    <dgm:cxn modelId="{CCBE313C-7322-4E65-9876-511AFFED959D}" type="presParOf" srcId="{1077CC5B-ABD7-40F2-B504-AE1BDD68F613}" destId="{5496549B-FFFA-400E-895A-371C86978C58}" srcOrd="0" destOrd="0" presId="urn:microsoft.com/office/officeart/2005/8/layout/vList3#1"/>
    <dgm:cxn modelId="{0C05DC9A-AA16-4C6E-9B19-DF02D284E7DC}" type="presParOf" srcId="{1077CC5B-ABD7-40F2-B504-AE1BDD68F613}" destId="{6AC429FE-8B96-4B61-B868-154F7DB5D1BB}" srcOrd="1" destOrd="0" presId="urn:microsoft.com/office/officeart/2005/8/layout/vList3#1"/>
    <dgm:cxn modelId="{EDFFF807-1FAE-4571-82F2-A5EAED1FF745}" type="presParOf" srcId="{B20AC8B1-3567-4D63-8BBA-BD9D53AAF30F}" destId="{CD9730B6-8947-4BB9-B182-9D8F4A1CDBE9}" srcOrd="3" destOrd="0" presId="urn:microsoft.com/office/officeart/2005/8/layout/vList3#1"/>
    <dgm:cxn modelId="{12CE0266-77E6-49FE-8F7E-76DA3CA51BA6}" type="presParOf" srcId="{B20AC8B1-3567-4D63-8BBA-BD9D53AAF30F}" destId="{A117C870-682F-4410-8BC4-01813A992245}" srcOrd="4" destOrd="0" presId="urn:microsoft.com/office/officeart/2005/8/layout/vList3#1"/>
    <dgm:cxn modelId="{1FC94832-A4CD-4E29-A78E-B03D3E92F1A6}" type="presParOf" srcId="{A117C870-682F-4410-8BC4-01813A992245}" destId="{CA399E91-F840-4D3C-A0F5-39BB13FA9AE5}" srcOrd="0" destOrd="0" presId="urn:microsoft.com/office/officeart/2005/8/layout/vList3#1"/>
    <dgm:cxn modelId="{3B857487-6524-4A89-B868-5779F496516B}" type="presParOf" srcId="{A117C870-682F-4410-8BC4-01813A992245}" destId="{E5D9FFA8-0BEE-4104-940C-754BB916F4D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BEA32E-39BA-4908-A84E-99A471B5F1C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4D13242D-220E-4BF1-94E9-D3982208FA56}">
      <dgm:prSet phldrT="[Текст]"/>
      <dgm:spPr>
        <a:solidFill>
          <a:srgbClr val="C00000"/>
        </a:solidFill>
      </dgm:spPr>
      <dgm:t>
        <a:bodyPr/>
        <a:lstStyle/>
        <a:p>
          <a:r>
            <a:rPr lang="ru-RU" dirty="0" smtClean="0">
              <a:latin typeface="Arial" pitchFamily="34" charset="0"/>
              <a:cs typeface="Arial" pitchFamily="34" charset="0"/>
            </a:rPr>
            <a:t>Почему адаптационные процессы столь различны по времени?</a:t>
          </a:r>
          <a:endParaRPr lang="ru-RU" dirty="0">
            <a:latin typeface="Arial" pitchFamily="34" charset="0"/>
            <a:cs typeface="Arial" pitchFamily="34" charset="0"/>
          </a:endParaRPr>
        </a:p>
      </dgm:t>
    </dgm:pt>
    <dgm:pt modelId="{9B68D5FF-9FC2-4DD8-AE77-70FB73827C01}" type="parTrans" cxnId="{8277D0A2-76DD-40BC-BAC6-2C7F9380EABB}">
      <dgm:prSet/>
      <dgm:spPr/>
      <dgm:t>
        <a:bodyPr/>
        <a:lstStyle/>
        <a:p>
          <a:endParaRPr lang="ru-RU"/>
        </a:p>
      </dgm:t>
    </dgm:pt>
    <dgm:pt modelId="{76D97EA0-1EEB-46F0-BA0E-00A752321FAD}" type="sibTrans" cxnId="{8277D0A2-76DD-40BC-BAC6-2C7F9380EABB}">
      <dgm:prSet/>
      <dgm:spPr/>
      <dgm:t>
        <a:bodyPr/>
        <a:lstStyle/>
        <a:p>
          <a:endParaRPr lang="ru-RU"/>
        </a:p>
      </dgm:t>
    </dgm:pt>
    <dgm:pt modelId="{6E2A2CEF-FCDB-448A-B82F-07880E484881}">
      <dgm:prSet phldrT="[Текст]"/>
      <dgm:spPr>
        <a:solidFill>
          <a:schemeClr val="tx2">
            <a:lumMod val="75000"/>
          </a:schemeClr>
        </a:solidFill>
      </dgm:spPr>
      <dgm:t>
        <a:bodyPr/>
        <a:lstStyle/>
        <a:p>
          <a:r>
            <a:rPr lang="ru-RU" dirty="0" smtClean="0">
              <a:latin typeface="Arial" pitchFamily="34" charset="0"/>
              <a:cs typeface="Arial" pitchFamily="34" charset="0"/>
            </a:rPr>
            <a:t>Какие условия определяют время формирования госпитальной популяции?</a:t>
          </a:r>
          <a:endParaRPr lang="ru-RU" dirty="0">
            <a:latin typeface="Arial" pitchFamily="34" charset="0"/>
            <a:cs typeface="Arial" pitchFamily="34" charset="0"/>
          </a:endParaRPr>
        </a:p>
      </dgm:t>
    </dgm:pt>
    <dgm:pt modelId="{7C9B5259-B47D-4BF8-AFF7-C00DEAB3B35F}" type="parTrans" cxnId="{FDD7DDAC-32D3-4F6F-B404-DCE8C24DE3AC}">
      <dgm:prSet/>
      <dgm:spPr/>
      <dgm:t>
        <a:bodyPr/>
        <a:lstStyle/>
        <a:p>
          <a:endParaRPr lang="ru-RU"/>
        </a:p>
      </dgm:t>
    </dgm:pt>
    <dgm:pt modelId="{1C23D915-A77C-434D-BD73-03969DF1C261}" type="sibTrans" cxnId="{FDD7DDAC-32D3-4F6F-B404-DCE8C24DE3AC}">
      <dgm:prSet/>
      <dgm:spPr/>
      <dgm:t>
        <a:bodyPr/>
        <a:lstStyle/>
        <a:p>
          <a:endParaRPr lang="ru-RU"/>
        </a:p>
      </dgm:t>
    </dgm:pt>
    <dgm:pt modelId="{C1D46D5A-8A3F-490F-BCEF-DA34FEFB3801}">
      <dgm:prSet phldrT="[Текст]"/>
      <dgm:spPr>
        <a:solidFill>
          <a:schemeClr val="accent3">
            <a:lumMod val="50000"/>
          </a:schemeClr>
        </a:solidFill>
      </dgm:spPr>
      <dgm:t>
        <a:bodyPr/>
        <a:lstStyle/>
        <a:p>
          <a:r>
            <a:rPr lang="ru-RU" dirty="0" smtClean="0">
              <a:solidFill>
                <a:schemeClr val="bg1"/>
              </a:solidFill>
              <a:latin typeface="Arial" pitchFamily="34" charset="0"/>
              <a:cs typeface="Arial" pitchFamily="34" charset="0"/>
            </a:rPr>
            <a:t>Какие меры контроля этого процесса наиболее эффективны для разных возбудителей?</a:t>
          </a:r>
          <a:endParaRPr lang="ru-RU" dirty="0">
            <a:solidFill>
              <a:schemeClr val="bg1"/>
            </a:solidFill>
            <a:latin typeface="Arial" pitchFamily="34" charset="0"/>
            <a:cs typeface="Arial" pitchFamily="34" charset="0"/>
          </a:endParaRPr>
        </a:p>
      </dgm:t>
    </dgm:pt>
    <dgm:pt modelId="{FBC8659C-39A8-4C00-B7CC-FD3FB8121D7E}" type="parTrans" cxnId="{99D5942C-5B7E-4985-BE9B-FBA9CCDBA7DD}">
      <dgm:prSet/>
      <dgm:spPr/>
      <dgm:t>
        <a:bodyPr/>
        <a:lstStyle/>
        <a:p>
          <a:endParaRPr lang="ru-RU"/>
        </a:p>
      </dgm:t>
    </dgm:pt>
    <dgm:pt modelId="{AE2054D0-CF7A-4200-B44E-962F125F74E1}" type="sibTrans" cxnId="{99D5942C-5B7E-4985-BE9B-FBA9CCDBA7DD}">
      <dgm:prSet/>
      <dgm:spPr/>
      <dgm:t>
        <a:bodyPr/>
        <a:lstStyle/>
        <a:p>
          <a:endParaRPr lang="ru-RU"/>
        </a:p>
      </dgm:t>
    </dgm:pt>
    <dgm:pt modelId="{20FDFAE8-7155-4EB4-9B60-E791EF4E372F}" type="pres">
      <dgm:prSet presAssocID="{65BEA32E-39BA-4908-A84E-99A471B5F1C2}" presName="Name0" presStyleCnt="0">
        <dgm:presLayoutVars>
          <dgm:chMax val="7"/>
          <dgm:chPref val="7"/>
          <dgm:dir/>
        </dgm:presLayoutVars>
      </dgm:prSet>
      <dgm:spPr/>
      <dgm:t>
        <a:bodyPr/>
        <a:lstStyle/>
        <a:p>
          <a:endParaRPr lang="ru-RU"/>
        </a:p>
      </dgm:t>
    </dgm:pt>
    <dgm:pt modelId="{AC60EE1A-B3D1-4898-B6E5-0B426C31EE6E}" type="pres">
      <dgm:prSet presAssocID="{65BEA32E-39BA-4908-A84E-99A471B5F1C2}" presName="Name1" presStyleCnt="0"/>
      <dgm:spPr/>
    </dgm:pt>
    <dgm:pt modelId="{F204154C-FC51-41C6-8CB5-640450FD1648}" type="pres">
      <dgm:prSet presAssocID="{65BEA32E-39BA-4908-A84E-99A471B5F1C2}" presName="cycle" presStyleCnt="0"/>
      <dgm:spPr/>
    </dgm:pt>
    <dgm:pt modelId="{8E9E20B0-2F8D-4BD5-82C3-3E6C4C67C6CD}" type="pres">
      <dgm:prSet presAssocID="{65BEA32E-39BA-4908-A84E-99A471B5F1C2}" presName="srcNode" presStyleLbl="node1" presStyleIdx="0" presStyleCnt="3"/>
      <dgm:spPr/>
    </dgm:pt>
    <dgm:pt modelId="{CB3ED29C-36D7-4527-BE8A-BA2B545BFC57}" type="pres">
      <dgm:prSet presAssocID="{65BEA32E-39BA-4908-A84E-99A471B5F1C2}" presName="conn" presStyleLbl="parChTrans1D2" presStyleIdx="0" presStyleCnt="1"/>
      <dgm:spPr/>
      <dgm:t>
        <a:bodyPr/>
        <a:lstStyle/>
        <a:p>
          <a:endParaRPr lang="ru-RU"/>
        </a:p>
      </dgm:t>
    </dgm:pt>
    <dgm:pt modelId="{67A8316E-00E7-42CD-852F-E68705E25B3E}" type="pres">
      <dgm:prSet presAssocID="{65BEA32E-39BA-4908-A84E-99A471B5F1C2}" presName="extraNode" presStyleLbl="node1" presStyleIdx="0" presStyleCnt="3"/>
      <dgm:spPr/>
    </dgm:pt>
    <dgm:pt modelId="{3977CE34-F33C-4476-A65A-B550B0374ABE}" type="pres">
      <dgm:prSet presAssocID="{65BEA32E-39BA-4908-A84E-99A471B5F1C2}" presName="dstNode" presStyleLbl="node1" presStyleIdx="0" presStyleCnt="3"/>
      <dgm:spPr/>
    </dgm:pt>
    <dgm:pt modelId="{893254B9-A91D-40A9-809A-BE073F8F39B8}" type="pres">
      <dgm:prSet presAssocID="{4D13242D-220E-4BF1-94E9-D3982208FA56}" presName="text_1" presStyleLbl="node1" presStyleIdx="0" presStyleCnt="3">
        <dgm:presLayoutVars>
          <dgm:bulletEnabled val="1"/>
        </dgm:presLayoutVars>
      </dgm:prSet>
      <dgm:spPr/>
      <dgm:t>
        <a:bodyPr/>
        <a:lstStyle/>
        <a:p>
          <a:endParaRPr lang="ru-RU"/>
        </a:p>
      </dgm:t>
    </dgm:pt>
    <dgm:pt modelId="{C8C74E28-63C0-41B0-8A91-067949F99518}" type="pres">
      <dgm:prSet presAssocID="{4D13242D-220E-4BF1-94E9-D3982208FA56}" presName="accent_1" presStyleCnt="0"/>
      <dgm:spPr/>
    </dgm:pt>
    <dgm:pt modelId="{AA8D8B62-1736-4850-928E-E75BD7369F63}" type="pres">
      <dgm:prSet presAssocID="{4D13242D-220E-4BF1-94E9-D3982208FA56}" presName="accentRepeatNode" presStyleLbl="solidFgAcc1" presStyleIdx="0" presStyleCnt="3"/>
      <dgm:spPr>
        <a:blipFill rotWithShape="0">
          <a:blip xmlns:r="http://schemas.openxmlformats.org/officeDocument/2006/relationships" r:embed="rId1"/>
          <a:stretch>
            <a:fillRect/>
          </a:stretch>
        </a:blipFill>
      </dgm:spPr>
    </dgm:pt>
    <dgm:pt modelId="{3D03975B-2DE1-468A-9226-7AC7D5D036E5}" type="pres">
      <dgm:prSet presAssocID="{6E2A2CEF-FCDB-448A-B82F-07880E484881}" presName="text_2" presStyleLbl="node1" presStyleIdx="1" presStyleCnt="3" custLinFactNeighborX="1189" custLinFactNeighborY="2034">
        <dgm:presLayoutVars>
          <dgm:bulletEnabled val="1"/>
        </dgm:presLayoutVars>
      </dgm:prSet>
      <dgm:spPr/>
      <dgm:t>
        <a:bodyPr/>
        <a:lstStyle/>
        <a:p>
          <a:endParaRPr lang="ru-RU"/>
        </a:p>
      </dgm:t>
    </dgm:pt>
    <dgm:pt modelId="{555A19E2-8BA8-4EA4-BAC5-4DBCAD8A3614}" type="pres">
      <dgm:prSet presAssocID="{6E2A2CEF-FCDB-448A-B82F-07880E484881}" presName="accent_2" presStyleCnt="0"/>
      <dgm:spPr/>
    </dgm:pt>
    <dgm:pt modelId="{8E645E17-FA75-46C2-8A59-4696AF4AFD7D}" type="pres">
      <dgm:prSet presAssocID="{6E2A2CEF-FCDB-448A-B82F-07880E484881}" presName="accentRepeatNode" presStyleLbl="solidFgAcc1" presStyleIdx="1" presStyleCnt="3"/>
      <dgm:spPr>
        <a:blipFill rotWithShape="0">
          <a:blip xmlns:r="http://schemas.openxmlformats.org/officeDocument/2006/relationships" r:embed="rId1"/>
          <a:stretch>
            <a:fillRect/>
          </a:stretch>
        </a:blipFill>
      </dgm:spPr>
    </dgm:pt>
    <dgm:pt modelId="{D077BC1A-3E7F-4FDB-9D94-191498106D2E}" type="pres">
      <dgm:prSet presAssocID="{C1D46D5A-8A3F-490F-BCEF-DA34FEFB3801}" presName="text_3" presStyleLbl="node1" presStyleIdx="2" presStyleCnt="3" custLinFactNeighborX="1024" custLinFactNeighborY="3179">
        <dgm:presLayoutVars>
          <dgm:bulletEnabled val="1"/>
        </dgm:presLayoutVars>
      </dgm:prSet>
      <dgm:spPr/>
      <dgm:t>
        <a:bodyPr/>
        <a:lstStyle/>
        <a:p>
          <a:endParaRPr lang="ru-RU"/>
        </a:p>
      </dgm:t>
    </dgm:pt>
    <dgm:pt modelId="{56265E94-DFFC-42E3-9992-742A9D24A470}" type="pres">
      <dgm:prSet presAssocID="{C1D46D5A-8A3F-490F-BCEF-DA34FEFB3801}" presName="accent_3" presStyleCnt="0"/>
      <dgm:spPr/>
    </dgm:pt>
    <dgm:pt modelId="{1DE4BE27-458C-4E14-8C39-7D3B332F3DCD}" type="pres">
      <dgm:prSet presAssocID="{C1D46D5A-8A3F-490F-BCEF-DA34FEFB3801}" presName="accentRepeatNode" presStyleLbl="solidFgAcc1" presStyleIdx="2" presStyleCnt="3"/>
      <dgm:spPr>
        <a:blipFill rotWithShape="0">
          <a:blip xmlns:r="http://schemas.openxmlformats.org/officeDocument/2006/relationships" r:embed="rId1"/>
          <a:stretch>
            <a:fillRect/>
          </a:stretch>
        </a:blipFill>
      </dgm:spPr>
    </dgm:pt>
  </dgm:ptLst>
  <dgm:cxnLst>
    <dgm:cxn modelId="{DE4B240C-505E-4C89-9AFD-E42AB7C97CA6}" type="presOf" srcId="{6E2A2CEF-FCDB-448A-B82F-07880E484881}" destId="{3D03975B-2DE1-468A-9226-7AC7D5D036E5}" srcOrd="0" destOrd="0" presId="urn:microsoft.com/office/officeart/2008/layout/VerticalCurvedList"/>
    <dgm:cxn modelId="{2BCFB644-D12C-463A-A0D1-C6F34DF35ACF}" type="presOf" srcId="{76D97EA0-1EEB-46F0-BA0E-00A752321FAD}" destId="{CB3ED29C-36D7-4527-BE8A-BA2B545BFC57}" srcOrd="0" destOrd="0" presId="urn:microsoft.com/office/officeart/2008/layout/VerticalCurvedList"/>
    <dgm:cxn modelId="{49561DE7-6BEE-47E0-989F-3A3BBCC71FA2}" type="presOf" srcId="{C1D46D5A-8A3F-490F-BCEF-DA34FEFB3801}" destId="{D077BC1A-3E7F-4FDB-9D94-191498106D2E}" srcOrd="0" destOrd="0" presId="urn:microsoft.com/office/officeart/2008/layout/VerticalCurvedList"/>
    <dgm:cxn modelId="{99D5942C-5B7E-4985-BE9B-FBA9CCDBA7DD}" srcId="{65BEA32E-39BA-4908-A84E-99A471B5F1C2}" destId="{C1D46D5A-8A3F-490F-BCEF-DA34FEFB3801}" srcOrd="2" destOrd="0" parTransId="{FBC8659C-39A8-4C00-B7CC-FD3FB8121D7E}" sibTransId="{AE2054D0-CF7A-4200-B44E-962F125F74E1}"/>
    <dgm:cxn modelId="{FDD7DDAC-32D3-4F6F-B404-DCE8C24DE3AC}" srcId="{65BEA32E-39BA-4908-A84E-99A471B5F1C2}" destId="{6E2A2CEF-FCDB-448A-B82F-07880E484881}" srcOrd="1" destOrd="0" parTransId="{7C9B5259-B47D-4BF8-AFF7-C00DEAB3B35F}" sibTransId="{1C23D915-A77C-434D-BD73-03969DF1C261}"/>
    <dgm:cxn modelId="{D4414E74-C1A9-44D2-A265-C650577A6ADC}" type="presOf" srcId="{65BEA32E-39BA-4908-A84E-99A471B5F1C2}" destId="{20FDFAE8-7155-4EB4-9B60-E791EF4E372F}" srcOrd="0" destOrd="0" presId="urn:microsoft.com/office/officeart/2008/layout/VerticalCurvedList"/>
    <dgm:cxn modelId="{A76C338E-EB4A-49F2-9C9C-F28BDCCC0310}" type="presOf" srcId="{4D13242D-220E-4BF1-94E9-D3982208FA56}" destId="{893254B9-A91D-40A9-809A-BE073F8F39B8}" srcOrd="0" destOrd="0" presId="urn:microsoft.com/office/officeart/2008/layout/VerticalCurvedList"/>
    <dgm:cxn modelId="{8277D0A2-76DD-40BC-BAC6-2C7F9380EABB}" srcId="{65BEA32E-39BA-4908-A84E-99A471B5F1C2}" destId="{4D13242D-220E-4BF1-94E9-D3982208FA56}" srcOrd="0" destOrd="0" parTransId="{9B68D5FF-9FC2-4DD8-AE77-70FB73827C01}" sibTransId="{76D97EA0-1EEB-46F0-BA0E-00A752321FAD}"/>
    <dgm:cxn modelId="{6584E78F-8877-42C1-B9DD-D399E1634A8F}" type="presParOf" srcId="{20FDFAE8-7155-4EB4-9B60-E791EF4E372F}" destId="{AC60EE1A-B3D1-4898-B6E5-0B426C31EE6E}" srcOrd="0" destOrd="0" presId="urn:microsoft.com/office/officeart/2008/layout/VerticalCurvedList"/>
    <dgm:cxn modelId="{3863AA28-CAB2-40A8-A545-FC8CB82D1820}" type="presParOf" srcId="{AC60EE1A-B3D1-4898-B6E5-0B426C31EE6E}" destId="{F204154C-FC51-41C6-8CB5-640450FD1648}" srcOrd="0" destOrd="0" presId="urn:microsoft.com/office/officeart/2008/layout/VerticalCurvedList"/>
    <dgm:cxn modelId="{44617BF1-F602-45DD-B07D-78D38E37C603}" type="presParOf" srcId="{F204154C-FC51-41C6-8CB5-640450FD1648}" destId="{8E9E20B0-2F8D-4BD5-82C3-3E6C4C67C6CD}" srcOrd="0" destOrd="0" presId="urn:microsoft.com/office/officeart/2008/layout/VerticalCurvedList"/>
    <dgm:cxn modelId="{83FE677D-2FEC-4CE0-9145-304CF20D6B06}" type="presParOf" srcId="{F204154C-FC51-41C6-8CB5-640450FD1648}" destId="{CB3ED29C-36D7-4527-BE8A-BA2B545BFC57}" srcOrd="1" destOrd="0" presId="urn:microsoft.com/office/officeart/2008/layout/VerticalCurvedList"/>
    <dgm:cxn modelId="{DCAF0691-A345-4957-8A29-E656410ACD59}" type="presParOf" srcId="{F204154C-FC51-41C6-8CB5-640450FD1648}" destId="{67A8316E-00E7-42CD-852F-E68705E25B3E}" srcOrd="2" destOrd="0" presId="urn:microsoft.com/office/officeart/2008/layout/VerticalCurvedList"/>
    <dgm:cxn modelId="{C3A14F54-2C20-4522-9C5C-9131B8754AC7}" type="presParOf" srcId="{F204154C-FC51-41C6-8CB5-640450FD1648}" destId="{3977CE34-F33C-4476-A65A-B550B0374ABE}" srcOrd="3" destOrd="0" presId="urn:microsoft.com/office/officeart/2008/layout/VerticalCurvedList"/>
    <dgm:cxn modelId="{1076EB92-AF83-451B-BC7B-6D9457BECDF8}" type="presParOf" srcId="{AC60EE1A-B3D1-4898-B6E5-0B426C31EE6E}" destId="{893254B9-A91D-40A9-809A-BE073F8F39B8}" srcOrd="1" destOrd="0" presId="urn:microsoft.com/office/officeart/2008/layout/VerticalCurvedList"/>
    <dgm:cxn modelId="{2363522B-9DDE-49CB-982F-66C06AC9169E}" type="presParOf" srcId="{AC60EE1A-B3D1-4898-B6E5-0B426C31EE6E}" destId="{C8C74E28-63C0-41B0-8A91-067949F99518}" srcOrd="2" destOrd="0" presId="urn:microsoft.com/office/officeart/2008/layout/VerticalCurvedList"/>
    <dgm:cxn modelId="{32AB95C0-706F-482B-A53F-FB952936608B}" type="presParOf" srcId="{C8C74E28-63C0-41B0-8A91-067949F99518}" destId="{AA8D8B62-1736-4850-928E-E75BD7369F63}" srcOrd="0" destOrd="0" presId="urn:microsoft.com/office/officeart/2008/layout/VerticalCurvedList"/>
    <dgm:cxn modelId="{85B5BF7D-8E34-4A3F-BE93-69CFB328201A}" type="presParOf" srcId="{AC60EE1A-B3D1-4898-B6E5-0B426C31EE6E}" destId="{3D03975B-2DE1-468A-9226-7AC7D5D036E5}" srcOrd="3" destOrd="0" presId="urn:microsoft.com/office/officeart/2008/layout/VerticalCurvedList"/>
    <dgm:cxn modelId="{7311B1CD-59A8-46FE-A1AF-C054293A3204}" type="presParOf" srcId="{AC60EE1A-B3D1-4898-B6E5-0B426C31EE6E}" destId="{555A19E2-8BA8-4EA4-BAC5-4DBCAD8A3614}" srcOrd="4" destOrd="0" presId="urn:microsoft.com/office/officeart/2008/layout/VerticalCurvedList"/>
    <dgm:cxn modelId="{2E3667C5-F295-4A91-A54E-1F6F4993DD20}" type="presParOf" srcId="{555A19E2-8BA8-4EA4-BAC5-4DBCAD8A3614}" destId="{8E645E17-FA75-46C2-8A59-4696AF4AFD7D}" srcOrd="0" destOrd="0" presId="urn:microsoft.com/office/officeart/2008/layout/VerticalCurvedList"/>
    <dgm:cxn modelId="{AB03D80D-0CF1-4D68-A84F-739CDD11846A}" type="presParOf" srcId="{AC60EE1A-B3D1-4898-B6E5-0B426C31EE6E}" destId="{D077BC1A-3E7F-4FDB-9D94-191498106D2E}" srcOrd="5" destOrd="0" presId="urn:microsoft.com/office/officeart/2008/layout/VerticalCurvedList"/>
    <dgm:cxn modelId="{56185787-5E72-42C0-B586-4F0AB4609F8F}" type="presParOf" srcId="{AC60EE1A-B3D1-4898-B6E5-0B426C31EE6E}" destId="{56265E94-DFFC-42E3-9992-742A9D24A470}" srcOrd="6" destOrd="0" presId="urn:microsoft.com/office/officeart/2008/layout/VerticalCurvedList"/>
    <dgm:cxn modelId="{FA32CB86-0284-4C82-A75E-A58B274BFC30}" type="presParOf" srcId="{56265E94-DFFC-42E3-9992-742A9D24A470}" destId="{1DE4BE27-458C-4E14-8C39-7D3B332F3D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DBFC5-BD97-4F0B-BAE6-4ED07470DCD3}" type="datetimeFigureOut">
              <a:rPr lang="ru-RU" smtClean="0"/>
              <a:t>17.03.2022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94078-78D5-4AAE-B6D3-A1BC18AE9310}" type="slidenum">
              <a:rPr lang="ru-RU" smtClean="0"/>
              <a:t>‹#›</a:t>
            </a:fld>
            <a:endParaRPr lang="ru-RU"/>
          </a:p>
        </p:txBody>
      </p:sp>
    </p:spTree>
    <p:extLst>
      <p:ext uri="{BB962C8B-B14F-4D97-AF65-F5344CB8AC3E}">
        <p14:creationId xmlns:p14="http://schemas.microsoft.com/office/powerpoint/2010/main" val="195076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3188" y="1144588"/>
            <a:ext cx="4111625" cy="3084512"/>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B2FA959-0438-4F78-81D6-085CCB8A33C3}" type="slidenum">
              <a:rPr lang="ru-RU" smtClean="0"/>
              <a:t>3</a:t>
            </a:fld>
            <a:endParaRPr lang="ru-RU"/>
          </a:p>
        </p:txBody>
      </p:sp>
    </p:spTree>
    <p:extLst>
      <p:ext uri="{BB962C8B-B14F-4D97-AF65-F5344CB8AC3E}">
        <p14:creationId xmlns:p14="http://schemas.microsoft.com/office/powerpoint/2010/main" val="126182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ru-RU" altLang="ru-RU"/>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6D2494-B429-4601-B68D-9DBB5EC67257}" type="slidenum">
              <a:rPr lang="ru-RU" altLang="ru-RU" smtClean="0">
                <a:latin typeface="Arial" panose="020B0604020202020204" pitchFamily="34" charset="0"/>
              </a:rPr>
              <a:pPr>
                <a:spcBef>
                  <a:spcPct val="0"/>
                </a:spcBef>
              </a:pPr>
              <a:t>42</a:t>
            </a:fld>
            <a:endParaRPr lang="ru-RU" altLang="ru-RU">
              <a:latin typeface="Arial" panose="020B0604020202020204" pitchFamily="34" charset="0"/>
            </a:endParaRPr>
          </a:p>
        </p:txBody>
      </p:sp>
    </p:spTree>
    <p:extLst>
      <p:ext uri="{BB962C8B-B14F-4D97-AF65-F5344CB8AC3E}">
        <p14:creationId xmlns:p14="http://schemas.microsoft.com/office/powerpoint/2010/main" val="39830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В соответствии с п. 5.6.2. четвертого раздела санитарно-эпидемиологических требований к организациям, осуществляющим медицинскую деятельность, обозначено 12 предвестников осложнения эпидемической ситуации, каждому из которых мы попытаемся дать соответствующую оценку.</a:t>
            </a:r>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defRPr>
            </a:lvl9pPr>
          </a:lstStyle>
          <a:p>
            <a:fld id="{10008B34-EA44-4FFC-A763-3B711D2C69E0}" type="slidenum">
              <a:rPr lang="ru-RU" altLang="ru-RU" sz="1200" smtClean="0"/>
              <a:pPr/>
              <a:t>43</a:t>
            </a:fld>
            <a:endParaRPr lang="ru-RU" altLang="ru-RU" sz="1200"/>
          </a:p>
        </p:txBody>
      </p:sp>
    </p:spTree>
    <p:extLst>
      <p:ext uri="{BB962C8B-B14F-4D97-AF65-F5344CB8AC3E}">
        <p14:creationId xmlns:p14="http://schemas.microsoft.com/office/powerpoint/2010/main" val="2749763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D520571-8CC4-4168-B6AC-0E39FE48B583}" type="slidenum">
              <a:rPr lang="ru-RU" smtClean="0"/>
              <a:pPr/>
              <a:t>47</a:t>
            </a:fld>
            <a:endParaRPr lang="ru-RU"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ru-RU" dirty="0" smtClean="0"/>
              <a:t>По данным Ковалевой и Семиной до 30% медицинских манипуляций не имеют под собой клинического обоснования. С другой стороны, возрастание частоты использования той или иной медицинской манипуляции может служить маркером эпидемиологического неблагополучия, в частности – в родильном доме, т.к. характеризует тяжесть состояния пациентов. На представленном графике, мы видим, что кривые частоты использования искусственной вентиляции легких, венозных доступов, зондового питания, потребности в пребывании в кувезе практически совпадают как с кривой применения антибиотиков, так и с кривой заболеваемости ВБИ новорожденных.</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856B9411-0AEA-41BD-8C24-5B169EAEFC37}" type="slidenum">
              <a:rPr lang="ru-RU" smtClean="0"/>
              <a:pPr/>
              <a:t>48</a:t>
            </a:fld>
            <a:endParaRPr lang="ru-RU"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ru-RU" smtClean="0"/>
              <a:t>Знание частоты использования той или иной манипуляции в определенный промежуток времени позволяет оценить её вклад в возникновение заболеваний. И при проведении эпидемиологического анализа заболеваемости выйти на конкретный фактор или их сочетание, провести ранжирование факторов риска. Из данного слайда мы можем предположить, что наибольшее значение для возникновения внутрибольничных заболеваний оказали следующие факторы риска: использование венозного доступа (во всех его проявлениях), использование аппаратов для ИВЛ и нахождение детей в кувезе. В то же время такие факторы как использование мочевого катетера и кислородной палатки более характеризуют тяжесть состояния новорожденных и могут быть рассмотрены как вспомогательные. Использование мешка Амбу и кислородной маски не оказывало существенного влияния на возникновение случаев ВБИ у новорожденных.</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9892E868-1B3C-47F0-84D0-13DE8F7DC156}" type="slidenum">
              <a:rPr lang="ru-RU" smtClean="0"/>
              <a:pPr/>
              <a:t>49</a:t>
            </a:fld>
            <a:endParaRPr lang="ru-RU"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xfrm>
            <a:off x="1373188" y="1144588"/>
            <a:ext cx="4111625" cy="3084512"/>
          </a:xfrm>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pPr lvl="0"/>
            <a:endParaRPr lang="ru-RU" altLang="ru-RU" dirty="0"/>
          </a:p>
        </p:txBody>
      </p:sp>
      <p:sp>
        <p:nvSpPr>
          <p:cNvPr id="11268" name="Верхний колонтитул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ru-RU" altLang="ru-RU">
              <a:solidFill>
                <a:srgbClr val="000000"/>
              </a:solidFill>
              <a:latin typeface="Arial" charset="0"/>
              <a:cs typeface="Arial" charset="0"/>
            </a:endParaRPr>
          </a:p>
        </p:txBody>
      </p:sp>
      <p:sp>
        <p:nvSpPr>
          <p:cNvPr id="11269" name="Нижний колонтитул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ru-RU" altLang="ru-RU">
              <a:solidFill>
                <a:srgbClr val="000000"/>
              </a:solidFill>
              <a:latin typeface="Arial" charset="0"/>
              <a:cs typeface="Arial" charset="0"/>
            </a:endParaRPr>
          </a:p>
        </p:txBody>
      </p:sp>
      <p:sp>
        <p:nvSpPr>
          <p:cNvPr id="11270" name="Номер слайда 5"/>
          <p:cNvSpPr>
            <a:spLocks noGrp="1"/>
          </p:cNvSpPr>
          <p:nvPr>
            <p:ph type="sldNum" sz="quarter" idx="5"/>
          </p:nvPr>
        </p:nvSpPr>
        <p:spPr bwMode="auto">
          <a:noFill/>
          <a:ln>
            <a:miter lim="800000"/>
            <a:headEnd/>
            <a:tailEnd/>
          </a:ln>
        </p:spPr>
        <p:txBody>
          <a:bodyPr/>
          <a:lstStyle/>
          <a:p>
            <a:fld id="{FD254A00-166C-486A-A7BE-59070193FC62}" type="slidenum">
              <a:rPr lang="ru-RU" altLang="ru-RU">
                <a:solidFill>
                  <a:srgbClr val="000000"/>
                </a:solidFill>
              </a:rPr>
              <a:pPr/>
              <a:t>50</a:t>
            </a:fld>
            <a:endParaRPr lang="ru-RU" altLang="ru-RU">
              <a:solidFill>
                <a:srgbClr val="000000"/>
              </a:solidFill>
            </a:endParaRPr>
          </a:p>
        </p:txBody>
      </p:sp>
    </p:spTree>
    <p:extLst>
      <p:ext uri="{BB962C8B-B14F-4D97-AF65-F5344CB8AC3E}">
        <p14:creationId xmlns:p14="http://schemas.microsoft.com/office/powerpoint/2010/main" val="172631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100" b="0" dirty="0" smtClean="0">
                <a:latin typeface="Arial" pitchFamily="34" charset="0"/>
                <a:cs typeface="Arial" pitchFamily="34" charset="0"/>
              </a:rPr>
              <a:t>На слайде представлены результаты исследования распространенности ИСМП в ЛПО, проведенного</a:t>
            </a:r>
            <a:r>
              <a:rPr lang="ru-RU" sz="1100" b="0" baseline="0" dirty="0" smtClean="0">
                <a:latin typeface="Arial" pitchFamily="34" charset="0"/>
                <a:cs typeface="Arial" pitchFamily="34" charset="0"/>
              </a:rPr>
              <a:t> </a:t>
            </a:r>
            <a:r>
              <a:rPr lang="ru-RU" sz="1100" b="1" dirty="0" smtClean="0">
                <a:latin typeface="Arial" pitchFamily="34" charset="0"/>
                <a:cs typeface="Arial" pitchFamily="34" charset="0"/>
              </a:rPr>
              <a:t>группой </a:t>
            </a:r>
            <a:r>
              <a:rPr lang="ru-RU" sz="1100" b="1" dirty="0" smtClean="0">
                <a:solidFill>
                  <a:srgbClr val="C00000"/>
                </a:solidFill>
                <a:latin typeface="Arial" pitchFamily="34" charset="0"/>
                <a:cs typeface="Arial" pitchFamily="34" charset="0"/>
              </a:rPr>
              <a:t>ЭРГИНИ,</a:t>
            </a:r>
            <a:r>
              <a:rPr lang="ru-RU" sz="1100" b="0" dirty="0" smtClean="0">
                <a:solidFill>
                  <a:srgbClr val="C00000"/>
                </a:solidFill>
                <a:latin typeface="Arial" pitchFamily="34" charset="0"/>
                <a:cs typeface="Arial" pitchFamily="34" charset="0"/>
              </a:rPr>
              <a:t> которое было</a:t>
            </a:r>
            <a:r>
              <a:rPr lang="ru-RU" sz="1100" b="0" baseline="0" dirty="0" smtClean="0">
                <a:solidFill>
                  <a:srgbClr val="C00000"/>
                </a:solidFill>
                <a:latin typeface="Arial" pitchFamily="34" charset="0"/>
                <a:cs typeface="Arial" pitchFamily="34" charset="0"/>
              </a:rPr>
              <a:t> проведено </a:t>
            </a:r>
            <a:r>
              <a:rPr lang="ru-RU" sz="1100" b="0" dirty="0" smtClean="0">
                <a:solidFill>
                  <a:srgbClr val="C00000"/>
                </a:solidFill>
                <a:latin typeface="Arial" pitchFamily="34" charset="0"/>
                <a:cs typeface="Arial" pitchFamily="34" charset="0"/>
              </a:rPr>
              <a:t>в 32 многопрофильных стационара из 18 городов РФ.</a:t>
            </a:r>
            <a:endParaRPr lang="ru-RU" sz="1100" b="0" dirty="0">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pPr>
              <a:defRPr/>
            </a:pPr>
            <a:fld id="{52274F3C-7457-4FFD-B8FA-54D07F869EB7}" type="slidenum">
              <a:rPr lang="ru-RU" smtClean="0"/>
              <a:pPr>
                <a:defRPr/>
              </a:pPr>
              <a:t>54</a:t>
            </a:fld>
            <a:endParaRPr lang="ru-RU"/>
          </a:p>
        </p:txBody>
      </p:sp>
    </p:spTree>
    <p:extLst>
      <p:ext uri="{BB962C8B-B14F-4D97-AF65-F5344CB8AC3E}">
        <p14:creationId xmlns:p14="http://schemas.microsoft.com/office/powerpoint/2010/main" val="1303391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 обследовании спецодежды была установлена высокая степень контаминации, наиболее контаминироваными были карманы и подол халата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 обследовании авторучек и сотовых телефонов, была установлена высокая степень контаминации авторучек.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 этом наиболее контаминироваными были предметами, которыми пользовались врачи</a:t>
            </a:r>
            <a:endParaRPr lang="ru-RU" b="1" dirty="0" smtClean="0">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fld id="{6CB946AC-ADA9-423C-9A01-A588B2DB7F8C}" type="slidenum">
              <a:rPr lang="ru-RU" smtClean="0">
                <a:solidFill>
                  <a:prstClr val="black"/>
                </a:solidFill>
              </a:rPr>
              <a:pPr/>
              <a:t>63</a:t>
            </a:fld>
            <a:endParaRPr lang="ru-RU">
              <a:solidFill>
                <a:prstClr val="black"/>
              </a:solidFill>
            </a:endParaRPr>
          </a:p>
        </p:txBody>
      </p:sp>
    </p:spTree>
    <p:extLst>
      <p:ext uri="{BB962C8B-B14F-4D97-AF65-F5344CB8AC3E}">
        <p14:creationId xmlns:p14="http://schemas.microsoft.com/office/powerpoint/2010/main" val="360411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50000"/>
              </a:lnSpc>
            </a:pPr>
            <a:r>
              <a:rPr lang="ru-RU" altLang="ru-RU" b="1" smtClean="0"/>
              <a:t>Наряду с теми объектами, которые рекомендованы для исследования В САНПИНе 2630 – 10 мы дополнительно обследовали</a:t>
            </a:r>
            <a:r>
              <a:rPr lang="ru-RU" altLang="ru-RU" smtClean="0"/>
              <a:t> </a:t>
            </a:r>
            <a:r>
              <a:rPr lang="ru-RU" altLang="ru-RU" b="1" smtClean="0">
                <a:latin typeface="Arial" charset="0"/>
                <a:cs typeface="Arial" charset="0"/>
              </a:rPr>
              <a:t>мониторы и кнопки следящей аппаратуры, тумблеры анестезиологической аппаратуры, составные части электроотсоса (ручки, крышка, шланг), кнопки и ручки дозатора лекарственных средств, мобильные телефоны сотредников, автоматические ручки, а так же ручки безтеневой лампы, клавиши выключателей света, жгуты и одежду персонала.</a:t>
            </a:r>
          </a:p>
          <a:p>
            <a:endParaRPr lang="ru-RU" altLang="ru-RU" smtClean="0"/>
          </a:p>
          <a:p>
            <a:pPr eaLnBrk="1" hangingPunct="1">
              <a:lnSpc>
                <a:spcPct val="150000"/>
              </a:lnSpc>
              <a:spcBef>
                <a:spcPct val="0"/>
              </a:spcBef>
            </a:pPr>
            <a:endParaRPr lang="ru-RU" altLang="ru-RU" b="1" smtClean="0">
              <a:latin typeface="Arial" charset="0"/>
              <a:cs typeface="Arial" charset="0"/>
            </a:endParaRPr>
          </a:p>
          <a:p>
            <a:pPr eaLnBrk="1" hangingPunct="1">
              <a:lnSpc>
                <a:spcPct val="150000"/>
              </a:lnSpc>
              <a:spcBef>
                <a:spcPct val="0"/>
              </a:spcBef>
            </a:pPr>
            <a:endParaRPr lang="ru-RU" altLang="ru-RU" b="1" smtClean="0">
              <a:latin typeface="Arial" charset="0"/>
              <a:cs typeface="Arial" charset="0"/>
            </a:endParaRPr>
          </a:p>
          <a:p>
            <a:pPr eaLnBrk="1" hangingPunct="1">
              <a:lnSpc>
                <a:spcPct val="150000"/>
              </a:lnSpc>
              <a:spcBef>
                <a:spcPct val="0"/>
              </a:spcBef>
            </a:pPr>
            <a:endParaRPr lang="ru-RU" altLang="ru-RU" b="1" smtClean="0">
              <a:latin typeface="Arial" charset="0"/>
              <a:cs typeface="Arial" charset="0"/>
            </a:endParaRPr>
          </a:p>
        </p:txBody>
      </p:sp>
      <p:sp>
        <p:nvSpPr>
          <p:cNvPr id="4" name="Номер слайда 3"/>
          <p:cNvSpPr>
            <a:spLocks noGrp="1"/>
          </p:cNvSpPr>
          <p:nvPr>
            <p:ph type="sldNum" sz="quarter" idx="5"/>
          </p:nvPr>
        </p:nvSpPr>
        <p:spPr/>
        <p:txBody>
          <a:bodyPr/>
          <a:lstStyle/>
          <a:p>
            <a:pPr>
              <a:defRPr/>
            </a:pPr>
            <a:fld id="{BB3E4AF5-38FA-4029-A023-9CC93E343AC0}" type="slidenum">
              <a:rPr lang="ru-RU" smtClean="0">
                <a:solidFill>
                  <a:prstClr val="black"/>
                </a:solidFill>
              </a:rPr>
              <a:pPr>
                <a:defRPr/>
              </a:pPr>
              <a:t>65</a:t>
            </a:fld>
            <a:endParaRPr lang="ru-RU">
              <a:solidFill>
                <a:prstClr val="black"/>
              </a:solidFill>
            </a:endParaRPr>
          </a:p>
        </p:txBody>
      </p:sp>
    </p:spTree>
    <p:extLst>
      <p:ext uri="{BB962C8B-B14F-4D97-AF65-F5344CB8AC3E}">
        <p14:creationId xmlns:p14="http://schemas.microsoft.com/office/powerpoint/2010/main" val="1177794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 процессе исследования мы провели оценку различных технологий, </a:t>
            </a:r>
          </a:p>
          <a:p>
            <a:endParaRPr lang="ru-RU" sz="1200" b="1"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Три из них направлены на безопасность</a:t>
            </a:r>
            <a:r>
              <a:rPr lang="ru-RU" sz="1200" b="1" kern="1200" baseline="0" dirty="0" smtClean="0">
                <a:solidFill>
                  <a:schemeClr val="tx1"/>
                </a:solidFill>
                <a:latin typeface="+mn-lt"/>
                <a:ea typeface="+mn-ea"/>
                <a:cs typeface="+mn-cs"/>
              </a:rPr>
              <a:t> внешней среды, это </a:t>
            </a:r>
            <a:r>
              <a:rPr lang="ru-RU" sz="1400" b="1" kern="1200" dirty="0" smtClean="0">
                <a:solidFill>
                  <a:schemeClr val="tx1"/>
                </a:solidFill>
                <a:latin typeface="Arial" pitchFamily="34" charset="0"/>
                <a:ea typeface="+mn-ea"/>
                <a:cs typeface="Arial" pitchFamily="34" charset="0"/>
              </a:rPr>
              <a:t>применение высокодисперсного аэрозоля для обеззараживания воздушной среды, поверхностей и оборудования,</a:t>
            </a:r>
            <a:r>
              <a:rPr lang="ru-RU" sz="1400" b="1" kern="1200" baseline="0" dirty="0" smtClean="0">
                <a:solidFill>
                  <a:schemeClr val="tx1"/>
                </a:solidFill>
                <a:latin typeface="Arial" pitchFamily="34" charset="0"/>
                <a:ea typeface="+mn-ea"/>
                <a:cs typeface="Arial" pitchFamily="34" charset="0"/>
              </a:rPr>
              <a:t> </a:t>
            </a:r>
            <a:r>
              <a:rPr lang="ru-RU" sz="1400" b="1" kern="1200" dirty="0" err="1" smtClean="0">
                <a:solidFill>
                  <a:schemeClr val="tx1"/>
                </a:solidFill>
                <a:latin typeface="Arial" pitchFamily="34" charset="0"/>
                <a:ea typeface="+mn-ea"/>
                <a:cs typeface="Arial" pitchFamily="34" charset="0"/>
              </a:rPr>
              <a:t>фагирование</a:t>
            </a:r>
            <a:r>
              <a:rPr lang="ru-RU" sz="1400" b="1" kern="1200" dirty="0" smtClean="0">
                <a:solidFill>
                  <a:schemeClr val="tx1"/>
                </a:solidFill>
                <a:latin typeface="Arial" pitchFamily="34" charset="0"/>
                <a:ea typeface="+mn-ea"/>
                <a:cs typeface="Arial" pitchFamily="34" charset="0"/>
              </a:rPr>
              <a:t> объектов внешней среды препаратами «</a:t>
            </a:r>
            <a:r>
              <a:rPr lang="ru-RU" sz="1400" b="1" kern="1200" dirty="0" err="1" smtClean="0">
                <a:solidFill>
                  <a:schemeClr val="tx1"/>
                </a:solidFill>
                <a:latin typeface="Arial" pitchFamily="34" charset="0"/>
                <a:ea typeface="+mn-ea"/>
                <a:cs typeface="Arial" pitchFamily="34" charset="0"/>
              </a:rPr>
              <a:t>Секстафаг</a:t>
            </a:r>
            <a:r>
              <a:rPr lang="ru-RU" sz="1400" b="1" kern="1200" dirty="0" smtClean="0">
                <a:solidFill>
                  <a:schemeClr val="tx1"/>
                </a:solidFill>
                <a:latin typeface="Arial" pitchFamily="34" charset="0"/>
                <a:ea typeface="+mn-ea"/>
                <a:cs typeface="Arial" pitchFamily="34" charset="0"/>
              </a:rPr>
              <a:t>» и «</a:t>
            </a:r>
            <a:r>
              <a:rPr lang="ru-RU" sz="1400" b="1" kern="1200" dirty="0" err="1" smtClean="0">
                <a:solidFill>
                  <a:schemeClr val="tx1"/>
                </a:solidFill>
                <a:latin typeface="Arial" pitchFamily="34" charset="0"/>
                <a:ea typeface="+mn-ea"/>
                <a:cs typeface="Arial" pitchFamily="34" charset="0"/>
              </a:rPr>
              <a:t>Пиобактериофаг</a:t>
            </a:r>
            <a:r>
              <a:rPr lang="ru-RU" sz="1400" b="1" kern="1200" dirty="0" smtClean="0">
                <a:solidFill>
                  <a:schemeClr val="tx1"/>
                </a:solidFill>
                <a:latin typeface="Arial" pitchFamily="34" charset="0"/>
                <a:ea typeface="+mn-ea"/>
                <a:cs typeface="Arial" pitchFamily="34" charset="0"/>
              </a:rPr>
              <a:t>»</a:t>
            </a:r>
            <a:r>
              <a:rPr lang="ru-RU" sz="1400" b="1" kern="1200" baseline="0" dirty="0" smtClean="0">
                <a:solidFill>
                  <a:schemeClr val="tx1"/>
                </a:solidFill>
                <a:latin typeface="Arial" pitchFamily="34" charset="0"/>
                <a:ea typeface="+mn-ea"/>
                <a:cs typeface="Arial" pitchFamily="34" charset="0"/>
              </a:rPr>
              <a:t> </a:t>
            </a:r>
            <a:r>
              <a:rPr lang="ru-RU" sz="1400" b="1" kern="1200" baseline="0" dirty="0" err="1" smtClean="0">
                <a:solidFill>
                  <a:schemeClr val="tx1"/>
                </a:solidFill>
                <a:latin typeface="Arial" pitchFamily="34" charset="0"/>
                <a:ea typeface="+mn-ea"/>
                <a:cs typeface="Arial" pitchFamily="34" charset="0"/>
              </a:rPr>
              <a:t>и</a:t>
            </a:r>
            <a:r>
              <a:rPr lang="ru-RU" sz="1400" b="1" kern="1200" baseline="0" dirty="0" smtClean="0">
                <a:solidFill>
                  <a:schemeClr val="tx1"/>
                </a:solidFill>
                <a:latin typeface="Arial" pitchFamily="34" charset="0"/>
                <a:ea typeface="+mn-ea"/>
                <a:cs typeface="Arial" pitchFamily="34" charset="0"/>
              </a:rPr>
              <a:t> </a:t>
            </a:r>
            <a:r>
              <a:rPr lang="ru-RU" sz="1400" b="1" kern="1200" dirty="0" smtClean="0">
                <a:solidFill>
                  <a:schemeClr val="tx1"/>
                </a:solidFill>
                <a:latin typeface="Arial" pitchFamily="34" charset="0"/>
                <a:ea typeface="+mn-ea"/>
                <a:cs typeface="Arial" pitchFamily="34" charset="0"/>
              </a:rPr>
              <a:t>применение моющих и дезинфицирующих средств с </a:t>
            </a:r>
            <a:r>
              <a:rPr lang="ru-RU" sz="1400" b="1" kern="1200" dirty="0" err="1" smtClean="0">
                <a:solidFill>
                  <a:schemeClr val="tx1"/>
                </a:solidFill>
                <a:latin typeface="Arial" pitchFamily="34" charset="0"/>
                <a:ea typeface="+mn-ea"/>
                <a:cs typeface="Arial" pitchFamily="34" charset="0"/>
              </a:rPr>
              <a:t>пробиотическим</a:t>
            </a:r>
            <a:r>
              <a:rPr lang="ru-RU" sz="1400" b="1" kern="1200" dirty="0" smtClean="0">
                <a:solidFill>
                  <a:schemeClr val="tx1"/>
                </a:solidFill>
                <a:latin typeface="Arial" pitchFamily="34" charset="0"/>
                <a:ea typeface="+mn-ea"/>
                <a:cs typeface="Arial" pitchFamily="34" charset="0"/>
              </a:rPr>
              <a:t> эффектом; </a:t>
            </a:r>
          </a:p>
          <a:p>
            <a:endParaRPr lang="ru-RU" sz="1200" b="1" kern="1200" baseline="0" dirty="0" smtClean="0">
              <a:solidFill>
                <a:schemeClr val="tx1"/>
              </a:solidFill>
              <a:latin typeface="+mn-lt"/>
              <a:ea typeface="+mn-ea"/>
              <a:cs typeface="+mn-cs"/>
            </a:endParaRPr>
          </a:p>
          <a:p>
            <a:r>
              <a:rPr lang="ru-RU" sz="1200" b="1" kern="1200" baseline="0" dirty="0" smtClean="0">
                <a:solidFill>
                  <a:schemeClr val="tx1"/>
                </a:solidFill>
                <a:latin typeface="+mn-lt"/>
                <a:ea typeface="+mn-ea"/>
                <a:cs typeface="+mn-cs"/>
              </a:rPr>
              <a:t>На безопасность пациентов направлена вакцинация против синегнойной инфекции, а на персонал - </a:t>
            </a:r>
            <a:r>
              <a:rPr lang="ru-RU" sz="1400" b="1" kern="1200" dirty="0" smtClean="0">
                <a:solidFill>
                  <a:schemeClr val="tx1"/>
                </a:solidFill>
                <a:latin typeface="Arial" pitchFamily="34" charset="0"/>
                <a:ea typeface="+mn-ea"/>
                <a:cs typeface="Arial" pitchFamily="34" charset="0"/>
              </a:rPr>
              <a:t>применение медицинских перчаток с антибактериальным покрытием (</a:t>
            </a:r>
            <a:r>
              <a:rPr lang="en-US" sz="1400" b="1" kern="1200" dirty="0" err="1" smtClean="0">
                <a:solidFill>
                  <a:schemeClr val="tx1"/>
                </a:solidFill>
                <a:latin typeface="Arial" pitchFamily="34" charset="0"/>
                <a:ea typeface="+mn-ea"/>
                <a:cs typeface="Arial" pitchFamily="34" charset="0"/>
              </a:rPr>
              <a:t>Gammex</a:t>
            </a:r>
            <a:r>
              <a:rPr lang="en-US" sz="1400" b="1" kern="1200" dirty="0" smtClean="0">
                <a:solidFill>
                  <a:schemeClr val="tx1"/>
                </a:solidFill>
                <a:latin typeface="Arial" pitchFamily="34" charset="0"/>
                <a:ea typeface="+mn-ea"/>
                <a:cs typeface="Arial" pitchFamily="34" charset="0"/>
              </a:rPr>
              <a:t> AMT</a:t>
            </a:r>
            <a:r>
              <a:rPr lang="ru-RU" sz="1400" b="1" kern="1200" dirty="0" smtClean="0">
                <a:solidFill>
                  <a:schemeClr val="tx1"/>
                </a:solidFill>
                <a:latin typeface="Arial" pitchFamily="34" charset="0"/>
                <a:ea typeface="+mn-ea"/>
                <a:cs typeface="Arial" pitchFamily="34" charset="0"/>
              </a:rPr>
              <a:t>)</a:t>
            </a:r>
            <a:endParaRPr lang="ru-RU" sz="1400" b="1" dirty="0">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fld id="{6CB946AC-ADA9-423C-9A01-A588B2DB7F8C}" type="slidenum">
              <a:rPr lang="ru-RU" smtClean="0">
                <a:solidFill>
                  <a:prstClr val="black"/>
                </a:solidFill>
              </a:rPr>
              <a:pPr/>
              <a:t>66</a:t>
            </a:fld>
            <a:endParaRPr lang="ru-RU">
              <a:solidFill>
                <a:prstClr val="black"/>
              </a:solidFill>
            </a:endParaRPr>
          </a:p>
        </p:txBody>
      </p:sp>
    </p:spTree>
    <p:extLst>
      <p:ext uri="{BB962C8B-B14F-4D97-AF65-F5344CB8AC3E}">
        <p14:creationId xmlns:p14="http://schemas.microsoft.com/office/powerpoint/2010/main" val="34847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06773-C63E-44C9-8A72-B5AE11849A53}" type="slidenum">
              <a:rPr lang="ru-RU" altLang="ru-RU"/>
              <a:pPr/>
              <a:t>5</a:t>
            </a:fld>
            <a:endParaRPr lang="ru-RU" altLang="ru-RU"/>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301363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Учитывая высокую долю неудовлетворительных находок с объектов окружающей среды, первой технологией которую мы апробировали было </a:t>
            </a:r>
            <a:r>
              <a:rPr lang="ru-RU" sz="1200" b="1" kern="1200" dirty="0" err="1" smtClean="0">
                <a:solidFill>
                  <a:schemeClr val="tx1"/>
                </a:solidFill>
                <a:latin typeface="+mn-lt"/>
                <a:ea typeface="+mn-ea"/>
                <a:cs typeface="+mn-cs"/>
              </a:rPr>
              <a:t>аэрозолирование</a:t>
            </a:r>
            <a:r>
              <a:rPr lang="ru-RU" sz="1200" b="1" kern="1200" dirty="0" smtClean="0">
                <a:solidFill>
                  <a:schemeClr val="tx1"/>
                </a:solidFill>
                <a:latin typeface="+mn-lt"/>
                <a:ea typeface="+mn-ea"/>
                <a:cs typeface="+mn-cs"/>
              </a:rPr>
              <a:t> помещений путем мелкодисперсного распыливания дезинфицирующих средств на основе перекиси водорода с ионами серебра с помощью аппарата «</a:t>
            </a:r>
            <a:r>
              <a:rPr lang="ru-RU" sz="1200" b="1" kern="1200" dirty="0" err="1" smtClean="0">
                <a:solidFill>
                  <a:schemeClr val="tx1"/>
                </a:solidFill>
                <a:latin typeface="+mn-lt"/>
                <a:ea typeface="+mn-ea"/>
                <a:cs typeface="+mn-cs"/>
              </a:rPr>
              <a:t>Ультраспреер</a:t>
            </a:r>
            <a:r>
              <a:rPr lang="ru-RU" sz="1200" b="1" kern="1200" dirty="0" smtClean="0">
                <a:solidFill>
                  <a:schemeClr val="tx1"/>
                </a:solidFill>
                <a:latin typeface="+mn-lt"/>
                <a:ea typeface="+mn-ea"/>
                <a:cs typeface="+mn-cs"/>
              </a:rPr>
              <a:t>». </a:t>
            </a:r>
            <a:endParaRPr lang="ru-RU" b="1" dirty="0">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fld id="{6CB946AC-ADA9-423C-9A01-A588B2DB7F8C}" type="slidenum">
              <a:rPr lang="ru-RU" smtClean="0">
                <a:solidFill>
                  <a:prstClr val="black"/>
                </a:solidFill>
              </a:rPr>
              <a:pPr/>
              <a:t>67</a:t>
            </a:fld>
            <a:endParaRPr lang="ru-RU">
              <a:solidFill>
                <a:prstClr val="black"/>
              </a:solidFill>
            </a:endParaRPr>
          </a:p>
        </p:txBody>
      </p:sp>
    </p:spTree>
    <p:extLst>
      <p:ext uri="{BB962C8B-B14F-4D97-AF65-F5344CB8AC3E}">
        <p14:creationId xmlns:p14="http://schemas.microsoft.com/office/powerpoint/2010/main" val="138944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97C919CE-E904-4BA3-B218-67EB1F282B56}" type="slidenum">
              <a:rPr lang="ru-RU" altLang="ru-RU" smtClean="0"/>
              <a:pPr/>
              <a:t>68</a:t>
            </a:fld>
            <a:endParaRPr lang="ru-RU" altLang="ru-RU"/>
          </a:p>
        </p:txBody>
      </p:sp>
    </p:spTree>
    <p:extLst>
      <p:ext uri="{BB962C8B-B14F-4D97-AF65-F5344CB8AC3E}">
        <p14:creationId xmlns:p14="http://schemas.microsoft.com/office/powerpoint/2010/main" val="373036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97C919CE-E904-4BA3-B218-67EB1F282B56}" type="slidenum">
              <a:rPr lang="ru-RU" altLang="ru-RU" smtClean="0"/>
              <a:pPr/>
              <a:t>69</a:t>
            </a:fld>
            <a:endParaRPr lang="ru-RU" altLang="ru-RU"/>
          </a:p>
        </p:txBody>
      </p:sp>
    </p:spTree>
    <p:extLst>
      <p:ext uri="{BB962C8B-B14F-4D97-AF65-F5344CB8AC3E}">
        <p14:creationId xmlns:p14="http://schemas.microsoft.com/office/powerpoint/2010/main" val="1302446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8798DBE7-7B86-48FC-BF0B-3D2C1684D14B}" type="slidenum">
              <a:rPr lang="en-GB" altLang="ru-RU" sz="1200">
                <a:solidFill>
                  <a:srgbClr val="000000"/>
                </a:solidFill>
              </a:rPr>
              <a:pPr eaLnBrk="1" hangingPunct="1"/>
              <a:t>70</a:t>
            </a:fld>
            <a:endParaRPr lang="en-GB" altLang="ru-RU" sz="1200">
              <a:solidFill>
                <a:srgbClr val="000000"/>
              </a:solidFill>
            </a:endParaRPr>
          </a:p>
        </p:txBody>
      </p:sp>
      <p:sp>
        <p:nvSpPr>
          <p:cNvPr id="13619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defRPr>
            </a:lvl1pPr>
            <a:lvl2pPr marL="742950" indent="-285750" eaLnBrk="0" hangingPunct="0">
              <a:defRPr sz="2400">
                <a:solidFill>
                  <a:schemeClr val="bg1"/>
                </a:solidFill>
                <a:latin typeface="Times New Roman" panose="02020603050405020304" pitchFamily="18" charset="0"/>
              </a:defRPr>
            </a:lvl2pPr>
            <a:lvl3pPr marL="1143000" indent="-228600" eaLnBrk="0" hangingPunct="0">
              <a:defRPr sz="2400">
                <a:solidFill>
                  <a:schemeClr val="bg1"/>
                </a:solidFill>
                <a:latin typeface="Times New Roman" panose="02020603050405020304" pitchFamily="18" charset="0"/>
              </a:defRPr>
            </a:lvl3pPr>
            <a:lvl4pPr marL="1600200" indent="-228600" eaLnBrk="0" hangingPunct="0">
              <a:defRPr sz="2400">
                <a:solidFill>
                  <a:schemeClr val="bg1"/>
                </a:solidFill>
                <a:latin typeface="Times New Roman" panose="02020603050405020304" pitchFamily="18" charset="0"/>
              </a:defRPr>
            </a:lvl4pPr>
            <a:lvl5pPr marL="2057400" indent="-228600" eaLnBrk="0" hangingPunct="0">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9pPr>
          </a:lstStyle>
          <a:p>
            <a:pPr eaLnBrk="1" hangingPunct="1"/>
            <a:endParaRPr lang="ru-RU" altLang="ru-RU"/>
          </a:p>
        </p:txBody>
      </p:sp>
      <p:sp>
        <p:nvSpPr>
          <p:cNvPr id="136196" name="Rectangle 3"/>
          <p:cNvSpPr>
            <a:spLocks noGrp="1" noChangeArrowheads="1"/>
          </p:cNvSpPr>
          <p:nvPr>
            <p:ph type="body"/>
          </p:nvPr>
        </p:nvSpPr>
        <p:spPr>
          <a:xfrm>
            <a:off x="914400" y="4343400"/>
            <a:ext cx="5027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285649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C4BCE7C5-4F03-46BA-99C1-BFEF71064374}" type="slidenum">
              <a:rPr lang="en-GB" altLang="ru-RU" sz="1200">
                <a:solidFill>
                  <a:srgbClr val="000000"/>
                </a:solidFill>
              </a:rPr>
              <a:pPr eaLnBrk="1" hangingPunct="1"/>
              <a:t>71</a:t>
            </a:fld>
            <a:endParaRPr lang="en-GB" altLang="ru-RU" sz="1200">
              <a:solidFill>
                <a:srgbClr val="000000"/>
              </a:solidFill>
            </a:endParaRPr>
          </a:p>
        </p:txBody>
      </p:sp>
      <p:sp>
        <p:nvSpPr>
          <p:cNvPr id="137219" name="Text Box 2"/>
          <p:cNvSpPr txBox="1">
            <a:spLocks noChangeArrowheads="1"/>
          </p:cNvSpPr>
          <p:nvPr/>
        </p:nvSpPr>
        <p:spPr bwMode="auto">
          <a:xfrm>
            <a:off x="3884613" y="8685213"/>
            <a:ext cx="29511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r" eaLnBrk="1" hangingPunct="1">
              <a:lnSpc>
                <a:spcPct val="100000"/>
              </a:lnSpc>
              <a:buClr>
                <a:srgbClr val="000000"/>
              </a:buClr>
              <a:buFont typeface="Wingdings" panose="05000000000000000000" pitchFamily="2" charset="2"/>
              <a:buNone/>
            </a:pPr>
            <a:fld id="{065C28B1-8BA1-46BA-8912-42926AF3E8E9}" type="slidenum">
              <a:rPr lang="en-GB" altLang="ru-RU" sz="1200">
                <a:solidFill>
                  <a:srgbClr val="000000"/>
                </a:solidFill>
              </a:rPr>
              <a:pPr algn="r" eaLnBrk="1" hangingPunct="1">
                <a:lnSpc>
                  <a:spcPct val="100000"/>
                </a:lnSpc>
                <a:buClr>
                  <a:srgbClr val="000000"/>
                </a:buClr>
                <a:buFont typeface="Wingdings" panose="05000000000000000000" pitchFamily="2" charset="2"/>
                <a:buNone/>
              </a:pPr>
              <a:t>71</a:t>
            </a:fld>
            <a:endParaRPr lang="en-GB" altLang="ru-RU" sz="1200">
              <a:solidFill>
                <a:srgbClr val="000000"/>
              </a:solidFill>
            </a:endParaRPr>
          </a:p>
        </p:txBody>
      </p:sp>
      <p:sp>
        <p:nvSpPr>
          <p:cNvPr id="137220" name="Text Box 3"/>
          <p:cNvSpPr txBox="1">
            <a:spLocks noChangeArrowheads="1"/>
          </p:cNvSpPr>
          <p:nvPr/>
        </p:nvSpPr>
        <p:spPr bwMode="auto">
          <a:xfrm>
            <a:off x="1190625" y="877888"/>
            <a:ext cx="4476750" cy="316547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defRPr>
            </a:lvl1pPr>
            <a:lvl2pPr marL="742950" indent="-285750" eaLnBrk="0" hangingPunct="0">
              <a:defRPr sz="2400">
                <a:solidFill>
                  <a:schemeClr val="bg1"/>
                </a:solidFill>
                <a:latin typeface="Times New Roman" panose="02020603050405020304" pitchFamily="18" charset="0"/>
              </a:defRPr>
            </a:lvl2pPr>
            <a:lvl3pPr marL="1143000" indent="-228600" eaLnBrk="0" hangingPunct="0">
              <a:defRPr sz="2400">
                <a:solidFill>
                  <a:schemeClr val="bg1"/>
                </a:solidFill>
                <a:latin typeface="Times New Roman" panose="02020603050405020304" pitchFamily="18" charset="0"/>
              </a:defRPr>
            </a:lvl3pPr>
            <a:lvl4pPr marL="1600200" indent="-228600" eaLnBrk="0" hangingPunct="0">
              <a:defRPr sz="2400">
                <a:solidFill>
                  <a:schemeClr val="bg1"/>
                </a:solidFill>
                <a:latin typeface="Times New Roman" panose="02020603050405020304" pitchFamily="18" charset="0"/>
              </a:defRPr>
            </a:lvl4pPr>
            <a:lvl5pPr marL="2057400" indent="-228600" eaLnBrk="0" hangingPunct="0">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9pPr>
          </a:lstStyle>
          <a:p>
            <a:pPr eaLnBrk="1" hangingPunct="1"/>
            <a:endParaRPr lang="ru-RU" altLang="ru-RU"/>
          </a:p>
        </p:txBody>
      </p:sp>
      <p:sp>
        <p:nvSpPr>
          <p:cNvPr id="137221" name="Rectangle 4"/>
          <p:cNvSpPr>
            <a:spLocks noGrp="1" noChangeArrowheads="1"/>
          </p:cNvSpPr>
          <p:nvPr>
            <p:ph type="body"/>
          </p:nvPr>
        </p:nvSpPr>
        <p:spPr>
          <a:xfrm>
            <a:off x="914400" y="4343400"/>
            <a:ext cx="5027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65582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14869E3E-C132-4B28-BA00-927064FB2237}" type="slidenum">
              <a:rPr lang="en-GB" altLang="ru-RU" sz="1200">
                <a:solidFill>
                  <a:srgbClr val="000000"/>
                </a:solidFill>
              </a:rPr>
              <a:pPr eaLnBrk="1" hangingPunct="1"/>
              <a:t>72</a:t>
            </a:fld>
            <a:endParaRPr lang="en-GB" altLang="ru-RU" sz="1200">
              <a:solidFill>
                <a:srgbClr val="000000"/>
              </a:solidFill>
            </a:endParaRPr>
          </a:p>
        </p:txBody>
      </p:sp>
      <p:sp>
        <p:nvSpPr>
          <p:cNvPr id="138243" name="Text Box 2"/>
          <p:cNvSpPr txBox="1">
            <a:spLocks noChangeArrowheads="1"/>
          </p:cNvSpPr>
          <p:nvPr/>
        </p:nvSpPr>
        <p:spPr bwMode="auto">
          <a:xfrm>
            <a:off x="3884613" y="8685213"/>
            <a:ext cx="29511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r" eaLnBrk="1" hangingPunct="1">
              <a:lnSpc>
                <a:spcPct val="100000"/>
              </a:lnSpc>
              <a:buClr>
                <a:srgbClr val="000000"/>
              </a:buClr>
              <a:buFont typeface="Wingdings" panose="05000000000000000000" pitchFamily="2" charset="2"/>
              <a:buNone/>
            </a:pPr>
            <a:fld id="{1F0F4163-70BA-475E-B4EC-88486194E840}" type="slidenum">
              <a:rPr lang="en-GB" altLang="ru-RU" sz="1200">
                <a:solidFill>
                  <a:srgbClr val="000000"/>
                </a:solidFill>
              </a:rPr>
              <a:pPr algn="r" eaLnBrk="1" hangingPunct="1">
                <a:lnSpc>
                  <a:spcPct val="100000"/>
                </a:lnSpc>
                <a:buClr>
                  <a:srgbClr val="000000"/>
                </a:buClr>
                <a:buFont typeface="Wingdings" panose="05000000000000000000" pitchFamily="2" charset="2"/>
                <a:buNone/>
              </a:pPr>
              <a:t>72</a:t>
            </a:fld>
            <a:endParaRPr lang="en-GB" altLang="ru-RU" sz="1200">
              <a:solidFill>
                <a:srgbClr val="000000"/>
              </a:solidFill>
            </a:endParaRPr>
          </a:p>
        </p:txBody>
      </p:sp>
      <p:sp>
        <p:nvSpPr>
          <p:cNvPr id="138244" name="Text Box 3"/>
          <p:cNvSpPr txBox="1">
            <a:spLocks noChangeArrowheads="1"/>
          </p:cNvSpPr>
          <p:nvPr/>
        </p:nvSpPr>
        <p:spPr bwMode="auto">
          <a:xfrm>
            <a:off x="1190625" y="877888"/>
            <a:ext cx="4476750" cy="316547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defRPr>
            </a:lvl1pPr>
            <a:lvl2pPr marL="742950" indent="-285750" eaLnBrk="0" hangingPunct="0">
              <a:defRPr sz="2400">
                <a:solidFill>
                  <a:schemeClr val="bg1"/>
                </a:solidFill>
                <a:latin typeface="Times New Roman" panose="02020603050405020304" pitchFamily="18" charset="0"/>
              </a:defRPr>
            </a:lvl2pPr>
            <a:lvl3pPr marL="1143000" indent="-228600" eaLnBrk="0" hangingPunct="0">
              <a:defRPr sz="2400">
                <a:solidFill>
                  <a:schemeClr val="bg1"/>
                </a:solidFill>
                <a:latin typeface="Times New Roman" panose="02020603050405020304" pitchFamily="18" charset="0"/>
              </a:defRPr>
            </a:lvl3pPr>
            <a:lvl4pPr marL="1600200" indent="-228600" eaLnBrk="0" hangingPunct="0">
              <a:defRPr sz="2400">
                <a:solidFill>
                  <a:schemeClr val="bg1"/>
                </a:solidFill>
                <a:latin typeface="Times New Roman" panose="02020603050405020304" pitchFamily="18" charset="0"/>
              </a:defRPr>
            </a:lvl4pPr>
            <a:lvl5pPr marL="2057400" indent="-228600" eaLnBrk="0" hangingPunct="0">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9pPr>
          </a:lstStyle>
          <a:p>
            <a:pPr eaLnBrk="1" hangingPunct="1"/>
            <a:endParaRPr lang="ru-RU" altLang="ru-RU"/>
          </a:p>
        </p:txBody>
      </p:sp>
      <p:sp>
        <p:nvSpPr>
          <p:cNvPr id="138245" name="Rectangle 4"/>
          <p:cNvSpPr>
            <a:spLocks noGrp="1" noChangeArrowheads="1"/>
          </p:cNvSpPr>
          <p:nvPr>
            <p:ph type="body"/>
          </p:nvPr>
        </p:nvSpPr>
        <p:spPr>
          <a:xfrm>
            <a:off x="914400" y="4343400"/>
            <a:ext cx="5027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846625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F9D3E9AB-9EC5-439C-8A54-38BA670C91B6}" type="slidenum">
              <a:rPr lang="en-GB" altLang="ru-RU" sz="1200">
                <a:solidFill>
                  <a:srgbClr val="000000"/>
                </a:solidFill>
              </a:rPr>
              <a:pPr eaLnBrk="1" hangingPunct="1"/>
              <a:t>73</a:t>
            </a:fld>
            <a:endParaRPr lang="en-GB" altLang="ru-RU" sz="1200">
              <a:solidFill>
                <a:srgbClr val="000000"/>
              </a:solidFill>
            </a:endParaRPr>
          </a:p>
        </p:txBody>
      </p:sp>
      <p:sp>
        <p:nvSpPr>
          <p:cNvPr id="139267" name="Text Box 2"/>
          <p:cNvSpPr txBox="1">
            <a:spLocks noChangeArrowheads="1"/>
          </p:cNvSpPr>
          <p:nvPr/>
        </p:nvSpPr>
        <p:spPr bwMode="auto">
          <a:xfrm>
            <a:off x="3884613" y="8685213"/>
            <a:ext cx="29511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r" eaLnBrk="1" hangingPunct="1">
              <a:lnSpc>
                <a:spcPct val="100000"/>
              </a:lnSpc>
              <a:buClr>
                <a:srgbClr val="000000"/>
              </a:buClr>
              <a:buFont typeface="Wingdings" panose="05000000000000000000" pitchFamily="2" charset="2"/>
              <a:buNone/>
            </a:pPr>
            <a:fld id="{4033ED25-725B-40C9-B5FA-D7021A2110F7}" type="slidenum">
              <a:rPr lang="en-GB" altLang="ru-RU" sz="1200">
                <a:solidFill>
                  <a:srgbClr val="000000"/>
                </a:solidFill>
              </a:rPr>
              <a:pPr algn="r" eaLnBrk="1" hangingPunct="1">
                <a:lnSpc>
                  <a:spcPct val="100000"/>
                </a:lnSpc>
                <a:buClr>
                  <a:srgbClr val="000000"/>
                </a:buClr>
                <a:buFont typeface="Wingdings" panose="05000000000000000000" pitchFamily="2" charset="2"/>
                <a:buNone/>
              </a:pPr>
              <a:t>73</a:t>
            </a:fld>
            <a:endParaRPr lang="en-GB" altLang="ru-RU" sz="1200">
              <a:solidFill>
                <a:srgbClr val="000000"/>
              </a:solidFill>
            </a:endParaRPr>
          </a:p>
        </p:txBody>
      </p:sp>
      <p:sp>
        <p:nvSpPr>
          <p:cNvPr id="139268" name="Text Box 3"/>
          <p:cNvSpPr txBox="1">
            <a:spLocks noChangeArrowheads="1"/>
          </p:cNvSpPr>
          <p:nvPr/>
        </p:nvSpPr>
        <p:spPr bwMode="auto">
          <a:xfrm>
            <a:off x="1190625" y="877888"/>
            <a:ext cx="4476750" cy="316547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defRPr>
            </a:lvl1pPr>
            <a:lvl2pPr marL="742950" indent="-285750" eaLnBrk="0" hangingPunct="0">
              <a:defRPr sz="2400">
                <a:solidFill>
                  <a:schemeClr val="bg1"/>
                </a:solidFill>
                <a:latin typeface="Times New Roman" panose="02020603050405020304" pitchFamily="18" charset="0"/>
              </a:defRPr>
            </a:lvl2pPr>
            <a:lvl3pPr marL="1143000" indent="-228600" eaLnBrk="0" hangingPunct="0">
              <a:defRPr sz="2400">
                <a:solidFill>
                  <a:schemeClr val="bg1"/>
                </a:solidFill>
                <a:latin typeface="Times New Roman" panose="02020603050405020304" pitchFamily="18" charset="0"/>
              </a:defRPr>
            </a:lvl3pPr>
            <a:lvl4pPr marL="1600200" indent="-228600" eaLnBrk="0" hangingPunct="0">
              <a:defRPr sz="2400">
                <a:solidFill>
                  <a:schemeClr val="bg1"/>
                </a:solidFill>
                <a:latin typeface="Times New Roman" panose="02020603050405020304" pitchFamily="18" charset="0"/>
              </a:defRPr>
            </a:lvl4pPr>
            <a:lvl5pPr marL="2057400" indent="-228600" eaLnBrk="0" hangingPunct="0">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9pPr>
          </a:lstStyle>
          <a:p>
            <a:pPr eaLnBrk="1" hangingPunct="1"/>
            <a:endParaRPr lang="ru-RU" altLang="ru-RU"/>
          </a:p>
        </p:txBody>
      </p:sp>
      <p:sp>
        <p:nvSpPr>
          <p:cNvPr id="139269" name="Rectangle 4"/>
          <p:cNvSpPr>
            <a:spLocks noGrp="1" noChangeArrowheads="1"/>
          </p:cNvSpPr>
          <p:nvPr>
            <p:ph type="body"/>
          </p:nvPr>
        </p:nvSpPr>
        <p:spPr>
          <a:xfrm>
            <a:off x="914400" y="4343400"/>
            <a:ext cx="5027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602174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latin typeface="Arial" pitchFamily="34" charset="0"/>
                <a:ea typeface="+mn-ea"/>
                <a:cs typeface="Arial" pitchFamily="34" charset="0"/>
              </a:rPr>
              <a:t>Еще одной технологией, которая была реализована в ОРИТ ОЖЦ была  клининг больничной среды, с применением </a:t>
            </a:r>
            <a:r>
              <a:rPr lang="ru-RU" sz="1400" b="1" kern="1200" dirty="0" err="1" smtClean="0">
                <a:solidFill>
                  <a:schemeClr val="tx1"/>
                </a:solidFill>
                <a:latin typeface="Arial" pitchFamily="34" charset="0"/>
                <a:ea typeface="+mn-ea"/>
                <a:cs typeface="Arial" pitchFamily="34" charset="0"/>
              </a:rPr>
              <a:t>пробиотических</a:t>
            </a:r>
            <a:r>
              <a:rPr lang="ru-RU" sz="1400" b="1" kern="1200" dirty="0" smtClean="0">
                <a:solidFill>
                  <a:schemeClr val="tx1"/>
                </a:solidFill>
                <a:latin typeface="Arial" pitchFamily="34" charset="0"/>
                <a:ea typeface="+mn-ea"/>
                <a:cs typeface="Arial" pitchFamily="34" charset="0"/>
              </a:rPr>
              <a:t> средств</a:t>
            </a:r>
          </a:p>
          <a:p>
            <a:endParaRPr lang="ru-RU" dirty="0"/>
          </a:p>
        </p:txBody>
      </p:sp>
      <p:sp>
        <p:nvSpPr>
          <p:cNvPr id="4" name="Номер слайда 3"/>
          <p:cNvSpPr>
            <a:spLocks noGrp="1"/>
          </p:cNvSpPr>
          <p:nvPr>
            <p:ph type="sldNum" sz="quarter" idx="10"/>
          </p:nvPr>
        </p:nvSpPr>
        <p:spPr/>
        <p:txBody>
          <a:bodyPr/>
          <a:lstStyle/>
          <a:p>
            <a:fld id="{6CB946AC-ADA9-423C-9A01-A588B2DB7F8C}" type="slidenum">
              <a:rPr lang="ru-RU" smtClean="0">
                <a:solidFill>
                  <a:prstClr val="black"/>
                </a:solidFill>
              </a:rPr>
              <a:pPr/>
              <a:t>77</a:t>
            </a:fld>
            <a:endParaRPr lang="ru-RU">
              <a:solidFill>
                <a:prstClr val="black"/>
              </a:solidFill>
            </a:endParaRPr>
          </a:p>
        </p:txBody>
      </p:sp>
    </p:spTree>
    <p:extLst>
      <p:ext uri="{BB962C8B-B14F-4D97-AF65-F5344CB8AC3E}">
        <p14:creationId xmlns:p14="http://schemas.microsoft.com/office/powerpoint/2010/main" val="2097613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 </a:t>
            </a:r>
            <a:r>
              <a:rPr lang="ru-RU" sz="1200" kern="1200" dirty="0" err="1" smtClean="0">
                <a:solidFill>
                  <a:schemeClr val="tx1"/>
                </a:solidFill>
                <a:effectLst/>
                <a:latin typeface="+mn-lt"/>
                <a:ea typeface="+mn-ea"/>
                <a:cs typeface="+mn-cs"/>
              </a:rPr>
              <a:t>обработкео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бъектов</a:t>
            </a:r>
            <a:r>
              <a:rPr lang="ru-RU" sz="1200" kern="1200" dirty="0" smtClean="0">
                <a:solidFill>
                  <a:schemeClr val="tx1"/>
                </a:solidFill>
                <a:effectLst/>
                <a:latin typeface="+mn-lt"/>
                <a:ea typeface="+mn-ea"/>
                <a:cs typeface="+mn-cs"/>
              </a:rPr>
              <a:t> больничной среды моющими средствами содержащими </a:t>
            </a:r>
            <a:r>
              <a:rPr lang="ru-RU" sz="1200" kern="1200" dirty="0" err="1" smtClean="0">
                <a:solidFill>
                  <a:schemeClr val="tx1"/>
                </a:solidFill>
                <a:effectLst/>
                <a:latin typeface="+mn-lt"/>
                <a:ea typeface="+mn-ea"/>
                <a:cs typeface="+mn-cs"/>
              </a:rPr>
              <a:t>пробиотики</a:t>
            </a:r>
            <a:r>
              <a:rPr lang="ru-RU" sz="120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Bacillus subtilis</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Bacillus</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pumilus</a:t>
            </a:r>
            <a:r>
              <a:rPr lang="ru-RU" sz="1200" kern="1200" dirty="0" smtClean="0">
                <a:solidFill>
                  <a:schemeClr val="tx1"/>
                </a:solidFill>
                <a:effectLst/>
                <a:latin typeface="+mn-lt"/>
                <a:ea typeface="+mn-ea"/>
                <a:cs typeface="+mn-cs"/>
              </a:rPr>
              <a:t> и </a:t>
            </a:r>
            <a:r>
              <a:rPr lang="ru-RU" sz="1200" i="1" kern="1200" dirty="0" err="1" smtClean="0">
                <a:solidFill>
                  <a:schemeClr val="tx1"/>
                </a:solidFill>
                <a:effectLst/>
                <a:latin typeface="+mn-lt"/>
                <a:ea typeface="+mn-ea"/>
                <a:cs typeface="+mn-cs"/>
              </a:rPr>
              <a:t>Bacillus</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megaterium</a:t>
            </a:r>
            <a:r>
              <a:rPr lang="ru-RU" sz="1200" i="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способные колонизировать объекты среды стационара и вступать в антагонистические отношения с условно патогенными микроорганизмами - возбудителям ГСИ, тем самым препятствуя их распространению</a:t>
            </a:r>
            <a:endParaRPr lang="ru-RU" dirty="0"/>
          </a:p>
        </p:txBody>
      </p:sp>
      <p:sp>
        <p:nvSpPr>
          <p:cNvPr id="4" name="Номер слайда 3"/>
          <p:cNvSpPr>
            <a:spLocks noGrp="1"/>
          </p:cNvSpPr>
          <p:nvPr>
            <p:ph type="sldNum" sz="quarter" idx="10"/>
          </p:nvPr>
        </p:nvSpPr>
        <p:spPr/>
        <p:txBody>
          <a:bodyPr/>
          <a:lstStyle/>
          <a:p>
            <a:fld id="{6CB946AC-ADA9-423C-9A01-A588B2DB7F8C}" type="slidenum">
              <a:rPr lang="ru-RU" smtClean="0">
                <a:solidFill>
                  <a:prstClr val="black"/>
                </a:solidFill>
              </a:rPr>
              <a:pPr/>
              <a:t>78</a:t>
            </a:fld>
            <a:endParaRPr lang="ru-RU">
              <a:solidFill>
                <a:prstClr val="black"/>
              </a:solidFill>
            </a:endParaRPr>
          </a:p>
        </p:txBody>
      </p:sp>
    </p:spTree>
    <p:extLst>
      <p:ext uri="{BB962C8B-B14F-4D97-AF65-F5344CB8AC3E}">
        <p14:creationId xmlns:p14="http://schemas.microsoft.com/office/powerpoint/2010/main" val="335962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Ещё одним профилактическим мероприятием было - формирование активного иммунитета к синегнойной инфекции  у пациентов с ожоговой травмой.</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Для</a:t>
            </a:r>
            <a:r>
              <a:rPr lang="ru-RU" sz="1200" kern="1200" baseline="0" dirty="0" smtClean="0">
                <a:solidFill>
                  <a:schemeClr val="tx1"/>
                </a:solidFill>
                <a:latin typeface="+mn-lt"/>
                <a:ea typeface="+mn-ea"/>
                <a:cs typeface="+mn-cs"/>
              </a:rPr>
              <a:t> определения </a:t>
            </a:r>
            <a:r>
              <a:rPr lang="ru-RU" sz="1200" kern="1200" dirty="0" smtClean="0">
                <a:solidFill>
                  <a:schemeClr val="tx1"/>
                </a:solidFill>
                <a:latin typeface="+mn-lt"/>
                <a:ea typeface="+mn-ea"/>
                <a:cs typeface="+mn-cs"/>
              </a:rPr>
              <a:t>профилактической и лечебной </a:t>
            </a:r>
            <a:r>
              <a:rPr lang="ru-RU" sz="1200" kern="1200" baseline="0" dirty="0" smtClean="0">
                <a:solidFill>
                  <a:schemeClr val="tx1"/>
                </a:solidFill>
                <a:latin typeface="+mn-lt"/>
                <a:ea typeface="+mn-ea"/>
                <a:cs typeface="+mn-cs"/>
              </a:rPr>
              <a:t>эффективности применения </a:t>
            </a:r>
            <a:r>
              <a:rPr lang="ru-RU" sz="1200" kern="1200" dirty="0" smtClean="0">
                <a:solidFill>
                  <a:schemeClr val="tx1"/>
                </a:solidFill>
                <a:latin typeface="+mn-lt"/>
                <a:ea typeface="+mn-ea"/>
                <a:cs typeface="+mn-cs"/>
              </a:rPr>
              <a:t>антисинегнойной вакцины нами было проведено одноцентровое, </a:t>
            </a:r>
            <a:r>
              <a:rPr lang="ru-RU" sz="1200" kern="1200" dirty="0" err="1" smtClean="0">
                <a:solidFill>
                  <a:schemeClr val="tx1"/>
                </a:solidFill>
                <a:latin typeface="+mn-lt"/>
                <a:ea typeface="+mn-ea"/>
                <a:cs typeface="+mn-cs"/>
              </a:rPr>
              <a:t>пилотное</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проспективное</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рандомизированное</a:t>
            </a:r>
            <a:r>
              <a:rPr lang="ru-RU" sz="1200" kern="1200" dirty="0" smtClean="0">
                <a:solidFill>
                  <a:schemeClr val="tx1"/>
                </a:solidFill>
                <a:latin typeface="+mn-lt"/>
                <a:ea typeface="+mn-ea"/>
                <a:cs typeface="+mn-cs"/>
              </a:rPr>
              <a:t>, параллельное исследование. </a:t>
            </a:r>
            <a:endParaRPr lang="ru-RU" dirty="0"/>
          </a:p>
        </p:txBody>
      </p:sp>
      <p:sp>
        <p:nvSpPr>
          <p:cNvPr id="4" name="Номер слайда 3"/>
          <p:cNvSpPr>
            <a:spLocks noGrp="1"/>
          </p:cNvSpPr>
          <p:nvPr>
            <p:ph type="sldNum" sz="quarter" idx="10"/>
          </p:nvPr>
        </p:nvSpPr>
        <p:spPr/>
        <p:txBody>
          <a:bodyPr/>
          <a:lstStyle/>
          <a:p>
            <a:pPr>
              <a:defRPr/>
            </a:pPr>
            <a:fld id="{079EE1B7-AE4C-462A-B115-5A18A8766BE6}" type="slidenum">
              <a:rPr lang="ru-RU" smtClean="0"/>
              <a:pPr>
                <a:defRPr/>
              </a:pPr>
              <a:t>80</a:t>
            </a:fld>
            <a:endParaRPr lang="ru-RU"/>
          </a:p>
        </p:txBody>
      </p:sp>
    </p:spTree>
    <p:extLst>
      <p:ext uri="{BB962C8B-B14F-4D97-AF65-F5344CB8AC3E}">
        <p14:creationId xmlns:p14="http://schemas.microsoft.com/office/powerpoint/2010/main" val="153869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100" b="0" dirty="0" smtClean="0">
                <a:latin typeface="Arial" pitchFamily="34" charset="0"/>
                <a:cs typeface="Arial" pitchFamily="34" charset="0"/>
              </a:rPr>
              <a:t>На слайде представлены результаты исследования распространенности ИСМП в ЛПО, проведенного</a:t>
            </a:r>
            <a:r>
              <a:rPr lang="ru-RU" sz="1100" b="0" baseline="0" dirty="0" smtClean="0">
                <a:latin typeface="Arial" pitchFamily="34" charset="0"/>
                <a:cs typeface="Arial" pitchFamily="34" charset="0"/>
              </a:rPr>
              <a:t> </a:t>
            </a:r>
            <a:r>
              <a:rPr lang="ru-RU" sz="1100" b="1" dirty="0" smtClean="0">
                <a:latin typeface="Arial" pitchFamily="34" charset="0"/>
                <a:cs typeface="Arial" pitchFamily="34" charset="0"/>
              </a:rPr>
              <a:t>группой </a:t>
            </a:r>
            <a:r>
              <a:rPr lang="ru-RU" sz="1100" b="1" dirty="0" smtClean="0">
                <a:solidFill>
                  <a:srgbClr val="C00000"/>
                </a:solidFill>
                <a:latin typeface="Arial" pitchFamily="34" charset="0"/>
                <a:cs typeface="Arial" pitchFamily="34" charset="0"/>
              </a:rPr>
              <a:t>ЭРГИНИ,</a:t>
            </a:r>
            <a:r>
              <a:rPr lang="ru-RU" sz="1100" b="0" dirty="0" smtClean="0">
                <a:solidFill>
                  <a:srgbClr val="C00000"/>
                </a:solidFill>
                <a:latin typeface="Arial" pitchFamily="34" charset="0"/>
                <a:cs typeface="Arial" pitchFamily="34" charset="0"/>
              </a:rPr>
              <a:t> которое было</a:t>
            </a:r>
            <a:r>
              <a:rPr lang="ru-RU" sz="1100" b="0" baseline="0" dirty="0" smtClean="0">
                <a:solidFill>
                  <a:srgbClr val="C00000"/>
                </a:solidFill>
                <a:latin typeface="Arial" pitchFamily="34" charset="0"/>
                <a:cs typeface="Arial" pitchFamily="34" charset="0"/>
              </a:rPr>
              <a:t> проведено </a:t>
            </a:r>
            <a:r>
              <a:rPr lang="ru-RU" sz="1100" b="0" dirty="0" smtClean="0">
                <a:solidFill>
                  <a:srgbClr val="C00000"/>
                </a:solidFill>
                <a:latin typeface="Arial" pitchFamily="34" charset="0"/>
                <a:cs typeface="Arial" pitchFamily="34" charset="0"/>
              </a:rPr>
              <a:t>в 32 многопрофильных стационара из 18 городов РФ.</a:t>
            </a:r>
            <a:endParaRPr lang="ru-RU" sz="1100" b="0" dirty="0">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pPr>
              <a:defRPr/>
            </a:pPr>
            <a:fld id="{52274F3C-7457-4FFD-B8FA-54D07F869EB7}" type="slidenum">
              <a:rPr lang="ru-RU" smtClean="0"/>
              <a:pPr>
                <a:defRPr/>
              </a:pPr>
              <a:t>6</a:t>
            </a:fld>
            <a:endParaRPr lang="ru-RU"/>
          </a:p>
        </p:txBody>
      </p:sp>
    </p:spTree>
    <p:extLst>
      <p:ext uri="{BB962C8B-B14F-4D97-AF65-F5344CB8AC3E}">
        <p14:creationId xmlns:p14="http://schemas.microsoft.com/office/powerpoint/2010/main" val="2887740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xfrm>
            <a:off x="917575" y="744538"/>
            <a:ext cx="4962525" cy="3722687"/>
          </a:xfrm>
          <a:ln/>
        </p:spPr>
      </p:sp>
      <p:sp>
        <p:nvSpPr>
          <p:cNvPr id="3" name="Заметки 2"/>
          <p:cNvSpPr>
            <a:spLocks noGrp="1"/>
          </p:cNvSpPr>
          <p:nvPr>
            <p:ph type="body" idx="1"/>
          </p:nvPr>
        </p:nvSpPr>
        <p:spPr/>
        <p:txBody>
          <a:bodyPr/>
          <a:lstStyle/>
          <a:p>
            <a:pPr>
              <a:defRPr/>
            </a:pPr>
            <a:r>
              <a:rPr lang="ru-RU" dirty="0" smtClean="0">
                <a:latin typeface="+mn-lt"/>
              </a:rPr>
              <a:t>Дебют госпитальной синегнойной инфекции у вакцинированных приходились на 17 сутки, тогда как в контрольной группе значительно раньше – на 12.</a:t>
            </a:r>
          </a:p>
          <a:p>
            <a:pPr>
              <a:defRPr/>
            </a:pPr>
            <a:r>
              <a:rPr lang="ru-RU" dirty="0" smtClean="0">
                <a:latin typeface="+mn-lt"/>
              </a:rPr>
              <a:t>Госпитальные инфекции и колонизация, вызванные </a:t>
            </a:r>
            <a:r>
              <a:rPr lang="ru-RU" i="1" dirty="0" err="1" smtClean="0">
                <a:latin typeface="+mn-lt"/>
              </a:rPr>
              <a:t>Pseudomonas</a:t>
            </a:r>
            <a:r>
              <a:rPr lang="ru-RU" i="1" dirty="0" smtClean="0">
                <a:latin typeface="+mn-lt"/>
              </a:rPr>
              <a:t> </a:t>
            </a:r>
            <a:r>
              <a:rPr lang="ru-RU" i="1" dirty="0" err="1" smtClean="0">
                <a:latin typeface="+mn-lt"/>
              </a:rPr>
              <a:t>aeruginosa</a:t>
            </a:r>
            <a:r>
              <a:rPr lang="ru-RU" dirty="0" smtClean="0">
                <a:latin typeface="+mn-lt"/>
              </a:rPr>
              <a:t>,  чаще встречались у пациентов без вакцины. </a:t>
            </a:r>
          </a:p>
          <a:p>
            <a:pPr>
              <a:defRPr/>
            </a:pPr>
            <a:r>
              <a:rPr lang="ru-RU" dirty="0" smtClean="0">
                <a:latin typeface="+mn-lt"/>
              </a:rPr>
              <a:t>Примечательно, что в группе вакцинированных пациентов синегнойная палочка не колонизировала рану, но в 33 – х % случаев вызывала инфекцию ожоговой раны, а в контрольной группе она не только вызывала инфекцию раны но и в 45 %-х колонизировала рану. </a:t>
            </a:r>
          </a:p>
          <a:p>
            <a:pPr>
              <a:defRPr/>
            </a:pPr>
            <a:r>
              <a:rPr lang="ru-RU" dirty="0" smtClean="0">
                <a:latin typeface="+mn-lt"/>
              </a:rPr>
              <a:t>Так же в единичных случаях </a:t>
            </a:r>
            <a:r>
              <a:rPr lang="ru-RU" i="1" dirty="0" err="1" smtClean="0">
                <a:latin typeface="+mn-lt"/>
              </a:rPr>
              <a:t>Pseudomonas</a:t>
            </a:r>
            <a:r>
              <a:rPr lang="ru-RU" i="1" dirty="0" smtClean="0">
                <a:latin typeface="+mn-lt"/>
              </a:rPr>
              <a:t> </a:t>
            </a:r>
            <a:r>
              <a:rPr lang="ru-RU" i="1" dirty="0" err="1" smtClean="0">
                <a:latin typeface="+mn-lt"/>
              </a:rPr>
              <a:t>aeruginosa</a:t>
            </a:r>
            <a:r>
              <a:rPr lang="ru-RU" dirty="0" smtClean="0">
                <a:latin typeface="+mn-lt"/>
              </a:rPr>
              <a:t> была возбудителем инфекции и колонизации дыхательных путей, включая  пневмонию и </a:t>
            </a:r>
            <a:r>
              <a:rPr lang="ru-RU" dirty="0" err="1" smtClean="0">
                <a:latin typeface="+mn-lt"/>
              </a:rPr>
              <a:t>трахеобронхит</a:t>
            </a:r>
            <a:r>
              <a:rPr lang="ru-RU" dirty="0" smtClean="0">
                <a:latin typeface="+mn-lt"/>
              </a:rPr>
              <a:t> как в опытной так и в контрольной группах.</a:t>
            </a:r>
            <a:endParaRPr lang="ru-RU" dirty="0"/>
          </a:p>
        </p:txBody>
      </p:sp>
      <p:sp>
        <p:nvSpPr>
          <p:cNvPr id="4" name="Номер слайда 3"/>
          <p:cNvSpPr>
            <a:spLocks noGrp="1"/>
          </p:cNvSpPr>
          <p:nvPr>
            <p:ph type="sldNum" sz="quarter" idx="5"/>
          </p:nvPr>
        </p:nvSpPr>
        <p:spPr/>
        <p:txBody>
          <a:bodyPr/>
          <a:lstStyle/>
          <a:p>
            <a:pPr>
              <a:defRPr/>
            </a:pPr>
            <a:fld id="{39F702FE-F7F8-4B08-A680-EDC2C77CF26C}" type="slidenum">
              <a:rPr lang="ru-RU">
                <a:solidFill>
                  <a:prstClr val="black"/>
                </a:solidFill>
              </a:rPr>
              <a:pPr>
                <a:defRPr/>
              </a:pPr>
              <a:t>81</a:t>
            </a:fld>
            <a:endParaRPr lang="ru-RU">
              <a:solidFill>
                <a:prstClr val="black"/>
              </a:solidFill>
            </a:endParaRPr>
          </a:p>
        </p:txBody>
      </p:sp>
    </p:spTree>
    <p:extLst>
      <p:ext uri="{BB962C8B-B14F-4D97-AF65-F5344CB8AC3E}">
        <p14:creationId xmlns:p14="http://schemas.microsoft.com/office/powerpoint/2010/main" val="1934598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a:xfrm>
            <a:off x="917575" y="744538"/>
            <a:ext cx="4962525" cy="3722687"/>
          </a:xfrm>
          <a:ln/>
        </p:spPr>
      </p:sp>
      <p:sp>
        <p:nvSpPr>
          <p:cNvPr id="3" name="Заметки 2"/>
          <p:cNvSpPr>
            <a:spLocks noGrp="1"/>
          </p:cNvSpPr>
          <p:nvPr>
            <p:ph type="body" idx="1"/>
          </p:nvPr>
        </p:nvSpPr>
        <p:spPr/>
        <p:txBody>
          <a:bodyPr/>
          <a:lstStyle/>
          <a:p>
            <a:pPr>
              <a:defRPr/>
            </a:pPr>
            <a:r>
              <a:rPr lang="ru-RU" dirty="0" smtClean="0">
                <a:latin typeface="+mn-lt"/>
              </a:rPr>
              <a:t>Представлялось интересным сравнить особенностей антибактериальной терапии в исследуемых группах.</a:t>
            </a:r>
          </a:p>
          <a:p>
            <a:pPr>
              <a:defRPr/>
            </a:pPr>
            <a:r>
              <a:rPr lang="ru-RU" dirty="0" smtClean="0">
                <a:latin typeface="+mn-lt"/>
              </a:rPr>
              <a:t>Необходимость в назначении антибиотиков в группах возникала примерно с одинаковой .</a:t>
            </a:r>
          </a:p>
          <a:p>
            <a:pPr>
              <a:defRPr/>
            </a:pPr>
            <a:r>
              <a:rPr lang="ru-RU" dirty="0" smtClean="0">
                <a:latin typeface="+mn-lt"/>
              </a:rPr>
              <a:t>Продолжительность АБТ в группах практически не различалась. </a:t>
            </a:r>
          </a:p>
          <a:p>
            <a:pPr>
              <a:defRPr/>
            </a:pPr>
            <a:r>
              <a:rPr lang="ru-RU" dirty="0" smtClean="0">
                <a:latin typeface="+mn-lt"/>
              </a:rPr>
              <a:t>Потребность в назначении препаратов с </a:t>
            </a:r>
            <a:r>
              <a:rPr lang="ru-RU" dirty="0" err="1" smtClean="0">
                <a:latin typeface="+mn-lt"/>
              </a:rPr>
              <a:t>антисинегнойной</a:t>
            </a:r>
            <a:r>
              <a:rPr lang="ru-RU" dirty="0" smtClean="0">
                <a:latin typeface="+mn-lt"/>
              </a:rPr>
              <a:t> активностью , таких как </a:t>
            </a:r>
            <a:r>
              <a:rPr lang="ru-RU" dirty="0" err="1" smtClean="0">
                <a:latin typeface="+mn-lt"/>
              </a:rPr>
              <a:t>имипенем</a:t>
            </a:r>
            <a:r>
              <a:rPr lang="ru-RU" dirty="0" smtClean="0">
                <a:latin typeface="+mn-lt"/>
              </a:rPr>
              <a:t>, </a:t>
            </a:r>
            <a:r>
              <a:rPr lang="ru-RU" dirty="0" err="1" smtClean="0">
                <a:latin typeface="+mn-lt"/>
              </a:rPr>
              <a:t>меропенем</a:t>
            </a:r>
            <a:r>
              <a:rPr lang="ru-RU" dirty="0" smtClean="0">
                <a:latin typeface="+mn-lt"/>
              </a:rPr>
              <a:t>, </a:t>
            </a:r>
            <a:r>
              <a:rPr lang="ru-RU" dirty="0" err="1" smtClean="0">
                <a:latin typeface="+mn-lt"/>
              </a:rPr>
              <a:t>амикацин</a:t>
            </a:r>
            <a:r>
              <a:rPr lang="ru-RU" dirty="0" smtClean="0">
                <a:latin typeface="+mn-lt"/>
              </a:rPr>
              <a:t>, </a:t>
            </a:r>
            <a:r>
              <a:rPr lang="ru-RU" dirty="0" err="1" smtClean="0">
                <a:latin typeface="+mn-lt"/>
              </a:rPr>
              <a:t>цефепим</a:t>
            </a:r>
            <a:r>
              <a:rPr lang="ru-RU" dirty="0" smtClean="0">
                <a:latin typeface="+mn-lt"/>
              </a:rPr>
              <a:t>, </a:t>
            </a:r>
            <a:r>
              <a:rPr lang="ru-RU" dirty="0" err="1" smtClean="0">
                <a:latin typeface="+mn-lt"/>
              </a:rPr>
              <a:t>пиперациллин</a:t>
            </a:r>
            <a:r>
              <a:rPr lang="ru-RU" dirty="0" smtClean="0">
                <a:latin typeface="+mn-lt"/>
              </a:rPr>
              <a:t>/</a:t>
            </a:r>
            <a:r>
              <a:rPr lang="ru-RU" dirty="0" err="1" smtClean="0">
                <a:latin typeface="+mn-lt"/>
              </a:rPr>
              <a:t>тазобактам</a:t>
            </a:r>
            <a:r>
              <a:rPr lang="ru-RU" dirty="0" smtClean="0">
                <a:latin typeface="+mn-lt"/>
              </a:rPr>
              <a:t> в группе вакцинированных пациентов была несколько ниже, по сравнению с группой не вакцинированных и составляла 20,8%  и 41,7% соответственно.</a:t>
            </a:r>
          </a:p>
          <a:p>
            <a:pPr>
              <a:defRPr/>
            </a:pPr>
            <a:r>
              <a:rPr lang="ru-RU" dirty="0" smtClean="0">
                <a:latin typeface="+mn-lt"/>
              </a:rPr>
              <a:t>Примечательно то, что у вакцинированных пациентов количества дней свободных от антибактериальной терапии во время пребывания в ОРИТ было в 2 раза больше, чем у пациентов в контрольной группе.</a:t>
            </a:r>
          </a:p>
          <a:p>
            <a:pPr>
              <a:defRPr/>
            </a:pPr>
            <a:endParaRPr lang="ru-RU" dirty="0"/>
          </a:p>
        </p:txBody>
      </p:sp>
      <p:sp>
        <p:nvSpPr>
          <p:cNvPr id="4" name="Номер слайда 3"/>
          <p:cNvSpPr>
            <a:spLocks noGrp="1"/>
          </p:cNvSpPr>
          <p:nvPr>
            <p:ph type="sldNum" sz="quarter" idx="5"/>
          </p:nvPr>
        </p:nvSpPr>
        <p:spPr/>
        <p:txBody>
          <a:bodyPr/>
          <a:lstStyle/>
          <a:p>
            <a:pPr>
              <a:defRPr/>
            </a:pPr>
            <a:fld id="{4816BF74-9E04-49EF-A527-D4D029D3562D}" type="slidenum">
              <a:rPr lang="ru-RU">
                <a:solidFill>
                  <a:prstClr val="black"/>
                </a:solidFill>
              </a:rPr>
              <a:pPr>
                <a:defRPr/>
              </a:pPr>
              <a:t>82</a:t>
            </a:fld>
            <a:endParaRPr lang="ru-RU">
              <a:solidFill>
                <a:prstClr val="black"/>
              </a:solidFill>
            </a:endParaRPr>
          </a:p>
        </p:txBody>
      </p:sp>
    </p:spTree>
    <p:extLst>
      <p:ext uri="{BB962C8B-B14F-4D97-AF65-F5344CB8AC3E}">
        <p14:creationId xmlns:p14="http://schemas.microsoft.com/office/powerpoint/2010/main" val="2905838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a:xfrm>
            <a:off x="917575" y="744538"/>
            <a:ext cx="4962525" cy="3722687"/>
          </a:xfrm>
          <a:ln/>
        </p:spPr>
      </p:sp>
      <p:sp>
        <p:nvSpPr>
          <p:cNvPr id="3" name="Заметки 2"/>
          <p:cNvSpPr>
            <a:spLocks noGrp="1"/>
          </p:cNvSpPr>
          <p:nvPr>
            <p:ph type="body" idx="1"/>
          </p:nvPr>
        </p:nvSpPr>
        <p:spPr/>
        <p:txBody>
          <a:bodyPr/>
          <a:lstStyle/>
          <a:p>
            <a:pPr>
              <a:defRPr/>
            </a:pPr>
            <a:r>
              <a:rPr lang="ru-RU" dirty="0" smtClean="0">
                <a:latin typeface="+mn-lt"/>
              </a:rPr>
              <a:t>При оценке лекарственной “нагрузки” антибиотиками было установлено, что в группе вакцинированных пациентов несколько снижается общее потребление антибактериальных средств, по сравнению с пациентами в контрольной группе. В исследуемых группах пациентов спектр назначенных антибиотиков существенно отличался. В опытной группе по сравнению с контрольной потребление цефалоспоринов </a:t>
            </a:r>
            <a:r>
              <a:rPr lang="en-US" dirty="0" smtClean="0">
                <a:latin typeface="+mn-lt"/>
              </a:rPr>
              <a:t>I</a:t>
            </a:r>
            <a:r>
              <a:rPr lang="ru-RU" dirty="0" smtClean="0">
                <a:latin typeface="+mn-lt"/>
              </a:rPr>
              <a:t>-</a:t>
            </a:r>
            <a:r>
              <a:rPr lang="en-US" dirty="0" smtClean="0">
                <a:latin typeface="+mn-lt"/>
              </a:rPr>
              <a:t>III</a:t>
            </a:r>
            <a:r>
              <a:rPr lang="ru-RU" dirty="0" smtClean="0">
                <a:latin typeface="+mn-lt"/>
              </a:rPr>
              <a:t> поколения составило 206 и 96 </a:t>
            </a:r>
            <a:r>
              <a:rPr lang="en-US" dirty="0" smtClean="0">
                <a:latin typeface="+mn-lt"/>
              </a:rPr>
              <a:t>NDDD</a:t>
            </a:r>
            <a:r>
              <a:rPr lang="ru-RU" dirty="0" smtClean="0">
                <a:latin typeface="+mn-lt"/>
              </a:rPr>
              <a:t>/1000 койко-дней, анти </a:t>
            </a:r>
            <a:r>
              <a:rPr lang="en-US" dirty="0" smtClean="0">
                <a:latin typeface="+mn-lt"/>
              </a:rPr>
              <a:t>MRSA</a:t>
            </a:r>
            <a:r>
              <a:rPr lang="ru-RU" dirty="0" smtClean="0">
                <a:latin typeface="+mn-lt"/>
              </a:rPr>
              <a:t> антибиотиков – 94 и 24 </a:t>
            </a:r>
            <a:r>
              <a:rPr lang="en-US" dirty="0" smtClean="0">
                <a:latin typeface="+mn-lt"/>
              </a:rPr>
              <a:t>NDDD</a:t>
            </a:r>
            <a:r>
              <a:rPr lang="ru-RU" dirty="0" smtClean="0">
                <a:latin typeface="+mn-lt"/>
              </a:rPr>
              <a:t>/1000 койко-дней соответственно. В то время как, потребление препаратов направленных на терапию синегнойной инфекции в опытной группе было существенно ниже по сравнению с контрольной – 103 и 190 NDDD/1000 койко-дней (рис. №2).</a:t>
            </a:r>
            <a:endParaRPr lang="ru-RU" dirty="0" smtClean="0"/>
          </a:p>
          <a:p>
            <a:pPr>
              <a:defRPr/>
            </a:pPr>
            <a:endParaRPr lang="ru-RU" dirty="0"/>
          </a:p>
        </p:txBody>
      </p:sp>
      <p:sp>
        <p:nvSpPr>
          <p:cNvPr id="4" name="Номер слайда 3"/>
          <p:cNvSpPr>
            <a:spLocks noGrp="1"/>
          </p:cNvSpPr>
          <p:nvPr>
            <p:ph type="sldNum" sz="quarter" idx="5"/>
          </p:nvPr>
        </p:nvSpPr>
        <p:spPr/>
        <p:txBody>
          <a:bodyPr/>
          <a:lstStyle/>
          <a:p>
            <a:pPr>
              <a:defRPr/>
            </a:pPr>
            <a:fld id="{8A793A83-C3B7-4E41-B719-BFB185B37CC7}" type="slidenum">
              <a:rPr lang="ru-RU">
                <a:solidFill>
                  <a:prstClr val="black"/>
                </a:solidFill>
              </a:rPr>
              <a:pPr>
                <a:defRPr/>
              </a:pPr>
              <a:t>83</a:t>
            </a:fld>
            <a:endParaRPr lang="ru-RU">
              <a:solidFill>
                <a:prstClr val="black"/>
              </a:solidFill>
            </a:endParaRPr>
          </a:p>
        </p:txBody>
      </p:sp>
    </p:spTree>
    <p:extLst>
      <p:ext uri="{BB962C8B-B14F-4D97-AF65-F5344CB8AC3E}">
        <p14:creationId xmlns:p14="http://schemas.microsoft.com/office/powerpoint/2010/main" val="326492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fld id="{261F4584-06BE-45B0-8574-8495B3B7042F}" type="slidenum">
              <a:rPr lang="ru-RU" altLang="ru-RU" smtClean="0">
                <a:latin typeface="Arial" pitchFamily="34" charset="0"/>
              </a:rPr>
              <a:pPr eaLnBrk="1" hangingPunct="1"/>
              <a:t>10</a:t>
            </a:fld>
            <a:endParaRPr lang="ru-RU" altLang="ru-RU"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smtClean="0">
                <a:latin typeface="Arial" pitchFamily="34" charset="0"/>
              </a:rPr>
              <a:t>В период 2011-2020 годы отмечается тенденция к росту количества заносов инфекционных заболеваний в МО со среднемноголетним темпом прироста </a:t>
            </a:r>
            <a:r>
              <a:rPr lang="ru-RU" altLang="ru-RU" smtClean="0">
                <a:solidFill>
                  <a:srgbClr val="FF0000"/>
                </a:solidFill>
                <a:latin typeface="Arial" pitchFamily="34" charset="0"/>
              </a:rPr>
              <a:t>9,7%.</a:t>
            </a:r>
          </a:p>
          <a:p>
            <a:pPr eaLnBrk="1" hangingPunct="1"/>
            <a:endParaRPr lang="ru-RU" altLang="ru-RU" smtClean="0">
              <a:latin typeface="Arial" pitchFamily="34" charset="0"/>
            </a:endParaRPr>
          </a:p>
        </p:txBody>
      </p:sp>
    </p:spTree>
    <p:extLst>
      <p:ext uri="{BB962C8B-B14F-4D97-AF65-F5344CB8AC3E}">
        <p14:creationId xmlns:p14="http://schemas.microsoft.com/office/powerpoint/2010/main" val="163822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fld id="{9437BD80-E71B-4D87-9C30-21099144540F}" type="slidenum">
              <a:rPr lang="ru-RU" altLang="ru-RU" smtClean="0">
                <a:latin typeface="Arial" charset="0"/>
              </a:rPr>
              <a:pPr eaLnBrk="1" hangingPunct="1"/>
              <a:t>11</a:t>
            </a:fld>
            <a:endParaRPr lang="ru-RU" altLang="ru-RU"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 структуре отделений, где были зарегистрированы заносы ВИЧ-инфекции, наибольший удельный вес составляли хирургические  и акушерские отделения.</a:t>
            </a:r>
          </a:p>
          <a:p>
            <a:r>
              <a:rPr lang="ru-RU" altLang="ru-RU" smtClean="0"/>
              <a:t>Поэтому при оказании медицинской помощи пациентам возникают аварии, связанные с экспозицией крови (это случайный контакт медицинского работника потенциально зараженной кровью или биологической жидкостью при уколе иглой, порезе острым инструментов или попадание на слизистую оболочку и поврежденную кожу), тем самым создается угроза профессионального инфицирования сотрудников</a:t>
            </a:r>
          </a:p>
        </p:txBody>
      </p:sp>
    </p:spTree>
    <p:extLst>
      <p:ext uri="{BB962C8B-B14F-4D97-AF65-F5344CB8AC3E}">
        <p14:creationId xmlns:p14="http://schemas.microsoft.com/office/powerpoint/2010/main" val="212826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01AD5243-4B69-463A-9FF5-9FB6B4B01F0F}" type="slidenum">
              <a:rPr lang="ru-RU" smtClean="0"/>
              <a:pPr/>
              <a:t>17</a:t>
            </a:fld>
            <a:endParaRPr lang="ru-RU"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xfrm>
            <a:off x="1373188" y="1144588"/>
            <a:ext cx="4111625" cy="3084512"/>
          </a:xfrm>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pPr lvl="0"/>
            <a:endParaRPr lang="ru-RU" altLang="ru-RU" dirty="0"/>
          </a:p>
        </p:txBody>
      </p:sp>
      <p:sp>
        <p:nvSpPr>
          <p:cNvPr id="11268" name="Верхний колонтитул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ru-RU" altLang="ru-RU">
              <a:solidFill>
                <a:srgbClr val="000000"/>
              </a:solidFill>
              <a:latin typeface="Arial" charset="0"/>
              <a:cs typeface="Arial" charset="0"/>
            </a:endParaRPr>
          </a:p>
        </p:txBody>
      </p:sp>
      <p:sp>
        <p:nvSpPr>
          <p:cNvPr id="11269" name="Нижний колонтитул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ru-RU" altLang="ru-RU">
              <a:solidFill>
                <a:srgbClr val="000000"/>
              </a:solidFill>
              <a:latin typeface="Arial" charset="0"/>
              <a:cs typeface="Arial" charset="0"/>
            </a:endParaRPr>
          </a:p>
        </p:txBody>
      </p:sp>
      <p:sp>
        <p:nvSpPr>
          <p:cNvPr id="11270" name="Номер слайда 5"/>
          <p:cNvSpPr>
            <a:spLocks noGrp="1"/>
          </p:cNvSpPr>
          <p:nvPr>
            <p:ph type="sldNum" sz="quarter" idx="5"/>
          </p:nvPr>
        </p:nvSpPr>
        <p:spPr bwMode="auto">
          <a:noFill/>
          <a:ln>
            <a:miter lim="800000"/>
            <a:headEnd/>
            <a:tailEnd/>
          </a:ln>
        </p:spPr>
        <p:txBody>
          <a:bodyPr/>
          <a:lstStyle/>
          <a:p>
            <a:fld id="{FD254A00-166C-486A-A7BE-59070193FC62}" type="slidenum">
              <a:rPr lang="ru-RU" altLang="ru-RU">
                <a:solidFill>
                  <a:srgbClr val="000000"/>
                </a:solidFill>
              </a:rPr>
              <a:pPr/>
              <a:t>20</a:t>
            </a:fld>
            <a:endParaRPr lang="ru-RU" altLang="ru-RU">
              <a:solidFill>
                <a:srgbClr val="000000"/>
              </a:solidFill>
            </a:endParaRPr>
          </a:p>
        </p:txBody>
      </p:sp>
    </p:spTree>
    <p:extLst>
      <p:ext uri="{BB962C8B-B14F-4D97-AF65-F5344CB8AC3E}">
        <p14:creationId xmlns:p14="http://schemas.microsoft.com/office/powerpoint/2010/main" val="22349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xfrm>
            <a:off x="1373188" y="1144588"/>
            <a:ext cx="4111625" cy="3084512"/>
          </a:xfrm>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pPr lvl="0"/>
            <a:endParaRPr lang="ru-RU" altLang="ru-RU" dirty="0"/>
          </a:p>
        </p:txBody>
      </p:sp>
      <p:sp>
        <p:nvSpPr>
          <p:cNvPr id="11268" name="Верхний колонтитул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ru-RU" altLang="ru-RU">
              <a:solidFill>
                <a:srgbClr val="000000"/>
              </a:solidFill>
              <a:latin typeface="Arial" charset="0"/>
              <a:cs typeface="Arial" charset="0"/>
            </a:endParaRPr>
          </a:p>
        </p:txBody>
      </p:sp>
      <p:sp>
        <p:nvSpPr>
          <p:cNvPr id="11269" name="Нижний колонтитул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ru-RU" altLang="ru-RU">
              <a:solidFill>
                <a:srgbClr val="000000"/>
              </a:solidFill>
              <a:latin typeface="Arial" charset="0"/>
              <a:cs typeface="Arial" charset="0"/>
            </a:endParaRPr>
          </a:p>
        </p:txBody>
      </p:sp>
      <p:sp>
        <p:nvSpPr>
          <p:cNvPr id="11270" name="Номер слайда 5"/>
          <p:cNvSpPr>
            <a:spLocks noGrp="1"/>
          </p:cNvSpPr>
          <p:nvPr>
            <p:ph type="sldNum" sz="quarter" idx="5"/>
          </p:nvPr>
        </p:nvSpPr>
        <p:spPr bwMode="auto">
          <a:noFill/>
          <a:ln>
            <a:miter lim="800000"/>
            <a:headEnd/>
            <a:tailEnd/>
          </a:ln>
        </p:spPr>
        <p:txBody>
          <a:bodyPr/>
          <a:lstStyle/>
          <a:p>
            <a:fld id="{FD254A00-166C-486A-A7BE-59070193FC62}" type="slidenum">
              <a:rPr lang="ru-RU" altLang="ru-RU">
                <a:solidFill>
                  <a:srgbClr val="000000"/>
                </a:solidFill>
              </a:rPr>
              <a:pPr/>
              <a:t>27</a:t>
            </a:fld>
            <a:endParaRPr lang="ru-RU" altLang="ru-RU">
              <a:solidFill>
                <a:srgbClr val="000000"/>
              </a:solidFill>
            </a:endParaRPr>
          </a:p>
        </p:txBody>
      </p:sp>
    </p:spTree>
    <p:extLst>
      <p:ext uri="{BB962C8B-B14F-4D97-AF65-F5344CB8AC3E}">
        <p14:creationId xmlns:p14="http://schemas.microsoft.com/office/powerpoint/2010/main" val="370830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xfrm>
            <a:off x="1373188" y="1144588"/>
            <a:ext cx="4111625" cy="3084512"/>
          </a:xfrm>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pPr lvl="0"/>
            <a:endParaRPr lang="ru-RU" altLang="ru-RU" dirty="0"/>
          </a:p>
        </p:txBody>
      </p:sp>
      <p:sp>
        <p:nvSpPr>
          <p:cNvPr id="11268" name="Верхний колонтитул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ru-RU" altLang="ru-RU">
              <a:solidFill>
                <a:srgbClr val="000000"/>
              </a:solidFill>
              <a:latin typeface="Arial" charset="0"/>
              <a:cs typeface="Arial" charset="0"/>
            </a:endParaRPr>
          </a:p>
        </p:txBody>
      </p:sp>
      <p:sp>
        <p:nvSpPr>
          <p:cNvPr id="11269" name="Нижний колонтитул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ru-RU" altLang="ru-RU">
              <a:solidFill>
                <a:srgbClr val="000000"/>
              </a:solidFill>
              <a:latin typeface="Arial" charset="0"/>
              <a:cs typeface="Arial" charset="0"/>
            </a:endParaRPr>
          </a:p>
        </p:txBody>
      </p:sp>
      <p:sp>
        <p:nvSpPr>
          <p:cNvPr id="11270" name="Номер слайда 5"/>
          <p:cNvSpPr>
            <a:spLocks noGrp="1"/>
          </p:cNvSpPr>
          <p:nvPr>
            <p:ph type="sldNum" sz="quarter" idx="5"/>
          </p:nvPr>
        </p:nvSpPr>
        <p:spPr bwMode="auto">
          <a:noFill/>
          <a:ln>
            <a:miter lim="800000"/>
            <a:headEnd/>
            <a:tailEnd/>
          </a:ln>
        </p:spPr>
        <p:txBody>
          <a:bodyPr/>
          <a:lstStyle/>
          <a:p>
            <a:fld id="{FD254A00-166C-486A-A7BE-59070193FC62}" type="slidenum">
              <a:rPr lang="ru-RU" altLang="ru-RU">
                <a:solidFill>
                  <a:srgbClr val="000000"/>
                </a:solidFill>
              </a:rPr>
              <a:pPr/>
              <a:t>28</a:t>
            </a:fld>
            <a:endParaRPr lang="ru-RU" altLang="ru-RU">
              <a:solidFill>
                <a:srgbClr val="000000"/>
              </a:solidFill>
            </a:endParaRPr>
          </a:p>
        </p:txBody>
      </p:sp>
    </p:spTree>
    <p:extLst>
      <p:ext uri="{BB962C8B-B14F-4D97-AF65-F5344CB8AC3E}">
        <p14:creationId xmlns:p14="http://schemas.microsoft.com/office/powerpoint/2010/main" val="420606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FC0D33-FD7F-475D-9192-D5CA4129D1B0}"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21251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FC0D33-FD7F-475D-9192-D5CA4129D1B0}"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125671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FC0D33-FD7F-475D-9192-D5CA4129D1B0}"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218001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7"/>
            <a:ext cx="8229600" cy="1139825"/>
          </a:xfrm>
        </p:spPr>
        <p:txBody>
          <a:bodyPr/>
          <a:lstStyle/>
          <a:p>
            <a:r>
              <a:rPr lang="ru-RU"/>
              <a:t>Образец заголовка</a:t>
            </a:r>
          </a:p>
        </p:txBody>
      </p:sp>
      <p:sp>
        <p:nvSpPr>
          <p:cNvPr id="3" name="Объект 2"/>
          <p:cNvSpPr>
            <a:spLocks noGrp="1"/>
          </p:cNvSpPr>
          <p:nvPr>
            <p:ph sz="half" idx="1"/>
          </p:nvPr>
        </p:nvSpPr>
        <p:spPr>
          <a:xfrm>
            <a:off x="457200" y="1600202"/>
            <a:ext cx="8229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3941763"/>
            <a:ext cx="8229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fld id="{4287E723-4121-46E0-93C6-E9344C51B65D}" type="datetime1">
              <a:rPr lang="ru-RU" altLang="ru-RU" smtClean="0"/>
              <a:t>17.03.2022</a:t>
            </a:fld>
            <a:endParaRPr lang="ru-RU" alt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75602F37-EADA-4A15-9548-FD85D79AF2B3}" type="slidenum">
              <a:rPr lang="ru-RU" altLang="ru-RU"/>
              <a:pPr/>
              <a:t>‹#›</a:t>
            </a:fld>
            <a:endParaRPr lang="ru-RU" altLang="ru-RU"/>
          </a:p>
        </p:txBody>
      </p:sp>
    </p:spTree>
    <p:extLst>
      <p:ext uri="{BB962C8B-B14F-4D97-AF65-F5344CB8AC3E}">
        <p14:creationId xmlns:p14="http://schemas.microsoft.com/office/powerpoint/2010/main" val="904627031"/>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8423A36-C981-4DC9-8CE9-95ED675149AF}"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11673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dirty="0" smtClean="0"/>
          </a:p>
        </p:txBody>
      </p:sp>
      <p:sp>
        <p:nvSpPr>
          <p:cNvPr id="4" name="Rectangle 2"/>
          <p:cNvSpPr>
            <a:spLocks noGrp="1" noChangeArrowheads="1"/>
          </p:cNvSpPr>
          <p:nvPr>
            <p:ph type="dt" sz="half" idx="10"/>
          </p:nvPr>
        </p:nvSpPr>
        <p:spPr>
          <a:ln/>
        </p:spPr>
        <p:txBody>
          <a:bodyPr/>
          <a:lstStyle>
            <a:lvl1pPr>
              <a:defRPr/>
            </a:lvl1pPr>
          </a:lstStyle>
          <a:p>
            <a:pPr>
              <a:defRPr/>
            </a:pPr>
            <a:endParaRPr lang="ru-RU" dirty="0"/>
          </a:p>
        </p:txBody>
      </p:sp>
      <p:sp>
        <p:nvSpPr>
          <p:cNvPr id="5" name="Rectangle 3"/>
          <p:cNvSpPr>
            <a:spLocks noGrp="1" noChangeArrowheads="1"/>
          </p:cNvSpPr>
          <p:nvPr>
            <p:ph type="sldNum" sz="quarter" idx="11"/>
          </p:nvPr>
        </p:nvSpPr>
        <p:spPr>
          <a:ln/>
        </p:spPr>
        <p:txBody>
          <a:bodyPr/>
          <a:lstStyle>
            <a:lvl1pPr>
              <a:defRPr/>
            </a:lvl1pPr>
          </a:lstStyle>
          <a:p>
            <a:pPr>
              <a:defRPr/>
            </a:pPr>
            <a:fld id="{75F4FC42-6C3A-4E7A-9E54-9C348BC5EE8A}" type="slidenum">
              <a:rPr lang="ru-RU"/>
              <a:pPr>
                <a:defRPr/>
              </a:pPr>
              <a:t>‹#›</a:t>
            </a:fld>
            <a:endParaRPr lang="ru-RU"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ru-RU" dirty="0"/>
          </a:p>
        </p:txBody>
      </p:sp>
    </p:spTree>
    <p:extLst>
      <p:ext uri="{BB962C8B-B14F-4D97-AF65-F5344CB8AC3E}">
        <p14:creationId xmlns:p14="http://schemas.microsoft.com/office/powerpoint/2010/main" val="264005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A20634FD-4F62-4E62-8019-A51E23B9C3E8}" type="slidenum">
              <a:rPr lang="ru-RU"/>
              <a:pPr>
                <a:defRPr/>
              </a:pPr>
              <a:t>‹#›</a:t>
            </a:fld>
            <a:endParaRPr 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164084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04788"/>
            <a:ext cx="776922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98500" y="1665288"/>
            <a:ext cx="3808413" cy="4111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59313" y="1665288"/>
            <a:ext cx="3808412" cy="4111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en-GB"/>
          </a:p>
        </p:txBody>
      </p:sp>
      <p:sp>
        <p:nvSpPr>
          <p:cNvPr id="6" name="Нижний колонтитул 4"/>
          <p:cNvSpPr>
            <a:spLocks noGrp="1"/>
          </p:cNvSpPr>
          <p:nvPr>
            <p:ph type="ftr" sz="quarter" idx="11"/>
          </p:nvPr>
        </p:nvSpPr>
        <p:spPr/>
        <p:txBody>
          <a:bodyPr/>
          <a:lstStyle>
            <a:lvl1pPr>
              <a:defRPr/>
            </a:lvl1pPr>
          </a:lstStyle>
          <a:p>
            <a:pPr>
              <a:defRPr/>
            </a:pPr>
            <a:endParaRPr lang="en-GB"/>
          </a:p>
        </p:txBody>
      </p:sp>
      <p:sp>
        <p:nvSpPr>
          <p:cNvPr id="7" name="Номер слайда 5"/>
          <p:cNvSpPr>
            <a:spLocks noGrp="1"/>
          </p:cNvSpPr>
          <p:nvPr>
            <p:ph type="sldNum" sz="quarter" idx="12"/>
          </p:nvPr>
        </p:nvSpPr>
        <p:spPr/>
        <p:txBody>
          <a:bodyPr/>
          <a:lstStyle>
            <a:lvl1pPr>
              <a:defRPr/>
            </a:lvl1pPr>
          </a:lstStyle>
          <a:p>
            <a:fld id="{2856C554-D3A1-467D-ABD7-CB2C5C3997E7}" type="slidenum">
              <a:rPr lang="en-GB" altLang="ru-RU"/>
              <a:pPr/>
              <a:t>‹#›</a:t>
            </a:fld>
            <a:endParaRPr lang="en-GB" altLang="ru-RU"/>
          </a:p>
        </p:txBody>
      </p:sp>
    </p:spTree>
    <p:extLst>
      <p:ext uri="{BB962C8B-B14F-4D97-AF65-F5344CB8AC3E}">
        <p14:creationId xmlns:p14="http://schemas.microsoft.com/office/powerpoint/2010/main" val="1933460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dt" sz="half" idx="10"/>
          </p:nvPr>
        </p:nvSpPr>
        <p:spPr/>
        <p:txBody>
          <a:bodyPr/>
          <a:lstStyle>
            <a:lvl1pPr>
              <a:defRPr/>
            </a:lvl1pPr>
          </a:lstStyle>
          <a:p>
            <a:pPr>
              <a:defRPr/>
            </a:pPr>
            <a:endParaRPr lang="ru-RU"/>
          </a:p>
        </p:txBody>
      </p:sp>
      <p:sp>
        <p:nvSpPr>
          <p:cNvPr id="7" name="Rectangle 3"/>
          <p:cNvSpPr>
            <a:spLocks noGrp="1" noChangeArrowheads="1"/>
          </p:cNvSpPr>
          <p:nvPr>
            <p:ph type="sldNum" sz="quarter" idx="11"/>
          </p:nvPr>
        </p:nvSpPr>
        <p:spPr/>
        <p:txBody>
          <a:bodyPr/>
          <a:lstStyle>
            <a:lvl1pPr>
              <a:defRPr/>
            </a:lvl1pPr>
          </a:lstStyle>
          <a:p>
            <a:pPr>
              <a:defRPr/>
            </a:pPr>
            <a:fld id="{6329DB6C-4C0D-4646-9451-27B1A28259A1}" type="slidenum">
              <a:rPr lang="ru-RU"/>
              <a:pPr>
                <a:defRPr/>
              </a:pPr>
              <a:t>‹#›</a:t>
            </a:fld>
            <a:endParaRPr lang="ru-RU"/>
          </a:p>
        </p:txBody>
      </p:sp>
      <p:sp>
        <p:nvSpPr>
          <p:cNvPr id="8" name="Rectangle 14"/>
          <p:cNvSpPr>
            <a:spLocks noGrp="1" noChangeArrowheads="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17236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FC0D33-FD7F-475D-9192-D5CA4129D1B0}"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414578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FC0D33-FD7F-475D-9192-D5CA4129D1B0}" type="datetimeFigureOut">
              <a:rPr lang="ru-RU" smtClean="0"/>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404634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FC0D33-FD7F-475D-9192-D5CA4129D1B0}" type="datetimeFigureOut">
              <a:rPr lang="ru-RU" smtClean="0"/>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162385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FC0D33-FD7F-475D-9192-D5CA4129D1B0}" type="datetimeFigureOut">
              <a:rPr lang="ru-RU" smtClean="0"/>
              <a:t>17.03.2022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249935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FC0D33-FD7F-475D-9192-D5CA4129D1B0}" type="datetimeFigureOut">
              <a:rPr lang="ru-RU" smtClean="0"/>
              <a:t>17.03.2022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306333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FC0D33-FD7F-475D-9192-D5CA4129D1B0}" type="datetimeFigureOut">
              <a:rPr lang="ru-RU" smtClean="0"/>
              <a:t>17.03.2022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44489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FC0D33-FD7F-475D-9192-D5CA4129D1B0}" type="datetimeFigureOut">
              <a:rPr lang="ru-RU" smtClean="0"/>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421824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FC0D33-FD7F-475D-9192-D5CA4129D1B0}" type="datetimeFigureOut">
              <a:rPr lang="ru-RU" smtClean="0"/>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FF7DD-E35E-40B5-B0D1-9278B3680C0D}" type="slidenum">
              <a:rPr lang="ru-RU" smtClean="0"/>
              <a:t>‹#›</a:t>
            </a:fld>
            <a:endParaRPr lang="ru-RU"/>
          </a:p>
        </p:txBody>
      </p:sp>
    </p:spTree>
    <p:extLst>
      <p:ext uri="{BB962C8B-B14F-4D97-AF65-F5344CB8AC3E}">
        <p14:creationId xmlns:p14="http://schemas.microsoft.com/office/powerpoint/2010/main" val="88833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C0D33-FD7F-475D-9192-D5CA4129D1B0}" type="datetimeFigureOut">
              <a:rPr lang="ru-RU" smtClean="0"/>
              <a:t>17.03.2022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FF7DD-E35E-40B5-B0D1-9278B3680C0D}" type="slidenum">
              <a:rPr lang="ru-RU" smtClean="0"/>
              <a:t>‹#›</a:t>
            </a:fld>
            <a:endParaRPr lang="ru-RU"/>
          </a:p>
        </p:txBody>
      </p:sp>
    </p:spTree>
    <p:extLst>
      <p:ext uri="{BB962C8B-B14F-4D97-AF65-F5344CB8AC3E}">
        <p14:creationId xmlns:p14="http://schemas.microsoft.com/office/powerpoint/2010/main" val="606474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who.int/gpsc/country_work/gpsc_ccisc_fact_sheet_en.pdf?ua=1"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Microsoft_Excel_97-2003_Worksheet2.xls"/></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5.xml"/><Relationship Id="rId5" Type="http://schemas.openxmlformats.org/officeDocument/2006/relationships/chart" Target="../charts/chart14.xml"/><Relationship Id="rId4" Type="http://schemas.openxmlformats.org/officeDocument/2006/relationships/chart" Target="../charts/char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7.bin"/></Relationships>
</file>

<file path=ppt/slides/_rels/slide4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sciencedirect.com/science/article/pii/S0048969721012584?via%3Dihub#bb0165"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Microsoft_Excel_97-2003_Worksheet3.xls"/><Relationship Id="rId5" Type="http://schemas.openxmlformats.org/officeDocument/2006/relationships/oleObject" Target="../embeddings/oleObject9.bin"/><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568952" cy="1143000"/>
          </a:xfrm>
        </p:spPr>
        <p:txBody>
          <a:bodyPr>
            <a:noAutofit/>
          </a:bodyPr>
          <a:lstStyle/>
          <a:p>
            <a:r>
              <a:rPr lang="ru-RU" sz="2000" b="1" dirty="0" smtClean="0">
                <a:latin typeface="Arial" pitchFamily="34" charset="0"/>
                <a:cs typeface="Arial" pitchFamily="34" charset="0"/>
              </a:rPr>
              <a:t>ФБУН Центральный НИИ Эпидемиологии </a:t>
            </a:r>
            <a:r>
              <a:rPr lang="ru-RU" sz="2000" b="1" dirty="0" err="1" smtClean="0">
                <a:latin typeface="Arial" pitchFamily="34" charset="0"/>
                <a:cs typeface="Arial" pitchFamily="34" charset="0"/>
              </a:rPr>
              <a:t>Роспотребнадзора</a:t>
            </a:r>
            <a:endParaRPr lang="ru-RU" sz="2000" b="1" dirty="0">
              <a:latin typeface="Arial" pitchFamily="34" charset="0"/>
              <a:cs typeface="Arial" pitchFamily="34" charset="0"/>
            </a:endParaRPr>
          </a:p>
        </p:txBody>
      </p:sp>
      <p:sp>
        <p:nvSpPr>
          <p:cNvPr id="3" name="Содержимое 2"/>
          <p:cNvSpPr>
            <a:spLocks noGrp="1"/>
          </p:cNvSpPr>
          <p:nvPr>
            <p:ph idx="1"/>
          </p:nvPr>
        </p:nvSpPr>
        <p:spPr>
          <a:xfrm>
            <a:off x="251520" y="1844824"/>
            <a:ext cx="8640960" cy="5013176"/>
          </a:xfrm>
          <a:noFill/>
        </p:spPr>
        <p:txBody>
          <a:bodyPr>
            <a:normAutofit/>
          </a:bodyPr>
          <a:lstStyle/>
          <a:p>
            <a:pPr algn="ctr">
              <a:buNone/>
            </a:pPr>
            <a:r>
              <a:rPr lang="ru-RU" b="1" dirty="0" smtClean="0">
                <a:latin typeface="Arial" pitchFamily="34" charset="0"/>
                <a:cs typeface="Arial" pitchFamily="34" charset="0"/>
              </a:rPr>
              <a:t>	</a:t>
            </a:r>
            <a:r>
              <a:rPr lang="ru-RU" sz="3600" b="1" dirty="0" smtClean="0">
                <a:solidFill>
                  <a:srgbClr val="680000"/>
                </a:solidFill>
                <a:latin typeface="Arial" pitchFamily="34" charset="0"/>
                <a:cs typeface="Arial" pitchFamily="34" charset="0"/>
              </a:rPr>
              <a:t>Инфекции связанные с оказанием медицинской помощи (ИСМП).</a:t>
            </a:r>
          </a:p>
          <a:p>
            <a:pPr algn="ctr">
              <a:buNone/>
            </a:pPr>
            <a:r>
              <a:rPr lang="ru-RU" sz="3600" b="1" dirty="0" smtClean="0">
                <a:solidFill>
                  <a:srgbClr val="680000"/>
                </a:solidFill>
                <a:latin typeface="Arial" pitchFamily="34" charset="0"/>
                <a:cs typeface="Arial" pitchFamily="34" charset="0"/>
              </a:rPr>
              <a:t>Эпиднадзор, контроль и профилактика</a:t>
            </a:r>
          </a:p>
          <a:p>
            <a:pPr algn="ctr">
              <a:buNone/>
            </a:pPr>
            <a:endParaRPr lang="ru-RU" sz="2000" b="1" dirty="0" smtClean="0">
              <a:solidFill>
                <a:srgbClr val="FF0000"/>
              </a:solidFill>
              <a:latin typeface="Arial" pitchFamily="34" charset="0"/>
              <a:cs typeface="Arial" pitchFamily="34" charset="0"/>
            </a:endParaRPr>
          </a:p>
          <a:p>
            <a:pPr algn="ctr">
              <a:buNone/>
            </a:pPr>
            <a:r>
              <a:rPr lang="ru-RU" sz="2000" b="1" dirty="0" smtClean="0">
                <a:latin typeface="Arial" pitchFamily="34" charset="0"/>
                <a:cs typeface="Arial" pitchFamily="34" charset="0"/>
              </a:rPr>
              <a:t>Голубкова Алла Александровна</a:t>
            </a:r>
          </a:p>
          <a:p>
            <a:pPr algn="ctr">
              <a:buNone/>
            </a:pPr>
            <a:r>
              <a:rPr lang="ru-RU" sz="2000" b="1" dirty="0" smtClean="0">
                <a:latin typeface="Arial" pitchFamily="34" charset="0"/>
                <a:cs typeface="Arial" pitchFamily="34" charset="0"/>
              </a:rPr>
              <a:t>д.м.н., профессор, ведущий научный сотрудник лаборатории инфекций, связанных с оказанием медицинской помощи</a:t>
            </a:r>
            <a:endParaRPr lang="ru-RU" sz="2000" dirty="0" smtClean="0">
              <a:latin typeface="Arial" pitchFamily="34" charset="0"/>
              <a:cs typeface="Arial" pitchFamily="34" charset="0"/>
            </a:endParaRPr>
          </a:p>
          <a:p>
            <a:pPr algn="ctr">
              <a:buNone/>
            </a:pPr>
            <a:endParaRPr lang="ru-RU" sz="2000" b="1" dirty="0" smtClean="0">
              <a:latin typeface="Arial" pitchFamily="34" charset="0"/>
              <a:cs typeface="Arial" pitchFamily="34" charset="0"/>
            </a:endParaRPr>
          </a:p>
          <a:p>
            <a:pPr algn="ctr">
              <a:buNone/>
            </a:pPr>
            <a:r>
              <a:rPr lang="ru-RU" sz="2000" b="1" dirty="0" smtClean="0">
                <a:latin typeface="Arial" pitchFamily="34" charset="0"/>
                <a:cs typeface="Arial" pitchFamily="34" charset="0"/>
              </a:rPr>
              <a:t>Москва,  20</a:t>
            </a:r>
            <a:r>
              <a:rPr lang="en-US" sz="2000" b="1" dirty="0" smtClean="0">
                <a:latin typeface="Arial" pitchFamily="34" charset="0"/>
                <a:cs typeface="Arial" pitchFamily="34" charset="0"/>
              </a:rPr>
              <a:t>2</a:t>
            </a:r>
            <a:r>
              <a:rPr lang="ru-RU" sz="2000" b="1" smtClean="0">
                <a:latin typeface="Arial" pitchFamily="34" charset="0"/>
                <a:cs typeface="Arial" pitchFamily="34" charset="0"/>
              </a:rPr>
              <a:t>2</a:t>
            </a:r>
            <a:endParaRPr lang="ru-RU" sz="2000" b="1" dirty="0" smtClean="0">
              <a:latin typeface="Arial" pitchFamily="34" charset="0"/>
              <a:cs typeface="Arial" pitchFamily="34" charset="0"/>
            </a:endParaRPr>
          </a:p>
          <a:p>
            <a:pPr algn="ctr">
              <a:buNone/>
            </a:pPr>
            <a:endParaRPr lang="ru-RU" sz="2400" dirty="0" smtClean="0"/>
          </a:p>
          <a:p>
            <a:pPr algn="ctr">
              <a:buNone/>
            </a:pPr>
            <a:endParaRPr lang="ru-RU" sz="2400" dirty="0"/>
          </a:p>
        </p:txBody>
      </p:sp>
    </p:spTree>
    <p:extLst>
      <p:ext uri="{BB962C8B-B14F-4D97-AF65-F5344CB8AC3E}">
        <p14:creationId xmlns:p14="http://schemas.microsoft.com/office/powerpoint/2010/main" val="110708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ru-RU" altLang="ru-RU" sz="2800" b="1" dirty="0" smtClean="0">
                <a:solidFill>
                  <a:srgbClr val="FF0000"/>
                </a:solidFill>
                <a:latin typeface="Arial" panose="020B0604020202020204" pitchFamily="34" charset="0"/>
                <a:cs typeface="Arial" panose="020B0604020202020204" pitchFamily="34" charset="0"/>
              </a:rPr>
              <a:t>Структура заносов инфекционных заболеваний в медицинские организации на территории </a:t>
            </a:r>
            <a:br>
              <a:rPr lang="ru-RU" altLang="ru-RU" sz="2800" b="1" dirty="0" smtClean="0">
                <a:solidFill>
                  <a:srgbClr val="FF0000"/>
                </a:solidFill>
                <a:latin typeface="Arial" panose="020B0604020202020204" pitchFamily="34" charset="0"/>
                <a:cs typeface="Arial" panose="020B0604020202020204" pitchFamily="34" charset="0"/>
              </a:rPr>
            </a:br>
            <a:r>
              <a:rPr lang="ru-RU" altLang="ru-RU" sz="2800" b="1" dirty="0" smtClean="0">
                <a:solidFill>
                  <a:srgbClr val="FF0000"/>
                </a:solidFill>
                <a:latin typeface="Arial" panose="020B0604020202020204" pitchFamily="34" charset="0"/>
                <a:cs typeface="Arial" panose="020B0604020202020204" pitchFamily="34" charset="0"/>
              </a:rPr>
              <a:t>одного субъекта за 2011-2020 гг.</a:t>
            </a:r>
            <a:endParaRPr lang="ru-RU" altLang="ru-RU" sz="2500" b="1" dirty="0" smtClean="0">
              <a:solidFill>
                <a:srgbClr val="FF0000"/>
              </a:solidFill>
              <a:latin typeface="Arial" panose="020B0604020202020204" pitchFamily="34" charset="0"/>
              <a:cs typeface="Arial" panose="020B0604020202020204" pitchFamily="34" charset="0"/>
            </a:endParaRPr>
          </a:p>
        </p:txBody>
      </p:sp>
      <p:graphicFrame>
        <p:nvGraphicFramePr>
          <p:cNvPr id="4" name="Chart 1"/>
          <p:cNvGraphicFramePr>
            <a:graphicFrameLocks/>
          </p:cNvGraphicFramePr>
          <p:nvPr>
            <p:extLst>
              <p:ext uri="{D42A27DB-BD31-4B8C-83A1-F6EECF244321}">
                <p14:modId xmlns:p14="http://schemas.microsoft.com/office/powerpoint/2010/main" val="1138907255"/>
              </p:ext>
            </p:extLst>
          </p:nvPr>
        </p:nvGraphicFramePr>
        <p:xfrm>
          <a:off x="304800" y="1524000"/>
          <a:ext cx="8305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19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1520" y="274638"/>
            <a:ext cx="8712968" cy="1143000"/>
          </a:xfrm>
        </p:spPr>
        <p:txBody>
          <a:bodyPr>
            <a:normAutofit fontScale="90000"/>
          </a:bodyPr>
          <a:lstStyle/>
          <a:p>
            <a:r>
              <a:rPr lang="ru-RU" altLang="ru-RU" sz="2800" b="1" dirty="0" smtClean="0">
                <a:solidFill>
                  <a:srgbClr val="FF0000"/>
                </a:solidFill>
                <a:latin typeface="Arial" panose="020B0604020202020204" pitchFamily="34" charset="0"/>
                <a:cs typeface="Arial" panose="020B0604020202020204" pitchFamily="34" charset="0"/>
              </a:rPr>
              <a:t>Структура заносов инфекционных заболеваний в подразделения медицинских организаций </a:t>
            </a:r>
            <a:br>
              <a:rPr lang="ru-RU" altLang="ru-RU" sz="2800" b="1" dirty="0" smtClean="0">
                <a:solidFill>
                  <a:srgbClr val="FF0000"/>
                </a:solidFill>
                <a:latin typeface="Arial" panose="020B0604020202020204" pitchFamily="34" charset="0"/>
                <a:cs typeface="Arial" panose="020B0604020202020204" pitchFamily="34" charset="0"/>
              </a:rPr>
            </a:br>
            <a:r>
              <a:rPr lang="ru-RU" altLang="ru-RU" sz="2800" b="1" dirty="0">
                <a:solidFill>
                  <a:srgbClr val="FF0000"/>
                </a:solidFill>
                <a:latin typeface="Arial" panose="020B0604020202020204" pitchFamily="34" charset="0"/>
                <a:cs typeface="Arial" panose="020B0604020202020204" pitchFamily="34" charset="0"/>
              </a:rPr>
              <a:t>на территории </a:t>
            </a:r>
            <a:r>
              <a:rPr lang="ru-RU" altLang="ru-RU" sz="2800" b="1" dirty="0" smtClean="0">
                <a:solidFill>
                  <a:srgbClr val="FF0000"/>
                </a:solidFill>
                <a:latin typeface="Arial" panose="020B0604020202020204" pitchFamily="34" charset="0"/>
                <a:cs typeface="Arial" panose="020B0604020202020204" pitchFamily="34" charset="0"/>
              </a:rPr>
              <a:t>одного</a:t>
            </a:r>
            <a:r>
              <a:rPr lang="en-US" altLang="ru-RU" sz="2800" b="1" dirty="0" smtClean="0">
                <a:solidFill>
                  <a:srgbClr val="FF0000"/>
                </a:solidFill>
                <a:latin typeface="Arial" panose="020B0604020202020204" pitchFamily="34" charset="0"/>
                <a:cs typeface="Arial" panose="020B0604020202020204" pitchFamily="34" charset="0"/>
              </a:rPr>
              <a:t> </a:t>
            </a:r>
            <a:r>
              <a:rPr lang="ru-RU" altLang="ru-RU" sz="2800" b="1" dirty="0" smtClean="0">
                <a:solidFill>
                  <a:srgbClr val="FF0000"/>
                </a:solidFill>
                <a:latin typeface="Arial" panose="020B0604020202020204" pitchFamily="34" charset="0"/>
                <a:cs typeface="Arial" panose="020B0604020202020204" pitchFamily="34" charset="0"/>
              </a:rPr>
              <a:t>из субъектов за 2020 год</a:t>
            </a:r>
            <a:r>
              <a:rPr lang="ru-RU" altLang="ru-RU" sz="2500" dirty="0" smtClean="0">
                <a:solidFill>
                  <a:srgbClr val="FF0000"/>
                </a:solidFill>
                <a:latin typeface="Arial" panose="020B0604020202020204" pitchFamily="34" charset="0"/>
                <a:cs typeface="Arial" panose="020B0604020202020204" pitchFamily="34" charset="0"/>
              </a:rPr>
              <a:t> </a:t>
            </a:r>
          </a:p>
        </p:txBody>
      </p:sp>
      <p:graphicFrame>
        <p:nvGraphicFramePr>
          <p:cNvPr id="4" name="Chart 1"/>
          <p:cNvGraphicFramePr>
            <a:graphicFrameLocks/>
          </p:cNvGraphicFramePr>
          <p:nvPr/>
        </p:nvGraphicFramePr>
        <p:xfrm>
          <a:off x="457200" y="1600200"/>
          <a:ext cx="8382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6303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a:bodyPr>
          <a:lstStyle/>
          <a:p>
            <a:pPr fontAlgn="auto">
              <a:spcAft>
                <a:spcPts val="0"/>
              </a:spcAft>
              <a:defRPr/>
            </a:pPr>
            <a:r>
              <a:rPr lang="ru-RU" sz="3600" b="1" dirty="0" smtClean="0">
                <a:solidFill>
                  <a:srgbClr val="C00000"/>
                </a:solidFill>
                <a:latin typeface="Arial" pitchFamily="34" charset="0"/>
                <a:cs typeface="Arial" pitchFamily="34" charset="0"/>
              </a:rPr>
              <a:t>ИСМП </a:t>
            </a:r>
            <a:r>
              <a:rPr lang="en-US" sz="3600" b="1" dirty="0" smtClean="0">
                <a:solidFill>
                  <a:srgbClr val="C00000"/>
                </a:solidFill>
                <a:latin typeface="Arial" pitchFamily="34" charset="0"/>
                <a:cs typeface="Arial" pitchFamily="34" charset="0"/>
              </a:rPr>
              <a:t/>
            </a:r>
            <a:br>
              <a:rPr lang="en-US" sz="3600" b="1" dirty="0" smtClean="0">
                <a:solidFill>
                  <a:srgbClr val="C00000"/>
                </a:solidFill>
                <a:latin typeface="Arial" pitchFamily="34" charset="0"/>
                <a:cs typeface="Arial" pitchFamily="34" charset="0"/>
              </a:rPr>
            </a:br>
            <a:r>
              <a:rPr lang="ru-RU" sz="3600" b="1" dirty="0" smtClean="0">
                <a:solidFill>
                  <a:srgbClr val="C00000"/>
                </a:solidFill>
                <a:latin typeface="Arial" pitchFamily="34" charset="0"/>
                <a:cs typeface="Arial" pitchFamily="34" charset="0"/>
              </a:rPr>
              <a:t>(</a:t>
            </a:r>
            <a:r>
              <a:rPr lang="en-US" sz="3600" b="1" dirty="0" smtClean="0">
                <a:solidFill>
                  <a:srgbClr val="C00000"/>
                </a:solidFill>
                <a:latin typeface="Arial" pitchFamily="34" charset="0"/>
                <a:cs typeface="Arial" pitchFamily="34" charset="0"/>
              </a:rPr>
              <a:t>healthcare associated infection) </a:t>
            </a:r>
            <a:endParaRPr lang="ru-RU" sz="3600" b="1" dirty="0">
              <a:solidFill>
                <a:srgbClr val="C00000"/>
              </a:solidFill>
              <a:latin typeface="Arial" pitchFamily="34" charset="0"/>
              <a:cs typeface="Arial" pitchFamily="34" charset="0"/>
            </a:endParaRPr>
          </a:p>
        </p:txBody>
      </p:sp>
      <p:sp>
        <p:nvSpPr>
          <p:cNvPr id="23554" name="Содержимое 2"/>
          <p:cNvSpPr>
            <a:spLocks noGrp="1"/>
          </p:cNvSpPr>
          <p:nvPr>
            <p:ph idx="1"/>
          </p:nvPr>
        </p:nvSpPr>
        <p:spPr>
          <a:xfrm>
            <a:off x="107950" y="2205038"/>
            <a:ext cx="8856663" cy="4392612"/>
          </a:xfrm>
        </p:spPr>
        <p:txBody>
          <a:bodyPr>
            <a:normAutofit/>
          </a:bodyPr>
          <a:lstStyle/>
          <a:p>
            <a:pPr algn="just">
              <a:lnSpc>
                <a:spcPct val="150000"/>
              </a:lnSpc>
              <a:buFont typeface="Wingdings 2" pitchFamily="18" charset="2"/>
              <a:buNone/>
              <a:defRPr/>
            </a:pPr>
            <a:r>
              <a:rPr lang="ru-RU" sz="2400" dirty="0" smtClean="0">
                <a:latin typeface="Arial" pitchFamily="34" charset="0"/>
                <a:cs typeface="Arial" pitchFamily="34" charset="0"/>
              </a:rPr>
              <a:t>    </a:t>
            </a:r>
            <a:r>
              <a:rPr lang="ru-RU" sz="2400" b="1" dirty="0" smtClean="0">
                <a:latin typeface="Arial" pitchFamily="34" charset="0"/>
                <a:cs typeface="Arial" pitchFamily="34" charset="0"/>
              </a:rPr>
              <a:t>случаи инфекции, связанные с оказанием любых видов медицинской помощи (стационары, АПУ, санатории, учреждения соцзащиты, скорая помощь на </a:t>
            </a:r>
            <a:r>
              <a:rPr lang="ru-RU" sz="2400" b="1" dirty="0" err="1" smtClean="0">
                <a:latin typeface="Arial" pitchFamily="34" charset="0"/>
                <a:cs typeface="Arial" pitchFamily="34" charset="0"/>
              </a:rPr>
              <a:t>догоспитальном</a:t>
            </a:r>
            <a:r>
              <a:rPr lang="ru-RU" sz="2400" b="1" dirty="0" smtClean="0">
                <a:latin typeface="Arial" pitchFamily="34" charset="0"/>
                <a:cs typeface="Arial" pitchFamily="34" charset="0"/>
              </a:rPr>
              <a:t> этапе, помощь на дому, а также случаи инфицирования медицинских работников в результате их профессиональной деятельности</a:t>
            </a:r>
          </a:p>
        </p:txBody>
      </p:sp>
    </p:spTree>
    <p:extLst>
      <p:ext uri="{BB962C8B-B14F-4D97-AF65-F5344CB8AC3E}">
        <p14:creationId xmlns:p14="http://schemas.microsoft.com/office/powerpoint/2010/main" val="1074644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fontAlgn="auto">
              <a:spcAft>
                <a:spcPts val="0"/>
              </a:spcAft>
              <a:defRPr/>
            </a:pPr>
            <a:r>
              <a:rPr lang="ru-RU" sz="2800" b="1" dirty="0" smtClean="0">
                <a:solidFill>
                  <a:srgbClr val="C00000"/>
                </a:solidFill>
                <a:latin typeface="Arial" pitchFamily="34" charset="0"/>
                <a:cs typeface="Arial" pitchFamily="34" charset="0"/>
              </a:rPr>
              <a:t>Инфекции, связанные с оказанием медицинской помощи</a:t>
            </a:r>
            <a:endParaRPr lang="ru-RU" sz="2800" b="1" dirty="0">
              <a:solidFill>
                <a:srgbClr val="C00000"/>
              </a:solidFill>
              <a:latin typeface="Arial" pitchFamily="34" charset="0"/>
              <a:cs typeface="Arial" pitchFamily="34" charset="0"/>
            </a:endParaRPr>
          </a:p>
        </p:txBody>
      </p:sp>
      <p:sp>
        <p:nvSpPr>
          <p:cNvPr id="4" name="Овал 3"/>
          <p:cNvSpPr/>
          <p:nvPr/>
        </p:nvSpPr>
        <p:spPr>
          <a:xfrm>
            <a:off x="6084888" y="1484313"/>
            <a:ext cx="2374900" cy="187325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latin typeface="Arial" pitchFamily="34" charset="0"/>
                <a:cs typeface="Arial" pitchFamily="34" charset="0"/>
              </a:rPr>
              <a:t>ИСМП в амбулаторно-поликлинических учреждениях</a:t>
            </a:r>
          </a:p>
        </p:txBody>
      </p:sp>
      <p:sp>
        <p:nvSpPr>
          <p:cNvPr id="5" name="Овал 4"/>
          <p:cNvSpPr/>
          <p:nvPr/>
        </p:nvSpPr>
        <p:spPr>
          <a:xfrm>
            <a:off x="571472" y="1500174"/>
            <a:ext cx="2519362" cy="19431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latin typeface="Arial" pitchFamily="34" charset="0"/>
                <a:cs typeface="Arial" pitchFamily="34" charset="0"/>
              </a:rPr>
              <a:t>ИСМП в период госпитализации пациента (ВБИ)</a:t>
            </a:r>
          </a:p>
        </p:txBody>
      </p:sp>
      <p:sp>
        <p:nvSpPr>
          <p:cNvPr id="6" name="Овал 5"/>
          <p:cNvSpPr/>
          <p:nvPr/>
        </p:nvSpPr>
        <p:spPr>
          <a:xfrm>
            <a:off x="755650" y="4221163"/>
            <a:ext cx="2663825" cy="1944687"/>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latin typeface="Arial" pitchFamily="34" charset="0"/>
                <a:cs typeface="Arial" pitchFamily="34" charset="0"/>
              </a:rPr>
              <a:t>ИСМП в других организациях, осуществляющих медицинскую деятельность, в т.ч. на дому</a:t>
            </a:r>
          </a:p>
        </p:txBody>
      </p:sp>
      <p:sp>
        <p:nvSpPr>
          <p:cNvPr id="7" name="Овал 6"/>
          <p:cNvSpPr/>
          <p:nvPr/>
        </p:nvSpPr>
        <p:spPr>
          <a:xfrm>
            <a:off x="6011863" y="4221163"/>
            <a:ext cx="2663825" cy="1944687"/>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latin typeface="Arial" pitchFamily="34" charset="0"/>
                <a:cs typeface="Arial" pitchFamily="34" charset="0"/>
              </a:rPr>
              <a:t>Инфекции у медицинского персонала, связанные с профессиональной деятельностью</a:t>
            </a:r>
          </a:p>
        </p:txBody>
      </p:sp>
      <p:sp>
        <p:nvSpPr>
          <p:cNvPr id="8" name="Скругленный прямоугольник 7"/>
          <p:cNvSpPr/>
          <p:nvPr/>
        </p:nvSpPr>
        <p:spPr>
          <a:xfrm>
            <a:off x="3924300" y="3213100"/>
            <a:ext cx="1727200"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bg1"/>
                </a:solidFill>
                <a:latin typeface="Arial" pitchFamily="34" charset="0"/>
                <a:cs typeface="Arial" pitchFamily="34" charset="0"/>
              </a:rPr>
              <a:t>ИСМП</a:t>
            </a:r>
          </a:p>
        </p:txBody>
      </p:sp>
      <p:cxnSp>
        <p:nvCxnSpPr>
          <p:cNvPr id="13" name="Прямая со стрелкой 12"/>
          <p:cNvCxnSpPr/>
          <p:nvPr/>
        </p:nvCxnSpPr>
        <p:spPr>
          <a:xfrm>
            <a:off x="3276600" y="2852738"/>
            <a:ext cx="647700" cy="3603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3348038" y="4365625"/>
            <a:ext cx="576262" cy="431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5580063" y="2636838"/>
            <a:ext cx="431800" cy="504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5651500" y="4292600"/>
            <a:ext cx="504825" cy="3603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812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0982"/>
            <a:ext cx="9082278" cy="1152797"/>
          </a:xfrm>
        </p:spPr>
        <p:txBody>
          <a:bodyPr>
            <a:normAutofit/>
          </a:bodyPr>
          <a:lstStyle/>
          <a:p>
            <a:pPr algn="ctr"/>
            <a:r>
              <a:rPr lang="ru-RU" sz="2400" b="1" dirty="0">
                <a:latin typeface="+mn-lt"/>
                <a:ea typeface="+mn-ea"/>
                <a:cs typeface="Arial" panose="020B0604020202020204" pitchFamily="34" charset="0"/>
              </a:rPr>
              <a:t>ОСНОВНЫЕ ПРОБЛЕМЫ В </a:t>
            </a:r>
            <a:r>
              <a:rPr lang="ru-RU" sz="2400" b="1" dirty="0" smtClean="0">
                <a:latin typeface="+mn-lt"/>
                <a:ea typeface="+mn-ea"/>
                <a:cs typeface="Arial" panose="020B0604020202020204" pitchFamily="34" charset="0"/>
              </a:rPr>
              <a:t>ОРГАНИЗАЦИИ</a:t>
            </a:r>
            <a:br>
              <a:rPr lang="ru-RU" sz="2400" b="1" dirty="0" smtClean="0">
                <a:latin typeface="+mn-lt"/>
                <a:ea typeface="+mn-ea"/>
                <a:cs typeface="Arial" panose="020B0604020202020204" pitchFamily="34" charset="0"/>
              </a:rPr>
            </a:br>
            <a:r>
              <a:rPr lang="ru-RU" sz="2400" b="1" dirty="0" smtClean="0">
                <a:latin typeface="+mn-lt"/>
                <a:ea typeface="+mn-ea"/>
                <a:cs typeface="Arial" panose="020B0604020202020204" pitchFamily="34" charset="0"/>
              </a:rPr>
              <a:t> </a:t>
            </a:r>
            <a:r>
              <a:rPr lang="ru-RU" sz="2400" b="1" dirty="0">
                <a:latin typeface="+mn-lt"/>
                <a:ea typeface="+mn-ea"/>
                <a:cs typeface="Arial" panose="020B0604020202020204" pitchFamily="34" charset="0"/>
              </a:rPr>
              <a:t>ЭПИДНАДЗОРА ЗА ИСМП</a:t>
            </a:r>
          </a:p>
        </p:txBody>
      </p:sp>
      <p:sp>
        <p:nvSpPr>
          <p:cNvPr id="3" name="Номер слайда 2"/>
          <p:cNvSpPr>
            <a:spLocks noGrp="1"/>
          </p:cNvSpPr>
          <p:nvPr>
            <p:ph type="sldNum" sz="quarter" idx="12"/>
          </p:nvPr>
        </p:nvSpPr>
        <p:spPr>
          <a:xfrm>
            <a:off x="6910578" y="6263878"/>
            <a:ext cx="2057400" cy="273844"/>
          </a:xfrm>
        </p:spPr>
        <p:txBody>
          <a:bodyPr/>
          <a:lstStyle/>
          <a:p>
            <a:fld id="{463C3FE2-90E5-4E97-BABA-636141117C61}" type="slidenum">
              <a:rPr lang="ru-RU" smtClean="0"/>
              <a:pPr/>
              <a:t>14</a:t>
            </a:fld>
            <a:endParaRPr lang="ru-RU" dirty="0"/>
          </a:p>
        </p:txBody>
      </p:sp>
      <p:sp>
        <p:nvSpPr>
          <p:cNvPr id="5" name="Заголовок 1">
            <a:extLst>
              <a:ext uri="{FF2B5EF4-FFF2-40B4-BE49-F238E27FC236}">
                <a16:creationId xmlns:a16="http://schemas.microsoft.com/office/drawing/2014/main" xmlns="" id="{7369E7BC-6B8B-4251-859A-74AD876279D1}"/>
              </a:ext>
            </a:extLst>
          </p:cNvPr>
          <p:cNvSpPr txBox="1">
            <a:spLocks/>
          </p:cNvSpPr>
          <p:nvPr/>
        </p:nvSpPr>
        <p:spPr>
          <a:xfrm>
            <a:off x="114300" y="1354873"/>
            <a:ext cx="8853678" cy="503569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7175" indent="-257175" algn="just">
              <a:buFont typeface="Wingdings" panose="05000000000000000000" pitchFamily="2" charset="2"/>
              <a:buChar char="ü"/>
            </a:pPr>
            <a:r>
              <a:rPr lang="ru-RU" sz="2000" dirty="0">
                <a:latin typeface="+mn-lt"/>
                <a:ea typeface="+mn-ea"/>
                <a:cs typeface="Arial" panose="020B0604020202020204" pitchFamily="34" charset="0"/>
              </a:rPr>
              <a:t>Низкий уровень приверженности медицинского персонала и администрации медицинских организаций к проведению эпидемиологического наблюдения (выявление, учет и регистрация случаев), отсутствие мониторинга стратифицированных показателей по видам вмешательств, используемых технологий и медицинских изделий;</a:t>
            </a:r>
          </a:p>
          <a:p>
            <a:pPr marL="257175" indent="-257175" algn="just">
              <a:buFont typeface="Wingdings" panose="05000000000000000000" pitchFamily="2" charset="2"/>
              <a:buChar char="ü"/>
            </a:pPr>
            <a:r>
              <a:rPr lang="ru-RU" sz="2000" dirty="0">
                <a:latin typeface="+mn-lt"/>
                <a:ea typeface="+mn-ea"/>
                <a:cs typeface="Arial" panose="020B0604020202020204" pitchFamily="34" charset="0"/>
              </a:rPr>
              <a:t>Боязнь репрессивных мер со стороны контролирующих органов;</a:t>
            </a:r>
          </a:p>
          <a:p>
            <a:pPr marL="257175" indent="-257175" algn="just">
              <a:buFont typeface="Wingdings" panose="05000000000000000000" pitchFamily="2" charset="2"/>
              <a:buChar char="ü"/>
            </a:pPr>
            <a:r>
              <a:rPr lang="ru-RU" sz="2000" dirty="0">
                <a:latin typeface="+mn-lt"/>
                <a:ea typeface="+mn-ea"/>
                <a:cs typeface="Arial" panose="020B0604020202020204" pitchFamily="34" charset="0"/>
              </a:rPr>
              <a:t>Сформировавшийся в обществе представление об ИСМП как дефектах работы медицинского персонала;</a:t>
            </a:r>
          </a:p>
          <a:p>
            <a:pPr marL="257175" indent="-257175" algn="just">
              <a:buFont typeface="Wingdings" panose="05000000000000000000" pitchFamily="2" charset="2"/>
              <a:buChar char="ü"/>
            </a:pPr>
            <a:r>
              <a:rPr lang="ru-RU" sz="2000" dirty="0">
                <a:latin typeface="+mn-lt"/>
                <a:ea typeface="+mn-ea"/>
                <a:cs typeface="Arial" panose="020B0604020202020204" pitchFamily="34" charset="0"/>
              </a:rPr>
              <a:t>Трудности в организации необходимого объема и качества микробиологических исследований, в том числе молекулярно-генетических, что затрудняет проведение микробиологического мониторинга; </a:t>
            </a:r>
          </a:p>
          <a:p>
            <a:pPr marL="257175" indent="-257175" algn="just">
              <a:buFont typeface="Wingdings" panose="05000000000000000000" pitchFamily="2" charset="2"/>
              <a:buChar char="ü"/>
            </a:pPr>
            <a:r>
              <a:rPr lang="ru-RU" sz="2000" dirty="0">
                <a:latin typeface="+mn-lt"/>
                <a:ea typeface="+mn-ea"/>
                <a:cs typeface="Arial" panose="020B0604020202020204" pitchFamily="34" charset="0"/>
              </a:rPr>
              <a:t>Недостатки нормативного регулирования (недостаточный объем микробиологических исследований, предусмотренных стандартами оказания медицинской помощи, отсутствие в некоторых стандартах оснащения оборудования для обеспечения дезинфекционных мероприятий);</a:t>
            </a:r>
          </a:p>
          <a:p>
            <a:pPr marL="257175" indent="-257175" algn="just">
              <a:buFont typeface="Wingdings" panose="05000000000000000000" pitchFamily="2" charset="2"/>
              <a:buChar char="ü"/>
            </a:pPr>
            <a:r>
              <a:rPr lang="ru-RU" sz="2000" dirty="0">
                <a:latin typeface="+mn-lt"/>
                <a:ea typeface="+mn-ea"/>
                <a:cs typeface="Arial" panose="020B0604020202020204" pitchFamily="34" charset="0"/>
              </a:rPr>
              <a:t>Недостаточный уровень подготовки специалистов по вопросам профилактики ИСМП.</a:t>
            </a:r>
          </a:p>
        </p:txBody>
      </p:sp>
    </p:spTree>
    <p:extLst>
      <p:ext uri="{BB962C8B-B14F-4D97-AF65-F5344CB8AC3E}">
        <p14:creationId xmlns:p14="http://schemas.microsoft.com/office/powerpoint/2010/main" val="2098974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Autofit/>
          </a:bodyPr>
          <a:lstStyle/>
          <a:p>
            <a:pPr>
              <a:lnSpc>
                <a:spcPct val="150000"/>
              </a:lnSpc>
            </a:pPr>
            <a:r>
              <a:rPr lang="ru-RU" sz="3600" b="1" dirty="0" smtClean="0">
                <a:latin typeface="Arial" pitchFamily="34" charset="0"/>
                <a:cs typeface="Arial" pitchFamily="34" charset="0"/>
              </a:rPr>
              <a:t>Регистрируемое количество ИСМП </a:t>
            </a:r>
            <a:r>
              <a:rPr lang="ru-RU" sz="3600" b="1" dirty="0" smtClean="0">
                <a:solidFill>
                  <a:srgbClr val="800000"/>
                </a:solidFill>
                <a:latin typeface="Arial" pitchFamily="34" charset="0"/>
                <a:cs typeface="Arial" pitchFamily="34" charset="0"/>
              </a:rPr>
              <a:t>не отражает </a:t>
            </a:r>
            <a:r>
              <a:rPr lang="ru-RU" sz="3600" b="1" dirty="0" smtClean="0">
                <a:latin typeface="Arial" pitchFamily="34" charset="0"/>
                <a:cs typeface="Arial" pitchFamily="34" charset="0"/>
              </a:rPr>
              <a:t>фактического состояния дел, ни по количеству, ни по структуре</a:t>
            </a:r>
            <a:endParaRPr lang="ru-RU" sz="3600" b="1" dirty="0">
              <a:latin typeface="Arial" pitchFamily="34" charset="0"/>
              <a:cs typeface="Arial" pitchFamily="34" charset="0"/>
            </a:endParaRPr>
          </a:p>
        </p:txBody>
      </p:sp>
    </p:spTree>
    <p:extLst>
      <p:ext uri="{BB962C8B-B14F-4D97-AF65-F5344CB8AC3E}">
        <p14:creationId xmlns:p14="http://schemas.microsoft.com/office/powerpoint/2010/main" val="2684775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ph idx="4294967295"/>
          </p:nvPr>
        </p:nvGraphicFramePr>
        <p:xfrm>
          <a:off x="63501" y="260648"/>
          <a:ext cx="9080500" cy="6357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8098414"/>
      </p:ext>
    </p:extLst>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Autofit/>
          </a:bodyPr>
          <a:lstStyle/>
          <a:p>
            <a:pPr eaLnBrk="1" hangingPunct="1">
              <a:defRPr/>
            </a:pPr>
            <a:r>
              <a:rPr lang="ru-RU" sz="2400" b="1" dirty="0" smtClean="0">
                <a:solidFill>
                  <a:srgbClr val="C00000"/>
                </a:solidFill>
                <a:latin typeface="Arial" pitchFamily="34" charset="0"/>
                <a:cs typeface="Arial" pitchFamily="34" charset="0"/>
              </a:rPr>
              <a:t>Оценка полноты выявления случаев ИСМП у новорожденных и родильниц в роддоме г. К. </a:t>
            </a:r>
            <a:br>
              <a:rPr lang="ru-RU" sz="2400" b="1" dirty="0" smtClean="0">
                <a:solidFill>
                  <a:srgbClr val="C00000"/>
                </a:solidFill>
                <a:latin typeface="Arial" pitchFamily="34" charset="0"/>
                <a:cs typeface="Arial" pitchFamily="34" charset="0"/>
              </a:rPr>
            </a:br>
            <a:r>
              <a:rPr lang="ru-RU" sz="2400" b="1" dirty="0" smtClean="0">
                <a:solidFill>
                  <a:srgbClr val="C00000"/>
                </a:solidFill>
                <a:latin typeface="Arial" pitchFamily="34" charset="0"/>
                <a:cs typeface="Arial" pitchFamily="34" charset="0"/>
              </a:rPr>
              <a:t>(в показателях на 1000 родов)</a:t>
            </a:r>
          </a:p>
        </p:txBody>
      </p:sp>
      <p:graphicFrame>
        <p:nvGraphicFramePr>
          <p:cNvPr id="9218" name="Object 3"/>
          <p:cNvGraphicFramePr>
            <a:graphicFrameLocks noGrp="1" noChangeAspect="1"/>
          </p:cNvGraphicFramePr>
          <p:nvPr>
            <p:ph type="chart" idx="1"/>
          </p:nvPr>
        </p:nvGraphicFramePr>
        <p:xfrm>
          <a:off x="571472" y="1643050"/>
          <a:ext cx="8281987" cy="4876800"/>
        </p:xfrm>
        <a:graphic>
          <a:graphicData uri="http://schemas.openxmlformats.org/presentationml/2006/ole">
            <mc:AlternateContent xmlns:mc="http://schemas.openxmlformats.org/markup-compatibility/2006">
              <mc:Choice xmlns:v="urn:schemas-microsoft-com:vml" Requires="v">
                <p:oleObj spid="_x0000_s1037" name="Диаграмма" r:id="rId4" imgW="7543732" imgH="4114800" progId="MSGraph.Chart.8">
                  <p:embed followColorScheme="full"/>
                </p:oleObj>
              </mc:Choice>
              <mc:Fallback>
                <p:oleObj name="Диаграмма" r:id="rId4" imgW="7543732" imgH="4114800" progId="MSGraph.Chart.8">
                  <p:embed followColorScheme="full"/>
                  <p:pic>
                    <p:nvPicPr>
                      <p:cNvPr id="0" name=""/>
                      <p:cNvPicPr>
                        <a:picLocks noChangeAspect="1" noChangeArrowheads="1"/>
                      </p:cNvPicPr>
                      <p:nvPr/>
                    </p:nvPicPr>
                    <p:blipFill>
                      <a:blip r:embed="rId5"/>
                      <a:srcRect/>
                      <a:stretch>
                        <a:fillRect/>
                      </a:stretch>
                    </p:blipFill>
                    <p:spPr bwMode="auto">
                      <a:xfrm>
                        <a:off x="571472" y="1643050"/>
                        <a:ext cx="8281987"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35002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4522514"/>
          </a:xfrm>
        </p:spPr>
        <p:txBody>
          <a:bodyPr>
            <a:normAutofit/>
          </a:bodyPr>
          <a:lstStyle/>
          <a:p>
            <a:pPr>
              <a:lnSpc>
                <a:spcPct val="150000"/>
              </a:lnSpc>
            </a:pPr>
            <a:r>
              <a:rPr lang="ru-RU" sz="3600" b="1" dirty="0" smtClean="0">
                <a:solidFill>
                  <a:srgbClr val="C00000"/>
                </a:solidFill>
                <a:latin typeface="Arial" pitchFamily="34" charset="0"/>
                <a:cs typeface="Arial" pitchFamily="34" charset="0"/>
              </a:rPr>
              <a:t>Регистрация ИСМП у новорожденных в течение семи дней приводит к потере более 40% случаев ГСИ</a:t>
            </a:r>
            <a:endParaRPr lang="ru-RU" sz="3600" dirty="0">
              <a:solidFill>
                <a:srgbClr val="C00000"/>
              </a:solidFill>
            </a:endParaRPr>
          </a:p>
        </p:txBody>
      </p:sp>
    </p:spTree>
    <p:extLst>
      <p:ext uri="{BB962C8B-B14F-4D97-AF65-F5344CB8AC3E}">
        <p14:creationId xmlns:p14="http://schemas.microsoft.com/office/powerpoint/2010/main" val="1241409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467544" y="0"/>
            <a:ext cx="8229600" cy="1354162"/>
          </a:xfrm>
        </p:spPr>
        <p:txBody>
          <a:bodyPr>
            <a:normAutofit fontScale="90000"/>
          </a:bodyPr>
          <a:lstStyle/>
          <a:p>
            <a:pPr eaLnBrk="1" hangingPunct="1">
              <a:defRPr/>
            </a:pPr>
            <a:r>
              <a:rPr lang="ru-RU" sz="3200" b="1" dirty="0" smtClean="0">
                <a:solidFill>
                  <a:srgbClr val="C00000"/>
                </a:solidFill>
                <a:latin typeface="Arial" pitchFamily="34" charset="0"/>
                <a:cs typeface="Arial" pitchFamily="34" charset="0"/>
              </a:rPr>
              <a:t>Ежегодно в хирургических стационарах Свердловской области проводится </a:t>
            </a:r>
            <a:br>
              <a:rPr lang="ru-RU" sz="3200" b="1" dirty="0" smtClean="0">
                <a:solidFill>
                  <a:srgbClr val="C00000"/>
                </a:solidFill>
                <a:latin typeface="Arial" pitchFamily="34" charset="0"/>
                <a:cs typeface="Arial" pitchFamily="34" charset="0"/>
              </a:rPr>
            </a:br>
            <a:r>
              <a:rPr lang="ru-RU" sz="3200" b="1" u="sng" dirty="0" smtClean="0">
                <a:solidFill>
                  <a:srgbClr val="C00000"/>
                </a:solidFill>
                <a:latin typeface="Arial" pitchFamily="34" charset="0"/>
                <a:cs typeface="Arial" pitchFamily="34" charset="0"/>
              </a:rPr>
              <a:t>более 220 тыс. операций.</a:t>
            </a:r>
          </a:p>
        </p:txBody>
      </p:sp>
      <p:graphicFrame>
        <p:nvGraphicFramePr>
          <p:cNvPr id="5" name="Object 3"/>
          <p:cNvGraphicFramePr>
            <a:graphicFrameLocks noGrp="1" noChangeAspect="1"/>
          </p:cNvGraphicFramePr>
          <p:nvPr>
            <p:ph type="chart" idx="1"/>
          </p:nvPr>
        </p:nvGraphicFramePr>
        <p:xfrm>
          <a:off x="0" y="1600200"/>
          <a:ext cx="9144000" cy="5068888"/>
        </p:xfrm>
        <a:graphic>
          <a:graphicData uri="http://schemas.openxmlformats.org/drawingml/2006/chart">
            <c:chart xmlns:c="http://schemas.openxmlformats.org/drawingml/2006/chart" xmlns:r="http://schemas.openxmlformats.org/officeDocument/2006/relationships" r:id="rId2"/>
          </a:graphicData>
        </a:graphic>
      </p:graphicFrame>
      <p:sp>
        <p:nvSpPr>
          <p:cNvPr id="21508" name="Rectangle 4"/>
          <p:cNvSpPr>
            <a:spLocks noChangeArrowheads="1"/>
          </p:cNvSpPr>
          <p:nvPr/>
        </p:nvSpPr>
        <p:spPr bwMode="auto">
          <a:xfrm>
            <a:off x="5156200" y="6583363"/>
            <a:ext cx="184150" cy="274637"/>
          </a:xfrm>
          <a:prstGeom prst="rect">
            <a:avLst/>
          </a:prstGeom>
          <a:noFill/>
          <a:ln w="9525">
            <a:noFill/>
            <a:miter lim="800000"/>
            <a:headEnd/>
            <a:tailEnd/>
          </a:ln>
        </p:spPr>
        <p:txBody>
          <a:bodyPr wrap="none">
            <a:spAutoFit/>
          </a:bodyPr>
          <a:lstStyle/>
          <a:p>
            <a:pPr eaLnBrk="0" hangingPunct="0"/>
            <a:endParaRPr lang="ru-RU" sz="1200" dirty="0">
              <a:latin typeface="Times New Roman" pitchFamily="18" charset="0"/>
            </a:endParaRPr>
          </a:p>
        </p:txBody>
      </p:sp>
    </p:spTree>
    <p:extLst>
      <p:ext uri="{BB962C8B-B14F-4D97-AF65-F5344CB8AC3E}">
        <p14:creationId xmlns:p14="http://schemas.microsoft.com/office/powerpoint/2010/main" val="35952081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12776"/>
            <a:ext cx="8229600" cy="4713387"/>
          </a:xfrm>
        </p:spPr>
        <p:txBody>
          <a:bodyPr>
            <a:normAutofit/>
          </a:bodyPr>
          <a:lstStyle/>
          <a:p>
            <a:pPr algn="just">
              <a:buNone/>
            </a:pPr>
            <a:r>
              <a:rPr lang="ru-RU" sz="3100" dirty="0" smtClean="0">
                <a:latin typeface="Arial" panose="020B0604020202020204" pitchFamily="34" charset="0"/>
                <a:cs typeface="Arial" panose="020B0604020202020204" pitchFamily="34" charset="0"/>
              </a:rPr>
              <a:t>	По заключению экспертов ВОЗ, ни один тип учреждения здравоохранения ни в одной стране не может претендовать на то, чтобы быть свободным от инфекций, связанных с оказанием медицинской помощи (ИСМП)</a:t>
            </a:r>
          </a:p>
          <a:p>
            <a:pPr>
              <a:buNone/>
            </a:pPr>
            <a:r>
              <a:rPr lang="ru-RU" sz="3100" dirty="0">
                <a:latin typeface="Arial" panose="020B0604020202020204" pitchFamily="34" charset="0"/>
                <a:cs typeface="Arial" panose="020B0604020202020204" pitchFamily="34" charset="0"/>
              </a:rPr>
              <a:t>	</a:t>
            </a:r>
          </a:p>
        </p:txBody>
      </p:sp>
      <p:sp>
        <p:nvSpPr>
          <p:cNvPr id="2" name="Номер слайда 1"/>
          <p:cNvSpPr>
            <a:spLocks noGrp="1"/>
          </p:cNvSpPr>
          <p:nvPr>
            <p:ph type="sldNum" sz="quarter" idx="12"/>
          </p:nvPr>
        </p:nvSpPr>
        <p:spPr/>
        <p:txBody>
          <a:bodyPr/>
          <a:lstStyle/>
          <a:p>
            <a:pPr>
              <a:defRPr/>
            </a:pPr>
            <a:fld id="{29D88C5A-D86E-4488-AFD5-6AC17CD03039}" type="slidenum">
              <a:rPr lang="ru-RU" altLang="ru-RU" smtClean="0"/>
              <a:pPr>
                <a:defRPr/>
              </a:pPr>
              <a:t>2</a:t>
            </a:fld>
            <a:endParaRPr lang="ru-RU" altLang="ru-RU"/>
          </a:p>
        </p:txBody>
      </p:sp>
    </p:spTree>
    <p:extLst>
      <p:ext uri="{BB962C8B-B14F-4D97-AF65-F5344CB8AC3E}">
        <p14:creationId xmlns:p14="http://schemas.microsoft.com/office/powerpoint/2010/main" val="3375779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5"/>
          <p:cNvSpPr>
            <a:spLocks noGrp="1"/>
          </p:cNvSpPr>
          <p:nvPr>
            <p:ph type="title"/>
          </p:nvPr>
        </p:nvSpPr>
        <p:spPr>
          <a:xfrm>
            <a:off x="0" y="9236"/>
            <a:ext cx="9144000" cy="944166"/>
          </a:xfrm>
          <a:solidFill>
            <a:srgbClr val="FFD54F"/>
          </a:solidFill>
        </p:spPr>
        <p:txBody>
          <a:bodyPr>
            <a:normAutofit/>
          </a:bodyPr>
          <a:lstStyle/>
          <a:p>
            <a:pPr algn="ctr"/>
            <a:r>
              <a:rPr lang="ru-RU" sz="2400" b="1" dirty="0">
                <a:latin typeface="+mn-lt"/>
              </a:rPr>
              <a:t>Структура ИОХВ в МО в 2018-2020 гг.</a:t>
            </a:r>
            <a:endParaRPr lang="ru-RU" altLang="ru-RU" sz="2000" b="1" dirty="0">
              <a:solidFill>
                <a:srgbClr val="0000CC"/>
              </a:solidFill>
              <a:latin typeface="+mn-lt"/>
              <a:cs typeface="Times New Roman" pitchFamily="18" charset="0"/>
            </a:endParaRPr>
          </a:p>
        </p:txBody>
      </p:sp>
      <p:sp>
        <p:nvSpPr>
          <p:cNvPr id="2" name="Номер слайда 1"/>
          <p:cNvSpPr>
            <a:spLocks noGrp="1"/>
          </p:cNvSpPr>
          <p:nvPr>
            <p:ph type="sldNum" sz="quarter" idx="12"/>
          </p:nvPr>
        </p:nvSpPr>
        <p:spPr/>
        <p:txBody>
          <a:bodyPr/>
          <a:lstStyle/>
          <a:p>
            <a:fld id="{463C3FE2-90E5-4E97-BABA-636141117C61}" type="slidenum">
              <a:rPr lang="ru-RU" smtClean="0"/>
              <a:pPr/>
              <a:t>20</a:t>
            </a:fld>
            <a:endParaRPr lang="ru-RU"/>
          </a:p>
        </p:txBody>
      </p:sp>
      <p:pic>
        <p:nvPicPr>
          <p:cNvPr id="11" name="Picture 10" descr="C:\Documents and Settings\Администратор\Мои документы\Мои рисунки\111эмблема.jpg"/>
          <p:cNvPicPr>
            <a:picLocks noChangeAspect="1" noChangeArrowheads="1"/>
          </p:cNvPicPr>
          <p:nvPr/>
        </p:nvPicPr>
        <p:blipFill>
          <a:blip r:embed="rId3" cstate="print">
            <a:clrChange>
              <a:clrFrom>
                <a:srgbClr val="FFFFFF"/>
              </a:clrFrom>
              <a:clrTo>
                <a:srgbClr val="FFFFFF">
                  <a:alpha val="0"/>
                </a:srgbClr>
              </a:clrTo>
            </a:clrChange>
            <a:lum bright="-20000" contrast="20000"/>
          </a:blip>
          <a:stretch>
            <a:fillRect/>
          </a:stretch>
        </p:blipFill>
        <p:spPr bwMode="auto">
          <a:xfrm>
            <a:off x="8027988" y="96152"/>
            <a:ext cx="900112" cy="759619"/>
          </a:xfrm>
          <a:prstGeom prst="rect">
            <a:avLst/>
          </a:prstGeom>
          <a:no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pic>
      <p:sp>
        <p:nvSpPr>
          <p:cNvPr id="22" name="Прямоугольник 21"/>
          <p:cNvSpPr/>
          <p:nvPr/>
        </p:nvSpPr>
        <p:spPr>
          <a:xfrm>
            <a:off x="0" y="960553"/>
            <a:ext cx="9144000" cy="34528"/>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a:solidFill>
                <a:prstClr val="white"/>
              </a:solidFill>
            </a:endParaRPr>
          </a:p>
        </p:txBody>
      </p:sp>
      <p:graphicFrame>
        <p:nvGraphicFramePr>
          <p:cNvPr id="6" name="Диаграмма 5"/>
          <p:cNvGraphicFramePr/>
          <p:nvPr>
            <p:extLst>
              <p:ext uri="{D42A27DB-BD31-4B8C-83A1-F6EECF244321}">
                <p14:modId xmlns:p14="http://schemas.microsoft.com/office/powerpoint/2010/main" val="449831169"/>
              </p:ext>
            </p:extLst>
          </p:nvPr>
        </p:nvGraphicFramePr>
        <p:xfrm>
          <a:off x="210922" y="1243056"/>
          <a:ext cx="8462023" cy="49637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035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355979"/>
            <a:ext cx="8956991" cy="4970753"/>
          </a:xfrm>
        </p:spPr>
        <p:txBody>
          <a:bodyPr>
            <a:noAutofit/>
          </a:bodyPr>
          <a:lstStyle/>
          <a:p>
            <a:pPr algn="just">
              <a:spcBef>
                <a:spcPts val="0"/>
              </a:spcBef>
            </a:pPr>
            <a:r>
              <a:rPr lang="ru-RU" sz="2000" dirty="0"/>
              <a:t>Регистрируемое количество случаев ИСМП и показатели инцидентности по всем группам инфекций не соответствуют объемам и структуре медицинской помощи, оказываемой пациентам, и расчетным показателям</a:t>
            </a:r>
          </a:p>
          <a:p>
            <a:pPr algn="just">
              <a:spcBef>
                <a:spcPts val="0"/>
              </a:spcBef>
            </a:pPr>
            <a:r>
              <a:rPr lang="ru-RU" sz="2000" dirty="0"/>
              <a:t>Активное эпидемиологическое наблюдение в большинстве МО не проводится, </a:t>
            </a:r>
            <a:r>
              <a:rPr lang="ru-RU" sz="2000" dirty="0" err="1"/>
              <a:t>предэпидемическая</a:t>
            </a:r>
            <a:r>
              <a:rPr lang="ru-RU" sz="2000" dirty="0"/>
              <a:t> диагностика отсутствует. В результате значительная часть </a:t>
            </a:r>
            <a:r>
              <a:rPr lang="ru-RU" sz="2000" dirty="0" smtClean="0"/>
              <a:t>ИСМП </a:t>
            </a:r>
            <a:r>
              <a:rPr lang="ru-RU" sz="2000" dirty="0"/>
              <a:t>выпадает из поля зрения эпидемиологов, что затрудняет своевременную постановку эпидемиологического диагноза и проведение коррекционных мероприятий, что подчас приводит к возникновению нештатных ситуаций</a:t>
            </a:r>
          </a:p>
          <a:p>
            <a:pPr algn="just">
              <a:spcBef>
                <a:spcPts val="0"/>
              </a:spcBef>
            </a:pPr>
            <a:r>
              <a:rPr lang="ru-RU" sz="2000" dirty="0"/>
              <a:t>Плановый микробиологический мониторинг в подразделениях высокого эпидемиологического риска проводится в усеченном варианте. Доля микроорганизмов</a:t>
            </a:r>
            <a:r>
              <a:rPr lang="en-US" sz="2000" dirty="0"/>
              <a:t> XDR </a:t>
            </a:r>
            <a:r>
              <a:rPr lang="ru-RU" sz="2000" dirty="0"/>
              <a:t>и </a:t>
            </a:r>
            <a:r>
              <a:rPr lang="en-US" sz="2000" dirty="0"/>
              <a:t>PDR</a:t>
            </a:r>
            <a:r>
              <a:rPr lang="ru-RU" sz="2000" dirty="0"/>
              <a:t> составляет при ИОХВ 14,6%, а при ИНДН – 18,6%.</a:t>
            </a:r>
          </a:p>
          <a:p>
            <a:pPr algn="just">
              <a:spcBef>
                <a:spcPts val="0"/>
              </a:spcBef>
            </a:pPr>
            <a:r>
              <a:rPr lang="ru-RU" sz="2000" dirty="0"/>
              <a:t>Структурный анализ потребления антибактериальных препаратов надлежащим образом не проводится.</a:t>
            </a:r>
          </a:p>
          <a:p>
            <a:pPr algn="just">
              <a:spcBef>
                <a:spcPts val="0"/>
              </a:spcBef>
            </a:pPr>
            <a:r>
              <a:rPr lang="ru-RU" sz="2000" dirty="0"/>
              <a:t>Избыточное потребление отдельных фармакологических групп (антибиотиков из резерва) свидетельствует об имеющем место эпидемическом неблагополучии.</a:t>
            </a:r>
          </a:p>
          <a:p>
            <a:pPr marL="0" indent="0" algn="just">
              <a:spcBef>
                <a:spcPts val="0"/>
              </a:spcBef>
              <a:buNone/>
            </a:pPr>
            <a:endParaRPr lang="ru-RU" sz="2000" dirty="0"/>
          </a:p>
          <a:p>
            <a:pPr algn="just">
              <a:spcBef>
                <a:spcPts val="0"/>
              </a:spcBef>
            </a:pPr>
            <a:endParaRPr lang="ru-RU" sz="2000" dirty="0"/>
          </a:p>
          <a:p>
            <a:pPr algn="just">
              <a:spcBef>
                <a:spcPts val="0"/>
              </a:spcBef>
            </a:pPr>
            <a:endParaRPr lang="ru-RU" sz="2000" dirty="0"/>
          </a:p>
          <a:p>
            <a:pPr algn="just">
              <a:spcBef>
                <a:spcPts val="0"/>
              </a:spcBef>
            </a:pPr>
            <a:endParaRPr lang="ru-RU" sz="2000" dirty="0"/>
          </a:p>
          <a:p>
            <a:pPr algn="just">
              <a:spcBef>
                <a:spcPts val="0"/>
              </a:spcBef>
            </a:pPr>
            <a:endParaRPr lang="ru-RU" sz="2000" dirty="0"/>
          </a:p>
        </p:txBody>
      </p:sp>
      <p:sp>
        <p:nvSpPr>
          <p:cNvPr id="2" name="Номер слайда 1"/>
          <p:cNvSpPr>
            <a:spLocks noGrp="1"/>
          </p:cNvSpPr>
          <p:nvPr>
            <p:ph type="sldNum" sz="quarter" idx="12"/>
          </p:nvPr>
        </p:nvSpPr>
        <p:spPr/>
        <p:txBody>
          <a:bodyPr/>
          <a:lstStyle/>
          <a:p>
            <a:fld id="{463C3FE2-90E5-4E97-BABA-636141117C61}" type="slidenum">
              <a:rPr lang="ru-RU" smtClean="0"/>
              <a:pPr/>
              <a:t>21</a:t>
            </a:fld>
            <a:endParaRPr lang="ru-RU"/>
          </a:p>
        </p:txBody>
      </p:sp>
      <p:sp>
        <p:nvSpPr>
          <p:cNvPr id="6" name="Заголовок 15"/>
          <p:cNvSpPr txBox="1">
            <a:spLocks/>
          </p:cNvSpPr>
          <p:nvPr/>
        </p:nvSpPr>
        <p:spPr>
          <a:xfrm>
            <a:off x="0" y="9236"/>
            <a:ext cx="9144000" cy="944166"/>
          </a:xfrm>
          <a:prstGeom prst="rect">
            <a:avLst/>
          </a:prstGeom>
          <a:solidFill>
            <a:srgbClr val="FFD54F"/>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2600" b="1" dirty="0">
                <a:latin typeface="+mn-lt"/>
                <a:cs typeface="Times New Roman" pitchFamily="18" charset="0"/>
              </a:rPr>
              <a:t>Итоги двух этапов реализации Пилотного проекта</a:t>
            </a:r>
          </a:p>
        </p:txBody>
      </p:sp>
      <p:pic>
        <p:nvPicPr>
          <p:cNvPr id="8" name="Picture 10" descr="C:\Documents and Settings\Администратор\Мои документы\Мои рисунки\111эмблема.jpg"/>
          <p:cNvPicPr>
            <a:picLocks noChangeAspect="1" noChangeArrowheads="1"/>
          </p:cNvPicPr>
          <p:nvPr/>
        </p:nvPicPr>
        <p:blipFill>
          <a:blip r:embed="rId2" cstate="print">
            <a:clrChange>
              <a:clrFrom>
                <a:srgbClr val="FFFFFF"/>
              </a:clrFrom>
              <a:clrTo>
                <a:srgbClr val="FFFFFF">
                  <a:alpha val="0"/>
                </a:srgbClr>
              </a:clrTo>
            </a:clrChange>
            <a:lum bright="-20000" contrast="20000"/>
          </a:blip>
          <a:stretch>
            <a:fillRect/>
          </a:stretch>
        </p:blipFill>
        <p:spPr bwMode="auto">
          <a:xfrm>
            <a:off x="8374226" y="72898"/>
            <a:ext cx="675084" cy="759619"/>
          </a:xfrm>
          <a:prstGeom prst="rect">
            <a:avLst/>
          </a:prstGeom>
          <a:no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pic>
      <p:sp>
        <p:nvSpPr>
          <p:cNvPr id="9" name="Прямоугольник 8"/>
          <p:cNvSpPr/>
          <p:nvPr/>
        </p:nvSpPr>
        <p:spPr>
          <a:xfrm>
            <a:off x="1" y="928395"/>
            <a:ext cx="9144000" cy="54625"/>
          </a:xfrm>
          <a:prstGeom prst="rect">
            <a:avLst/>
          </a:prstGeom>
          <a:solidFill>
            <a:schemeClr val="accent1">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a:solidFill>
                <a:prstClr val="white"/>
              </a:solidFill>
            </a:endParaRPr>
          </a:p>
        </p:txBody>
      </p:sp>
    </p:spTree>
    <p:extLst>
      <p:ext uri="{BB962C8B-B14F-4D97-AF65-F5344CB8AC3E}">
        <p14:creationId xmlns:p14="http://schemas.microsoft.com/office/powerpoint/2010/main" val="1088404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02162"/>
            <a:ext cx="8956991" cy="3803474"/>
          </a:xfrm>
        </p:spPr>
        <p:txBody>
          <a:bodyPr>
            <a:noAutofit/>
          </a:bodyPr>
          <a:lstStyle/>
          <a:p>
            <a:pPr algn="just"/>
            <a:r>
              <a:rPr lang="ru-RU" sz="1800" dirty="0" smtClean="0"/>
              <a:t>Уровень </a:t>
            </a:r>
            <a:r>
              <a:rPr lang="ru-RU" sz="1800" dirty="0"/>
              <a:t>теоретической подготовки специалистов по вопросам профилактики ИСМП недостаточный, об этом свидетельствуют данные опроса специалистов методом анкетирования и их отчеты по выполнению ЦП.</a:t>
            </a:r>
          </a:p>
          <a:p>
            <a:pPr algn="just"/>
            <a:r>
              <a:rPr lang="ru-RU" sz="1800" dirty="0"/>
              <a:t>Постоянная смена кадрового состава и изменившаяся эпидемическая ситуация не позволили унифицировать образовательные программы и отказаться от традиционных форм обучения (лекции, беседы, изучение инструкций</a:t>
            </a:r>
            <a:r>
              <a:rPr lang="ru-RU" sz="1800" dirty="0" smtClean="0"/>
              <a:t>)</a:t>
            </a:r>
          </a:p>
          <a:p>
            <a:pPr algn="just"/>
            <a:r>
              <a:rPr lang="ru-RU" sz="1800" dirty="0"/>
              <a:t>Расчеты потребности в кожных антисептиках и дозаторах для антисептиков и жидкого мыла, проведенные на первом этапе Пилотного проекта, позволили успешно применять этот опыт во время пандемии </a:t>
            </a:r>
            <a:r>
              <a:rPr lang="en-US" sz="1800" dirty="0"/>
              <a:t>COVID-19</a:t>
            </a:r>
            <a:endParaRPr lang="ru-RU" sz="1800" dirty="0"/>
          </a:p>
          <a:p>
            <a:pPr algn="just"/>
            <a:r>
              <a:rPr lang="ru-RU" sz="1800" dirty="0"/>
              <a:t>Косвенным показателем приверженности сотрудников гигиене и антисептике были показатели обеспеченности средствами гигиены и их доступности для сотрудников </a:t>
            </a:r>
            <a:endParaRPr lang="ru-RU" sz="1800" dirty="0" smtClean="0"/>
          </a:p>
          <a:p>
            <a:pPr algn="just"/>
            <a:r>
              <a:rPr lang="ru-RU" sz="1800" dirty="0"/>
              <a:t>По вопросам специфической профилактики, ошибки экспертов в расчетах оценочных показателей </a:t>
            </a:r>
            <a:r>
              <a:rPr lang="ru-RU" sz="1800" dirty="0" err="1"/>
              <a:t>привитости</a:t>
            </a:r>
            <a:r>
              <a:rPr lang="ru-RU" sz="1800" dirty="0"/>
              <a:t> сотрудников МО и иммунной прослойки на первом этапе привели к </a:t>
            </a:r>
            <a:r>
              <a:rPr lang="ru-RU" sz="1800" dirty="0" err="1"/>
              <a:t>несопоставленности</a:t>
            </a:r>
            <a:r>
              <a:rPr lang="ru-RU" sz="1800" dirty="0"/>
              <a:t> отчетных данных по МО-участникам Пилотного проекта. Наибольшие несоответствия были по прививкам с возрастными (против краснухи и кори) и профессиональными (против ВГА и </a:t>
            </a:r>
            <a:r>
              <a:rPr lang="ru-RU" sz="1800" dirty="0" err="1"/>
              <a:t>шигеллеза</a:t>
            </a:r>
            <a:r>
              <a:rPr lang="ru-RU" sz="1800" dirty="0"/>
              <a:t> </a:t>
            </a:r>
            <a:r>
              <a:rPr lang="ru-RU" sz="1800" dirty="0" err="1"/>
              <a:t>Зонне</a:t>
            </a:r>
            <a:r>
              <a:rPr lang="ru-RU" sz="1800" dirty="0"/>
              <a:t>) ограничениями</a:t>
            </a:r>
          </a:p>
          <a:p>
            <a:pPr algn="just"/>
            <a:endParaRPr lang="ru-RU" sz="1800" dirty="0"/>
          </a:p>
          <a:p>
            <a:pPr algn="just"/>
            <a:endParaRPr lang="ru-RU" sz="1800" dirty="0"/>
          </a:p>
          <a:p>
            <a:pPr algn="just"/>
            <a:endParaRPr lang="ru-RU" sz="1800" dirty="0"/>
          </a:p>
          <a:p>
            <a:pPr algn="just"/>
            <a:endParaRPr lang="ru-RU" sz="1800" dirty="0"/>
          </a:p>
          <a:p>
            <a:pPr algn="just"/>
            <a:endParaRPr lang="ru-RU" sz="1800" dirty="0"/>
          </a:p>
        </p:txBody>
      </p:sp>
      <p:sp>
        <p:nvSpPr>
          <p:cNvPr id="2" name="Номер слайда 1"/>
          <p:cNvSpPr>
            <a:spLocks noGrp="1"/>
          </p:cNvSpPr>
          <p:nvPr>
            <p:ph type="sldNum" sz="quarter" idx="12"/>
          </p:nvPr>
        </p:nvSpPr>
        <p:spPr/>
        <p:txBody>
          <a:bodyPr/>
          <a:lstStyle/>
          <a:p>
            <a:fld id="{463C3FE2-90E5-4E97-BABA-636141117C61}" type="slidenum">
              <a:rPr lang="ru-RU" smtClean="0"/>
              <a:pPr/>
              <a:t>22</a:t>
            </a:fld>
            <a:endParaRPr lang="ru-RU"/>
          </a:p>
        </p:txBody>
      </p:sp>
      <p:sp>
        <p:nvSpPr>
          <p:cNvPr id="6" name="Заголовок 15"/>
          <p:cNvSpPr txBox="1">
            <a:spLocks/>
          </p:cNvSpPr>
          <p:nvPr/>
        </p:nvSpPr>
        <p:spPr>
          <a:xfrm>
            <a:off x="0" y="9236"/>
            <a:ext cx="9144000" cy="944166"/>
          </a:xfrm>
          <a:prstGeom prst="rect">
            <a:avLst/>
          </a:prstGeom>
          <a:solidFill>
            <a:srgbClr val="FFD54F"/>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2600" b="1" dirty="0">
                <a:latin typeface="+mn-lt"/>
                <a:cs typeface="Times New Roman" pitchFamily="18" charset="0"/>
              </a:rPr>
              <a:t>Итоги двух этапов реализации Пилотного проекта</a:t>
            </a:r>
          </a:p>
        </p:txBody>
      </p:sp>
      <p:pic>
        <p:nvPicPr>
          <p:cNvPr id="8" name="Picture 10" descr="C:\Documents and Settings\Администратор\Мои документы\Мои рисунки\111эмблема.jpg"/>
          <p:cNvPicPr>
            <a:picLocks noChangeAspect="1" noChangeArrowheads="1"/>
          </p:cNvPicPr>
          <p:nvPr/>
        </p:nvPicPr>
        <p:blipFill>
          <a:blip r:embed="rId2" cstate="print">
            <a:clrChange>
              <a:clrFrom>
                <a:srgbClr val="FFFFFF"/>
              </a:clrFrom>
              <a:clrTo>
                <a:srgbClr val="FFFFFF">
                  <a:alpha val="0"/>
                </a:srgbClr>
              </a:clrTo>
            </a:clrChange>
            <a:lum bright="-20000" contrast="20000"/>
          </a:blip>
          <a:stretch>
            <a:fillRect/>
          </a:stretch>
        </p:blipFill>
        <p:spPr bwMode="auto">
          <a:xfrm>
            <a:off x="8374226" y="72898"/>
            <a:ext cx="675084" cy="759619"/>
          </a:xfrm>
          <a:prstGeom prst="rect">
            <a:avLst/>
          </a:prstGeom>
          <a:no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pic>
      <p:sp>
        <p:nvSpPr>
          <p:cNvPr id="9" name="Прямоугольник 8"/>
          <p:cNvSpPr/>
          <p:nvPr/>
        </p:nvSpPr>
        <p:spPr>
          <a:xfrm>
            <a:off x="1" y="928395"/>
            <a:ext cx="9144000" cy="54625"/>
          </a:xfrm>
          <a:prstGeom prst="rect">
            <a:avLst/>
          </a:prstGeom>
          <a:solidFill>
            <a:schemeClr val="accent1">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a:solidFill>
                <a:prstClr val="white"/>
              </a:solidFill>
            </a:endParaRPr>
          </a:p>
        </p:txBody>
      </p:sp>
    </p:spTree>
    <p:extLst>
      <p:ext uri="{BB962C8B-B14F-4D97-AF65-F5344CB8AC3E}">
        <p14:creationId xmlns:p14="http://schemas.microsoft.com/office/powerpoint/2010/main" val="3022897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pPr>
              <a:defRPr/>
            </a:pPr>
            <a:r>
              <a:rPr lang="ru-RU" sz="2800" b="1" dirty="0" smtClean="0">
                <a:solidFill>
                  <a:srgbClr val="C00000"/>
                </a:solidFill>
                <a:latin typeface="Arial" pitchFamily="34" charset="0"/>
                <a:cs typeface="Arial" pitchFamily="34" charset="0"/>
              </a:rPr>
              <a:t>Дефекты системы учета ИСМП в МО:</a:t>
            </a:r>
            <a:endParaRPr lang="ru-RU" sz="2800" b="1"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457200" y="1600200"/>
            <a:ext cx="8507413" cy="4525963"/>
          </a:xfrm>
        </p:spPr>
        <p:txBody>
          <a:bodyPr>
            <a:normAutofit/>
          </a:bodyPr>
          <a:lstStyle/>
          <a:p>
            <a:pPr marL="514350" indent="-514350">
              <a:lnSpc>
                <a:spcPct val="150000"/>
              </a:lnSpc>
              <a:buFont typeface="Wingdings" pitchFamily="2" charset="2"/>
              <a:buNone/>
              <a:defRPr/>
            </a:pPr>
            <a:r>
              <a:rPr lang="en-US" sz="2400" dirty="0" smtClean="0">
                <a:latin typeface="Arial" pitchFamily="34" charset="0"/>
                <a:cs typeface="Arial" pitchFamily="34" charset="0"/>
              </a:rPr>
              <a:t>1. </a:t>
            </a:r>
            <a:r>
              <a:rPr lang="ru-RU" sz="2400" dirty="0" smtClean="0">
                <a:latin typeface="Arial" pitchFamily="34" charset="0"/>
                <a:cs typeface="Arial" pitchFamily="34" charset="0"/>
              </a:rPr>
              <a:t>Клиническая манифестация 3,5%</a:t>
            </a:r>
          </a:p>
          <a:p>
            <a:pPr marL="514350" indent="-514350">
              <a:lnSpc>
                <a:spcPct val="150000"/>
              </a:lnSpc>
              <a:buFontTx/>
              <a:buChar char="-"/>
              <a:defRPr/>
            </a:pPr>
            <a:r>
              <a:rPr lang="en-US" sz="2400" dirty="0" smtClean="0">
                <a:latin typeface="Arial" pitchFamily="34" charset="0"/>
                <a:cs typeface="Arial" pitchFamily="34" charset="0"/>
              </a:rPr>
              <a:t>St. aureus 1:30</a:t>
            </a:r>
          </a:p>
          <a:p>
            <a:pPr marL="514350" indent="-514350">
              <a:lnSpc>
                <a:spcPct val="150000"/>
              </a:lnSpc>
              <a:buFontTx/>
              <a:buChar char="-"/>
              <a:defRPr/>
            </a:pPr>
            <a:r>
              <a:rPr lang="en-US" sz="2400" dirty="0" err="1" smtClean="0">
                <a:latin typeface="Arial" pitchFamily="34" charset="0"/>
                <a:cs typeface="Arial" pitchFamily="34" charset="0"/>
              </a:rPr>
              <a:t>Kl</a:t>
            </a:r>
            <a:r>
              <a:rPr lang="en-US" sz="2400" dirty="0" smtClean="0">
                <a:latin typeface="Arial" pitchFamily="34" charset="0"/>
                <a:cs typeface="Arial" pitchFamily="34" charset="0"/>
              </a:rPr>
              <a:t>. pneumonia 1:20</a:t>
            </a:r>
          </a:p>
          <a:p>
            <a:pPr marL="514350" indent="-514350">
              <a:lnSpc>
                <a:spcPct val="150000"/>
              </a:lnSpc>
              <a:buFontTx/>
              <a:buChar char="-"/>
              <a:defRPr/>
            </a:pPr>
            <a:r>
              <a:rPr lang="en-US" sz="2400" dirty="0" smtClean="0">
                <a:latin typeface="Arial" pitchFamily="34" charset="0"/>
                <a:cs typeface="Arial" pitchFamily="34" charset="0"/>
              </a:rPr>
              <a:t>P. </a:t>
            </a:r>
            <a:r>
              <a:rPr lang="en-US" sz="2400" dirty="0" err="1" smtClean="0">
                <a:latin typeface="Arial" pitchFamily="34" charset="0"/>
                <a:cs typeface="Arial" pitchFamily="34" charset="0"/>
              </a:rPr>
              <a:t>aeruginosae</a:t>
            </a:r>
            <a:r>
              <a:rPr lang="en-US" sz="2400" dirty="0" smtClean="0">
                <a:latin typeface="Arial" pitchFamily="34" charset="0"/>
                <a:cs typeface="Arial" pitchFamily="34" charset="0"/>
              </a:rPr>
              <a:t> 1:12</a:t>
            </a:r>
          </a:p>
          <a:p>
            <a:pPr marL="514350" indent="-514350">
              <a:lnSpc>
                <a:spcPct val="150000"/>
              </a:lnSpc>
              <a:buFontTx/>
              <a:buChar char="-"/>
              <a:defRPr/>
            </a:pPr>
            <a:r>
              <a:rPr lang="en-US" sz="2400" dirty="0" smtClean="0">
                <a:latin typeface="Arial" pitchFamily="34" charset="0"/>
                <a:cs typeface="Arial" pitchFamily="34" charset="0"/>
              </a:rPr>
              <a:t>Enterococcus 1:8</a:t>
            </a:r>
          </a:p>
          <a:p>
            <a:pPr marL="514350" indent="-514350">
              <a:lnSpc>
                <a:spcPct val="150000"/>
              </a:lnSpc>
              <a:buFont typeface="Wingdings" pitchFamily="2" charset="2"/>
              <a:buNone/>
              <a:defRPr/>
            </a:pPr>
            <a:r>
              <a:rPr lang="en-US" sz="2400" dirty="0" smtClean="0">
                <a:latin typeface="Arial" pitchFamily="34" charset="0"/>
                <a:cs typeface="Arial" pitchFamily="34" charset="0"/>
              </a:rPr>
              <a:t>2. </a:t>
            </a:r>
            <a:r>
              <a:rPr lang="ru-RU" sz="2400" dirty="0" smtClean="0">
                <a:latin typeface="Arial" pitchFamily="34" charset="0"/>
                <a:cs typeface="Arial" pitchFamily="34" charset="0"/>
              </a:rPr>
              <a:t>Отсутствие стандартного определения случая ИСМП.</a:t>
            </a:r>
          </a:p>
          <a:p>
            <a:pPr marL="514350" indent="-514350">
              <a:lnSpc>
                <a:spcPct val="150000"/>
              </a:lnSpc>
              <a:buFont typeface="Wingdings" pitchFamily="2" charset="2"/>
              <a:buNone/>
              <a:defRPr/>
            </a:pPr>
            <a:r>
              <a:rPr lang="ru-RU" sz="2400" dirty="0" smtClean="0">
                <a:latin typeface="Arial" pitchFamily="34" charset="0"/>
                <a:cs typeface="Arial" pitchFamily="34" charset="0"/>
              </a:rPr>
              <a:t>3. Непреодолимое желание сокрытия инфекции.</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val="1499368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4000" b="1" dirty="0" smtClean="0">
                <a:solidFill>
                  <a:srgbClr val="800000"/>
                </a:solidFill>
                <a:latin typeface="Arial" pitchFamily="34" charset="0"/>
                <a:cs typeface="Arial" pitchFamily="34" charset="0"/>
              </a:rPr>
              <a:t>Этиология ИСМП</a:t>
            </a:r>
            <a:endParaRPr lang="ru-RU" sz="4000" b="1" dirty="0">
              <a:solidFill>
                <a:srgbClr val="800000"/>
              </a:solidFill>
              <a:latin typeface="Arial" pitchFamily="34" charset="0"/>
              <a:cs typeface="Arial" pitchFamily="34" charset="0"/>
            </a:endParaRPr>
          </a:p>
        </p:txBody>
      </p:sp>
      <p:sp>
        <p:nvSpPr>
          <p:cNvPr id="4" name="Rectangle 3"/>
          <p:cNvSpPr txBox="1">
            <a:spLocks noChangeArrowheads="1"/>
          </p:cNvSpPr>
          <p:nvPr/>
        </p:nvSpPr>
        <p:spPr>
          <a:xfrm>
            <a:off x="228600" y="1052736"/>
            <a:ext cx="8701118" cy="5805264"/>
          </a:xfrm>
          <a:prstGeom prst="rect">
            <a:avLst/>
          </a:prstGeom>
        </p:spPr>
        <p:txBody>
          <a:bodyPr vert="horz" lIns="91440" tIns="45720" rIns="91440" bIns="45720" rtlCol="0">
            <a:noAutofit/>
          </a:bodyPr>
          <a:lstStyle/>
          <a:p>
            <a:pPr marL="342900" marR="0" lvl="0" indent="-342900" algn="just" defTabSz="914400" rtl="0" eaLnBrk="1" fontAlgn="auto" latinLnBrk="0" hangingPunct="1">
              <a:spcBef>
                <a:spcPct val="2000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effectLst/>
                <a:uLnTx/>
                <a:uFillTx/>
                <a:latin typeface="Arial" pitchFamily="34" charset="0"/>
                <a:ea typeface="+mn-ea"/>
                <a:cs typeface="Arial" pitchFamily="34" charset="0"/>
              </a:rPr>
              <a:t>   </a:t>
            </a:r>
            <a:r>
              <a:rPr kumimoji="0" lang="ru-RU" sz="2400" b="1" i="0" u="none" strike="noStrike" kern="1200" cap="none" spc="0" normalizeH="0" baseline="0" noProof="0" dirty="0" smtClean="0">
                <a:ln>
                  <a:noFill/>
                </a:ln>
                <a:effectLst/>
                <a:uLnTx/>
                <a:uFillTx/>
                <a:latin typeface="Arial" pitchFamily="34" charset="0"/>
                <a:ea typeface="+mn-ea"/>
                <a:cs typeface="Arial" pitchFamily="34" charset="0"/>
              </a:rPr>
              <a:t> 300 микроорганизмов могут быть этиологическими  агентами ИСМП</a:t>
            </a:r>
            <a:endParaRPr kumimoji="0" lang="en-US" sz="2400" b="1" i="0" u="none" strike="noStrike" kern="1200" cap="none" spc="0" normalizeH="0" baseline="0" noProof="0" dirty="0" smtClean="0">
              <a:ln>
                <a:noFill/>
              </a:ln>
              <a:effectLst/>
              <a:uLnTx/>
              <a:uFillTx/>
              <a:latin typeface="Arial" pitchFamily="34" charset="0"/>
              <a:ea typeface="+mn-ea"/>
              <a:cs typeface="Arial" pitchFamily="34" charset="0"/>
            </a:endParaRPr>
          </a:p>
          <a:p>
            <a:pPr marL="342900" marR="0" lvl="0" indent="-342900" algn="just" defTabSz="914400" rtl="0" eaLnBrk="1" fontAlgn="auto" latinLnBrk="0" hangingPunct="1">
              <a:spcBef>
                <a:spcPct val="20000"/>
              </a:spcBef>
              <a:spcAft>
                <a:spcPts val="0"/>
              </a:spcAft>
              <a:buClrTx/>
              <a:buSzTx/>
              <a:buFont typeface="Wingdings" pitchFamily="2" charset="2"/>
              <a:buNone/>
              <a:tabLst/>
              <a:defRPr/>
            </a:pPr>
            <a:endParaRPr kumimoji="0" lang="ru-RU" sz="2400" b="1" i="0" u="none" strike="noStrike" kern="1200" cap="none" spc="0" normalizeH="0" baseline="0" noProof="0" dirty="0" smtClean="0">
              <a:ln>
                <a:noFill/>
              </a:ln>
              <a:effectLst/>
              <a:uLnTx/>
              <a:uFillTx/>
              <a:latin typeface="Arial" pitchFamily="34" charset="0"/>
              <a:ea typeface="+mn-ea"/>
              <a:cs typeface="Arial" pitchFamily="34" charset="0"/>
            </a:endParaRPr>
          </a:p>
          <a:p>
            <a:pPr marL="342900" marR="0" lvl="0" indent="-342900" algn="just" defTabSz="914400" rtl="0" eaLnBrk="1" fontAlgn="auto" latinLnBrk="0" hangingPunct="1">
              <a:spcBef>
                <a:spcPct val="20000"/>
              </a:spcBef>
              <a:spcAft>
                <a:spcPts val="0"/>
              </a:spcAft>
              <a:buClrTx/>
              <a:buSzTx/>
              <a:buFont typeface="Wingdings" pitchFamily="2" charset="2"/>
              <a:buNone/>
              <a:tabLst/>
              <a:defRPr/>
            </a:pPr>
            <a:r>
              <a:rPr lang="en-US" sz="2400" b="1" dirty="0" smtClean="0">
                <a:latin typeface="Arial" pitchFamily="34" charset="0"/>
                <a:cs typeface="Arial" pitchFamily="34" charset="0"/>
              </a:rPr>
              <a:t>   </a:t>
            </a:r>
            <a:r>
              <a:rPr lang="ru-RU" sz="2400" b="1" dirty="0" smtClean="0">
                <a:latin typeface="Arial" pitchFamily="34" charset="0"/>
                <a:cs typeface="Arial" pitchFamily="34" charset="0"/>
              </a:rPr>
              <a:t> 90% - это </a:t>
            </a:r>
            <a:r>
              <a:rPr lang="ru-RU" sz="2400" b="1" dirty="0" smtClean="0">
                <a:solidFill>
                  <a:srgbClr val="800000"/>
                </a:solidFill>
                <a:latin typeface="Arial" pitchFamily="34" charset="0"/>
                <a:cs typeface="Arial" pitchFamily="34" charset="0"/>
              </a:rPr>
              <a:t>бактерии</a:t>
            </a:r>
            <a:r>
              <a:rPr lang="ru-RU" sz="2400" b="1" dirty="0" smtClean="0">
                <a:latin typeface="Arial" pitchFamily="34" charset="0"/>
                <a:cs typeface="Arial" pitchFamily="34" charset="0"/>
              </a:rPr>
              <a:t>, в т.ч. 36,2% </a:t>
            </a:r>
            <a:r>
              <a:rPr lang="ru-RU" sz="2400" b="1" dirty="0" err="1" smtClean="0">
                <a:latin typeface="Arial" pitchFamily="34" charset="0"/>
                <a:cs typeface="Arial" pitchFamily="34" charset="0"/>
              </a:rPr>
              <a:t>Грам</a:t>
            </a:r>
            <a:r>
              <a:rPr lang="ru-RU" sz="2400" b="1" dirty="0" smtClean="0">
                <a:latin typeface="Arial" pitchFamily="34" charset="0"/>
                <a:cs typeface="Arial" pitchFamily="34" charset="0"/>
              </a:rPr>
              <a:t> (-) микроорганизмы семейства </a:t>
            </a:r>
            <a:r>
              <a:rPr lang="en-US" sz="2400" b="1" dirty="0" err="1" smtClean="0">
                <a:latin typeface="Arial" pitchFamily="34" charset="0"/>
                <a:cs typeface="Arial" pitchFamily="34" charset="0"/>
              </a:rPr>
              <a:t>Enterob</a:t>
            </a:r>
            <a:r>
              <a:rPr lang="ru-RU" sz="2400" b="1" dirty="0" smtClean="0">
                <a:latin typeface="Arial" pitchFamily="34" charset="0"/>
                <a:cs typeface="Arial" pitchFamily="34" charset="0"/>
              </a:rPr>
              <a:t>а</a:t>
            </a:r>
            <a:r>
              <a:rPr lang="en-US" sz="2400" b="1" dirty="0" err="1" smtClean="0">
                <a:latin typeface="Arial" pitchFamily="34" charset="0"/>
                <a:cs typeface="Arial" pitchFamily="34" charset="0"/>
              </a:rPr>
              <a:t>cteriacea</a:t>
            </a:r>
            <a:r>
              <a:rPr lang="ru-RU" sz="2400" b="1" dirty="0" smtClean="0">
                <a:latin typeface="Arial" pitchFamily="34" charset="0"/>
                <a:cs typeface="Arial" pitchFamily="34" charset="0"/>
              </a:rPr>
              <a:t>,  </a:t>
            </a:r>
          </a:p>
          <a:p>
            <a:pPr marL="342900" marR="0" lvl="0" indent="-342900" algn="just" defTabSz="914400" rtl="0" eaLnBrk="1" fontAlgn="auto" latinLnBrk="0" hangingPunct="1">
              <a:spcBef>
                <a:spcPct val="20000"/>
              </a:spcBef>
              <a:spcAft>
                <a:spcPts val="0"/>
              </a:spcAft>
              <a:buClrTx/>
              <a:buSzTx/>
              <a:buFont typeface="Wingdings" pitchFamily="2" charset="2"/>
              <a:buNone/>
              <a:tabLst/>
              <a:defRPr/>
            </a:pPr>
            <a:endParaRPr lang="ru-RU" sz="2400" b="1" dirty="0" smtClean="0">
              <a:latin typeface="Arial" pitchFamily="34" charset="0"/>
              <a:cs typeface="Arial" pitchFamily="34" charset="0"/>
            </a:endParaRPr>
          </a:p>
          <a:p>
            <a:pPr marL="342900" marR="0" lvl="0" indent="-342900" algn="just" defTabSz="914400" rtl="0" eaLnBrk="1" fontAlgn="auto" latinLnBrk="0" hangingPunct="1">
              <a:spcBef>
                <a:spcPct val="20000"/>
              </a:spcBef>
              <a:spcAft>
                <a:spcPts val="0"/>
              </a:spcAft>
              <a:buClrTx/>
              <a:buSzTx/>
              <a:buFont typeface="Wingdings" pitchFamily="2" charset="2"/>
              <a:buNone/>
              <a:tabLst/>
              <a:defRPr/>
            </a:pPr>
            <a:r>
              <a:rPr lang="ru-RU" sz="2400" b="1" dirty="0" smtClean="0">
                <a:latin typeface="Arial" pitchFamily="34" charset="0"/>
                <a:cs typeface="Arial" pitchFamily="34" charset="0"/>
              </a:rPr>
              <a:t>    18,5% </a:t>
            </a:r>
            <a:r>
              <a:rPr lang="ru-RU" sz="2400" b="1" dirty="0" err="1" smtClean="0">
                <a:latin typeface="Arial" pitchFamily="34" charset="0"/>
                <a:cs typeface="Arial" pitchFamily="34" charset="0"/>
              </a:rPr>
              <a:t>неферментирующие</a:t>
            </a:r>
            <a:r>
              <a:rPr lang="ru-RU" sz="2400" b="1" dirty="0" smtClean="0">
                <a:latin typeface="Arial" pitchFamily="34" charset="0"/>
                <a:cs typeface="Arial" pitchFamily="34" charset="0"/>
              </a:rPr>
              <a:t> </a:t>
            </a:r>
            <a:r>
              <a:rPr lang="ru-RU" sz="2400" b="1" dirty="0" err="1" smtClean="0">
                <a:latin typeface="Arial" pitchFamily="34" charset="0"/>
                <a:cs typeface="Arial" pitchFamily="34" charset="0"/>
              </a:rPr>
              <a:t>Грам</a:t>
            </a:r>
            <a:r>
              <a:rPr lang="ru-RU" sz="2400" b="1" dirty="0" smtClean="0">
                <a:latin typeface="Arial" pitchFamily="34" charset="0"/>
                <a:cs typeface="Arial" pitchFamily="34" charset="0"/>
              </a:rPr>
              <a:t> (-) микроорганизмы, которые вызывают  две трети ИСМП.</a:t>
            </a:r>
          </a:p>
          <a:p>
            <a:pPr marL="342900" marR="0" lvl="0" indent="-342900" algn="just" defTabSz="914400" rtl="0" eaLnBrk="1" fontAlgn="auto" latinLnBrk="0" hangingPunct="1">
              <a:spcBef>
                <a:spcPct val="20000"/>
              </a:spcBef>
              <a:spcAft>
                <a:spcPts val="0"/>
              </a:spcAft>
              <a:buClrTx/>
              <a:buSzTx/>
              <a:buFont typeface="Wingdings" pitchFamily="2" charset="2"/>
              <a:buNone/>
              <a:tabLst/>
              <a:defRPr/>
            </a:pPr>
            <a:endParaRPr lang="ru-RU" sz="2400" b="1" dirty="0" smtClean="0">
              <a:latin typeface="Arial" pitchFamily="34" charset="0"/>
              <a:cs typeface="Arial" pitchFamily="34" charset="0"/>
            </a:endParaRPr>
          </a:p>
          <a:p>
            <a:pPr marL="342900" marR="0" lvl="0" indent="-342900" algn="just" defTabSz="914400" rtl="0" eaLnBrk="1" fontAlgn="auto" latinLnBrk="0" hangingPunct="1">
              <a:spcBef>
                <a:spcPct val="20000"/>
              </a:spcBef>
              <a:spcAft>
                <a:spcPts val="0"/>
              </a:spcAft>
              <a:buClrTx/>
              <a:buSzTx/>
              <a:buFont typeface="Wingdings" pitchFamily="2" charset="2"/>
              <a:buNone/>
              <a:tabLst/>
              <a:defRPr/>
            </a:pPr>
            <a:r>
              <a:rPr kumimoji="0" lang="ru-RU" sz="2400" b="1" i="0" u="none" strike="noStrike" kern="1200" cap="none" spc="0" normalizeH="0" baseline="0" noProof="0" dirty="0" smtClean="0">
                <a:ln>
                  <a:noFill/>
                </a:ln>
                <a:effectLst/>
                <a:uLnTx/>
                <a:uFillTx/>
                <a:latin typeface="Arial" pitchFamily="34" charset="0"/>
                <a:ea typeface="+mn-ea"/>
                <a:cs typeface="Arial" pitchFamily="34" charset="0"/>
              </a:rPr>
              <a:t>     32,7% - это </a:t>
            </a:r>
            <a:r>
              <a:rPr kumimoji="0" lang="ru-RU" sz="2400" b="1" i="0" u="none" strike="noStrike" kern="1200" cap="none" spc="0" normalizeH="0" baseline="0" noProof="0" dirty="0" err="1" smtClean="0">
                <a:ln>
                  <a:noFill/>
                </a:ln>
                <a:effectLst/>
                <a:uLnTx/>
                <a:uFillTx/>
                <a:latin typeface="Arial" pitchFamily="34" charset="0"/>
                <a:ea typeface="+mn-ea"/>
                <a:cs typeface="Arial" pitchFamily="34" charset="0"/>
              </a:rPr>
              <a:t>Грам</a:t>
            </a:r>
            <a:r>
              <a:rPr kumimoji="0" lang="ru-RU" sz="2400" b="1" i="0" u="none" strike="noStrike" kern="1200" cap="none" spc="0" normalizeH="0" noProof="0" dirty="0" smtClean="0">
                <a:ln>
                  <a:noFill/>
                </a:ln>
                <a:effectLst/>
                <a:uLnTx/>
                <a:uFillTx/>
                <a:latin typeface="Arial" pitchFamily="34" charset="0"/>
                <a:ea typeface="+mn-ea"/>
                <a:cs typeface="Arial" pitchFamily="34" charset="0"/>
              </a:rPr>
              <a:t> </a:t>
            </a:r>
            <a:r>
              <a:rPr lang="ru-RU" sz="2400" dirty="0" smtClean="0">
                <a:latin typeface="Arial" pitchFamily="34" charset="0"/>
                <a:cs typeface="Arial" pitchFamily="34" charset="0"/>
              </a:rPr>
              <a:t> </a:t>
            </a:r>
            <a:r>
              <a:rPr lang="ru-RU" sz="2400" b="1" dirty="0" smtClean="0">
                <a:latin typeface="Arial" pitchFamily="34" charset="0"/>
                <a:cs typeface="Arial" pitchFamily="34" charset="0"/>
              </a:rPr>
              <a:t>(+) кокки</a:t>
            </a:r>
          </a:p>
          <a:p>
            <a:pPr marL="342900" marR="0" lvl="0" indent="-342900" algn="just" defTabSz="914400" rtl="0" eaLnBrk="1" fontAlgn="auto" latinLnBrk="0" hangingPunct="1">
              <a:spcBef>
                <a:spcPct val="20000"/>
              </a:spcBef>
              <a:spcAft>
                <a:spcPts val="0"/>
              </a:spcAft>
              <a:buClrTx/>
              <a:buSzTx/>
              <a:buFont typeface="Wingdings" pitchFamily="2" charset="2"/>
              <a:buNone/>
              <a:tabLst/>
              <a:defRPr/>
            </a:pPr>
            <a:endParaRPr lang="ru-RU" sz="2400" b="1" dirty="0" smtClean="0">
              <a:latin typeface="Arial" pitchFamily="34" charset="0"/>
              <a:cs typeface="Arial" pitchFamily="34" charset="0"/>
            </a:endParaRPr>
          </a:p>
          <a:p>
            <a:pPr marL="342900" marR="0" lvl="0" indent="-342900" algn="just" defTabSz="914400" rtl="0" eaLnBrk="1" fontAlgn="auto" latinLnBrk="0" hangingPunct="1">
              <a:spcBef>
                <a:spcPct val="20000"/>
              </a:spcBef>
              <a:spcAft>
                <a:spcPts val="0"/>
              </a:spcAft>
              <a:buClrTx/>
              <a:buSzTx/>
              <a:buFont typeface="Wingdings" pitchFamily="2" charset="2"/>
              <a:buNone/>
              <a:tabLst/>
              <a:defRPr/>
            </a:pPr>
            <a:r>
              <a:rPr lang="ru-RU" sz="2400" b="1" dirty="0" smtClean="0">
                <a:latin typeface="Arial" pitchFamily="34" charset="0"/>
                <a:cs typeface="Arial" pitchFamily="34" charset="0"/>
              </a:rPr>
              <a:t>     6,7% патогенные и условно – патогенные грибы</a:t>
            </a:r>
          </a:p>
          <a:p>
            <a:pPr marL="342900" marR="0" lvl="0" indent="-342900" algn="just" defTabSz="914400" rtl="0" eaLnBrk="1" fontAlgn="auto" latinLnBrk="0" hangingPunct="1">
              <a:spcBef>
                <a:spcPct val="20000"/>
              </a:spcBef>
              <a:spcAft>
                <a:spcPts val="0"/>
              </a:spcAft>
              <a:buClrTx/>
              <a:buSzTx/>
              <a:buFont typeface="Wingdings" pitchFamily="2" charset="2"/>
              <a:buNone/>
              <a:tabLst/>
              <a:defRPr/>
            </a:pPr>
            <a:endParaRPr lang="en-US" sz="2400" dirty="0" smtClean="0">
              <a:latin typeface="Arial" pitchFamily="34" charset="0"/>
              <a:cs typeface="Arial" pitchFamily="34" charset="0"/>
            </a:endParaRPr>
          </a:p>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None/>
              <a:tabLst/>
              <a:defRPr/>
            </a:pPr>
            <a:endParaRPr lang="en-US" sz="24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ru-RU"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ru-RU" sz="2000" b="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275681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3600" b="1" dirty="0" smtClean="0">
                <a:solidFill>
                  <a:srgbClr val="800000"/>
                </a:solidFill>
                <a:latin typeface="Arial" pitchFamily="34" charset="0"/>
                <a:cs typeface="Arial" pitchFamily="34" charset="0"/>
              </a:rPr>
              <a:t>Группировка возбудителей ИСМП с учетом эпидемиологических данных</a:t>
            </a:r>
            <a:endParaRPr lang="ru-RU" sz="3600" dirty="0">
              <a:solidFill>
                <a:srgbClr val="800000"/>
              </a:solidFill>
            </a:endParaRPr>
          </a:p>
        </p:txBody>
      </p:sp>
      <p:sp>
        <p:nvSpPr>
          <p:cNvPr id="6" name="Содержимое 5"/>
          <p:cNvSpPr>
            <a:spLocks noGrp="1"/>
          </p:cNvSpPr>
          <p:nvPr>
            <p:ph idx="1"/>
          </p:nvPr>
        </p:nvSpPr>
        <p:spPr>
          <a:xfrm>
            <a:off x="611560" y="2132856"/>
            <a:ext cx="8229600" cy="4525963"/>
          </a:xfrm>
        </p:spPr>
        <p:txBody>
          <a:bodyPr/>
          <a:lstStyle/>
          <a:p>
            <a:pPr>
              <a:lnSpc>
                <a:spcPct val="150000"/>
              </a:lnSpc>
            </a:pPr>
            <a:r>
              <a:rPr lang="ru-RU" sz="2400" b="1" dirty="0" smtClean="0">
                <a:latin typeface="Arial" pitchFamily="34" charset="0"/>
                <a:cs typeface="Arial" pitchFamily="34" charset="0"/>
              </a:rPr>
              <a:t>Патогенные микроорганизмы – </a:t>
            </a:r>
            <a:r>
              <a:rPr lang="ru-RU" sz="2400" b="1" dirty="0" err="1" smtClean="0">
                <a:latin typeface="Arial" pitchFamily="34" charset="0"/>
                <a:cs typeface="Arial" pitchFamily="34" charset="0"/>
              </a:rPr>
              <a:t>шигеллы</a:t>
            </a:r>
            <a:r>
              <a:rPr lang="ru-RU" sz="2400" b="1" dirty="0" smtClean="0">
                <a:latin typeface="Arial" pitchFamily="34" charset="0"/>
                <a:cs typeface="Arial" pitchFamily="34" charset="0"/>
              </a:rPr>
              <a:t>, микобактерии туберкулеза, вирусы гепатитов А,В,С и др., ВИЧ</a:t>
            </a:r>
          </a:p>
          <a:p>
            <a:pPr>
              <a:lnSpc>
                <a:spcPct val="150000"/>
              </a:lnSpc>
            </a:pPr>
            <a:r>
              <a:rPr lang="ru-RU" sz="2400" b="1" dirty="0" smtClean="0">
                <a:latin typeface="Arial" pitchFamily="34" charset="0"/>
                <a:cs typeface="Arial" pitchFamily="34" charset="0"/>
              </a:rPr>
              <a:t>Патогенно-</a:t>
            </a:r>
            <a:r>
              <a:rPr lang="ru-RU" sz="2400" b="1" dirty="0" err="1" smtClean="0">
                <a:latin typeface="Arial" pitchFamily="34" charset="0"/>
                <a:cs typeface="Arial" pitchFamily="34" charset="0"/>
              </a:rPr>
              <a:t>условнопатогенные</a:t>
            </a:r>
            <a:r>
              <a:rPr lang="ru-RU" sz="2400" b="1" dirty="0" smtClean="0">
                <a:latin typeface="Arial" pitchFamily="34" charset="0"/>
                <a:cs typeface="Arial" pitchFamily="34" charset="0"/>
              </a:rPr>
              <a:t> микроорганизмы – сальмонеллы, </a:t>
            </a:r>
            <a:r>
              <a:rPr lang="ru-RU" sz="2400" b="1" dirty="0" err="1" smtClean="0">
                <a:latin typeface="Arial" pitchFamily="34" charset="0"/>
                <a:cs typeface="Arial" pitchFamily="34" charset="0"/>
              </a:rPr>
              <a:t>эшерихии</a:t>
            </a:r>
            <a:endParaRPr lang="ru-RU" sz="2400" b="1" dirty="0" smtClean="0">
              <a:latin typeface="Arial" pitchFamily="34" charset="0"/>
              <a:cs typeface="Arial" pitchFamily="34" charset="0"/>
            </a:endParaRPr>
          </a:p>
          <a:p>
            <a:pPr>
              <a:lnSpc>
                <a:spcPct val="150000"/>
              </a:lnSpc>
            </a:pPr>
            <a:r>
              <a:rPr lang="ru-RU" sz="2400" b="1" dirty="0" smtClean="0">
                <a:latin typeface="Arial" pitchFamily="34" charset="0"/>
                <a:cs typeface="Arial" pitchFamily="34" charset="0"/>
              </a:rPr>
              <a:t>Условно-патогенные микроорганизмы (оппортунисты)</a:t>
            </a:r>
          </a:p>
          <a:p>
            <a:endParaRPr lang="ru-RU" dirty="0" smtClean="0"/>
          </a:p>
          <a:p>
            <a:pPr>
              <a:buNone/>
            </a:pPr>
            <a:endParaRPr lang="ru-RU" dirty="0" smtClean="0"/>
          </a:p>
        </p:txBody>
      </p:sp>
    </p:spTree>
    <p:extLst>
      <p:ext uri="{BB962C8B-B14F-4D97-AF65-F5344CB8AC3E}">
        <p14:creationId xmlns:p14="http://schemas.microsoft.com/office/powerpoint/2010/main" val="3987166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78098"/>
          </a:xfrm>
        </p:spPr>
        <p:txBody>
          <a:bodyPr/>
          <a:lstStyle/>
          <a:p>
            <a:r>
              <a:rPr lang="ru-RU" b="1" dirty="0" smtClean="0">
                <a:solidFill>
                  <a:srgbClr val="800000"/>
                </a:solidFill>
                <a:latin typeface="Arial" pitchFamily="34" charset="0"/>
                <a:cs typeface="Arial" pitchFamily="34" charset="0"/>
              </a:rPr>
              <a:t>Этиология ИСМП</a:t>
            </a:r>
            <a:endParaRPr lang="ru-RU" b="1" dirty="0">
              <a:solidFill>
                <a:srgbClr val="800000"/>
              </a:solidFill>
              <a:latin typeface="Arial" pitchFamily="34" charset="0"/>
              <a:cs typeface="Arial" pitchFamily="34" charset="0"/>
            </a:endParaRPr>
          </a:p>
        </p:txBody>
      </p:sp>
      <p:sp>
        <p:nvSpPr>
          <p:cNvPr id="4" name="Rectangle 3"/>
          <p:cNvSpPr txBox="1">
            <a:spLocks noChangeArrowheads="1"/>
          </p:cNvSpPr>
          <p:nvPr/>
        </p:nvSpPr>
        <p:spPr>
          <a:xfrm>
            <a:off x="228600" y="1052736"/>
            <a:ext cx="8701118" cy="5805264"/>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ru-RU" sz="2000" b="1" dirty="0" smtClean="0">
                <a:solidFill>
                  <a:srgbClr val="800000"/>
                </a:solidFill>
                <a:latin typeface="Arial" pitchFamily="34" charset="0"/>
                <a:cs typeface="Arial" pitchFamily="34" charset="0"/>
              </a:rPr>
              <a:t>Среди </a:t>
            </a:r>
            <a:r>
              <a:rPr lang="ru-RU" sz="2000" b="1" dirty="0" err="1" smtClean="0">
                <a:solidFill>
                  <a:srgbClr val="800000"/>
                </a:solidFill>
                <a:latin typeface="Arial" pitchFamily="34" charset="0"/>
                <a:cs typeface="Arial" pitchFamily="34" charset="0"/>
              </a:rPr>
              <a:t>энтеробактерий</a:t>
            </a:r>
            <a:r>
              <a:rPr lang="ru-RU" sz="2000" b="1" dirty="0" smtClean="0">
                <a:solidFill>
                  <a:srgbClr val="800000"/>
                </a:solidFill>
                <a:latin typeface="Arial" pitchFamily="34" charset="0"/>
                <a:cs typeface="Arial" pitchFamily="34" charset="0"/>
              </a:rPr>
              <a:t>:</a:t>
            </a:r>
            <a:endParaRPr lang="en-US" sz="2000" b="1" dirty="0" smtClean="0">
              <a:solidFill>
                <a:srgbClr val="800000"/>
              </a:solidFill>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lang="en-US" sz="2000" b="1" dirty="0" err="1" smtClean="0">
                <a:latin typeface="Arial" pitchFamily="34" charset="0"/>
                <a:cs typeface="Arial" pitchFamily="34" charset="0"/>
              </a:rPr>
              <a:t>E.Coli</a:t>
            </a:r>
            <a:r>
              <a:rPr lang="ru-RU" sz="2000" b="1" dirty="0" smtClean="0">
                <a:latin typeface="Arial" pitchFamily="34" charset="0"/>
                <a:cs typeface="Arial" pitchFamily="34" charset="0"/>
              </a:rPr>
              <a:t> – 51,5%</a:t>
            </a:r>
            <a:endParaRPr lang="en-US" sz="2000" b="1"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lang="en-US" sz="2000" b="1" dirty="0" err="1" smtClean="0">
                <a:latin typeface="Arial" pitchFamily="34" charset="0"/>
                <a:cs typeface="Arial" pitchFamily="34" charset="0"/>
              </a:rPr>
              <a:t>Kl.pneumoniae</a:t>
            </a:r>
            <a:r>
              <a:rPr lang="ru-RU" sz="2000" b="1" dirty="0" smtClean="0">
                <a:latin typeface="Arial" pitchFamily="34" charset="0"/>
                <a:cs typeface="Arial" pitchFamily="34" charset="0"/>
              </a:rPr>
              <a:t> – 22,2%</a:t>
            </a:r>
            <a:endParaRPr lang="en-US" sz="2000" b="1"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lang="en-US" sz="2000" b="1" dirty="0" smtClean="0">
                <a:latin typeface="Arial" pitchFamily="34" charset="0"/>
                <a:cs typeface="Arial" pitchFamily="34" charset="0"/>
              </a:rPr>
              <a:t>Proteus mirabilis</a:t>
            </a:r>
            <a:r>
              <a:rPr lang="ru-RU" sz="2000" b="1" dirty="0" smtClean="0">
                <a:latin typeface="Arial" pitchFamily="34" charset="0"/>
                <a:cs typeface="Arial" pitchFamily="34" charset="0"/>
              </a:rPr>
              <a:t> – 10,3%</a:t>
            </a:r>
            <a:endParaRPr lang="en-US" sz="2000" b="1"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lang="en-US" sz="2000" b="1" dirty="0" err="1" smtClean="0">
                <a:latin typeface="Arial" pitchFamily="34" charset="0"/>
                <a:cs typeface="Arial" pitchFamily="34" charset="0"/>
              </a:rPr>
              <a:t>Enterobacter</a:t>
            </a:r>
            <a:r>
              <a:rPr lang="en-US" sz="2000" b="1" dirty="0" smtClean="0">
                <a:latin typeface="Arial" pitchFamily="34" charset="0"/>
                <a:cs typeface="Arial" pitchFamily="34" charset="0"/>
              </a:rPr>
              <a:t>  cloacae</a:t>
            </a:r>
            <a:r>
              <a:rPr lang="ru-RU" sz="2000" b="1" dirty="0" smtClean="0">
                <a:latin typeface="Arial" pitchFamily="34" charset="0"/>
                <a:cs typeface="Arial" pitchFamily="34" charset="0"/>
              </a:rPr>
              <a:t> – 9,2%</a:t>
            </a:r>
            <a:endParaRPr lang="en-US" sz="2000" b="1"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lang="ru-RU" sz="2000" b="1"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ru-RU" sz="2000" b="1" dirty="0" smtClean="0">
                <a:solidFill>
                  <a:srgbClr val="800000"/>
                </a:solidFill>
                <a:latin typeface="Arial" pitchFamily="34" charset="0"/>
                <a:cs typeface="Arial" pitchFamily="34" charset="0"/>
              </a:rPr>
              <a:t>Среди </a:t>
            </a:r>
            <a:r>
              <a:rPr lang="ru-RU" sz="2000" b="1" dirty="0" err="1" smtClean="0">
                <a:solidFill>
                  <a:srgbClr val="800000"/>
                </a:solidFill>
                <a:latin typeface="Arial" pitchFamily="34" charset="0"/>
                <a:cs typeface="Arial" pitchFamily="34" charset="0"/>
              </a:rPr>
              <a:t>неферментирующих</a:t>
            </a:r>
            <a:r>
              <a:rPr lang="ru-RU" sz="2000" b="1" dirty="0" smtClean="0">
                <a:solidFill>
                  <a:srgbClr val="800000"/>
                </a:solidFill>
                <a:latin typeface="Arial" pitchFamily="34" charset="0"/>
                <a:cs typeface="Arial" pitchFamily="34" charset="0"/>
              </a:rPr>
              <a:t> </a:t>
            </a:r>
            <a:r>
              <a:rPr lang="ru-RU" sz="2000" b="1" dirty="0" err="1" smtClean="0">
                <a:solidFill>
                  <a:srgbClr val="800000"/>
                </a:solidFill>
                <a:latin typeface="Arial" pitchFamily="34" charset="0"/>
                <a:cs typeface="Arial" pitchFamily="34" charset="0"/>
              </a:rPr>
              <a:t>Грам</a:t>
            </a:r>
            <a:r>
              <a:rPr lang="ru-RU" sz="2000" b="1" dirty="0" smtClean="0">
                <a:solidFill>
                  <a:srgbClr val="800000"/>
                </a:solidFill>
                <a:latin typeface="Arial" pitchFamily="34" charset="0"/>
                <a:cs typeface="Arial" pitchFamily="34" charset="0"/>
              </a:rPr>
              <a:t>(-) бактерий</a:t>
            </a:r>
            <a:endParaRPr lang="en-US" sz="2000" b="1" dirty="0" smtClean="0">
              <a:solidFill>
                <a:srgbClr val="800000"/>
              </a:solidFill>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lang="en-US" sz="2000" b="1" dirty="0" smtClean="0">
                <a:latin typeface="Arial" pitchFamily="34" charset="0"/>
                <a:cs typeface="Arial" pitchFamily="34" charset="0"/>
              </a:rPr>
              <a:t>P. </a:t>
            </a:r>
            <a:r>
              <a:rPr lang="en-US" sz="2000" b="1" dirty="0" err="1" smtClean="0">
                <a:latin typeface="Arial" pitchFamily="34" charset="0"/>
                <a:cs typeface="Arial" pitchFamily="34" charset="0"/>
              </a:rPr>
              <a:t>aeruginosae</a:t>
            </a:r>
            <a:r>
              <a:rPr lang="ru-RU" sz="2000" b="1" dirty="0" smtClean="0">
                <a:latin typeface="Arial" pitchFamily="34" charset="0"/>
                <a:cs typeface="Arial" pitchFamily="34" charset="0"/>
              </a:rPr>
              <a:t> – 65,8%</a:t>
            </a:r>
            <a:endParaRPr lang="en-US" sz="2000" b="1" dirty="0" smtClean="0">
              <a:latin typeface="Arial" pitchFamily="34" charset="0"/>
              <a:cs typeface="Arial" pitchFamily="34" charset="0"/>
            </a:endParaRPr>
          </a:p>
          <a:p>
            <a:pPr marL="342900" lvl="0" indent="-342900" algn="just">
              <a:spcBef>
                <a:spcPct val="20000"/>
              </a:spcBef>
              <a:defRPr/>
            </a:pPr>
            <a:r>
              <a:rPr lang="en-US" sz="2000" b="1" dirty="0" smtClean="0">
                <a:latin typeface="Arial" pitchFamily="34" charset="0"/>
                <a:cs typeface="Arial" pitchFamily="34" charset="0"/>
              </a:rPr>
              <a:t>A. </a:t>
            </a:r>
            <a:r>
              <a:rPr lang="en-US" sz="2000" b="1" dirty="0" err="1">
                <a:latin typeface="Arial" pitchFamily="34" charset="0"/>
                <a:cs typeface="Arial" pitchFamily="34" charset="0"/>
              </a:rPr>
              <a:t>baumannii</a:t>
            </a:r>
            <a:r>
              <a:rPr lang="ru-RU" sz="2000" b="1" dirty="0" smtClean="0">
                <a:latin typeface="Arial" pitchFamily="34" charset="0"/>
                <a:cs typeface="Arial" pitchFamily="34" charset="0"/>
              </a:rPr>
              <a:t> – 23,1% </a:t>
            </a:r>
            <a:endParaRPr lang="en-US" sz="2000" b="1"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lang="en-US" sz="2000" b="1" dirty="0" err="1" smtClean="0">
                <a:latin typeface="Arial" pitchFamily="34" charset="0"/>
                <a:cs typeface="Arial" pitchFamily="34" charset="0"/>
              </a:rPr>
              <a:t>Stenotrophomonas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maltophiliae</a:t>
            </a:r>
            <a:r>
              <a:rPr lang="ru-RU" sz="2000" b="1" dirty="0" smtClean="0">
                <a:latin typeface="Arial" pitchFamily="34" charset="0"/>
                <a:cs typeface="Arial" pitchFamily="34" charset="0"/>
              </a:rPr>
              <a:t> – 7,3%</a:t>
            </a:r>
            <a:endParaRPr lang="en-US" sz="2000" b="1"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b="1"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ru-RU" sz="2000" b="1" dirty="0" err="1" smtClean="0">
                <a:solidFill>
                  <a:srgbClr val="800000"/>
                </a:solidFill>
                <a:latin typeface="Arial" pitchFamily="34" charset="0"/>
                <a:cs typeface="Arial" pitchFamily="34" charset="0"/>
              </a:rPr>
              <a:t>Грам</a:t>
            </a:r>
            <a:r>
              <a:rPr lang="ru-RU" sz="2000" b="1" dirty="0" smtClean="0">
                <a:solidFill>
                  <a:srgbClr val="800000"/>
                </a:solidFill>
                <a:latin typeface="Arial" pitchFamily="34" charset="0"/>
                <a:cs typeface="Arial" pitchFamily="34" charset="0"/>
              </a:rPr>
              <a:t>(+) кокки</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lang="en-US" sz="2000" b="1" dirty="0" smtClean="0">
                <a:latin typeface="Arial" pitchFamily="34" charset="0"/>
                <a:cs typeface="Arial" pitchFamily="34" charset="0"/>
              </a:rPr>
              <a:t>S. </a:t>
            </a:r>
            <a:r>
              <a:rPr lang="en-US" sz="2000" b="1" dirty="0" err="1" smtClean="0">
                <a:latin typeface="Arial" pitchFamily="34" charset="0"/>
                <a:cs typeface="Arial" pitchFamily="34" charset="0"/>
              </a:rPr>
              <a:t>aureus</a:t>
            </a:r>
            <a:r>
              <a:rPr lang="ru-RU" sz="2000" b="1" dirty="0" smtClean="0">
                <a:latin typeface="Arial" pitchFamily="34" charset="0"/>
                <a:cs typeface="Arial" pitchFamily="34" charset="0"/>
              </a:rPr>
              <a:t> – 44,8%</a:t>
            </a:r>
            <a:endParaRPr lang="en-US" sz="2000" b="1" dirty="0" smtClean="0">
              <a:latin typeface="Arial" pitchFamily="34" charset="0"/>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lang="en-US" sz="2000" b="1" dirty="0" err="1" smtClean="0">
                <a:latin typeface="Arial" pitchFamily="34" charset="0"/>
                <a:cs typeface="Arial" pitchFamily="34" charset="0"/>
              </a:rPr>
              <a:t>Enterococcus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faecalis</a:t>
            </a:r>
            <a:r>
              <a:rPr lang="ru-RU" sz="2000" b="1" dirty="0" smtClean="0">
                <a:latin typeface="Arial" pitchFamily="34" charset="0"/>
                <a:cs typeface="Arial" pitchFamily="34" charset="0"/>
              </a:rPr>
              <a:t> – 20,2%</a:t>
            </a:r>
            <a:endParaRPr lang="en-US" sz="2000" b="1"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16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ru-RU" sz="20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lang="ru-RU" sz="2000" b="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996894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5"/>
          <p:cNvSpPr>
            <a:spLocks noGrp="1"/>
          </p:cNvSpPr>
          <p:nvPr>
            <p:ph type="title"/>
          </p:nvPr>
        </p:nvSpPr>
        <p:spPr>
          <a:xfrm>
            <a:off x="0" y="9236"/>
            <a:ext cx="9144000" cy="944166"/>
          </a:xfrm>
          <a:solidFill>
            <a:srgbClr val="FFD54F"/>
          </a:solidFill>
        </p:spPr>
        <p:txBody>
          <a:bodyPr>
            <a:normAutofit/>
          </a:bodyPr>
          <a:lstStyle/>
          <a:p>
            <a:pPr algn="ctr"/>
            <a:r>
              <a:rPr lang="ru-RU" sz="2400" b="1" dirty="0">
                <a:latin typeface="+mn-lt"/>
              </a:rPr>
              <a:t>Структура ведущих </a:t>
            </a:r>
            <a:r>
              <a:rPr lang="ru-RU" sz="2400" b="1" dirty="0" err="1">
                <a:latin typeface="+mn-lt"/>
              </a:rPr>
              <a:t>этиологически</a:t>
            </a:r>
            <a:r>
              <a:rPr lang="ru-RU" sz="2400" b="1" dirty="0">
                <a:latin typeface="+mn-lt"/>
              </a:rPr>
              <a:t/>
            </a:r>
            <a:br>
              <a:rPr lang="ru-RU" sz="2400" b="1" dirty="0">
                <a:latin typeface="+mn-lt"/>
              </a:rPr>
            </a:br>
            <a:r>
              <a:rPr lang="ru-RU" sz="2400" b="1" dirty="0">
                <a:latin typeface="+mn-lt"/>
              </a:rPr>
              <a:t> значимых возбудителей ИСМП</a:t>
            </a:r>
            <a:endParaRPr lang="ru-RU" altLang="ru-RU" sz="2000" b="1" dirty="0">
              <a:solidFill>
                <a:srgbClr val="0000CC"/>
              </a:solidFill>
              <a:latin typeface="+mn-lt"/>
              <a:cs typeface="Times New Roman" pitchFamily="18" charset="0"/>
            </a:endParaRPr>
          </a:p>
        </p:txBody>
      </p:sp>
      <p:sp>
        <p:nvSpPr>
          <p:cNvPr id="2" name="Номер слайда 1"/>
          <p:cNvSpPr>
            <a:spLocks noGrp="1"/>
          </p:cNvSpPr>
          <p:nvPr>
            <p:ph type="sldNum" sz="quarter" idx="12"/>
          </p:nvPr>
        </p:nvSpPr>
        <p:spPr/>
        <p:txBody>
          <a:bodyPr/>
          <a:lstStyle/>
          <a:p>
            <a:fld id="{463C3FE2-90E5-4E97-BABA-636141117C61}" type="slidenum">
              <a:rPr lang="ru-RU" smtClean="0"/>
              <a:pPr/>
              <a:t>27</a:t>
            </a:fld>
            <a:endParaRPr lang="ru-RU"/>
          </a:p>
        </p:txBody>
      </p:sp>
      <p:pic>
        <p:nvPicPr>
          <p:cNvPr id="11" name="Picture 10" descr="C:\Documents and Settings\Администратор\Мои документы\Мои рисунки\111эмблема.jpg"/>
          <p:cNvPicPr>
            <a:picLocks noChangeAspect="1" noChangeArrowheads="1"/>
          </p:cNvPicPr>
          <p:nvPr/>
        </p:nvPicPr>
        <p:blipFill>
          <a:blip r:embed="rId3" cstate="print">
            <a:clrChange>
              <a:clrFrom>
                <a:srgbClr val="FFFFFF"/>
              </a:clrFrom>
              <a:clrTo>
                <a:srgbClr val="FFFFFF">
                  <a:alpha val="0"/>
                </a:srgbClr>
              </a:clrTo>
            </a:clrChange>
            <a:lum bright="-20000" contrast="20000"/>
          </a:blip>
          <a:stretch>
            <a:fillRect/>
          </a:stretch>
        </p:blipFill>
        <p:spPr bwMode="auto">
          <a:xfrm>
            <a:off x="8027988" y="96152"/>
            <a:ext cx="900112" cy="759619"/>
          </a:xfrm>
          <a:prstGeom prst="rect">
            <a:avLst/>
          </a:prstGeom>
          <a:no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pic>
      <p:sp>
        <p:nvSpPr>
          <p:cNvPr id="22" name="Прямоугольник 21"/>
          <p:cNvSpPr/>
          <p:nvPr/>
        </p:nvSpPr>
        <p:spPr>
          <a:xfrm>
            <a:off x="0" y="960553"/>
            <a:ext cx="9144000" cy="34528"/>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a:solidFill>
                <a:prstClr val="white"/>
              </a:solidFill>
            </a:endParaRPr>
          </a:p>
        </p:txBody>
      </p:sp>
      <p:graphicFrame>
        <p:nvGraphicFramePr>
          <p:cNvPr id="6" name="Диаграмма 5"/>
          <p:cNvGraphicFramePr/>
          <p:nvPr>
            <p:extLst>
              <p:ext uri="{D42A27DB-BD31-4B8C-83A1-F6EECF244321}">
                <p14:modId xmlns:p14="http://schemas.microsoft.com/office/powerpoint/2010/main" val="2402077955"/>
              </p:ext>
            </p:extLst>
          </p:nvPr>
        </p:nvGraphicFramePr>
        <p:xfrm>
          <a:off x="668044" y="1929436"/>
          <a:ext cx="7847306" cy="384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8792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5"/>
          <p:cNvSpPr>
            <a:spLocks noGrp="1"/>
          </p:cNvSpPr>
          <p:nvPr>
            <p:ph type="title"/>
          </p:nvPr>
        </p:nvSpPr>
        <p:spPr>
          <a:xfrm>
            <a:off x="0" y="9236"/>
            <a:ext cx="9144000" cy="944166"/>
          </a:xfrm>
          <a:solidFill>
            <a:srgbClr val="FFD54F"/>
          </a:solidFill>
        </p:spPr>
        <p:txBody>
          <a:bodyPr>
            <a:normAutofit/>
          </a:bodyPr>
          <a:lstStyle/>
          <a:p>
            <a:pPr algn="ctr"/>
            <a:r>
              <a:rPr lang="ru-RU" sz="2400" b="1" dirty="0">
                <a:latin typeface="+mn-lt"/>
              </a:rPr>
              <a:t>Характеристика микробного пейзажа возбудителей, </a:t>
            </a:r>
            <a:r>
              <a:rPr lang="ru-RU" sz="2400" b="1" dirty="0" smtClean="0">
                <a:latin typeface="+mn-lt"/>
              </a:rPr>
              <a:t/>
            </a:r>
            <a:br>
              <a:rPr lang="ru-RU" sz="2400" b="1" dirty="0" smtClean="0">
                <a:latin typeface="+mn-lt"/>
              </a:rPr>
            </a:br>
            <a:r>
              <a:rPr lang="ru-RU" sz="2400" b="1" dirty="0" smtClean="0">
                <a:latin typeface="+mn-lt"/>
              </a:rPr>
              <a:t>выделенных </a:t>
            </a:r>
            <a:r>
              <a:rPr lang="ru-RU" sz="2400" b="1" dirty="0">
                <a:latin typeface="+mn-lt"/>
              </a:rPr>
              <a:t>при различных клинических формах ИСМП</a:t>
            </a:r>
            <a:endParaRPr lang="ru-RU" altLang="ru-RU" sz="2400" b="1" dirty="0">
              <a:latin typeface="+mn-lt"/>
              <a:cs typeface="Times New Roman" pitchFamily="18" charset="0"/>
            </a:endParaRPr>
          </a:p>
        </p:txBody>
      </p:sp>
      <p:sp>
        <p:nvSpPr>
          <p:cNvPr id="2" name="Номер слайда 1"/>
          <p:cNvSpPr>
            <a:spLocks noGrp="1"/>
          </p:cNvSpPr>
          <p:nvPr>
            <p:ph type="sldNum" sz="quarter" idx="12"/>
          </p:nvPr>
        </p:nvSpPr>
        <p:spPr>
          <a:xfrm>
            <a:off x="6707332" y="6492875"/>
            <a:ext cx="2057400" cy="365125"/>
          </a:xfrm>
        </p:spPr>
        <p:txBody>
          <a:bodyPr/>
          <a:lstStyle/>
          <a:p>
            <a:fld id="{463C3FE2-90E5-4E97-BABA-636141117C61}" type="slidenum">
              <a:rPr lang="ru-RU" smtClean="0"/>
              <a:pPr/>
              <a:t>28</a:t>
            </a:fld>
            <a:endParaRPr lang="ru-RU" dirty="0"/>
          </a:p>
        </p:txBody>
      </p:sp>
      <p:pic>
        <p:nvPicPr>
          <p:cNvPr id="11" name="Picture 10" descr="C:\Documents and Settings\Администратор\Мои документы\Мои рисунки\111эмблема.jpg"/>
          <p:cNvPicPr>
            <a:picLocks noChangeAspect="1" noChangeArrowheads="1"/>
          </p:cNvPicPr>
          <p:nvPr/>
        </p:nvPicPr>
        <p:blipFill>
          <a:blip r:embed="rId3" cstate="print">
            <a:clrChange>
              <a:clrFrom>
                <a:srgbClr val="FFFFFF"/>
              </a:clrFrom>
              <a:clrTo>
                <a:srgbClr val="FFFFFF">
                  <a:alpha val="0"/>
                </a:srgbClr>
              </a:clrTo>
            </a:clrChange>
            <a:lum bright="-20000" contrast="20000"/>
          </a:blip>
          <a:stretch>
            <a:fillRect/>
          </a:stretch>
        </p:blipFill>
        <p:spPr bwMode="auto">
          <a:xfrm>
            <a:off x="8243888" y="9236"/>
            <a:ext cx="900112" cy="759619"/>
          </a:xfrm>
          <a:prstGeom prst="rect">
            <a:avLst/>
          </a:prstGeom>
          <a:no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pic>
      <p:sp>
        <p:nvSpPr>
          <p:cNvPr id="22" name="Прямоугольник 21"/>
          <p:cNvSpPr/>
          <p:nvPr/>
        </p:nvSpPr>
        <p:spPr>
          <a:xfrm>
            <a:off x="0" y="960553"/>
            <a:ext cx="9144000" cy="34528"/>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a:solidFill>
                <a:prstClr val="white"/>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24466646"/>
              </p:ext>
            </p:extLst>
          </p:nvPr>
        </p:nvGraphicFramePr>
        <p:xfrm>
          <a:off x="273661" y="1274135"/>
          <a:ext cx="8596677" cy="5220303"/>
        </p:xfrm>
        <a:graphic>
          <a:graphicData uri="http://schemas.openxmlformats.org/drawingml/2006/table">
            <a:tbl>
              <a:tblPr firstRow="1" firstCol="1" bandRow="1">
                <a:tableStyleId>{5C22544A-7EE6-4342-B048-85BDC9FD1C3A}</a:tableStyleId>
              </a:tblPr>
              <a:tblGrid>
                <a:gridCol w="1378840"/>
                <a:gridCol w="543214"/>
                <a:gridCol w="698730"/>
                <a:gridCol w="402481"/>
                <a:gridCol w="698730"/>
                <a:gridCol w="501049"/>
                <a:gridCol w="1028929"/>
                <a:gridCol w="1028929"/>
                <a:gridCol w="1028929"/>
                <a:gridCol w="643423"/>
                <a:gridCol w="643423"/>
              </a:tblGrid>
              <a:tr h="80204">
                <a:tc rowSpan="4">
                  <a:txBody>
                    <a:bodyPr/>
                    <a:lstStyle/>
                    <a:p>
                      <a:pPr marL="71755" marR="71755" algn="ctr">
                        <a:lnSpc>
                          <a:spcPct val="115000"/>
                        </a:lnSpc>
                        <a:spcAft>
                          <a:spcPts val="0"/>
                        </a:spcAft>
                      </a:pPr>
                      <a:r>
                        <a:rPr lang="ru-RU" sz="1400" dirty="0">
                          <a:solidFill>
                            <a:schemeClr val="tx1"/>
                          </a:solidFill>
                          <a:effectLst/>
                        </a:rPr>
                        <a:t>Нозологические формы</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a:lnSpc>
                          <a:spcPct val="115000"/>
                        </a:lnSpc>
                        <a:spcAft>
                          <a:spcPts val="0"/>
                        </a:spcAft>
                      </a:pPr>
                      <a:r>
                        <a:rPr lang="ru-RU" sz="1400" dirty="0">
                          <a:solidFill>
                            <a:schemeClr val="tx1"/>
                          </a:solidFill>
                          <a:effectLst/>
                        </a:rPr>
                        <a:t>Структура микробного пейзажа</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1831">
                <a:tc vMerge="1">
                  <a:txBody>
                    <a:bodyPr/>
                    <a:lstStyle/>
                    <a:p>
                      <a:endParaRPr lang="ru-RU"/>
                    </a:p>
                  </a:txBody>
                  <a:tcPr/>
                </a:tc>
                <a:tc gridSpan="3">
                  <a:txBody>
                    <a:bodyPr/>
                    <a:lstStyle/>
                    <a:p>
                      <a:pPr algn="ctr">
                        <a:lnSpc>
                          <a:spcPct val="115000"/>
                        </a:lnSpc>
                        <a:spcAft>
                          <a:spcPts val="0"/>
                        </a:spcAft>
                      </a:pPr>
                      <a:r>
                        <a:rPr lang="en-US" sz="1400">
                          <a:solidFill>
                            <a:schemeClr val="tx1"/>
                          </a:solidFill>
                          <a:effectLst/>
                        </a:rPr>
                        <a:t>Enterobacterales</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400">
                          <a:solidFill>
                            <a:schemeClr val="tx1"/>
                          </a:solidFill>
                          <a:effectLst/>
                        </a:rPr>
                        <a:t>НГОБ</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400" dirty="0">
                          <a:solidFill>
                            <a:schemeClr val="tx1"/>
                          </a:solidFill>
                          <a:effectLst/>
                        </a:rPr>
                        <a:t>Энтерококки</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400">
                          <a:solidFill>
                            <a:schemeClr val="tx1"/>
                          </a:solidFill>
                          <a:effectLst/>
                        </a:rPr>
                        <a:t>Стафилококки</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669">
                <a:tc vMerge="1">
                  <a:txBody>
                    <a:bodyPr/>
                    <a:lstStyle/>
                    <a:p>
                      <a:endParaRPr lang="ru-RU"/>
                    </a:p>
                  </a:txBody>
                  <a:tcPr/>
                </a:tc>
                <a:tc rowSpan="2">
                  <a:txBody>
                    <a:bodyPr/>
                    <a:lstStyle/>
                    <a:p>
                      <a:pPr algn="ctr">
                        <a:lnSpc>
                          <a:spcPct val="115000"/>
                        </a:lnSpc>
                        <a:spcAft>
                          <a:spcPts val="0"/>
                        </a:spcAft>
                      </a:pPr>
                      <a:r>
                        <a:rPr lang="ru-RU" sz="1400" dirty="0">
                          <a:solidFill>
                            <a:schemeClr val="tx1"/>
                          </a:solidFill>
                          <a:effectLst/>
                        </a:rPr>
                        <a:t>Всего</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400">
                          <a:solidFill>
                            <a:schemeClr val="tx1"/>
                          </a:solidFill>
                          <a:effectLst/>
                        </a:rPr>
                        <a:t>из них</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rowSpan="2">
                  <a:txBody>
                    <a:bodyPr/>
                    <a:lstStyle/>
                    <a:p>
                      <a:pPr algn="ctr">
                        <a:lnSpc>
                          <a:spcPct val="115000"/>
                        </a:lnSpc>
                        <a:spcAft>
                          <a:spcPts val="0"/>
                        </a:spcAft>
                      </a:pPr>
                      <a:r>
                        <a:rPr lang="ru-RU" sz="1400">
                          <a:solidFill>
                            <a:schemeClr val="tx1"/>
                          </a:solidFill>
                          <a:effectLst/>
                        </a:rPr>
                        <a:t>Всего</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400">
                          <a:solidFill>
                            <a:schemeClr val="tx1"/>
                          </a:solidFill>
                          <a:effectLst/>
                        </a:rPr>
                        <a:t>из них</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rowSpan="2">
                  <a:txBody>
                    <a:bodyPr/>
                    <a:lstStyle/>
                    <a:p>
                      <a:pPr algn="ctr">
                        <a:lnSpc>
                          <a:spcPct val="115000"/>
                        </a:lnSpc>
                        <a:spcAft>
                          <a:spcPts val="0"/>
                        </a:spcAft>
                      </a:pPr>
                      <a:r>
                        <a:rPr lang="ru-RU" sz="1400">
                          <a:solidFill>
                            <a:schemeClr val="tx1"/>
                          </a:solidFill>
                          <a:effectLst/>
                        </a:rPr>
                        <a:t>Всего</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1"/>
                          </a:solidFill>
                          <a:effectLst/>
                        </a:rPr>
                        <a:t>из них</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400">
                          <a:solidFill>
                            <a:schemeClr val="tx1"/>
                          </a:solidFill>
                          <a:effectLst/>
                        </a:rPr>
                        <a:t>Всего</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из них</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600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a:solidFill>
                            <a:schemeClr val="tx1"/>
                          </a:solidFill>
                          <a:effectLst/>
                        </a:rPr>
                        <a:t>ESBL</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solidFill>
                            <a:schemeClr val="tx1"/>
                          </a:solidFill>
                          <a:effectLst/>
                        </a:rPr>
                        <a:t>Car</a:t>
                      </a:r>
                      <a:r>
                        <a:rPr lang="ru-RU" sz="1400">
                          <a:solidFill>
                            <a:schemeClr val="tx1"/>
                          </a:solidFill>
                          <a:effectLst/>
                        </a:rPr>
                        <a:t>-</a:t>
                      </a:r>
                      <a:r>
                        <a:rPr lang="en-US" sz="1400">
                          <a:solidFill>
                            <a:schemeClr val="tx1"/>
                          </a:solidFill>
                          <a:effectLst/>
                        </a:rPr>
                        <a:t>R</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1400">
                          <a:solidFill>
                            <a:schemeClr val="tx1"/>
                          </a:solidFill>
                          <a:effectLst/>
                        </a:rPr>
                        <a:t>ЦП </a:t>
                      </a:r>
                      <a:r>
                        <a:rPr lang="en-US" sz="1400">
                          <a:solidFill>
                            <a:schemeClr val="tx1"/>
                          </a:solidFill>
                          <a:effectLst/>
                        </a:rPr>
                        <a:t>R</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a:solidFill>
                            <a:schemeClr val="tx1"/>
                          </a:solidFill>
                          <a:effectLst/>
                        </a:rPr>
                        <a:t>Car</a:t>
                      </a:r>
                      <a:r>
                        <a:rPr lang="ru-RU" sz="1400">
                          <a:solidFill>
                            <a:schemeClr val="tx1"/>
                          </a:solidFill>
                          <a:effectLst/>
                        </a:rPr>
                        <a:t>-</a:t>
                      </a:r>
                      <a:r>
                        <a:rPr lang="en-US" sz="1400">
                          <a:solidFill>
                            <a:schemeClr val="tx1"/>
                          </a:solidFill>
                          <a:effectLst/>
                        </a:rPr>
                        <a:t>R</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1400" dirty="0" err="1">
                          <a:solidFill>
                            <a:schemeClr val="tx1"/>
                          </a:solidFill>
                          <a:effectLst/>
                        </a:rPr>
                        <a:t>Ванкомицин</a:t>
                      </a:r>
                      <a:r>
                        <a:rPr lang="ru-RU" sz="1400" dirty="0">
                          <a:solidFill>
                            <a:schemeClr val="tx1"/>
                          </a:solidFill>
                          <a:effectLst/>
                        </a:rPr>
                        <a:t> резистентных</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en-US" sz="1400">
                          <a:solidFill>
                            <a:schemeClr val="tx1"/>
                          </a:solidFill>
                          <a:effectLst/>
                        </a:rPr>
                        <a:t>MRSA</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462">
                <a:tc>
                  <a:txBody>
                    <a:bodyPr/>
                    <a:lstStyle/>
                    <a:p>
                      <a:pPr algn="ctr">
                        <a:lnSpc>
                          <a:spcPct val="115000"/>
                        </a:lnSpc>
                        <a:spcAft>
                          <a:spcPts val="0"/>
                        </a:spcAft>
                      </a:pPr>
                      <a:r>
                        <a:rPr lang="ru-RU" sz="1400">
                          <a:solidFill>
                            <a:schemeClr val="tx1"/>
                          </a:solidFill>
                          <a:effectLst/>
                        </a:rPr>
                        <a:t>ИОХВ</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50,5</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31,7</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5,7</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17,4</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7,5</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2,1</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13,9</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0,4</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16,0</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6,4</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548">
                <a:tc>
                  <a:txBody>
                    <a:bodyPr/>
                    <a:lstStyle/>
                    <a:p>
                      <a:pPr algn="ctr">
                        <a:lnSpc>
                          <a:spcPct val="115000"/>
                        </a:lnSpc>
                        <a:spcAft>
                          <a:spcPts val="0"/>
                        </a:spcAft>
                      </a:pPr>
                      <a:r>
                        <a:rPr lang="ru-RU" sz="1400">
                          <a:solidFill>
                            <a:schemeClr val="tx1"/>
                          </a:solidFill>
                          <a:effectLst/>
                        </a:rPr>
                        <a:t>ИНДП</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28,0</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39,3</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4,5</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18,8</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6,3</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3,6</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4,5</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17,0</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10,8</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867">
                <a:tc>
                  <a:txBody>
                    <a:bodyPr/>
                    <a:lstStyle/>
                    <a:p>
                      <a:pPr algn="ctr">
                        <a:lnSpc>
                          <a:spcPct val="115000"/>
                        </a:lnSpc>
                        <a:spcAft>
                          <a:spcPts val="0"/>
                        </a:spcAft>
                      </a:pPr>
                      <a:r>
                        <a:rPr lang="ru-RU" sz="1400">
                          <a:solidFill>
                            <a:schemeClr val="tx1"/>
                          </a:solidFill>
                          <a:effectLst/>
                        </a:rPr>
                        <a:t>ИК</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51,6</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29,0</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6,5</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29,0</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12,0</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6,5</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6,5</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12,9</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3,2</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338">
                <a:tc>
                  <a:txBody>
                    <a:bodyPr/>
                    <a:lstStyle/>
                    <a:p>
                      <a:pPr algn="ctr">
                        <a:lnSpc>
                          <a:spcPct val="115000"/>
                        </a:lnSpc>
                        <a:spcAft>
                          <a:spcPts val="0"/>
                        </a:spcAft>
                      </a:pPr>
                      <a:r>
                        <a:rPr lang="ru-RU" sz="1400">
                          <a:solidFill>
                            <a:schemeClr val="tx1"/>
                          </a:solidFill>
                          <a:effectLst/>
                        </a:rPr>
                        <a:t>КАИК</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53,0</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27,0</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7,6</a:t>
                      </a:r>
                      <a:endParaRPr lang="ru-RU" sz="900">
                        <a:solidFill>
                          <a:schemeClr val="tx1"/>
                        </a:solidFill>
                        <a:effectLst/>
                      </a:endParaRPr>
                    </a:p>
                    <a:p>
                      <a:pPr>
                        <a:lnSpc>
                          <a:spcPct val="115000"/>
                        </a:lnSpc>
                        <a:spcAft>
                          <a:spcPts val="0"/>
                        </a:spcAft>
                      </a:pPr>
                      <a:r>
                        <a:rPr lang="ru-RU" sz="1400">
                          <a:solidFill>
                            <a:schemeClr val="tx1"/>
                          </a:solidFill>
                          <a:effectLst/>
                        </a:rPr>
                        <a:t> </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20,0</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13,0</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338">
                <a:tc>
                  <a:txBody>
                    <a:bodyPr/>
                    <a:lstStyle/>
                    <a:p>
                      <a:pPr algn="ctr">
                        <a:lnSpc>
                          <a:spcPct val="115000"/>
                        </a:lnSpc>
                        <a:spcAft>
                          <a:spcPts val="0"/>
                        </a:spcAft>
                      </a:pPr>
                      <a:r>
                        <a:rPr lang="ru-RU" sz="1400">
                          <a:solidFill>
                            <a:schemeClr val="tx1"/>
                          </a:solidFill>
                          <a:effectLst/>
                        </a:rPr>
                        <a:t>ИСМП у родильниц</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27,3</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22,7</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13,6</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13,6</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338">
                <a:tc>
                  <a:txBody>
                    <a:bodyPr/>
                    <a:lstStyle/>
                    <a:p>
                      <a:pPr algn="ctr">
                        <a:lnSpc>
                          <a:spcPct val="115000"/>
                        </a:lnSpc>
                        <a:spcAft>
                          <a:spcPts val="0"/>
                        </a:spcAft>
                      </a:pPr>
                      <a:r>
                        <a:rPr lang="ru-RU" sz="1400">
                          <a:solidFill>
                            <a:schemeClr val="tx1"/>
                          </a:solidFill>
                          <a:effectLst/>
                        </a:rPr>
                        <a:t>ИСМП у новорожденных</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34,4</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7,8</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7,8</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4,7</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18,8</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1,6</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338">
                <a:tc>
                  <a:txBody>
                    <a:bodyPr/>
                    <a:lstStyle/>
                    <a:p>
                      <a:pPr algn="ctr">
                        <a:lnSpc>
                          <a:spcPct val="115000"/>
                        </a:lnSpc>
                        <a:spcAft>
                          <a:spcPts val="0"/>
                        </a:spcAft>
                      </a:pPr>
                      <a:r>
                        <a:rPr lang="ru-RU" sz="1400">
                          <a:solidFill>
                            <a:schemeClr val="tx1"/>
                          </a:solidFill>
                          <a:effectLst/>
                        </a:rPr>
                        <a:t>Постинъкционные инфекции</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33,3</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8,3</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8,3</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a:solidFill>
                            <a:schemeClr val="tx1"/>
                          </a:solidFill>
                          <a:effectLst/>
                        </a:rPr>
                        <a:t>58,3</a:t>
                      </a:r>
                      <a:endParaRPr lang="ru-RU"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dirty="0">
                          <a:solidFill>
                            <a:schemeClr val="tx1"/>
                          </a:solidFill>
                          <a:effectLst/>
                        </a:rPr>
                        <a:t>25,0</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60" marR="47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5103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Заголовок 1"/>
          <p:cNvSpPr>
            <a:spLocks noGrp="1"/>
          </p:cNvSpPr>
          <p:nvPr>
            <p:ph type="title"/>
          </p:nvPr>
        </p:nvSpPr>
        <p:spPr>
          <a:xfrm>
            <a:off x="500034" y="0"/>
            <a:ext cx="8218488" cy="908720"/>
          </a:xfrm>
        </p:spPr>
        <p:txBody>
          <a:bodyPr>
            <a:noAutofit/>
          </a:bodyPr>
          <a:lstStyle/>
          <a:p>
            <a:r>
              <a:rPr lang="ru-RU" sz="3200" b="1" dirty="0" smtClean="0">
                <a:solidFill>
                  <a:srgbClr val="800000"/>
                </a:solidFill>
                <a:effectLst/>
                <a:latin typeface="Arial" pitchFamily="34" charset="0"/>
                <a:cs typeface="Arial" pitchFamily="34" charset="0"/>
              </a:rPr>
              <a:t>Ведущие признаки госпитальных штаммов</a:t>
            </a:r>
          </a:p>
        </p:txBody>
      </p:sp>
      <p:sp>
        <p:nvSpPr>
          <p:cNvPr id="3" name="Содержимое 2"/>
          <p:cNvSpPr>
            <a:spLocks noGrp="1"/>
          </p:cNvSpPr>
          <p:nvPr>
            <p:ph idx="1"/>
          </p:nvPr>
        </p:nvSpPr>
        <p:spPr>
          <a:xfrm>
            <a:off x="250825" y="1052512"/>
            <a:ext cx="8435975" cy="5448321"/>
          </a:xfrm>
        </p:spPr>
        <p:txBody>
          <a:bodyPr>
            <a:normAutofit/>
          </a:bodyPr>
          <a:lstStyle/>
          <a:p>
            <a:pPr>
              <a:buFont typeface="Wingdings" pitchFamily="2" charset="2"/>
              <a:buChar char="Ø"/>
              <a:defRPr/>
            </a:pPr>
            <a:r>
              <a:rPr lang="ru-RU" sz="2400" b="1" dirty="0" smtClean="0">
                <a:latin typeface="Arial" pitchFamily="34" charset="0"/>
                <a:cs typeface="Arial" pitchFamily="34" charset="0"/>
              </a:rPr>
              <a:t>Продукция БЛРС;</a:t>
            </a:r>
          </a:p>
          <a:p>
            <a:pPr>
              <a:buFont typeface="Wingdings" pitchFamily="2" charset="2"/>
              <a:buChar char="Ø"/>
              <a:defRPr/>
            </a:pPr>
            <a:r>
              <a:rPr lang="ru-RU" sz="2400" b="1" dirty="0" smtClean="0">
                <a:latin typeface="Arial" pitchFamily="34" charset="0"/>
                <a:cs typeface="Arial" pitchFamily="34" charset="0"/>
              </a:rPr>
              <a:t>Выделение штамма с ООС;</a:t>
            </a:r>
          </a:p>
          <a:p>
            <a:pPr>
              <a:buFont typeface="Wingdings" pitchFamily="2" charset="2"/>
              <a:buChar char="Ø"/>
              <a:defRPr/>
            </a:pPr>
            <a:r>
              <a:rPr lang="ru-RU" sz="2400" b="1" dirty="0" smtClean="0">
                <a:latin typeface="Arial" pitchFamily="34" charset="0"/>
                <a:cs typeface="Arial" pitchFamily="34" charset="0"/>
              </a:rPr>
              <a:t>Контаминация 20% и более ООС;</a:t>
            </a:r>
          </a:p>
          <a:p>
            <a:pPr>
              <a:buFont typeface="Wingdings" pitchFamily="2" charset="2"/>
              <a:buChar char="Ø"/>
              <a:defRPr/>
            </a:pPr>
            <a:r>
              <a:rPr lang="ru-RU" sz="2400" b="1" dirty="0" smtClean="0">
                <a:latin typeface="Arial" pitchFamily="34" charset="0"/>
                <a:cs typeface="Arial" pitchFamily="34" charset="0"/>
              </a:rPr>
              <a:t>Устойчивость к </a:t>
            </a:r>
            <a:r>
              <a:rPr lang="ru-RU" sz="2400" b="1" dirty="0" err="1" smtClean="0">
                <a:latin typeface="Arial" pitchFamily="34" charset="0"/>
                <a:cs typeface="Arial" pitchFamily="34" charset="0"/>
              </a:rPr>
              <a:t>дезсредствам</a:t>
            </a:r>
            <a:r>
              <a:rPr lang="ru-RU" sz="2400" b="1" dirty="0" smtClean="0">
                <a:latin typeface="Arial" pitchFamily="34" charset="0"/>
                <a:cs typeface="Arial" pitchFamily="34" charset="0"/>
              </a:rPr>
              <a:t>;</a:t>
            </a:r>
          </a:p>
          <a:p>
            <a:pPr>
              <a:buFont typeface="Wingdings" pitchFamily="2" charset="2"/>
              <a:buChar char="Ø"/>
              <a:defRPr/>
            </a:pPr>
            <a:r>
              <a:rPr lang="ru-RU" sz="2400" b="1" dirty="0" smtClean="0">
                <a:latin typeface="Arial" pitchFamily="34" charset="0"/>
                <a:cs typeface="Arial" pitchFamily="34" charset="0"/>
              </a:rPr>
              <a:t>Контаминация </a:t>
            </a:r>
            <a:r>
              <a:rPr lang="ru-RU" sz="2400" b="1" dirty="0" err="1" smtClean="0">
                <a:latin typeface="Arial" pitchFamily="34" charset="0"/>
                <a:cs typeface="Arial" pitchFamily="34" charset="0"/>
              </a:rPr>
              <a:t>дезсредств</a:t>
            </a:r>
            <a:r>
              <a:rPr lang="ru-RU" sz="2400" b="1" dirty="0" smtClean="0">
                <a:latin typeface="Arial" pitchFamily="34" charset="0"/>
                <a:cs typeface="Arial" pitchFamily="34" charset="0"/>
              </a:rPr>
              <a:t>;</a:t>
            </a:r>
          </a:p>
          <a:p>
            <a:pPr>
              <a:buFont typeface="Wingdings" pitchFamily="2" charset="2"/>
              <a:buChar char="Ø"/>
              <a:defRPr/>
            </a:pPr>
            <a:r>
              <a:rPr lang="ru-RU" sz="2400" b="1" dirty="0" smtClean="0">
                <a:latin typeface="Arial" pitchFamily="34" charset="0"/>
                <a:cs typeface="Arial" pitchFamily="34" charset="0"/>
              </a:rPr>
              <a:t>Колонизация 20% пациентов и более;</a:t>
            </a:r>
          </a:p>
          <a:p>
            <a:pPr>
              <a:buFont typeface="Wingdings" pitchFamily="2" charset="2"/>
              <a:buChar char="Ø"/>
              <a:defRPr/>
            </a:pPr>
            <a:r>
              <a:rPr lang="ru-RU" sz="2400" b="1" dirty="0" err="1" smtClean="0">
                <a:latin typeface="Arial" pitchFamily="34" charset="0"/>
                <a:cs typeface="Arial" pitchFamily="34" charset="0"/>
              </a:rPr>
              <a:t>Полирезистентность</a:t>
            </a:r>
            <a:r>
              <a:rPr lang="ru-RU" sz="2400" b="1" dirty="0" smtClean="0">
                <a:latin typeface="Arial" pitchFamily="34" charset="0"/>
                <a:cs typeface="Arial" pitchFamily="34" charset="0"/>
              </a:rPr>
              <a:t> к антибиотикам</a:t>
            </a:r>
          </a:p>
          <a:p>
            <a:pPr>
              <a:buNone/>
              <a:defRPr/>
            </a:pPr>
            <a:endParaRPr lang="ru-RU" sz="2400" b="1" dirty="0" smtClean="0">
              <a:latin typeface="Arial" pitchFamily="34" charset="0"/>
              <a:cs typeface="Arial" pitchFamily="34" charset="0"/>
            </a:endParaRPr>
          </a:p>
          <a:p>
            <a:pPr>
              <a:buFont typeface="Wingdings" pitchFamily="2" charset="2"/>
              <a:buNone/>
              <a:defRPr/>
            </a:pPr>
            <a:r>
              <a:rPr lang="ru-RU" sz="2400" b="1" dirty="0" smtClean="0">
                <a:solidFill>
                  <a:srgbClr val="800000"/>
                </a:solidFill>
                <a:latin typeface="Arial" pitchFamily="34" charset="0"/>
                <a:cs typeface="Arial" pitchFamily="34" charset="0"/>
              </a:rPr>
              <a:t>     Абсолютной чувствительностью и специфичностью обладают только 2 признака:</a:t>
            </a:r>
          </a:p>
          <a:p>
            <a:pPr>
              <a:buFontTx/>
              <a:buChar char="-"/>
              <a:defRPr/>
            </a:pPr>
            <a:r>
              <a:rPr lang="ru-RU" sz="2400" b="1" dirty="0" smtClean="0">
                <a:solidFill>
                  <a:srgbClr val="800000"/>
                </a:solidFill>
                <a:latin typeface="Arial" pitchFamily="34" charset="0"/>
                <a:cs typeface="Arial" pitchFamily="34" charset="0"/>
              </a:rPr>
              <a:t>Колонизация 20% пациентов</a:t>
            </a:r>
          </a:p>
          <a:p>
            <a:pPr>
              <a:buFontTx/>
              <a:buChar char="-"/>
              <a:defRPr/>
            </a:pPr>
            <a:r>
              <a:rPr lang="ru-RU" sz="2400" b="1" dirty="0" smtClean="0">
                <a:solidFill>
                  <a:srgbClr val="800000"/>
                </a:solidFill>
                <a:latin typeface="Arial" pitchFamily="34" charset="0"/>
                <a:cs typeface="Arial" pitchFamily="34" charset="0"/>
              </a:rPr>
              <a:t>Устойчивость к растворам </a:t>
            </a:r>
            <a:r>
              <a:rPr lang="ru-RU" sz="2400" b="1" dirty="0" err="1" smtClean="0">
                <a:solidFill>
                  <a:srgbClr val="800000"/>
                </a:solidFill>
                <a:latin typeface="Arial" pitchFamily="34" charset="0"/>
                <a:cs typeface="Arial" pitchFamily="34" charset="0"/>
              </a:rPr>
              <a:t>дезсредств</a:t>
            </a:r>
            <a:endParaRPr lang="ru-RU" sz="2400" b="1" dirty="0">
              <a:solidFill>
                <a:srgbClr val="800000"/>
              </a:solidFill>
              <a:latin typeface="Arial" pitchFamily="34" charset="0"/>
              <a:cs typeface="Arial" pitchFamily="34" charset="0"/>
            </a:endParaRPr>
          </a:p>
        </p:txBody>
      </p:sp>
      <p:pic>
        <p:nvPicPr>
          <p:cNvPr id="4" name="~PP1829.WAV">
            <a:hlinkClick r:id="" action="ppaction://media"/>
          </p:cNvPr>
          <p:cNvPicPr>
            <a:picLocks noRot="1" noChangeAspect="1"/>
          </p:cNvPicPr>
          <p:nvPr>
            <a:wavAudioFile r:embed="rId1" name="~PP1829.WAV"/>
          </p:nvPr>
        </p:nvPicPr>
        <p:blipFill>
          <a:blip r:embed="rId3" cstate="print"/>
          <a:srcRect/>
          <a:stretch>
            <a:fillRect/>
          </a:stretch>
        </p:blipFill>
        <p:spPr bwMode="auto">
          <a:xfrm>
            <a:off x="8653463" y="6367463"/>
            <a:ext cx="304800" cy="304800"/>
          </a:xfrm>
          <a:prstGeom prst="rect">
            <a:avLst/>
          </a:prstGeom>
          <a:noFill/>
          <a:ln w="9525">
            <a:noFill/>
            <a:miter lim="800000"/>
            <a:headEnd/>
            <a:tailEnd/>
          </a:ln>
        </p:spPr>
      </p:pic>
    </p:spTree>
    <p:extLst>
      <p:ext uri="{BB962C8B-B14F-4D97-AF65-F5344CB8AC3E}">
        <p14:creationId xmlns:p14="http://schemas.microsoft.com/office/powerpoint/2010/main" val="2628182839"/>
      </p:ext>
    </p:extLst>
  </p:cSld>
  <p:clrMapOvr>
    <a:masterClrMapping/>
  </p:clrMapOvr>
  <p:transition advTm="587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8264" y="753664"/>
            <a:ext cx="6854096" cy="332610"/>
          </a:xfrm>
        </p:spPr>
        <p:txBody>
          <a:bodyPr>
            <a:noAutofit/>
          </a:bodyPr>
          <a:lstStyle/>
          <a:p>
            <a:pPr algn="ctr"/>
            <a:r>
              <a:rPr lang="ru-RU" sz="3600" b="1" dirty="0">
                <a:latin typeface="+mn-lt"/>
                <a:ea typeface="Tahoma" panose="020B0604030504040204" pitchFamily="34" charset="0"/>
                <a:cs typeface="Tahoma" panose="020B0604030504040204" pitchFamily="34" charset="0"/>
              </a:rPr>
              <a:t>Статистика ИСМП в мире</a:t>
            </a:r>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24182" y="2057404"/>
            <a:ext cx="523782" cy="1047563"/>
          </a:xfrm>
        </p:spPr>
      </p:pic>
      <p:sp>
        <p:nvSpPr>
          <p:cNvPr id="4" name="Номер слайда 3"/>
          <p:cNvSpPr>
            <a:spLocks noGrp="1"/>
          </p:cNvSpPr>
          <p:nvPr>
            <p:ph type="sldNum" sz="quarter" idx="12"/>
          </p:nvPr>
        </p:nvSpPr>
        <p:spPr/>
        <p:txBody>
          <a:bodyPr/>
          <a:lstStyle/>
          <a:p>
            <a:fld id="{463C3FE2-90E5-4E97-BABA-636141117C61}" type="slidenum">
              <a:rPr lang="ru-RU" smtClean="0"/>
              <a:pPr/>
              <a:t>3</a:t>
            </a:fld>
            <a:endParaRPr lang="ru-RU"/>
          </a:p>
        </p:txBody>
      </p:sp>
      <p:sp>
        <p:nvSpPr>
          <p:cNvPr id="5" name="Прямоугольник 4"/>
          <p:cNvSpPr/>
          <p:nvPr/>
        </p:nvSpPr>
        <p:spPr>
          <a:xfrm>
            <a:off x="2787040" y="3117344"/>
            <a:ext cx="5213965" cy="415498"/>
          </a:xfrm>
          <a:prstGeom prst="rect">
            <a:avLst/>
          </a:prstGeom>
        </p:spPr>
        <p:txBody>
          <a:bodyPr wrap="square">
            <a:spAutoFit/>
          </a:bodyPr>
          <a:lstStyle/>
          <a:p>
            <a:r>
              <a:rPr lang="en-US" sz="1050" dirty="0">
                <a:solidFill>
                  <a:srgbClr val="002060"/>
                </a:solidFill>
                <a:hlinkClick r:id="rId4">
                  <a:extLst>
                    <a:ext uri="{A12FA001-AC4F-418D-AE19-62706E023703}">
                      <ahyp:hlinkClr xmlns:ahyp="http://schemas.microsoft.com/office/drawing/2018/hyperlinkcolor" xmlns="" val="tx"/>
                    </a:ext>
                  </a:extLst>
                </a:hlinkClick>
              </a:rPr>
              <a:t>https://www.who.int/gpsc/country_work/gpsc_ccisc_fact_sheet_en.pdf</a:t>
            </a:r>
            <a:r>
              <a:rPr lang="ru-RU" sz="1050" dirty="0">
                <a:solidFill>
                  <a:srgbClr val="002060"/>
                </a:solidFill>
              </a:rPr>
              <a:t>  </a:t>
            </a:r>
            <a:r>
              <a:rPr lang="ru-RU" sz="1050" b="1" dirty="0">
                <a:solidFill>
                  <a:srgbClr val="002060"/>
                </a:solidFill>
              </a:rPr>
              <a:t>ВОЗ, апрель 2018 г.</a:t>
            </a:r>
          </a:p>
        </p:txBody>
      </p:sp>
      <p:pic>
        <p:nvPicPr>
          <p:cNvPr id="8"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752" y="2057404"/>
            <a:ext cx="523782" cy="1047563"/>
          </a:xfrm>
          <a:prstGeom prst="rect">
            <a:avLst/>
          </a:prstGeom>
          <a:solidFill>
            <a:srgbClr val="FF0000"/>
          </a:solidFill>
        </p:spPr>
      </p:pic>
      <p:pic>
        <p:nvPicPr>
          <p:cNvPr id="9"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323" y="2057404"/>
            <a:ext cx="523782" cy="1047563"/>
          </a:xfrm>
          <a:prstGeom prst="rect">
            <a:avLst/>
          </a:prstGeom>
          <a:solidFill>
            <a:srgbClr val="FF0000"/>
          </a:solidFill>
        </p:spPr>
      </p:pic>
      <p:pic>
        <p:nvPicPr>
          <p:cNvPr id="10"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3893" y="2063916"/>
            <a:ext cx="523782" cy="1047563"/>
          </a:xfrm>
          <a:prstGeom prst="rect">
            <a:avLst/>
          </a:prstGeom>
        </p:spPr>
      </p:pic>
      <p:pic>
        <p:nvPicPr>
          <p:cNvPr id="11"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0463" y="2057404"/>
            <a:ext cx="523782" cy="1047563"/>
          </a:xfrm>
          <a:prstGeom prst="rect">
            <a:avLst/>
          </a:prstGeom>
        </p:spPr>
      </p:pic>
      <p:pic>
        <p:nvPicPr>
          <p:cNvPr id="12"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033" y="2057404"/>
            <a:ext cx="523782" cy="1047563"/>
          </a:xfrm>
          <a:prstGeom prst="rect">
            <a:avLst/>
          </a:prstGeom>
        </p:spPr>
      </p:pic>
      <p:pic>
        <p:nvPicPr>
          <p:cNvPr id="13"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604" y="2057404"/>
            <a:ext cx="523782" cy="1047563"/>
          </a:xfrm>
          <a:prstGeom prst="rect">
            <a:avLst/>
          </a:prstGeom>
        </p:spPr>
      </p:pic>
      <p:pic>
        <p:nvPicPr>
          <p:cNvPr id="14"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174" y="2057404"/>
            <a:ext cx="523782" cy="1047563"/>
          </a:xfrm>
          <a:prstGeom prst="rect">
            <a:avLst/>
          </a:prstGeom>
        </p:spPr>
      </p:pic>
      <p:pic>
        <p:nvPicPr>
          <p:cNvPr id="15"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744" y="2063916"/>
            <a:ext cx="523782" cy="1047563"/>
          </a:xfrm>
          <a:prstGeom prst="rect">
            <a:avLst/>
          </a:prstGeom>
        </p:spPr>
      </p:pic>
      <p:pic>
        <p:nvPicPr>
          <p:cNvPr id="16"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3314" y="2057404"/>
            <a:ext cx="523782" cy="1047563"/>
          </a:xfrm>
          <a:prstGeom prst="rect">
            <a:avLst/>
          </a:prstGeom>
        </p:spPr>
      </p:pic>
      <p:sp>
        <p:nvSpPr>
          <p:cNvPr id="17" name="Прямоугольник 16"/>
          <p:cNvSpPr/>
          <p:nvPr/>
        </p:nvSpPr>
        <p:spPr>
          <a:xfrm>
            <a:off x="698763" y="1716574"/>
            <a:ext cx="2746967" cy="1025922"/>
          </a:xfrm>
          <a:prstGeom prst="rect">
            <a:avLst/>
          </a:prstGeom>
        </p:spPr>
        <p:txBody>
          <a:bodyPr wrap="square">
            <a:spAutoFit/>
          </a:bodyPr>
          <a:lstStyle/>
          <a:p>
            <a:pPr>
              <a:spcAft>
                <a:spcPts val="750"/>
              </a:spcAft>
            </a:pPr>
            <a:r>
              <a:rPr lang="ru-RU" sz="1350" dirty="0">
                <a:solidFill>
                  <a:srgbClr val="002060"/>
                </a:solidFill>
                <a:latin typeface="Arial" panose="020B0604020202020204" pitchFamily="34" charset="0"/>
                <a:cs typeface="Arial" panose="020B0604020202020204" pitchFamily="34" charset="0"/>
              </a:rPr>
              <a:t>От  5,7% до 19,1% пациентов сталкиваются с ИСМП</a:t>
            </a:r>
          </a:p>
          <a:p>
            <a:r>
              <a:rPr lang="ru-RU" sz="1350" dirty="0">
                <a:solidFill>
                  <a:srgbClr val="002060"/>
                </a:solidFill>
                <a:latin typeface="Arial" panose="020B0604020202020204" pitchFamily="34" charset="0"/>
                <a:cs typeface="Arial" panose="020B0604020202020204" pitchFamily="34" charset="0"/>
              </a:rPr>
              <a:t>До 42,7 случаев ИСМП на 1000</a:t>
            </a:r>
            <a:r>
              <a:rPr lang="en-US" sz="1350" dirty="0">
                <a:solidFill>
                  <a:srgbClr val="002060"/>
                </a:solidFill>
                <a:latin typeface="Arial" panose="020B0604020202020204" pitchFamily="34" charset="0"/>
                <a:cs typeface="Arial" panose="020B0604020202020204" pitchFamily="34" charset="0"/>
              </a:rPr>
              <a:t> </a:t>
            </a:r>
            <a:r>
              <a:rPr lang="ru-RU" sz="1350" dirty="0">
                <a:solidFill>
                  <a:srgbClr val="002060"/>
                </a:solidFill>
                <a:latin typeface="Arial" panose="020B0604020202020204" pitchFamily="34" charset="0"/>
                <a:cs typeface="Arial" panose="020B0604020202020204" pitchFamily="34" charset="0"/>
              </a:rPr>
              <a:t>пациентов в сутки в ОРИТ</a:t>
            </a:r>
          </a:p>
        </p:txBody>
      </p:sp>
      <p:sp>
        <p:nvSpPr>
          <p:cNvPr id="20" name="Прямоугольник 19"/>
          <p:cNvSpPr/>
          <p:nvPr/>
        </p:nvSpPr>
        <p:spPr>
          <a:xfrm>
            <a:off x="1331640" y="3372796"/>
            <a:ext cx="3240360" cy="650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latin typeface="Arial" panose="020B0604020202020204" pitchFamily="34" charset="0"/>
                <a:cs typeface="Arial" panose="020B0604020202020204" pitchFamily="34" charset="0"/>
              </a:rPr>
              <a:t>1,7 миллиона госпитализированных пациентов ежегодно приобретают ИСМП</a:t>
            </a:r>
          </a:p>
        </p:txBody>
      </p:sp>
      <p:sp>
        <p:nvSpPr>
          <p:cNvPr id="21" name="Прямоугольник 20"/>
          <p:cNvSpPr/>
          <p:nvPr/>
        </p:nvSpPr>
        <p:spPr>
          <a:xfrm>
            <a:off x="4572000" y="3379308"/>
            <a:ext cx="3240360" cy="64375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latin typeface="Arial" panose="020B0604020202020204" pitchFamily="34" charset="0"/>
                <a:cs typeface="Arial" panose="020B0604020202020204" pitchFamily="34" charset="0"/>
              </a:rPr>
              <a:t>Один из 17 случаев ИСМП заканчивается летально</a:t>
            </a:r>
          </a:p>
        </p:txBody>
      </p:sp>
      <p:sp>
        <p:nvSpPr>
          <p:cNvPr id="23" name="Прямоугольник 22"/>
          <p:cNvSpPr/>
          <p:nvPr/>
        </p:nvSpPr>
        <p:spPr>
          <a:xfrm>
            <a:off x="1813114" y="4058208"/>
            <a:ext cx="6187889" cy="438582"/>
          </a:xfrm>
          <a:prstGeom prst="rect">
            <a:avLst/>
          </a:prstGeom>
        </p:spPr>
        <p:txBody>
          <a:bodyPr wrap="square">
            <a:spAutoFit/>
          </a:bodyPr>
          <a:lstStyle/>
          <a:p>
            <a:r>
              <a:rPr lang="en-US" sz="1050" dirty="0">
                <a:solidFill>
                  <a:srgbClr val="002060"/>
                </a:solidFill>
              </a:rPr>
              <a:t>Health care-associated infections – an overview</a:t>
            </a:r>
            <a:r>
              <a:rPr lang="ru-RU" sz="1050" dirty="0">
                <a:solidFill>
                  <a:srgbClr val="002060"/>
                </a:solidFill>
              </a:rPr>
              <a:t> / </a:t>
            </a:r>
            <a:r>
              <a:rPr lang="en-US" sz="1050" dirty="0">
                <a:solidFill>
                  <a:srgbClr val="002060"/>
                </a:solidFill>
              </a:rPr>
              <a:t>M</a:t>
            </a:r>
            <a:r>
              <a:rPr lang="ru-RU" sz="1050" dirty="0">
                <a:solidFill>
                  <a:srgbClr val="002060"/>
                </a:solidFill>
              </a:rPr>
              <a:t>.</a:t>
            </a:r>
            <a:r>
              <a:rPr lang="en-US" sz="1050" dirty="0" err="1">
                <a:solidFill>
                  <a:srgbClr val="002060"/>
                </a:solidFill>
              </a:rPr>
              <a:t>Haque</a:t>
            </a:r>
            <a:r>
              <a:rPr lang="en-US" sz="1050" dirty="0">
                <a:solidFill>
                  <a:srgbClr val="002060"/>
                </a:solidFill>
              </a:rPr>
              <a:t>, M</a:t>
            </a:r>
            <a:r>
              <a:rPr lang="ru-RU" sz="1050" dirty="0">
                <a:solidFill>
                  <a:srgbClr val="002060"/>
                </a:solidFill>
              </a:rPr>
              <a:t>.</a:t>
            </a:r>
            <a:r>
              <a:rPr lang="en-US" sz="1050" dirty="0">
                <a:solidFill>
                  <a:srgbClr val="002060"/>
                </a:solidFill>
              </a:rPr>
              <a:t>o </a:t>
            </a:r>
            <a:r>
              <a:rPr lang="en-US" sz="1050" dirty="0" err="1">
                <a:solidFill>
                  <a:srgbClr val="002060"/>
                </a:solidFill>
              </a:rPr>
              <a:t>Sartelli</a:t>
            </a:r>
            <a:r>
              <a:rPr lang="en-US" sz="1050" dirty="0">
                <a:solidFill>
                  <a:srgbClr val="002060"/>
                </a:solidFill>
              </a:rPr>
              <a:t>, J</a:t>
            </a:r>
            <a:r>
              <a:rPr lang="ru-RU" sz="1050" dirty="0">
                <a:solidFill>
                  <a:srgbClr val="002060"/>
                </a:solidFill>
              </a:rPr>
              <a:t>.</a:t>
            </a:r>
            <a:r>
              <a:rPr lang="en-US" sz="1050" dirty="0">
                <a:solidFill>
                  <a:srgbClr val="002060"/>
                </a:solidFill>
              </a:rPr>
              <a:t> </a:t>
            </a:r>
            <a:r>
              <a:rPr lang="en-US" sz="1050" dirty="0" err="1">
                <a:solidFill>
                  <a:srgbClr val="002060"/>
                </a:solidFill>
              </a:rPr>
              <a:t>McKimm</a:t>
            </a:r>
            <a:r>
              <a:rPr lang="en-US" sz="1050" dirty="0">
                <a:solidFill>
                  <a:srgbClr val="002060"/>
                </a:solidFill>
              </a:rPr>
              <a:t>, M</a:t>
            </a:r>
            <a:r>
              <a:rPr lang="ru-RU" sz="1050" dirty="0">
                <a:solidFill>
                  <a:srgbClr val="002060"/>
                </a:solidFill>
              </a:rPr>
              <a:t>.</a:t>
            </a:r>
            <a:r>
              <a:rPr lang="en-US" sz="1050" dirty="0">
                <a:solidFill>
                  <a:srgbClr val="002060"/>
                </a:solidFill>
              </a:rPr>
              <a:t>A</a:t>
            </a:r>
            <a:r>
              <a:rPr lang="ru-RU" sz="1050" dirty="0">
                <a:solidFill>
                  <a:srgbClr val="002060"/>
                </a:solidFill>
              </a:rPr>
              <a:t>.</a:t>
            </a:r>
            <a:r>
              <a:rPr lang="en-US" sz="1050" dirty="0">
                <a:solidFill>
                  <a:srgbClr val="002060"/>
                </a:solidFill>
              </a:rPr>
              <a:t> Bakar</a:t>
            </a:r>
            <a:r>
              <a:rPr lang="ru-RU" sz="1050" dirty="0">
                <a:solidFill>
                  <a:srgbClr val="002060"/>
                </a:solidFill>
              </a:rPr>
              <a:t>// </a:t>
            </a:r>
            <a:r>
              <a:rPr lang="en-US" sz="1050" dirty="0">
                <a:solidFill>
                  <a:srgbClr val="002060"/>
                </a:solidFill>
              </a:rPr>
              <a:t>Infect Drug Resist. </a:t>
            </a:r>
            <a:r>
              <a:rPr lang="en-US" sz="1200" b="1" dirty="0">
                <a:solidFill>
                  <a:srgbClr val="002060"/>
                </a:solidFill>
              </a:rPr>
              <a:t>2018</a:t>
            </a:r>
            <a:r>
              <a:rPr lang="en-US" sz="1050" dirty="0">
                <a:solidFill>
                  <a:srgbClr val="002060"/>
                </a:solidFill>
              </a:rPr>
              <a:t>; 11: 2321–2333. Published online </a:t>
            </a:r>
            <a:r>
              <a:rPr lang="en-US" sz="1200" b="1" dirty="0">
                <a:solidFill>
                  <a:srgbClr val="002060"/>
                </a:solidFill>
              </a:rPr>
              <a:t>2018</a:t>
            </a:r>
            <a:r>
              <a:rPr lang="en-US" sz="1050" dirty="0">
                <a:solidFill>
                  <a:srgbClr val="002060"/>
                </a:solidFill>
              </a:rPr>
              <a:t> Nov 15. </a:t>
            </a:r>
            <a:r>
              <a:rPr lang="en-US" sz="1050" dirty="0" err="1">
                <a:solidFill>
                  <a:srgbClr val="002060"/>
                </a:solidFill>
              </a:rPr>
              <a:t>doi</a:t>
            </a:r>
            <a:r>
              <a:rPr lang="en-US" sz="1050" dirty="0">
                <a:solidFill>
                  <a:srgbClr val="002060"/>
                </a:solidFill>
              </a:rPr>
              <a:t>: 10.2147/IDR.S177247</a:t>
            </a:r>
            <a:r>
              <a:rPr lang="ru-RU" sz="1050" dirty="0">
                <a:solidFill>
                  <a:srgbClr val="002060"/>
                </a:solidFill>
              </a:rPr>
              <a:t>. </a:t>
            </a:r>
            <a:r>
              <a:rPr lang="en-US" sz="1050" dirty="0">
                <a:solidFill>
                  <a:srgbClr val="002060"/>
                </a:solidFill>
              </a:rPr>
              <a:t>PMCID: PMC6245375</a:t>
            </a:r>
            <a:endParaRPr lang="ru-RU" sz="1050" dirty="0">
              <a:solidFill>
                <a:srgbClr val="002060"/>
              </a:solidFill>
            </a:endParaRPr>
          </a:p>
        </p:txBody>
      </p:sp>
      <p:pic>
        <p:nvPicPr>
          <p:cNvPr id="24" name="Рисунок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9653" y="4454350"/>
            <a:ext cx="1213790" cy="1213790"/>
          </a:xfrm>
          <a:prstGeom prst="rect">
            <a:avLst/>
          </a:prstGeom>
        </p:spPr>
      </p:pic>
      <p:sp>
        <p:nvSpPr>
          <p:cNvPr id="26" name="Прямоугольник 25"/>
          <p:cNvSpPr/>
          <p:nvPr/>
        </p:nvSpPr>
        <p:spPr>
          <a:xfrm>
            <a:off x="2787035" y="4441001"/>
            <a:ext cx="5082192" cy="715581"/>
          </a:xfrm>
          <a:prstGeom prst="rect">
            <a:avLst/>
          </a:prstGeom>
        </p:spPr>
        <p:txBody>
          <a:bodyPr wrap="square">
            <a:spAutoFit/>
          </a:bodyPr>
          <a:lstStyle/>
          <a:p>
            <a:r>
              <a:rPr lang="ru-RU" sz="1350" dirty="0">
                <a:solidFill>
                  <a:srgbClr val="002060"/>
                </a:solidFill>
                <a:latin typeface="Arial" panose="020B0604020202020204" pitchFamily="34" charset="0"/>
                <a:cs typeface="Arial" panose="020B0604020202020204" pitchFamily="34" charset="0"/>
              </a:rPr>
              <a:t>Суммарный экономический ущерб системы</a:t>
            </a:r>
            <a:r>
              <a:rPr lang="en-US" sz="1350" dirty="0">
                <a:solidFill>
                  <a:srgbClr val="002060"/>
                </a:solidFill>
                <a:latin typeface="Arial" panose="020B0604020202020204" pitchFamily="34" charset="0"/>
                <a:cs typeface="Arial" panose="020B0604020202020204" pitchFamily="34" charset="0"/>
              </a:rPr>
              <a:t> </a:t>
            </a:r>
            <a:r>
              <a:rPr lang="ru-RU" sz="1350" dirty="0">
                <a:solidFill>
                  <a:srgbClr val="002060"/>
                </a:solidFill>
                <a:latin typeface="Arial" panose="020B0604020202020204" pitchFamily="34" charset="0"/>
                <a:cs typeface="Arial" panose="020B0604020202020204" pitchFamily="34" charset="0"/>
              </a:rPr>
              <a:t>здравоохранения, связанный с ИСМП, по данным ВОЗ</a:t>
            </a:r>
            <a:r>
              <a:rPr lang="en-US" sz="1350" dirty="0">
                <a:solidFill>
                  <a:srgbClr val="002060"/>
                </a:solidFill>
                <a:latin typeface="Arial" panose="020B0604020202020204" pitchFamily="34" charset="0"/>
                <a:cs typeface="Arial" panose="020B0604020202020204" pitchFamily="34" charset="0"/>
              </a:rPr>
              <a:t> </a:t>
            </a:r>
            <a:r>
              <a:rPr lang="ru-RU" sz="1350" dirty="0">
                <a:solidFill>
                  <a:srgbClr val="002060"/>
                </a:solidFill>
                <a:latin typeface="Arial" panose="020B0604020202020204" pitchFamily="34" charset="0"/>
                <a:cs typeface="Arial" panose="020B0604020202020204" pitchFamily="34" charset="0"/>
              </a:rPr>
              <a:t>оценивается в диапазоне от $35 до $88 млрд в год</a:t>
            </a:r>
          </a:p>
        </p:txBody>
      </p:sp>
      <p:sp>
        <p:nvSpPr>
          <p:cNvPr id="27" name="Прямоугольник 26"/>
          <p:cNvSpPr/>
          <p:nvPr/>
        </p:nvSpPr>
        <p:spPr>
          <a:xfrm>
            <a:off x="3088169" y="5133502"/>
            <a:ext cx="4788467" cy="738664"/>
          </a:xfrm>
          <a:prstGeom prst="rect">
            <a:avLst/>
          </a:prstGeom>
        </p:spPr>
        <p:txBody>
          <a:bodyPr wrap="square">
            <a:spAutoFit/>
          </a:bodyPr>
          <a:lstStyle/>
          <a:p>
            <a:r>
              <a:rPr lang="en-US" sz="1050" dirty="0">
                <a:solidFill>
                  <a:srgbClr val="002060"/>
                </a:solidFill>
              </a:rPr>
              <a:t>The cost of healthcare associated infections Measured in Lives, Reputations and Dollars Brandon Savage, MD, Chief Medical Officer; Mark Segal, PhD, VP Government and Industry Affairs; Dana Alexander, RN, MSN, MBA, Chief Nursing Officer GE Healthcare IT</a:t>
            </a:r>
            <a:endParaRPr lang="ru-RU" sz="1050" dirty="0">
              <a:solidFill>
                <a:srgbClr val="002060"/>
              </a:solidFill>
            </a:endParaRPr>
          </a:p>
        </p:txBody>
      </p:sp>
      <p:sp>
        <p:nvSpPr>
          <p:cNvPr id="3" name="Прямоугольник 2"/>
          <p:cNvSpPr/>
          <p:nvPr/>
        </p:nvSpPr>
        <p:spPr>
          <a:xfrm>
            <a:off x="6675698" y="5769924"/>
            <a:ext cx="1316386" cy="253916"/>
          </a:xfrm>
          <a:prstGeom prst="rect">
            <a:avLst/>
          </a:prstGeom>
        </p:spPr>
        <p:txBody>
          <a:bodyPr wrap="none">
            <a:spAutoFit/>
          </a:bodyPr>
          <a:lstStyle/>
          <a:p>
            <a:pPr algn="r"/>
            <a:r>
              <a:rPr lang="ru-RU" sz="1050" b="1" dirty="0">
                <a:solidFill>
                  <a:srgbClr val="002060"/>
                </a:solidFill>
              </a:rPr>
              <a:t>ВОЗ, апрель 2018 г.</a:t>
            </a:r>
          </a:p>
        </p:txBody>
      </p:sp>
    </p:spTree>
    <p:extLst>
      <p:ext uri="{BB962C8B-B14F-4D97-AF65-F5344CB8AC3E}">
        <p14:creationId xmlns:p14="http://schemas.microsoft.com/office/powerpoint/2010/main" val="2401721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468313" y="188913"/>
            <a:ext cx="8229600" cy="1143000"/>
          </a:xfrm>
        </p:spPr>
        <p:txBody>
          <a:bodyPr/>
          <a:lstStyle/>
          <a:p>
            <a:pPr eaLnBrk="1" hangingPunct="1"/>
            <a:r>
              <a:rPr lang="ru-RU" altLang="ru-RU" b="1" dirty="0" smtClean="0">
                <a:solidFill>
                  <a:srgbClr val="800000"/>
                </a:solidFill>
                <a:latin typeface="Arial" pitchFamily="34" charset="0"/>
                <a:cs typeface="Arial" pitchFamily="34" charset="0"/>
              </a:rPr>
              <a:t>Госпитальная популяция </a:t>
            </a:r>
          </a:p>
        </p:txBody>
      </p:sp>
      <p:cxnSp>
        <p:nvCxnSpPr>
          <p:cNvPr id="6" name="Прямая соединительная линия 5"/>
          <p:cNvCxnSpPr/>
          <p:nvPr/>
        </p:nvCxnSpPr>
        <p:spPr>
          <a:xfrm>
            <a:off x="900113" y="1341438"/>
            <a:ext cx="8064500" cy="0"/>
          </a:xfrm>
          <a:prstGeom prst="line">
            <a:avLst/>
          </a:prstGeom>
          <a:ln w="952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Объект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544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Содержимое 2"/>
          <p:cNvSpPr>
            <a:spLocks noGrp="1"/>
          </p:cNvSpPr>
          <p:nvPr>
            <p:ph idx="1"/>
          </p:nvPr>
        </p:nvSpPr>
        <p:spPr>
          <a:xfrm>
            <a:off x="0" y="0"/>
            <a:ext cx="9144000" cy="6858000"/>
          </a:xfrm>
        </p:spPr>
        <p:txBody>
          <a:bodyPr/>
          <a:lstStyle/>
          <a:p>
            <a:pPr algn="ctr">
              <a:buFont typeface="Wingdings 2" pitchFamily="18" charset="2"/>
              <a:buNone/>
              <a:defRPr/>
            </a:pPr>
            <a:endParaRPr lang="ru-RU" sz="2400" b="1" dirty="0" smtClean="0">
              <a:solidFill>
                <a:srgbClr val="C00000"/>
              </a:solidFill>
              <a:latin typeface="Arial" pitchFamily="34" charset="0"/>
              <a:cs typeface="Arial" pitchFamily="34" charset="0"/>
            </a:endParaRPr>
          </a:p>
          <a:p>
            <a:pPr algn="ctr">
              <a:buFont typeface="Wingdings 2" pitchFamily="18" charset="2"/>
              <a:buNone/>
              <a:defRPr/>
            </a:pPr>
            <a:r>
              <a:rPr lang="ru-RU" sz="2400" b="1" dirty="0" smtClean="0">
                <a:solidFill>
                  <a:srgbClr val="800000"/>
                </a:solidFill>
                <a:latin typeface="Arial" pitchFamily="34" charset="0"/>
                <a:cs typeface="Arial" pitchFamily="34" charset="0"/>
              </a:rPr>
              <a:t>Доля госпитальных и музейных штаммов, устойчивых к обработке раствором дезинфектанта на основе ЧАС*</a:t>
            </a:r>
          </a:p>
          <a:p>
            <a:pPr>
              <a:buFont typeface="Wingdings 2" pitchFamily="18" charset="2"/>
              <a:buNone/>
              <a:defRPr/>
            </a:pPr>
            <a:endParaRPr lang="ru-RU" sz="2400" dirty="0" smtClean="0">
              <a:solidFill>
                <a:srgbClr val="FFC000"/>
              </a:solidFill>
            </a:endParaRPr>
          </a:p>
          <a:p>
            <a:pPr>
              <a:buFont typeface="Wingdings 2" pitchFamily="18" charset="2"/>
              <a:buNone/>
              <a:defRPr/>
            </a:pPr>
            <a:endParaRPr lang="ru-RU" sz="2400" dirty="0" smtClean="0">
              <a:solidFill>
                <a:srgbClr val="FFC000"/>
              </a:solidFill>
            </a:endParaRPr>
          </a:p>
          <a:p>
            <a:pPr>
              <a:buFont typeface="Wingdings 2" pitchFamily="18" charset="2"/>
              <a:buNone/>
              <a:defRPr/>
            </a:pPr>
            <a:endParaRPr lang="ru-RU" sz="2400" dirty="0" smtClean="0">
              <a:solidFill>
                <a:srgbClr val="FFC000"/>
              </a:solidFill>
            </a:endParaRPr>
          </a:p>
        </p:txBody>
      </p:sp>
      <p:graphicFrame>
        <p:nvGraphicFramePr>
          <p:cNvPr id="34818" name="Диаграмма 3"/>
          <p:cNvGraphicFramePr>
            <a:graphicFrameLocks/>
          </p:cNvGraphicFramePr>
          <p:nvPr/>
        </p:nvGraphicFramePr>
        <p:xfrm>
          <a:off x="344489" y="1714488"/>
          <a:ext cx="8370916" cy="4860936"/>
        </p:xfrm>
        <a:graphic>
          <a:graphicData uri="http://schemas.openxmlformats.org/presentationml/2006/ole">
            <mc:AlternateContent xmlns:mc="http://schemas.openxmlformats.org/markup-compatibility/2006">
              <mc:Choice xmlns:v="urn:schemas-microsoft-com:vml" Requires="v">
                <p:oleObj spid="_x0000_s8200" name="Worksheet" r:id="rId4" imgW="7019925" imgH="4610100" progId="Excel.Sheet.8">
                  <p:embed/>
                </p:oleObj>
              </mc:Choice>
              <mc:Fallback>
                <p:oleObj name="Worksheet" r:id="rId4" imgW="7019925" imgH="461010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9" y="1714488"/>
                        <a:ext cx="8370916" cy="4860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75043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Grp="1" noChangeAspect="1"/>
          </p:cNvGraphicFramePr>
          <p:nvPr>
            <p:ph sz="half" idx="1"/>
          </p:nvPr>
        </p:nvGraphicFramePr>
        <p:xfrm>
          <a:off x="611188" y="1922463"/>
          <a:ext cx="2655887" cy="4530725"/>
        </p:xfrm>
        <a:graphic>
          <a:graphicData uri="http://schemas.openxmlformats.org/presentationml/2006/ole">
            <mc:AlternateContent xmlns:mc="http://schemas.openxmlformats.org/markup-compatibility/2006">
              <mc:Choice xmlns:v="urn:schemas-microsoft-com:vml" Requires="v">
                <p:oleObj spid="_x0000_s2072" name="CorelDRAW" r:id="rId3" imgW="4072128" imgH="6949440" progId="">
                  <p:embed/>
                </p:oleObj>
              </mc:Choice>
              <mc:Fallback>
                <p:oleObj name="CorelDRAW" r:id="rId3" imgW="4072128" imgH="694944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922463"/>
                        <a:ext cx="2655887"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p:cNvSpPr txBox="1">
            <a:spLocks noChangeArrowheads="1"/>
          </p:cNvSpPr>
          <p:nvPr/>
        </p:nvSpPr>
        <p:spPr bwMode="auto">
          <a:xfrm>
            <a:off x="3460750" y="1844675"/>
            <a:ext cx="2646879" cy="369332"/>
          </a:xfrm>
          <a:prstGeom prst="rect">
            <a:avLst/>
          </a:prstGeom>
          <a:noFill/>
          <a:ln w="9525">
            <a:noFill/>
            <a:miter lim="800000"/>
            <a:headEnd/>
            <a:tailEnd/>
          </a:ln>
        </p:spPr>
        <p:txBody>
          <a:bodyPr wrap="none">
            <a:spAutoFit/>
          </a:bodyPr>
          <a:lstStyle/>
          <a:p>
            <a:pPr algn="ctr"/>
            <a:r>
              <a:rPr lang="en-US" altLang="ru-RU" dirty="0">
                <a:latin typeface="Arial" pitchFamily="34" charset="0"/>
                <a:cs typeface="Arial" pitchFamily="34" charset="0"/>
              </a:rPr>
              <a:t>Salmonella </a:t>
            </a:r>
            <a:r>
              <a:rPr lang="en-US" altLang="ru-RU" dirty="0" err="1">
                <a:latin typeface="Arial" pitchFamily="34" charset="0"/>
                <a:cs typeface="Arial" pitchFamily="34" charset="0"/>
              </a:rPr>
              <a:t>typhimurium</a:t>
            </a:r>
            <a:endParaRPr lang="ru-RU" altLang="ru-RU" dirty="0">
              <a:latin typeface="Arial" pitchFamily="34" charset="0"/>
              <a:cs typeface="Arial" pitchFamily="34" charset="0"/>
            </a:endParaRPr>
          </a:p>
        </p:txBody>
      </p:sp>
      <p:sp>
        <p:nvSpPr>
          <p:cNvPr id="1029" name="Text Box 5"/>
          <p:cNvSpPr txBox="1">
            <a:spLocks noChangeArrowheads="1"/>
          </p:cNvSpPr>
          <p:nvPr/>
        </p:nvSpPr>
        <p:spPr bwMode="auto">
          <a:xfrm>
            <a:off x="3635375" y="4005263"/>
            <a:ext cx="2121093" cy="369332"/>
          </a:xfrm>
          <a:prstGeom prst="rect">
            <a:avLst/>
          </a:prstGeom>
          <a:noFill/>
          <a:ln w="9525">
            <a:noFill/>
            <a:miter lim="800000"/>
            <a:headEnd/>
            <a:tailEnd/>
          </a:ln>
        </p:spPr>
        <p:txBody>
          <a:bodyPr wrap="none">
            <a:spAutoFit/>
          </a:bodyPr>
          <a:lstStyle/>
          <a:p>
            <a:pPr algn="ctr"/>
            <a:r>
              <a:rPr lang="en-US" altLang="ru-RU" dirty="0">
                <a:latin typeface="Arial" pitchFamily="34" charset="0"/>
                <a:cs typeface="Arial" pitchFamily="34" charset="0"/>
              </a:rPr>
              <a:t>Salmonella </a:t>
            </a:r>
            <a:r>
              <a:rPr lang="en-US" altLang="ru-RU" dirty="0" err="1">
                <a:latin typeface="Arial" pitchFamily="34" charset="0"/>
                <a:cs typeface="Arial" pitchFamily="34" charset="0"/>
              </a:rPr>
              <a:t>infantis</a:t>
            </a:r>
            <a:endParaRPr lang="ru-RU" altLang="ru-RU" dirty="0">
              <a:latin typeface="Arial" pitchFamily="34" charset="0"/>
              <a:cs typeface="Arial" pitchFamily="34" charset="0"/>
            </a:endParaRPr>
          </a:p>
        </p:txBody>
      </p:sp>
      <p:sp>
        <p:nvSpPr>
          <p:cNvPr id="1030" name="Text Box 6"/>
          <p:cNvSpPr txBox="1">
            <a:spLocks noChangeArrowheads="1"/>
          </p:cNvSpPr>
          <p:nvPr/>
        </p:nvSpPr>
        <p:spPr bwMode="auto">
          <a:xfrm>
            <a:off x="3203575" y="5661025"/>
            <a:ext cx="2663825" cy="366713"/>
          </a:xfrm>
          <a:prstGeom prst="rect">
            <a:avLst/>
          </a:prstGeom>
          <a:noFill/>
          <a:ln w="9525">
            <a:noFill/>
            <a:miter lim="800000"/>
            <a:headEnd/>
            <a:tailEnd/>
          </a:ln>
        </p:spPr>
        <p:txBody>
          <a:bodyPr>
            <a:spAutoFit/>
          </a:bodyPr>
          <a:lstStyle/>
          <a:p>
            <a:pPr algn="ctr"/>
            <a:r>
              <a:rPr lang="en-US" altLang="ru-RU" dirty="0">
                <a:latin typeface="Arial" pitchFamily="34" charset="0"/>
                <a:cs typeface="Arial" pitchFamily="34" charset="0"/>
              </a:rPr>
              <a:t>Staphylococcus </a:t>
            </a:r>
            <a:r>
              <a:rPr lang="en-US" altLang="ru-RU" dirty="0" err="1">
                <a:latin typeface="Arial" pitchFamily="34" charset="0"/>
                <a:cs typeface="Arial" pitchFamily="34" charset="0"/>
              </a:rPr>
              <a:t>aureus</a:t>
            </a:r>
            <a:endParaRPr lang="ru-RU" altLang="ru-RU" dirty="0">
              <a:latin typeface="Arial" pitchFamily="34" charset="0"/>
              <a:cs typeface="Arial" pitchFamily="34" charset="0"/>
            </a:endParaRPr>
          </a:p>
        </p:txBody>
      </p:sp>
      <p:sp>
        <p:nvSpPr>
          <p:cNvPr id="1031" name="Text Box 7"/>
          <p:cNvSpPr txBox="1">
            <a:spLocks noChangeArrowheads="1"/>
          </p:cNvSpPr>
          <p:nvPr/>
        </p:nvSpPr>
        <p:spPr bwMode="auto">
          <a:xfrm>
            <a:off x="3708400" y="3284538"/>
            <a:ext cx="2082622" cy="369332"/>
          </a:xfrm>
          <a:prstGeom prst="rect">
            <a:avLst/>
          </a:prstGeom>
          <a:noFill/>
          <a:ln w="9525">
            <a:noFill/>
            <a:miter lim="800000"/>
            <a:headEnd/>
            <a:tailEnd/>
          </a:ln>
        </p:spPr>
        <p:txBody>
          <a:bodyPr wrap="none">
            <a:spAutoFit/>
          </a:bodyPr>
          <a:lstStyle/>
          <a:p>
            <a:pPr algn="ctr"/>
            <a:r>
              <a:rPr lang="en-US" altLang="ru-RU" dirty="0" err="1">
                <a:latin typeface="Arial" pitchFamily="34" charset="0"/>
                <a:cs typeface="Arial" pitchFamily="34" charset="0"/>
              </a:rPr>
              <a:t>Enterococcus</a:t>
            </a:r>
            <a:r>
              <a:rPr lang="en-US" altLang="ru-RU" dirty="0">
                <a:latin typeface="Arial" pitchFamily="34" charset="0"/>
                <a:cs typeface="Arial" pitchFamily="34" charset="0"/>
              </a:rPr>
              <a:t> spp.</a:t>
            </a:r>
            <a:endParaRPr lang="ru-RU" altLang="ru-RU" dirty="0">
              <a:latin typeface="Arial" pitchFamily="34" charset="0"/>
              <a:cs typeface="Arial" pitchFamily="34" charset="0"/>
            </a:endParaRPr>
          </a:p>
        </p:txBody>
      </p:sp>
      <p:sp>
        <p:nvSpPr>
          <p:cNvPr id="1032" name="Text Box 8"/>
          <p:cNvSpPr txBox="1">
            <a:spLocks noChangeArrowheads="1"/>
          </p:cNvSpPr>
          <p:nvPr/>
        </p:nvSpPr>
        <p:spPr bwMode="auto">
          <a:xfrm>
            <a:off x="3419475" y="2492375"/>
            <a:ext cx="2864888" cy="369332"/>
          </a:xfrm>
          <a:prstGeom prst="rect">
            <a:avLst/>
          </a:prstGeom>
          <a:noFill/>
          <a:ln w="9525">
            <a:noFill/>
            <a:miter lim="800000"/>
            <a:headEnd/>
            <a:tailEnd/>
          </a:ln>
        </p:spPr>
        <p:txBody>
          <a:bodyPr wrap="none">
            <a:spAutoFit/>
          </a:bodyPr>
          <a:lstStyle/>
          <a:p>
            <a:pPr algn="ctr"/>
            <a:r>
              <a:rPr lang="en-US" altLang="ru-RU" dirty="0">
                <a:latin typeface="Arial" pitchFamily="34" charset="0"/>
                <a:cs typeface="Arial" pitchFamily="34" charset="0"/>
              </a:rPr>
              <a:t>Pseudomonas </a:t>
            </a:r>
            <a:r>
              <a:rPr lang="en-US" altLang="ru-RU" dirty="0" err="1">
                <a:latin typeface="Arial" pitchFamily="34" charset="0"/>
                <a:cs typeface="Arial" pitchFamily="34" charset="0"/>
              </a:rPr>
              <a:t>aeruginosa</a:t>
            </a:r>
            <a:endParaRPr lang="ru-RU" altLang="ru-RU" dirty="0">
              <a:latin typeface="Arial" pitchFamily="34" charset="0"/>
              <a:cs typeface="Arial" pitchFamily="34" charset="0"/>
            </a:endParaRPr>
          </a:p>
        </p:txBody>
      </p:sp>
      <p:sp>
        <p:nvSpPr>
          <p:cNvPr id="1033" name="Text Box 9"/>
          <p:cNvSpPr txBox="1">
            <a:spLocks noChangeArrowheads="1"/>
          </p:cNvSpPr>
          <p:nvPr/>
        </p:nvSpPr>
        <p:spPr bwMode="auto">
          <a:xfrm>
            <a:off x="3492500" y="4868863"/>
            <a:ext cx="2505814" cy="369332"/>
          </a:xfrm>
          <a:prstGeom prst="rect">
            <a:avLst/>
          </a:prstGeom>
          <a:noFill/>
          <a:ln w="9525">
            <a:noFill/>
            <a:miter lim="800000"/>
            <a:headEnd/>
            <a:tailEnd/>
          </a:ln>
        </p:spPr>
        <p:txBody>
          <a:bodyPr wrap="none">
            <a:spAutoFit/>
          </a:bodyPr>
          <a:lstStyle/>
          <a:p>
            <a:pPr algn="ctr"/>
            <a:r>
              <a:rPr lang="en-US" altLang="ru-RU" dirty="0" err="1">
                <a:latin typeface="Arial" pitchFamily="34" charset="0"/>
                <a:cs typeface="Arial" pitchFamily="34" charset="0"/>
              </a:rPr>
              <a:t>Klebsiella</a:t>
            </a:r>
            <a:r>
              <a:rPr lang="en-US" altLang="ru-RU" dirty="0">
                <a:latin typeface="Arial" pitchFamily="34" charset="0"/>
                <a:cs typeface="Arial" pitchFamily="34" charset="0"/>
              </a:rPr>
              <a:t> </a:t>
            </a:r>
            <a:r>
              <a:rPr lang="en-US" altLang="ru-RU" dirty="0" err="1">
                <a:latin typeface="Arial" pitchFamily="34" charset="0"/>
                <a:cs typeface="Arial" pitchFamily="34" charset="0"/>
              </a:rPr>
              <a:t>pneumoniae</a:t>
            </a:r>
            <a:endParaRPr lang="ru-RU" altLang="ru-RU" dirty="0">
              <a:latin typeface="Arial" pitchFamily="34" charset="0"/>
              <a:cs typeface="Arial" pitchFamily="34" charset="0"/>
            </a:endParaRPr>
          </a:p>
        </p:txBody>
      </p:sp>
      <p:sp>
        <p:nvSpPr>
          <p:cNvPr id="1034" name="Text Box 10"/>
          <p:cNvSpPr txBox="1">
            <a:spLocks noChangeArrowheads="1"/>
          </p:cNvSpPr>
          <p:nvPr/>
        </p:nvSpPr>
        <p:spPr bwMode="auto">
          <a:xfrm>
            <a:off x="8027988" y="1844675"/>
            <a:ext cx="184150" cy="366713"/>
          </a:xfrm>
          <a:prstGeom prst="rect">
            <a:avLst/>
          </a:prstGeom>
          <a:noFill/>
          <a:ln w="9525">
            <a:noFill/>
            <a:miter lim="800000"/>
            <a:headEnd/>
            <a:tailEnd/>
          </a:ln>
        </p:spPr>
        <p:txBody>
          <a:bodyPr wrap="none">
            <a:spAutoFit/>
          </a:bodyPr>
          <a:lstStyle/>
          <a:p>
            <a:pPr algn="ctr"/>
            <a:endParaRPr lang="ru-RU" altLang="ru-RU">
              <a:solidFill>
                <a:srgbClr val="000000"/>
              </a:solidFill>
            </a:endParaRPr>
          </a:p>
        </p:txBody>
      </p:sp>
      <p:sp>
        <p:nvSpPr>
          <p:cNvPr id="1035" name="Text Box 11"/>
          <p:cNvSpPr txBox="1">
            <a:spLocks noChangeArrowheads="1"/>
          </p:cNvSpPr>
          <p:nvPr/>
        </p:nvSpPr>
        <p:spPr bwMode="auto">
          <a:xfrm>
            <a:off x="8620125" y="1844675"/>
            <a:ext cx="523875" cy="366713"/>
          </a:xfrm>
          <a:prstGeom prst="rect">
            <a:avLst/>
          </a:prstGeom>
          <a:noFill/>
          <a:ln w="9525">
            <a:noFill/>
            <a:miter lim="800000"/>
            <a:headEnd/>
            <a:tailEnd/>
          </a:ln>
        </p:spPr>
        <p:txBody>
          <a:bodyPr>
            <a:spAutoFit/>
          </a:bodyPr>
          <a:lstStyle/>
          <a:p>
            <a:pPr algn="ctr">
              <a:spcBef>
                <a:spcPct val="50000"/>
              </a:spcBef>
            </a:pPr>
            <a:r>
              <a:rPr lang="en-US" altLang="ru-RU" dirty="0"/>
              <a:t>1</a:t>
            </a:r>
            <a:endParaRPr lang="ru-RU" altLang="ru-RU" dirty="0"/>
          </a:p>
        </p:txBody>
      </p:sp>
      <p:sp>
        <p:nvSpPr>
          <p:cNvPr id="1036" name="Text Box 12"/>
          <p:cNvSpPr txBox="1">
            <a:spLocks noChangeArrowheads="1"/>
          </p:cNvSpPr>
          <p:nvPr/>
        </p:nvSpPr>
        <p:spPr bwMode="auto">
          <a:xfrm>
            <a:off x="8567738" y="2565400"/>
            <a:ext cx="576262" cy="366713"/>
          </a:xfrm>
          <a:prstGeom prst="rect">
            <a:avLst/>
          </a:prstGeom>
          <a:noFill/>
          <a:ln w="9525">
            <a:noFill/>
            <a:miter lim="800000"/>
            <a:headEnd/>
            <a:tailEnd/>
          </a:ln>
        </p:spPr>
        <p:txBody>
          <a:bodyPr>
            <a:spAutoFit/>
          </a:bodyPr>
          <a:lstStyle/>
          <a:p>
            <a:pPr algn="ctr">
              <a:spcBef>
                <a:spcPct val="50000"/>
              </a:spcBef>
            </a:pPr>
            <a:r>
              <a:rPr lang="en-US" altLang="ru-RU"/>
              <a:t>7</a:t>
            </a:r>
            <a:endParaRPr lang="ru-RU" altLang="ru-RU"/>
          </a:p>
        </p:txBody>
      </p:sp>
      <p:sp>
        <p:nvSpPr>
          <p:cNvPr id="1037" name="Text Box 13"/>
          <p:cNvSpPr txBox="1">
            <a:spLocks noChangeArrowheads="1"/>
          </p:cNvSpPr>
          <p:nvPr/>
        </p:nvSpPr>
        <p:spPr bwMode="auto">
          <a:xfrm>
            <a:off x="8532813" y="3213100"/>
            <a:ext cx="611187" cy="366713"/>
          </a:xfrm>
          <a:prstGeom prst="rect">
            <a:avLst/>
          </a:prstGeom>
          <a:noFill/>
          <a:ln w="9525">
            <a:noFill/>
            <a:miter lim="800000"/>
            <a:headEnd/>
            <a:tailEnd/>
          </a:ln>
        </p:spPr>
        <p:txBody>
          <a:bodyPr>
            <a:spAutoFit/>
          </a:bodyPr>
          <a:lstStyle/>
          <a:p>
            <a:pPr algn="ctr">
              <a:spcBef>
                <a:spcPct val="50000"/>
              </a:spcBef>
            </a:pPr>
            <a:r>
              <a:rPr lang="en-US" altLang="ru-RU"/>
              <a:t>8</a:t>
            </a:r>
            <a:endParaRPr lang="ru-RU" altLang="ru-RU"/>
          </a:p>
        </p:txBody>
      </p:sp>
      <p:sp>
        <p:nvSpPr>
          <p:cNvPr id="1038" name="Text Box 14"/>
          <p:cNvSpPr txBox="1">
            <a:spLocks noChangeArrowheads="1"/>
          </p:cNvSpPr>
          <p:nvPr/>
        </p:nvSpPr>
        <p:spPr bwMode="auto">
          <a:xfrm>
            <a:off x="8459788" y="4005263"/>
            <a:ext cx="684212" cy="366712"/>
          </a:xfrm>
          <a:prstGeom prst="rect">
            <a:avLst/>
          </a:prstGeom>
          <a:noFill/>
          <a:ln w="9525">
            <a:noFill/>
            <a:miter lim="800000"/>
            <a:headEnd/>
            <a:tailEnd/>
          </a:ln>
        </p:spPr>
        <p:txBody>
          <a:bodyPr>
            <a:spAutoFit/>
          </a:bodyPr>
          <a:lstStyle/>
          <a:p>
            <a:pPr algn="ctr">
              <a:spcBef>
                <a:spcPct val="50000"/>
              </a:spcBef>
            </a:pPr>
            <a:r>
              <a:rPr lang="en-US" altLang="ru-RU" dirty="0"/>
              <a:t>14</a:t>
            </a:r>
            <a:endParaRPr lang="ru-RU" altLang="ru-RU" dirty="0"/>
          </a:p>
        </p:txBody>
      </p:sp>
      <p:sp>
        <p:nvSpPr>
          <p:cNvPr id="1039" name="Text Box 15"/>
          <p:cNvSpPr txBox="1">
            <a:spLocks noChangeArrowheads="1"/>
          </p:cNvSpPr>
          <p:nvPr/>
        </p:nvSpPr>
        <p:spPr bwMode="auto">
          <a:xfrm>
            <a:off x="8620125" y="4868863"/>
            <a:ext cx="523875" cy="366712"/>
          </a:xfrm>
          <a:prstGeom prst="rect">
            <a:avLst/>
          </a:prstGeom>
          <a:noFill/>
          <a:ln w="9525">
            <a:noFill/>
            <a:miter lim="800000"/>
            <a:headEnd/>
            <a:tailEnd/>
          </a:ln>
        </p:spPr>
        <p:txBody>
          <a:bodyPr>
            <a:spAutoFit/>
          </a:bodyPr>
          <a:lstStyle/>
          <a:p>
            <a:pPr algn="ctr">
              <a:spcBef>
                <a:spcPct val="50000"/>
              </a:spcBef>
            </a:pPr>
            <a:r>
              <a:rPr lang="en-US" altLang="ru-RU" dirty="0"/>
              <a:t>67</a:t>
            </a:r>
            <a:endParaRPr lang="ru-RU" altLang="ru-RU" dirty="0"/>
          </a:p>
        </p:txBody>
      </p:sp>
      <p:sp>
        <p:nvSpPr>
          <p:cNvPr id="1040" name="Text Box 16"/>
          <p:cNvSpPr txBox="1">
            <a:spLocks noChangeArrowheads="1"/>
          </p:cNvSpPr>
          <p:nvPr/>
        </p:nvSpPr>
        <p:spPr bwMode="auto">
          <a:xfrm>
            <a:off x="8620125" y="5589588"/>
            <a:ext cx="523875" cy="366712"/>
          </a:xfrm>
          <a:prstGeom prst="rect">
            <a:avLst/>
          </a:prstGeom>
          <a:noFill/>
          <a:ln w="9525">
            <a:noFill/>
            <a:miter lim="800000"/>
            <a:headEnd/>
            <a:tailEnd/>
          </a:ln>
        </p:spPr>
        <p:txBody>
          <a:bodyPr>
            <a:spAutoFit/>
          </a:bodyPr>
          <a:lstStyle/>
          <a:p>
            <a:pPr algn="ctr">
              <a:spcBef>
                <a:spcPct val="50000"/>
              </a:spcBef>
            </a:pPr>
            <a:r>
              <a:rPr lang="en-US" altLang="ru-RU" dirty="0"/>
              <a:t>93</a:t>
            </a:r>
            <a:endParaRPr lang="ru-RU" altLang="ru-RU" dirty="0"/>
          </a:p>
        </p:txBody>
      </p:sp>
      <p:graphicFrame>
        <p:nvGraphicFramePr>
          <p:cNvPr id="1027" name="Object 17"/>
          <p:cNvGraphicFramePr>
            <a:graphicFrameLocks noGrp="1" noChangeAspect="1"/>
          </p:cNvGraphicFramePr>
          <p:nvPr>
            <p:ph sz="half" idx="2"/>
          </p:nvPr>
        </p:nvGraphicFramePr>
        <p:xfrm>
          <a:off x="6019800" y="1600200"/>
          <a:ext cx="2655888" cy="4530725"/>
        </p:xfrm>
        <a:graphic>
          <a:graphicData uri="http://schemas.openxmlformats.org/presentationml/2006/ole">
            <mc:AlternateContent xmlns:mc="http://schemas.openxmlformats.org/markup-compatibility/2006">
              <mc:Choice xmlns:v="urn:schemas-microsoft-com:vml" Requires="v">
                <p:oleObj spid="_x0000_s2073" name="CorelDRAW" r:id="rId5" imgW="4071240" imgH="6946920" progId="">
                  <p:embed/>
                </p:oleObj>
              </mc:Choice>
              <mc:Fallback>
                <p:oleObj name="CorelDRAW" r:id="rId5" imgW="4071240" imgH="6946920"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600200"/>
                        <a:ext cx="2655888"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Text Box 18"/>
          <p:cNvSpPr txBox="1">
            <a:spLocks noChangeArrowheads="1"/>
          </p:cNvSpPr>
          <p:nvPr/>
        </p:nvSpPr>
        <p:spPr bwMode="auto">
          <a:xfrm>
            <a:off x="8316913" y="1484313"/>
            <a:ext cx="827087" cy="304800"/>
          </a:xfrm>
          <a:prstGeom prst="rect">
            <a:avLst/>
          </a:prstGeom>
          <a:noFill/>
          <a:ln w="9525">
            <a:noFill/>
            <a:miter lim="800000"/>
            <a:headEnd/>
            <a:tailEnd/>
          </a:ln>
        </p:spPr>
        <p:txBody>
          <a:bodyPr>
            <a:spAutoFit/>
          </a:bodyPr>
          <a:lstStyle/>
          <a:p>
            <a:pPr algn="ctr">
              <a:spcBef>
                <a:spcPct val="50000"/>
              </a:spcBef>
            </a:pPr>
            <a:r>
              <a:rPr lang="ru-RU" altLang="ru-RU" sz="1400" dirty="0">
                <a:latin typeface="Arial" pitchFamily="34" charset="0"/>
                <a:cs typeface="Arial" pitchFamily="34" charset="0"/>
              </a:rPr>
              <a:t>Дни</a:t>
            </a:r>
          </a:p>
        </p:txBody>
      </p:sp>
      <p:sp>
        <p:nvSpPr>
          <p:cNvPr id="1042" name="Text Box 19"/>
          <p:cNvSpPr txBox="1">
            <a:spLocks noChangeArrowheads="1"/>
          </p:cNvSpPr>
          <p:nvPr/>
        </p:nvSpPr>
        <p:spPr bwMode="auto">
          <a:xfrm>
            <a:off x="611188" y="1484313"/>
            <a:ext cx="2736850" cy="338554"/>
          </a:xfrm>
          <a:prstGeom prst="rect">
            <a:avLst/>
          </a:prstGeom>
          <a:noFill/>
          <a:ln w="9525">
            <a:noFill/>
            <a:miter lim="800000"/>
            <a:headEnd/>
            <a:tailEnd/>
          </a:ln>
        </p:spPr>
        <p:txBody>
          <a:bodyPr>
            <a:spAutoFit/>
          </a:bodyPr>
          <a:lstStyle/>
          <a:p>
            <a:pPr algn="ctr">
              <a:spcBef>
                <a:spcPct val="50000"/>
              </a:spcBef>
            </a:pPr>
            <a:r>
              <a:rPr lang="ru-RU" altLang="ru-RU" sz="1600" dirty="0">
                <a:latin typeface="Arial" pitchFamily="34" charset="0"/>
                <a:cs typeface="Arial" pitchFamily="34" charset="0"/>
              </a:rPr>
              <a:t>Эпидемический потенциал</a:t>
            </a:r>
          </a:p>
        </p:txBody>
      </p:sp>
      <p:cxnSp>
        <p:nvCxnSpPr>
          <p:cNvPr id="1043" name="Прямая соединительная линия 19"/>
          <p:cNvCxnSpPr>
            <a:cxnSpLocks noChangeShapeType="1"/>
          </p:cNvCxnSpPr>
          <p:nvPr/>
        </p:nvCxnSpPr>
        <p:spPr bwMode="auto">
          <a:xfrm>
            <a:off x="900113" y="1341438"/>
            <a:ext cx="8064500" cy="0"/>
          </a:xfrm>
          <a:prstGeom prst="line">
            <a:avLst/>
          </a:prstGeom>
          <a:noFill/>
          <a:ln w="95250" algn="ctr">
            <a:solidFill>
              <a:srgbClr val="FF0000"/>
            </a:solidFill>
            <a:round/>
            <a:headEnd/>
            <a:tailEnd/>
          </a:ln>
        </p:spPr>
      </p:cxnSp>
      <p:sp>
        <p:nvSpPr>
          <p:cNvPr id="1044" name="Заголовок 1"/>
          <p:cNvSpPr>
            <a:spLocks noGrp="1"/>
          </p:cNvSpPr>
          <p:nvPr>
            <p:ph type="title"/>
          </p:nvPr>
        </p:nvSpPr>
        <p:spPr>
          <a:xfrm>
            <a:off x="879475" y="198438"/>
            <a:ext cx="8229600" cy="1143000"/>
          </a:xfrm>
        </p:spPr>
        <p:txBody>
          <a:bodyPr>
            <a:normAutofit fontScale="90000"/>
          </a:bodyPr>
          <a:lstStyle/>
          <a:p>
            <a:pPr eaLnBrk="1" hangingPunct="1"/>
            <a:r>
              <a:rPr lang="ru-RU" altLang="ru-RU" sz="2400" b="1" dirty="0" smtClean="0">
                <a:solidFill>
                  <a:srgbClr val="800000"/>
                </a:solidFill>
                <a:latin typeface="Arial" pitchFamily="34" charset="0"/>
                <a:ea typeface="Calibri" pitchFamily="34" charset="0"/>
                <a:cs typeface="Arial" pitchFamily="34" charset="0"/>
              </a:rPr>
              <a:t>ЭПИДЕМИЧЕСКИЙ ПОТЕНЦИАЛ ВОЗБУДИТЕЛЕЙ И СКОРОСТЬ ФОРМИРОВАНИЯ ГОСПИТАЛЬНОЙ ПОПУЛЯЦИИ</a:t>
            </a:r>
          </a:p>
        </p:txBody>
      </p:sp>
    </p:spTree>
    <p:extLst>
      <p:ext uri="{BB962C8B-B14F-4D97-AF65-F5344CB8AC3E}">
        <p14:creationId xmlns:p14="http://schemas.microsoft.com/office/powerpoint/2010/main" val="1053340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2950" cy="706437"/>
          </a:xfrm>
        </p:spPr>
        <p:txBody>
          <a:bodyPr>
            <a:normAutofit/>
          </a:bodyPr>
          <a:lstStyle/>
          <a:p>
            <a:pPr>
              <a:defRPr/>
            </a:pPr>
            <a:r>
              <a:rPr lang="ru-RU" sz="3200" b="1" dirty="0" smtClean="0">
                <a:solidFill>
                  <a:srgbClr val="800000"/>
                </a:solidFill>
                <a:effectLst/>
                <a:latin typeface="Arial" pitchFamily="34" charset="0"/>
                <a:cs typeface="Arial" pitchFamily="34" charset="0"/>
              </a:rPr>
              <a:t>Внутрибольничный штамм-это:</a:t>
            </a:r>
            <a:endParaRPr lang="ru-RU" sz="3200" b="1" dirty="0">
              <a:solidFill>
                <a:srgbClr val="800000"/>
              </a:solidFill>
              <a:effectLst/>
              <a:latin typeface="Arial" pitchFamily="34" charset="0"/>
              <a:cs typeface="Arial" pitchFamily="34" charset="0"/>
            </a:endParaRPr>
          </a:p>
        </p:txBody>
      </p:sp>
      <p:sp>
        <p:nvSpPr>
          <p:cNvPr id="3" name="Содержимое 2"/>
          <p:cNvSpPr>
            <a:spLocks noGrp="1"/>
          </p:cNvSpPr>
          <p:nvPr>
            <p:ph idx="1"/>
          </p:nvPr>
        </p:nvSpPr>
        <p:spPr>
          <a:xfrm>
            <a:off x="457200" y="1196975"/>
            <a:ext cx="8229600" cy="5111750"/>
          </a:xfrm>
        </p:spPr>
        <p:txBody>
          <a:bodyPr>
            <a:normAutofit lnSpcReduction="10000"/>
          </a:bodyPr>
          <a:lstStyle/>
          <a:p>
            <a:pPr algn="just">
              <a:lnSpc>
                <a:spcPct val="150000"/>
              </a:lnSpc>
              <a:defRPr/>
            </a:pPr>
            <a:r>
              <a:rPr lang="ru-RU" sz="2400" b="1" dirty="0" smtClean="0">
                <a:latin typeface="Arial" pitchFamily="34" charset="0"/>
                <a:cs typeface="Arial" pitchFamily="34" charset="0"/>
              </a:rPr>
              <a:t>Биологический вариант микроорганизма с природными или приобретенными  патогенными характеристиками, обусловливающими формирование эпидемических очагов с множественными заболеваниями;</a:t>
            </a:r>
          </a:p>
          <a:p>
            <a:pPr algn="just">
              <a:lnSpc>
                <a:spcPct val="150000"/>
              </a:lnSpc>
              <a:defRPr/>
            </a:pPr>
            <a:r>
              <a:rPr lang="ru-RU" sz="2400" b="1" dirty="0" smtClean="0">
                <a:latin typeface="Arial" pitchFamily="34" charset="0"/>
                <a:cs typeface="Arial" pitchFamily="34" charset="0"/>
              </a:rPr>
              <a:t>Колонизирующий не менее 20% пациентов отделения;</a:t>
            </a:r>
          </a:p>
          <a:p>
            <a:pPr algn="just">
              <a:lnSpc>
                <a:spcPct val="150000"/>
              </a:lnSpc>
              <a:defRPr/>
            </a:pPr>
            <a:r>
              <a:rPr lang="ru-RU" sz="2400" b="1" dirty="0" smtClean="0">
                <a:latin typeface="Arial" pitchFamily="34" charset="0"/>
                <a:cs typeface="Arial" pitchFamily="34" charset="0"/>
              </a:rPr>
              <a:t>Проявляющий устойчивость к рабочим растворам дезсредств.</a:t>
            </a:r>
            <a:endParaRPr lang="ru-RU" sz="2400" b="1" dirty="0">
              <a:latin typeface="Arial" pitchFamily="34" charset="0"/>
              <a:cs typeface="Arial" pitchFamily="34" charset="0"/>
            </a:endParaRPr>
          </a:p>
        </p:txBody>
      </p:sp>
      <p:pic>
        <p:nvPicPr>
          <p:cNvPr id="4" name="~PP983.WAV">
            <a:hlinkClick r:id="" action="ppaction://media"/>
          </p:cNvPr>
          <p:cNvPicPr>
            <a:picLocks noRot="1" noChangeAspect="1"/>
          </p:cNvPicPr>
          <p:nvPr>
            <a:wavAudioFile r:embed="rId1" name="~PP983.WAV"/>
          </p:nvPr>
        </p:nvPicPr>
        <p:blipFill>
          <a:blip r:embed="rId3" cstate="print"/>
          <a:srcRect/>
          <a:stretch>
            <a:fillRect/>
          </a:stretch>
        </p:blipFill>
        <p:spPr bwMode="auto">
          <a:xfrm>
            <a:off x="8653463" y="6367463"/>
            <a:ext cx="304800" cy="304800"/>
          </a:xfrm>
          <a:prstGeom prst="rect">
            <a:avLst/>
          </a:prstGeom>
          <a:noFill/>
          <a:ln w="9525">
            <a:noFill/>
            <a:miter lim="800000"/>
            <a:headEnd/>
            <a:tailEnd/>
          </a:ln>
        </p:spPr>
      </p:pic>
    </p:spTree>
    <p:extLst>
      <p:ext uri="{BB962C8B-B14F-4D97-AF65-F5344CB8AC3E}">
        <p14:creationId xmlns:p14="http://schemas.microsoft.com/office/powerpoint/2010/main" val="2316702052"/>
      </p:ext>
    </p:extLst>
  </p:cSld>
  <p:clrMapOvr>
    <a:masterClrMapping/>
  </p:clrMapOvr>
  <p:transition advTm="155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marL="420624" indent="-384048" algn="ctr" fontAlgn="auto">
              <a:spcAft>
                <a:spcPts val="0"/>
              </a:spcAft>
              <a:buFont typeface="Wingdings 2"/>
              <a:buNone/>
              <a:defRPr/>
            </a:pPr>
            <a:endParaRPr lang="ru-RU" dirty="0" smtClean="0">
              <a:solidFill>
                <a:schemeClr val="accent4">
                  <a:lumMod val="60000"/>
                  <a:lumOff val="40000"/>
                </a:schemeClr>
              </a:solidFill>
            </a:endParaRPr>
          </a:p>
          <a:p>
            <a:pPr marL="420624" indent="-384048" algn="ctr" fontAlgn="auto">
              <a:spcAft>
                <a:spcPts val="0"/>
              </a:spcAft>
              <a:buFont typeface="Wingdings 2"/>
              <a:buNone/>
              <a:defRPr/>
            </a:pPr>
            <a:r>
              <a:rPr lang="ru-RU" sz="2800" b="1" dirty="0" smtClean="0">
                <a:solidFill>
                  <a:srgbClr val="800000"/>
                </a:solidFill>
                <a:latin typeface="Arial" pitchFamily="34" charset="0"/>
                <a:cs typeface="Arial" pitchFamily="34" charset="0"/>
              </a:rPr>
              <a:t>Роль внутрибольничных штаммов в развитии ГСИ</a:t>
            </a:r>
          </a:p>
          <a:p>
            <a:pPr marL="420624" indent="-384048" algn="ctr" fontAlgn="auto">
              <a:spcAft>
                <a:spcPts val="0"/>
              </a:spcAft>
              <a:buFont typeface="Wingdings 2"/>
              <a:buNone/>
              <a:defRPr/>
            </a:pPr>
            <a:endParaRPr lang="ru-RU" dirty="0">
              <a:solidFill>
                <a:srgbClr val="FFC000"/>
              </a:solidFill>
            </a:endParaRPr>
          </a:p>
        </p:txBody>
      </p:sp>
      <p:graphicFrame>
        <p:nvGraphicFramePr>
          <p:cNvPr id="33794" name="Диаграмма 4"/>
          <p:cNvGraphicFramePr>
            <a:graphicFrameLocks/>
          </p:cNvGraphicFramePr>
          <p:nvPr/>
        </p:nvGraphicFramePr>
        <p:xfrm>
          <a:off x="357158" y="1714488"/>
          <a:ext cx="8458230" cy="4935530"/>
        </p:xfrm>
        <a:graphic>
          <a:graphicData uri="http://schemas.openxmlformats.org/presentationml/2006/ole">
            <mc:AlternateContent xmlns:mc="http://schemas.openxmlformats.org/markup-compatibility/2006">
              <mc:Choice xmlns:v="urn:schemas-microsoft-com:vml" Requires="v">
                <p:oleObj spid="_x0000_s3085" name="Worksheet" r:id="rId4" imgW="8858250" imgH="6000750" progId="Excel.Sheet.8">
                  <p:embed/>
                </p:oleObj>
              </mc:Choice>
              <mc:Fallback>
                <p:oleObj name="Worksheet" r:id="rId4" imgW="8858250" imgH="600075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1714488"/>
                        <a:ext cx="8458230" cy="49355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55232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pPr eaLnBrk="1" hangingPunct="1"/>
            <a:r>
              <a:rPr lang="ru-RU" altLang="ru-RU" b="1" dirty="0" smtClean="0">
                <a:solidFill>
                  <a:srgbClr val="C00000"/>
                </a:solidFill>
                <a:latin typeface="Arial" pitchFamily="34" charset="0"/>
                <a:cs typeface="Arial" pitchFamily="34" charset="0"/>
              </a:rPr>
              <a:t>Нерешенные вопросы</a:t>
            </a:r>
          </a:p>
        </p:txBody>
      </p:sp>
      <p:graphicFrame>
        <p:nvGraphicFramePr>
          <p:cNvPr id="8" name="Объект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Прямая соединительная линия 5"/>
          <p:cNvCxnSpPr/>
          <p:nvPr/>
        </p:nvCxnSpPr>
        <p:spPr>
          <a:xfrm>
            <a:off x="900113" y="1341438"/>
            <a:ext cx="8064500" cy="0"/>
          </a:xfrm>
          <a:prstGeom prst="line">
            <a:avLst/>
          </a:prstGeom>
          <a:ln w="952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43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57158" y="152400"/>
            <a:ext cx="8405842" cy="1990716"/>
          </a:xfrm>
        </p:spPr>
        <p:txBody>
          <a:bodyPr>
            <a:normAutofit/>
          </a:bodyPr>
          <a:lstStyle/>
          <a:p>
            <a:pPr eaLnBrk="1" hangingPunct="1">
              <a:lnSpc>
                <a:spcPct val="150000"/>
              </a:lnSpc>
              <a:defRPr/>
            </a:pPr>
            <a:r>
              <a:rPr lang="ru-RU" sz="1800" b="1" dirty="0" err="1" smtClean="0">
                <a:solidFill>
                  <a:srgbClr val="C00000"/>
                </a:solidFill>
                <a:latin typeface="Arial" pitchFamily="34" charset="0"/>
                <a:cs typeface="Arial" pitchFamily="34" charset="0"/>
              </a:rPr>
              <a:t>Социологизация</a:t>
            </a:r>
            <a:r>
              <a:rPr lang="ru-RU" sz="1800" b="1" dirty="0" smtClean="0">
                <a:solidFill>
                  <a:srgbClr val="C00000"/>
                </a:solidFill>
                <a:latin typeface="Arial" pitchFamily="34" charset="0"/>
                <a:cs typeface="Arial" pitchFamily="34" charset="0"/>
              </a:rPr>
              <a:t> микробного сообщества</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 </a:t>
            </a:r>
            <a:r>
              <a:rPr lang="en-US" sz="1800" i="1" dirty="0" smtClean="0">
                <a:latin typeface="Arial" pitchFamily="34" charset="0"/>
                <a:cs typeface="Arial" pitchFamily="34" charset="0"/>
              </a:rPr>
              <a:t>quorum sensing,</a:t>
            </a:r>
            <a:r>
              <a:rPr lang="ru-RU" sz="1800" i="1" dirty="0" smtClean="0">
                <a:latin typeface="Arial" pitchFamily="34" charset="0"/>
                <a:cs typeface="Arial" pitchFamily="34" charset="0"/>
              </a:rPr>
              <a:t> </a:t>
            </a:r>
            <a:r>
              <a:rPr lang="en-US" sz="1800" i="1" dirty="0" smtClean="0">
                <a:latin typeface="Arial" pitchFamily="34" charset="0"/>
                <a:cs typeface="Arial" pitchFamily="34" charset="0"/>
              </a:rPr>
              <a:t>cross told</a:t>
            </a:r>
            <a:r>
              <a:rPr lang="ru-RU" sz="1800" i="1" dirty="0" smtClean="0">
                <a:latin typeface="Arial" pitchFamily="34" charset="0"/>
                <a:cs typeface="Arial" pitchFamily="34" charset="0"/>
              </a:rPr>
              <a:t> – </a:t>
            </a:r>
            <a:r>
              <a:rPr lang="ru-RU" sz="1800" dirty="0" smtClean="0">
                <a:latin typeface="Arial" pitchFamily="34" charset="0"/>
                <a:cs typeface="Arial" pitchFamily="34" charset="0"/>
              </a:rPr>
              <a:t>как варианты межвидового общения. Продукция сигнальных молекул, контролирующих синтез экзотоксина, образование </a:t>
            </a:r>
            <a:r>
              <a:rPr lang="ru-RU" sz="1800" dirty="0" err="1" smtClean="0">
                <a:latin typeface="Arial" pitchFamily="34" charset="0"/>
                <a:cs typeface="Arial" pitchFamily="34" charset="0"/>
              </a:rPr>
              <a:t>биоплёнки</a:t>
            </a:r>
            <a:r>
              <a:rPr lang="ru-RU" sz="1800" dirty="0" smtClean="0">
                <a:latin typeface="Arial" pitchFamily="34" charset="0"/>
                <a:cs typeface="Arial" pitchFamily="34" charset="0"/>
              </a:rPr>
              <a:t>, при изменении численности микробной популяции.</a:t>
            </a:r>
          </a:p>
        </p:txBody>
      </p:sp>
      <p:sp>
        <p:nvSpPr>
          <p:cNvPr id="12291" name="Rectangle 3"/>
          <p:cNvSpPr>
            <a:spLocks noGrp="1" noChangeArrowheads="1"/>
          </p:cNvSpPr>
          <p:nvPr>
            <p:ph type="body" idx="1"/>
          </p:nvPr>
        </p:nvSpPr>
        <p:spPr>
          <a:xfrm>
            <a:off x="228600" y="2285992"/>
            <a:ext cx="8701118" cy="4572008"/>
          </a:xfrm>
        </p:spPr>
        <p:txBody>
          <a:bodyPr>
            <a:noAutofit/>
          </a:bodyPr>
          <a:lstStyle/>
          <a:p>
            <a:pPr algn="ctr" eaLnBrk="1" hangingPunct="1">
              <a:buFont typeface="Wingdings" pitchFamily="2" charset="2"/>
              <a:buNone/>
              <a:defRPr/>
            </a:pPr>
            <a:r>
              <a:rPr lang="ru-RU" sz="2000" b="1" dirty="0" smtClean="0">
                <a:solidFill>
                  <a:srgbClr val="C00000"/>
                </a:solidFill>
                <a:latin typeface="Arial" pitchFamily="34" charset="0"/>
                <a:cs typeface="Arial" pitchFamily="34" charset="0"/>
              </a:rPr>
              <a:t>Формы существования микроорганизмов:</a:t>
            </a:r>
          </a:p>
          <a:p>
            <a:pPr eaLnBrk="1" hangingPunct="1">
              <a:buFont typeface="Wingdings" pitchFamily="2" charset="2"/>
              <a:buNone/>
              <a:defRPr/>
            </a:pPr>
            <a:endParaRPr lang="ru-RU" sz="2000" dirty="0" smtClean="0">
              <a:latin typeface="Arial" pitchFamily="34" charset="0"/>
              <a:cs typeface="Arial" pitchFamily="34" charset="0"/>
            </a:endParaRPr>
          </a:p>
          <a:p>
            <a:pPr eaLnBrk="1" hangingPunct="1">
              <a:buFont typeface="Wingdings" pitchFamily="2" charset="2"/>
              <a:buNone/>
              <a:defRPr/>
            </a:pPr>
            <a:r>
              <a:rPr lang="ru-RU" sz="2000" b="1" i="1" dirty="0" smtClean="0">
                <a:latin typeface="Arial" pitchFamily="34" charset="0"/>
                <a:cs typeface="Arial" pitchFamily="34" charset="0"/>
              </a:rPr>
              <a:t>•   подвижная</a:t>
            </a:r>
            <a:r>
              <a:rPr lang="ru-RU" sz="2000" b="1" dirty="0" smtClean="0">
                <a:latin typeface="Arial" pitchFamily="34" charset="0"/>
                <a:cs typeface="Arial" pitchFamily="34" charset="0"/>
              </a:rPr>
              <a:t>  (планктонная) </a:t>
            </a:r>
            <a:r>
              <a:rPr lang="ru-RU" sz="2000" dirty="0" smtClean="0">
                <a:latin typeface="Arial" pitchFamily="34" charset="0"/>
                <a:cs typeface="Arial" pitchFamily="34" charset="0"/>
              </a:rPr>
              <a:t>– обеспечивает движение и колонизацию новой среды обитания</a:t>
            </a:r>
          </a:p>
          <a:p>
            <a:pPr eaLnBrk="1" hangingPunct="1">
              <a:buFont typeface="Wingdings" pitchFamily="2" charset="2"/>
              <a:buNone/>
              <a:defRPr/>
            </a:pPr>
            <a:r>
              <a:rPr lang="ru-RU" sz="2000" b="1" i="1" dirty="0" smtClean="0">
                <a:latin typeface="Arial" pitchFamily="34" charset="0"/>
                <a:cs typeface="Arial" pitchFamily="34" charset="0"/>
              </a:rPr>
              <a:t>•    </a:t>
            </a:r>
            <a:r>
              <a:rPr lang="ru-RU" sz="2000" b="1" i="1" dirty="0" err="1" smtClean="0">
                <a:latin typeface="Arial" pitchFamily="34" charset="0"/>
                <a:cs typeface="Arial" pitchFamily="34" charset="0"/>
              </a:rPr>
              <a:t>биопленка</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 закрыта от действия факторов окружающей среды</a:t>
            </a:r>
          </a:p>
          <a:p>
            <a:pPr eaLnBrk="1" hangingPunct="1">
              <a:buFont typeface="Wingdings" pitchFamily="2" charset="2"/>
              <a:buNone/>
              <a:defRPr/>
            </a:pPr>
            <a:r>
              <a:rPr lang="ru-RU" sz="2000" b="1" i="1" dirty="0" smtClean="0">
                <a:latin typeface="Arial" pitchFamily="34" charset="0"/>
                <a:cs typeface="Arial" pitchFamily="34" charset="0"/>
              </a:rPr>
              <a:t>•    некультивируемые</a:t>
            </a:r>
            <a:r>
              <a:rPr lang="en-US" sz="2000" b="1" dirty="0" smtClean="0">
                <a:latin typeface="Arial" pitchFamily="34" charset="0"/>
                <a:cs typeface="Arial" pitchFamily="34" charset="0"/>
              </a:rPr>
              <a:t> </a:t>
            </a:r>
            <a:r>
              <a:rPr lang="ru-RU" sz="2000" b="1" i="1" dirty="0" smtClean="0">
                <a:latin typeface="Arial" pitchFamily="34" charset="0"/>
                <a:cs typeface="Arial" pitchFamily="34" charset="0"/>
              </a:rPr>
              <a:t>(покоящиеся) формы</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   при смене эпидемического варианта </a:t>
            </a:r>
            <a:r>
              <a:rPr lang="ru-RU" sz="2000" dirty="0" err="1" smtClean="0">
                <a:latin typeface="Arial" pitchFamily="34" charset="0"/>
                <a:cs typeface="Arial" pitchFamily="34" charset="0"/>
              </a:rPr>
              <a:t>межэпидемическим</a:t>
            </a:r>
            <a:r>
              <a:rPr lang="ru-RU" sz="2000" dirty="0" smtClean="0">
                <a:latin typeface="Arial" pitchFamily="34" charset="0"/>
                <a:cs typeface="Arial" pitchFamily="34" charset="0"/>
              </a:rPr>
              <a:t> (фаза резервации) возбудителя  </a:t>
            </a:r>
          </a:p>
          <a:p>
            <a:pPr>
              <a:defRPr/>
            </a:pPr>
            <a:r>
              <a:rPr lang="ru-RU" sz="2000" b="1" i="1" dirty="0" err="1" smtClean="0">
                <a:latin typeface="Arial" pitchFamily="34" charset="0"/>
                <a:cs typeface="Arial" pitchFamily="34" charset="0"/>
              </a:rPr>
              <a:t>цистоподобные</a:t>
            </a:r>
            <a:r>
              <a:rPr lang="ru-RU" sz="2000" b="1" i="1" dirty="0" smtClean="0">
                <a:latin typeface="Arial" pitchFamily="34" charset="0"/>
                <a:cs typeface="Arial" pitchFamily="34" charset="0"/>
              </a:rPr>
              <a:t> комплексы</a:t>
            </a:r>
          </a:p>
          <a:p>
            <a:pPr eaLnBrk="1" hangingPunct="1">
              <a:buFont typeface="Wingdings" pitchFamily="2" charset="2"/>
              <a:buNone/>
              <a:defRPr/>
            </a:pPr>
            <a:endParaRPr lang="ru-RU" sz="2000" dirty="0" smtClean="0">
              <a:latin typeface="Arial" pitchFamily="34" charset="0"/>
              <a:cs typeface="Arial" pitchFamily="34" charset="0"/>
            </a:endParaRPr>
          </a:p>
          <a:p>
            <a:pPr eaLnBrk="1" hangingPunct="1">
              <a:buFont typeface="Wingdings" pitchFamily="2" charset="2"/>
              <a:buNone/>
              <a:defRPr/>
            </a:pPr>
            <a:endParaRPr lang="ru-RU" sz="2000" b="1" dirty="0" smtClean="0">
              <a:latin typeface="Arial" pitchFamily="34" charset="0"/>
              <a:cs typeface="Arial" pitchFamily="34" charset="0"/>
            </a:endParaRPr>
          </a:p>
          <a:p>
            <a:pPr eaLnBrk="1" hangingPunct="1">
              <a:buFont typeface="Wingdings" pitchFamily="2" charset="2"/>
              <a:buNone/>
              <a:defRPr/>
            </a:pPr>
            <a:r>
              <a:rPr lang="ru-RU" sz="2000" b="1" dirty="0" smtClean="0">
                <a:latin typeface="Arial" pitchFamily="34" charset="0"/>
                <a:cs typeface="Arial" pitchFamily="34" charset="0"/>
              </a:rPr>
              <a:t>Главное </a:t>
            </a:r>
            <a:r>
              <a:rPr lang="ru-RU" sz="2000" b="1" i="1" dirty="0" smtClean="0">
                <a:latin typeface="Arial" pitchFamily="34" charset="0"/>
                <a:cs typeface="Arial" pitchFamily="34" charset="0"/>
              </a:rPr>
              <a:t>           </a:t>
            </a:r>
            <a:r>
              <a:rPr lang="ru-RU" sz="2000" i="1" dirty="0" smtClean="0">
                <a:latin typeface="Arial" pitchFamily="34" charset="0"/>
                <a:cs typeface="Arial" pitchFamily="34" charset="0"/>
              </a:rPr>
              <a:t>доза </a:t>
            </a:r>
            <a:r>
              <a:rPr lang="ru-RU" sz="2000" i="1" dirty="0" err="1" smtClean="0">
                <a:latin typeface="Arial" pitchFamily="34" charset="0"/>
                <a:cs typeface="Arial" pitchFamily="34" charset="0"/>
              </a:rPr>
              <a:t>инфекта</a:t>
            </a:r>
            <a:endParaRPr lang="en-US" sz="2000" i="1" dirty="0" smtClean="0">
              <a:latin typeface="Arial" pitchFamily="34" charset="0"/>
              <a:cs typeface="Arial" pitchFamily="34" charset="0"/>
            </a:endParaRPr>
          </a:p>
          <a:p>
            <a:pPr eaLnBrk="1" hangingPunct="1">
              <a:buFont typeface="Wingdings" pitchFamily="2" charset="2"/>
              <a:buNone/>
              <a:defRPr/>
            </a:pPr>
            <a:r>
              <a:rPr lang="ru-RU" sz="2000" dirty="0" smtClean="0">
                <a:latin typeface="Arial" pitchFamily="34" charset="0"/>
                <a:cs typeface="Arial" pitchFamily="34" charset="0"/>
              </a:rPr>
              <a:t>                          место инокуляции или возможность </a:t>
            </a:r>
            <a:r>
              <a:rPr lang="ru-RU" sz="2000" dirty="0" err="1" smtClean="0">
                <a:latin typeface="Arial" pitchFamily="34" charset="0"/>
                <a:cs typeface="Arial" pitchFamily="34" charset="0"/>
              </a:rPr>
              <a:t>транслокации</a:t>
            </a:r>
            <a:endParaRPr lang="ru-RU" sz="2000" dirty="0" smtClean="0">
              <a:latin typeface="Arial" pitchFamily="34" charset="0"/>
              <a:cs typeface="Arial" pitchFamily="34" charset="0"/>
            </a:endParaRPr>
          </a:p>
        </p:txBody>
      </p:sp>
      <p:sp>
        <p:nvSpPr>
          <p:cNvPr id="75780" name="Line 4"/>
          <p:cNvSpPr>
            <a:spLocks noChangeShapeType="1"/>
          </p:cNvSpPr>
          <p:nvPr/>
        </p:nvSpPr>
        <p:spPr bwMode="auto">
          <a:xfrm>
            <a:off x="1619672" y="6237312"/>
            <a:ext cx="381000" cy="0"/>
          </a:xfrm>
          <a:prstGeom prst="line">
            <a:avLst/>
          </a:prstGeom>
          <a:noFill/>
          <a:ln w="9525">
            <a:solidFill>
              <a:schemeClr val="tx1"/>
            </a:solidFill>
            <a:round/>
            <a:headEnd/>
            <a:tailEnd type="triangle" w="med" len="med"/>
          </a:ln>
        </p:spPr>
        <p:txBody>
          <a:bodyPr/>
          <a:lstStyle/>
          <a:p>
            <a:endParaRPr lang="ru-RU"/>
          </a:p>
        </p:txBody>
      </p:sp>
      <p:sp>
        <p:nvSpPr>
          <p:cNvPr id="75781" name="Line 5"/>
          <p:cNvSpPr>
            <a:spLocks noChangeShapeType="1"/>
          </p:cNvSpPr>
          <p:nvPr/>
        </p:nvSpPr>
        <p:spPr bwMode="auto">
          <a:xfrm>
            <a:off x="1619672" y="6669360"/>
            <a:ext cx="381000" cy="0"/>
          </a:xfrm>
          <a:prstGeom prst="line">
            <a:avLst/>
          </a:prstGeom>
          <a:noFill/>
          <a:ln w="9525">
            <a:solidFill>
              <a:schemeClr val="tx1"/>
            </a:solidFill>
            <a:round/>
            <a:headEnd/>
            <a:tailEnd type="triangle" w="med" len="med"/>
          </a:ln>
        </p:spPr>
        <p:txBody>
          <a:bodyPr/>
          <a:lstStyle/>
          <a:p>
            <a:endParaRPr lang="ru-RU"/>
          </a:p>
        </p:txBody>
      </p:sp>
    </p:spTree>
    <p:extLst>
      <p:ext uri="{BB962C8B-B14F-4D97-AF65-F5344CB8AC3E}">
        <p14:creationId xmlns:p14="http://schemas.microsoft.com/office/powerpoint/2010/main" val="1306457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0"/>
            <a:ext cx="8229600" cy="1143000"/>
          </a:xfrm>
        </p:spPr>
        <p:txBody>
          <a:bodyPr>
            <a:normAutofit fontScale="90000"/>
          </a:bodyPr>
          <a:lstStyle/>
          <a:p>
            <a:r>
              <a:rPr lang="ru-RU" b="1" dirty="0" smtClean="0">
                <a:solidFill>
                  <a:srgbClr val="C00000"/>
                </a:solidFill>
                <a:latin typeface="Arial" pitchFamily="34" charset="0"/>
                <a:cs typeface="Arial" pitchFamily="34" charset="0"/>
              </a:rPr>
              <a:t/>
            </a:r>
            <a:br>
              <a:rPr lang="ru-RU" b="1" dirty="0" smtClean="0">
                <a:solidFill>
                  <a:srgbClr val="C00000"/>
                </a:solidFill>
                <a:latin typeface="Arial" pitchFamily="34" charset="0"/>
                <a:cs typeface="Arial" pitchFamily="34" charset="0"/>
              </a:rPr>
            </a:br>
            <a:r>
              <a:rPr lang="ru-RU" sz="3600" b="1" dirty="0" smtClean="0">
                <a:solidFill>
                  <a:srgbClr val="800000"/>
                </a:solidFill>
                <a:latin typeface="Arial" pitchFamily="34" charset="0"/>
                <a:cs typeface="Arial" pitchFamily="34" charset="0"/>
              </a:rPr>
              <a:t>Фенотипические методы внутривидового типирования</a:t>
            </a:r>
            <a:br>
              <a:rPr lang="ru-RU" sz="3600" b="1" dirty="0" smtClean="0">
                <a:solidFill>
                  <a:srgbClr val="800000"/>
                </a:solidFill>
                <a:latin typeface="Arial" pitchFamily="34" charset="0"/>
                <a:cs typeface="Arial" pitchFamily="34" charset="0"/>
              </a:rPr>
            </a:br>
            <a:endParaRPr lang="ru-RU" sz="3600" dirty="0">
              <a:solidFill>
                <a:srgbClr val="800000"/>
              </a:solidFill>
            </a:endParaRPr>
          </a:p>
        </p:txBody>
      </p:sp>
      <p:sp>
        <p:nvSpPr>
          <p:cNvPr id="3" name="Содержимое 2"/>
          <p:cNvSpPr>
            <a:spLocks noGrp="1"/>
          </p:cNvSpPr>
          <p:nvPr>
            <p:ph idx="1"/>
          </p:nvPr>
        </p:nvSpPr>
        <p:spPr>
          <a:xfrm>
            <a:off x="457200" y="1340768"/>
            <a:ext cx="8229600" cy="5256584"/>
          </a:xfrm>
        </p:spPr>
        <p:txBody>
          <a:bodyPr>
            <a:noAutofit/>
          </a:bodyPr>
          <a:lstStyle/>
          <a:p>
            <a:pPr algn="just">
              <a:lnSpc>
                <a:spcPct val="150000"/>
              </a:lnSpc>
              <a:buNone/>
            </a:pPr>
            <a:r>
              <a:rPr lang="ru-RU" sz="2000" b="1" dirty="0" smtClean="0">
                <a:latin typeface="Arial" pitchFamily="34" charset="0"/>
                <a:cs typeface="Arial" pitchFamily="34" charset="0"/>
              </a:rPr>
              <a:t>    - основаны на определении способности микроорганизмов утилизировать или использовать в качестве субстрата те или иные питательные вещества (биотипирование)</a:t>
            </a:r>
          </a:p>
          <a:p>
            <a:pPr algn="just">
              <a:lnSpc>
                <a:spcPct val="150000"/>
              </a:lnSpc>
              <a:buNone/>
            </a:pPr>
            <a:r>
              <a:rPr lang="ru-RU" sz="2000" b="1" dirty="0" smtClean="0">
                <a:latin typeface="Arial" pitchFamily="34" charset="0"/>
                <a:cs typeface="Arial" pitchFamily="34" charset="0"/>
              </a:rPr>
              <a:t>      1. изучение антигенной структуры (серотипирование, иммуноблотинг) </a:t>
            </a:r>
          </a:p>
          <a:p>
            <a:pPr algn="just">
              <a:lnSpc>
                <a:spcPct val="150000"/>
              </a:lnSpc>
              <a:buNone/>
            </a:pPr>
            <a:r>
              <a:rPr lang="ru-RU" sz="2000" b="1" dirty="0" smtClean="0">
                <a:latin typeface="Arial" pitchFamily="34" charset="0"/>
                <a:cs typeface="Arial" pitchFamily="34" charset="0"/>
              </a:rPr>
              <a:t>       2.  определение чувствительности </a:t>
            </a:r>
          </a:p>
          <a:p>
            <a:pPr algn="just">
              <a:lnSpc>
                <a:spcPct val="150000"/>
              </a:lnSpc>
            </a:pPr>
            <a:r>
              <a:rPr lang="ru-RU" sz="2000" b="1" dirty="0" smtClean="0">
                <a:latin typeface="Arial" pitchFamily="34" charset="0"/>
                <a:cs typeface="Arial" pitchFamily="34" charset="0"/>
              </a:rPr>
              <a:t>к бактериофагам (фаготипирование)</a:t>
            </a:r>
          </a:p>
          <a:p>
            <a:pPr algn="just">
              <a:lnSpc>
                <a:spcPct val="150000"/>
              </a:lnSpc>
            </a:pPr>
            <a:r>
              <a:rPr lang="ru-RU" sz="2000" b="1" dirty="0" smtClean="0">
                <a:latin typeface="Arial" pitchFamily="34" charset="0"/>
                <a:cs typeface="Arial" pitchFamily="34" charset="0"/>
              </a:rPr>
              <a:t>к бактериоцинам (бактериоцинотипирование)</a:t>
            </a:r>
          </a:p>
          <a:p>
            <a:pPr algn="just">
              <a:lnSpc>
                <a:spcPct val="150000"/>
              </a:lnSpc>
            </a:pPr>
            <a:r>
              <a:rPr lang="ru-RU" sz="2000" b="1" dirty="0" smtClean="0">
                <a:latin typeface="Arial" pitchFamily="34" charset="0"/>
                <a:cs typeface="Arial" pitchFamily="34" charset="0"/>
              </a:rPr>
              <a:t>к антибиотикам (антибиотикотипирование)</a:t>
            </a:r>
          </a:p>
          <a:p>
            <a:pPr algn="just">
              <a:lnSpc>
                <a:spcPct val="150000"/>
              </a:lnSpc>
            </a:pPr>
            <a:r>
              <a:rPr lang="ru-RU" sz="2000" b="1" dirty="0" smtClean="0">
                <a:latin typeface="Arial" pitchFamily="34" charset="0"/>
                <a:cs typeface="Arial" pitchFamily="34" charset="0"/>
              </a:rPr>
              <a:t>к дезинфектантам</a:t>
            </a:r>
          </a:p>
        </p:txBody>
      </p:sp>
    </p:spTree>
    <p:extLst>
      <p:ext uri="{BB962C8B-B14F-4D97-AF65-F5344CB8AC3E}">
        <p14:creationId xmlns:p14="http://schemas.microsoft.com/office/powerpoint/2010/main" val="4225010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264696"/>
          </a:xfrm>
        </p:spPr>
        <p:txBody>
          <a:bodyPr>
            <a:normAutofit/>
          </a:bodyPr>
          <a:lstStyle/>
          <a:p>
            <a:pPr algn="ctr">
              <a:lnSpc>
                <a:spcPct val="150000"/>
              </a:lnSpc>
              <a:buNone/>
            </a:pPr>
            <a:r>
              <a:rPr lang="ru-RU" b="1" dirty="0" smtClean="0">
                <a:solidFill>
                  <a:srgbClr val="800000"/>
                </a:solidFill>
                <a:latin typeface="Arial" pitchFamily="34" charset="0"/>
                <a:cs typeface="Arial" pitchFamily="34" charset="0"/>
              </a:rPr>
              <a:t>Однако эти методы типирования микроорганизмов</a:t>
            </a:r>
          </a:p>
          <a:p>
            <a:pPr algn="ctr">
              <a:lnSpc>
                <a:spcPct val="150000"/>
              </a:lnSpc>
              <a:buNone/>
            </a:pPr>
            <a:endParaRPr lang="ru-RU" sz="2800" b="1" dirty="0" smtClean="0">
              <a:solidFill>
                <a:srgbClr val="C00000"/>
              </a:solidFill>
              <a:latin typeface="Arial" pitchFamily="34" charset="0"/>
              <a:cs typeface="Arial" pitchFamily="34" charset="0"/>
            </a:endParaRPr>
          </a:p>
          <a:p>
            <a:pPr algn="just">
              <a:lnSpc>
                <a:spcPct val="150000"/>
              </a:lnSpc>
            </a:pPr>
            <a:r>
              <a:rPr lang="ru-RU" sz="2800" b="1" dirty="0" smtClean="0">
                <a:latin typeface="Arial" pitchFamily="34" charset="0"/>
                <a:cs typeface="Arial" pitchFamily="34" charset="0"/>
              </a:rPr>
              <a:t>низкоинформативны</a:t>
            </a:r>
          </a:p>
          <a:p>
            <a:pPr algn="just">
              <a:lnSpc>
                <a:spcPct val="150000"/>
              </a:lnSpc>
            </a:pPr>
            <a:r>
              <a:rPr lang="ru-RU" sz="2800" b="1" dirty="0" smtClean="0">
                <a:latin typeface="Arial" pitchFamily="34" charset="0"/>
                <a:cs typeface="Arial" pitchFamily="34" charset="0"/>
              </a:rPr>
              <a:t>недостаточно воспроизводимы в связи с изменением свойств микроорганизмов, кодируемых мобильными генетическими элементами.</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val="1096369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332656"/>
            <a:ext cx="8229600" cy="620688"/>
          </a:xfrm>
        </p:spPr>
        <p:txBody>
          <a:bodyPr>
            <a:normAutofit fontScale="90000"/>
          </a:bodyPr>
          <a:lstStyle/>
          <a:p>
            <a:r>
              <a:rPr lang="ru-RU" b="1" dirty="0" smtClean="0">
                <a:solidFill>
                  <a:srgbClr val="C00000"/>
                </a:solidFill>
                <a:latin typeface="Arial" pitchFamily="34" charset="0"/>
                <a:cs typeface="Arial" pitchFamily="34" charset="0"/>
              </a:rPr>
              <a:t/>
            </a:r>
            <a:br>
              <a:rPr lang="ru-RU" b="1" dirty="0" smtClean="0">
                <a:solidFill>
                  <a:srgbClr val="C00000"/>
                </a:solidFill>
                <a:latin typeface="Arial" pitchFamily="34" charset="0"/>
                <a:cs typeface="Arial" pitchFamily="34" charset="0"/>
              </a:rPr>
            </a:br>
            <a:r>
              <a:rPr lang="ru-RU" sz="3100" b="1" dirty="0" smtClean="0">
                <a:solidFill>
                  <a:srgbClr val="C00000"/>
                </a:solidFill>
                <a:latin typeface="Arial" pitchFamily="34" charset="0"/>
                <a:cs typeface="Arial" pitchFamily="34" charset="0"/>
              </a:rPr>
              <a:t> </a:t>
            </a:r>
            <a:br>
              <a:rPr lang="ru-RU" sz="3100" b="1" dirty="0" smtClean="0">
                <a:solidFill>
                  <a:srgbClr val="C00000"/>
                </a:solidFill>
                <a:latin typeface="Arial" pitchFamily="34" charset="0"/>
                <a:cs typeface="Arial" pitchFamily="34" charset="0"/>
              </a:rPr>
            </a:br>
            <a:r>
              <a:rPr lang="ru-RU" sz="4000" b="1" dirty="0">
                <a:solidFill>
                  <a:srgbClr val="800000"/>
                </a:solidFill>
                <a:latin typeface="Arial" pitchFamily="34" charset="0"/>
                <a:cs typeface="Arial" pitchFamily="34" charset="0"/>
              </a:rPr>
              <a:t>М</a:t>
            </a:r>
            <a:r>
              <a:rPr lang="ru-RU" sz="4000" b="1" dirty="0" smtClean="0">
                <a:solidFill>
                  <a:srgbClr val="800000"/>
                </a:solidFill>
                <a:latin typeface="Arial" pitchFamily="34" charset="0"/>
                <a:cs typeface="Arial" pitchFamily="34" charset="0"/>
              </a:rPr>
              <a:t>олекулярно-генетические методы типирования</a:t>
            </a:r>
            <a:r>
              <a:rPr lang="ru-RU" sz="3200" dirty="0" smtClean="0"/>
              <a:t/>
            </a:r>
            <a:br>
              <a:rPr lang="ru-RU" sz="3200" dirty="0" smtClean="0"/>
            </a:br>
            <a:r>
              <a:rPr lang="ru-RU" sz="3600" b="1" dirty="0" smtClean="0">
                <a:solidFill>
                  <a:srgbClr val="C00000"/>
                </a:solidFill>
                <a:latin typeface="Arial" pitchFamily="34" charset="0"/>
                <a:cs typeface="Arial" pitchFamily="34" charset="0"/>
              </a:rPr>
              <a:t/>
            </a:r>
            <a:br>
              <a:rPr lang="ru-RU" sz="3600" b="1" dirty="0" smtClean="0">
                <a:solidFill>
                  <a:srgbClr val="C00000"/>
                </a:solidFill>
                <a:latin typeface="Arial" pitchFamily="34" charset="0"/>
                <a:cs typeface="Arial" pitchFamily="34" charset="0"/>
              </a:rPr>
            </a:br>
            <a:endParaRPr lang="ru-RU" sz="3600" dirty="0"/>
          </a:p>
        </p:txBody>
      </p:sp>
      <p:sp>
        <p:nvSpPr>
          <p:cNvPr id="3" name="Содержимое 2"/>
          <p:cNvSpPr>
            <a:spLocks noGrp="1"/>
          </p:cNvSpPr>
          <p:nvPr>
            <p:ph idx="1"/>
          </p:nvPr>
        </p:nvSpPr>
        <p:spPr>
          <a:xfrm>
            <a:off x="457200" y="1124744"/>
            <a:ext cx="8229600" cy="5472608"/>
          </a:xfrm>
        </p:spPr>
        <p:txBody>
          <a:bodyPr>
            <a:noAutofit/>
          </a:bodyPr>
          <a:lstStyle/>
          <a:p>
            <a:pPr algn="just">
              <a:lnSpc>
                <a:spcPct val="150000"/>
              </a:lnSpc>
              <a:buNone/>
            </a:pPr>
            <a:r>
              <a:rPr lang="ru-RU" sz="2400" b="1" dirty="0" smtClean="0">
                <a:latin typeface="Arial" pitchFamily="34" charset="0"/>
                <a:cs typeface="Arial" pitchFamily="34" charset="0"/>
              </a:rPr>
              <a:t>  - основаны на определении генетических особенностей каждого штамма или т.н. генетических маркеров</a:t>
            </a:r>
          </a:p>
          <a:p>
            <a:pPr algn="just">
              <a:lnSpc>
                <a:spcPct val="150000"/>
              </a:lnSpc>
              <a:buNone/>
            </a:pPr>
            <a:endParaRPr lang="ru-RU" sz="2400" b="1" dirty="0" smtClean="0">
              <a:latin typeface="Arial" pitchFamily="34" charset="0"/>
              <a:cs typeface="Arial" pitchFamily="34" charset="0"/>
            </a:endParaRPr>
          </a:p>
          <a:p>
            <a:pPr algn="ctr">
              <a:lnSpc>
                <a:spcPct val="150000"/>
              </a:lnSpc>
              <a:buNone/>
            </a:pPr>
            <a:r>
              <a:rPr lang="ru-RU" sz="2400" b="1" dirty="0" smtClean="0">
                <a:solidFill>
                  <a:srgbClr val="800000"/>
                </a:solidFill>
                <a:latin typeface="Arial" pitchFamily="34" charset="0"/>
                <a:cs typeface="Arial" pitchFamily="34" charset="0"/>
              </a:rPr>
              <a:t>Методы определения генетических маркеров:</a:t>
            </a:r>
          </a:p>
          <a:p>
            <a:pPr algn="just">
              <a:lnSpc>
                <a:spcPct val="150000"/>
              </a:lnSpc>
            </a:pPr>
            <a:r>
              <a:rPr lang="ru-RU" sz="2400" b="1" dirty="0" err="1" smtClean="0">
                <a:latin typeface="Arial" pitchFamily="34" charset="0"/>
                <a:cs typeface="Arial" pitchFamily="34" charset="0"/>
              </a:rPr>
              <a:t>полимеразная</a:t>
            </a:r>
            <a:r>
              <a:rPr lang="ru-RU" sz="2400" b="1" dirty="0" smtClean="0">
                <a:latin typeface="Arial" pitchFamily="34" charset="0"/>
                <a:cs typeface="Arial" pitchFamily="34" charset="0"/>
              </a:rPr>
              <a:t> цепная реакция (ПЦР)</a:t>
            </a:r>
          </a:p>
          <a:p>
            <a:pPr algn="just">
              <a:lnSpc>
                <a:spcPct val="150000"/>
              </a:lnSpc>
            </a:pPr>
            <a:r>
              <a:rPr lang="ru-RU" sz="2400" b="1" dirty="0" err="1" smtClean="0">
                <a:latin typeface="Arial" pitchFamily="34" charset="0"/>
                <a:cs typeface="Arial" pitchFamily="34" charset="0"/>
              </a:rPr>
              <a:t>рестрикционный</a:t>
            </a:r>
            <a:r>
              <a:rPr lang="ru-RU" sz="2400" b="1" dirty="0" smtClean="0">
                <a:latin typeface="Arial" pitchFamily="34" charset="0"/>
                <a:cs typeface="Arial" pitchFamily="34" charset="0"/>
              </a:rPr>
              <a:t> анализ ДНК (</a:t>
            </a:r>
            <a:r>
              <a:rPr lang="en-US" sz="2400" b="1" dirty="0" smtClean="0">
                <a:latin typeface="Arial" pitchFamily="34" charset="0"/>
                <a:cs typeface="Arial" pitchFamily="34" charset="0"/>
              </a:rPr>
              <a:t>RFLP</a:t>
            </a:r>
            <a:r>
              <a:rPr lang="ru-RU" sz="2400" b="1" dirty="0" smtClean="0">
                <a:latin typeface="Arial" pitchFamily="34" charset="0"/>
                <a:cs typeface="Arial" pitchFamily="34" charset="0"/>
              </a:rPr>
              <a:t>, </a:t>
            </a:r>
            <a:r>
              <a:rPr lang="en-US" sz="2400" b="1" dirty="0" smtClean="0">
                <a:latin typeface="Arial" pitchFamily="34" charset="0"/>
                <a:cs typeface="Arial" pitchFamily="34" charset="0"/>
              </a:rPr>
              <a:t>PFGE</a:t>
            </a:r>
            <a:r>
              <a:rPr lang="ru-RU" sz="2400" b="1" dirty="0" smtClean="0">
                <a:latin typeface="Arial" pitchFamily="34" charset="0"/>
                <a:cs typeface="Arial" pitchFamily="34" charset="0"/>
              </a:rPr>
              <a:t>)</a:t>
            </a:r>
          </a:p>
          <a:p>
            <a:pPr algn="just">
              <a:lnSpc>
                <a:spcPct val="150000"/>
              </a:lnSpc>
            </a:pPr>
            <a:r>
              <a:rPr lang="ru-RU" sz="2400" b="1" dirty="0" smtClean="0">
                <a:latin typeface="Arial" pitchFamily="34" charset="0"/>
                <a:cs typeface="Arial" pitchFamily="34" charset="0"/>
              </a:rPr>
              <a:t>ДНК – </a:t>
            </a:r>
            <a:r>
              <a:rPr lang="ru-RU" sz="2400" b="1" dirty="0" err="1" smtClean="0">
                <a:latin typeface="Arial" pitchFamily="34" charset="0"/>
                <a:cs typeface="Arial" pitchFamily="34" charset="0"/>
              </a:rPr>
              <a:t>секвенирование</a:t>
            </a:r>
            <a:endParaRPr lang="ru-RU" sz="2400" b="1" dirty="0" smtClean="0">
              <a:latin typeface="Arial" pitchFamily="34" charset="0"/>
              <a:cs typeface="Arial" pitchFamily="34" charset="0"/>
            </a:endParaRPr>
          </a:p>
        </p:txBody>
      </p:sp>
    </p:spTree>
    <p:extLst>
      <p:ext uri="{BB962C8B-B14F-4D97-AF65-F5344CB8AC3E}">
        <p14:creationId xmlns:p14="http://schemas.microsoft.com/office/powerpoint/2010/main" val="499820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6837" y="240966"/>
            <a:ext cx="6562260" cy="637580"/>
          </a:xfrm>
        </p:spPr>
        <p:txBody>
          <a:bodyPr>
            <a:noAutofit/>
          </a:bodyPr>
          <a:lstStyle/>
          <a:p>
            <a:pPr algn="ctr">
              <a:defRPr/>
            </a:pPr>
            <a:r>
              <a:rPr lang="ru-RU" sz="2800" b="1" dirty="0">
                <a:latin typeface="+mn-lt"/>
                <a:cs typeface="Arial" pitchFamily="34" charset="0"/>
              </a:rPr>
              <a:t>Заболеваемость ИСМП в Российской Федерации в 2005-2020 гг.</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579850650"/>
              </p:ext>
            </p:extLst>
          </p:nvPr>
        </p:nvGraphicFramePr>
        <p:xfrm>
          <a:off x="330119" y="1085655"/>
          <a:ext cx="8435190" cy="5615940"/>
        </p:xfrm>
        <a:graphic>
          <a:graphicData uri="http://schemas.openxmlformats.org/drawingml/2006/table">
            <a:tbl>
              <a:tblPr firstRow="1" bandRow="1">
                <a:tableStyleId>{7DF18680-E054-41AD-8BC1-D1AEF772440D}</a:tableStyleId>
              </a:tblPr>
              <a:tblGrid>
                <a:gridCol w="2811730"/>
                <a:gridCol w="2811730"/>
                <a:gridCol w="2811730"/>
              </a:tblGrid>
              <a:tr h="541609">
                <a:tc>
                  <a:txBody>
                    <a:bodyPr/>
                    <a:lstStyle/>
                    <a:p>
                      <a:pPr algn="ctr"/>
                      <a:r>
                        <a:rPr lang="ru-RU" sz="1800" dirty="0" smtClean="0"/>
                        <a:t>Годы</a:t>
                      </a:r>
                      <a:endParaRPr lang="ru-RU"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t>Абсолютное</a:t>
                      </a:r>
                      <a:r>
                        <a:rPr lang="ru-RU" sz="1800" baseline="0" dirty="0" smtClean="0"/>
                        <a:t> число случаев</a:t>
                      </a:r>
                      <a:endParaRPr lang="ru-RU"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t>Показатель на 1000 пациентов </a:t>
                      </a:r>
                      <a:endParaRPr lang="ru-RU"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2005</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30 256</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0,9</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2006</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26 873</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0,8</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2007</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26 852</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0,8</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2008</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26 237</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0,8</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2009</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25 456</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0,8</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2010</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27 220</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0,85</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463">
                <a:tc>
                  <a:txBody>
                    <a:bodyPr/>
                    <a:lstStyle/>
                    <a:p>
                      <a:pPr algn="ctr"/>
                      <a:r>
                        <a:rPr lang="ru-RU" sz="1600" dirty="0" smtClean="0"/>
                        <a:t>2011</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25 617</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0,8</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2012</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25 237</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0,8</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463">
                <a:tc>
                  <a:txBody>
                    <a:bodyPr/>
                    <a:lstStyle/>
                    <a:p>
                      <a:pPr algn="ctr"/>
                      <a:r>
                        <a:rPr lang="ru-RU" sz="1600" dirty="0" smtClean="0"/>
                        <a:t>2013</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25 136</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0,8</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2014</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24 965</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0,8</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2015</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24 007</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0,76</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2016</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24 000</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0,74</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2017</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22 963</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0,7</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dirty="0" smtClean="0"/>
                        <a:t>2018</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27 071</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0,81</a:t>
                      </a:r>
                      <a:endParaRPr lang="ru-RU" sz="1600" b="1" dirty="0">
                        <a:solidFill>
                          <a:schemeClr val="tx1"/>
                        </a:solidFill>
                        <a:latin typeface="Arial" pitchFamily="34" charset="0"/>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b="0" dirty="0" smtClean="0">
                          <a:solidFill>
                            <a:schemeClr val="tx1"/>
                          </a:solidFill>
                          <a:latin typeface="+mn-lt"/>
                          <a:cs typeface="Arial" pitchFamily="34" charset="0"/>
                        </a:rPr>
                        <a:t>2019</a:t>
                      </a:r>
                      <a:endParaRPr lang="ru-RU" sz="1600" b="0" dirty="0">
                        <a:solidFill>
                          <a:schemeClr val="tx1"/>
                        </a:solidFill>
                        <a:latin typeface="+mn-lt"/>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0" dirty="0" smtClean="0">
                          <a:solidFill>
                            <a:schemeClr val="tx1"/>
                          </a:solidFill>
                          <a:latin typeface="+mn-lt"/>
                          <a:cs typeface="Arial" pitchFamily="34" charset="0"/>
                        </a:rPr>
                        <a:t>24 523</a:t>
                      </a:r>
                      <a:endParaRPr lang="ru-RU" sz="1600" b="0" dirty="0">
                        <a:solidFill>
                          <a:schemeClr val="tx1"/>
                        </a:solidFill>
                        <a:latin typeface="+mn-lt"/>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0" dirty="0" smtClean="0">
                          <a:solidFill>
                            <a:schemeClr val="tx1"/>
                          </a:solidFill>
                          <a:latin typeface="+mn-lt"/>
                          <a:cs typeface="Arial" pitchFamily="34" charset="0"/>
                        </a:rPr>
                        <a:t>0,72</a:t>
                      </a:r>
                      <a:endParaRPr lang="ru-RU" sz="1600" b="0" dirty="0">
                        <a:solidFill>
                          <a:schemeClr val="tx1"/>
                        </a:solidFill>
                        <a:latin typeface="+mn-lt"/>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57">
                <a:tc>
                  <a:txBody>
                    <a:bodyPr/>
                    <a:lstStyle/>
                    <a:p>
                      <a:pPr algn="ctr"/>
                      <a:r>
                        <a:rPr lang="ru-RU" sz="1600" b="0" dirty="0" smtClean="0">
                          <a:solidFill>
                            <a:schemeClr val="tx1"/>
                          </a:solidFill>
                          <a:latin typeface="+mn-lt"/>
                          <a:cs typeface="Arial" pitchFamily="34" charset="0"/>
                        </a:rPr>
                        <a:t>2020</a:t>
                      </a:r>
                      <a:endParaRPr lang="ru-RU" sz="1600" b="0" dirty="0">
                        <a:solidFill>
                          <a:schemeClr val="tx1"/>
                        </a:solidFill>
                        <a:latin typeface="+mn-lt"/>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solidFill>
                            <a:schemeClr val="tx1"/>
                          </a:solidFill>
                          <a:latin typeface="+mn-lt"/>
                          <a:cs typeface="Arial" pitchFamily="34" charset="0"/>
                        </a:rPr>
                        <a:t>130</a:t>
                      </a:r>
                      <a:r>
                        <a:rPr lang="ru-RU" sz="1600" b="0" dirty="0" smtClean="0">
                          <a:solidFill>
                            <a:schemeClr val="tx1"/>
                          </a:solidFill>
                          <a:latin typeface="+mn-lt"/>
                          <a:cs typeface="Arial" pitchFamily="34" charset="0"/>
                        </a:rPr>
                        <a:t> </a:t>
                      </a:r>
                      <a:r>
                        <a:rPr lang="en-US" sz="1600" b="0" dirty="0" smtClean="0">
                          <a:solidFill>
                            <a:schemeClr val="tx1"/>
                          </a:solidFill>
                          <a:latin typeface="+mn-lt"/>
                          <a:cs typeface="Arial" pitchFamily="34" charset="0"/>
                        </a:rPr>
                        <a:t>803</a:t>
                      </a:r>
                      <a:endParaRPr lang="ru-RU" sz="1600" b="0" dirty="0">
                        <a:solidFill>
                          <a:schemeClr val="tx1"/>
                        </a:solidFill>
                        <a:latin typeface="+mn-lt"/>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solidFill>
                            <a:schemeClr val="tx1"/>
                          </a:solidFill>
                          <a:latin typeface="+mn-lt"/>
                          <a:cs typeface="Arial" pitchFamily="34" charset="0"/>
                        </a:rPr>
                        <a:t>3,81</a:t>
                      </a:r>
                      <a:endParaRPr lang="ru-RU" sz="1600" b="0" dirty="0">
                        <a:solidFill>
                          <a:schemeClr val="tx1"/>
                        </a:solidFill>
                        <a:latin typeface="+mn-lt"/>
                        <a:cs typeface="Arial"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03981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0"/>
            <a:ext cx="8640960" cy="6741368"/>
          </a:xfrm>
        </p:spPr>
        <p:txBody>
          <a:bodyPr>
            <a:noAutofit/>
          </a:bodyPr>
          <a:lstStyle/>
          <a:p>
            <a:pPr algn="just">
              <a:lnSpc>
                <a:spcPct val="150000"/>
              </a:lnSpc>
              <a:buNone/>
            </a:pPr>
            <a:r>
              <a:rPr lang="ru-RU" sz="2000" b="1" dirty="0" smtClean="0">
                <a:latin typeface="Arial" pitchFamily="34" charset="0"/>
                <a:cs typeface="Arial" pitchFamily="34" charset="0"/>
              </a:rPr>
              <a:t>     Каждый штамм имеет набор фрагментов ДНК со свойственной только ему электрофоретической подвижностью. Он называется </a:t>
            </a:r>
            <a:r>
              <a:rPr lang="ru-RU" sz="2000" b="1" dirty="0" smtClean="0">
                <a:solidFill>
                  <a:srgbClr val="800000"/>
                </a:solidFill>
                <a:latin typeface="Arial" pitchFamily="34" charset="0"/>
                <a:cs typeface="Arial" pitchFamily="34" charset="0"/>
              </a:rPr>
              <a:t>паттерном или фингерпринт</a:t>
            </a:r>
            <a:r>
              <a:rPr lang="ru-RU" sz="2000" b="1" dirty="0" smtClean="0">
                <a:solidFill>
                  <a:srgbClr val="C00000"/>
                </a:solidFill>
                <a:latin typeface="Arial" pitchFamily="34" charset="0"/>
                <a:cs typeface="Arial" pitchFamily="34" charset="0"/>
              </a:rPr>
              <a:t>ом</a:t>
            </a:r>
            <a:r>
              <a:rPr lang="ru-RU" sz="2000" b="1" dirty="0" smtClean="0">
                <a:latin typeface="Arial" pitchFamily="34" charset="0"/>
                <a:cs typeface="Arial" pitchFamily="34" charset="0"/>
              </a:rPr>
              <a:t> (геномным «отпечатком пальца»)</a:t>
            </a:r>
          </a:p>
          <a:p>
            <a:pPr algn="just">
              <a:lnSpc>
                <a:spcPct val="150000"/>
              </a:lnSpc>
              <a:buNone/>
            </a:pPr>
            <a:endParaRPr lang="ru-RU" sz="2000" b="1" dirty="0" smtClean="0">
              <a:latin typeface="Arial" pitchFamily="34" charset="0"/>
              <a:cs typeface="Arial" pitchFamily="34" charset="0"/>
            </a:endParaRPr>
          </a:p>
          <a:p>
            <a:pPr algn="ctr">
              <a:lnSpc>
                <a:spcPct val="150000"/>
              </a:lnSpc>
              <a:buNone/>
            </a:pPr>
            <a:r>
              <a:rPr lang="ru-RU" sz="2000" b="1" dirty="0" smtClean="0">
                <a:solidFill>
                  <a:srgbClr val="800000"/>
                </a:solidFill>
                <a:latin typeface="Arial" pitchFamily="34" charset="0"/>
                <a:cs typeface="Arial" pitchFamily="34" charset="0"/>
              </a:rPr>
              <a:t>Для определения фингерпринта применяют методы:</a:t>
            </a:r>
          </a:p>
          <a:p>
            <a:pPr algn="just">
              <a:lnSpc>
                <a:spcPct val="150000"/>
              </a:lnSpc>
            </a:pPr>
            <a:r>
              <a:rPr lang="ru-RU" sz="2000" b="1" dirty="0" smtClean="0">
                <a:latin typeface="Arial" pitchFamily="34" charset="0"/>
                <a:cs typeface="Arial" pitchFamily="34" charset="0"/>
              </a:rPr>
              <a:t>избирательная амплификация полиморфной ДНК-</a:t>
            </a:r>
            <a:r>
              <a:rPr lang="en-US" sz="2000" b="1" dirty="0" smtClean="0">
                <a:latin typeface="Arial" pitchFamily="34" charset="0"/>
                <a:cs typeface="Arial" pitchFamily="34" charset="0"/>
              </a:rPr>
              <a:t>RAPD-</a:t>
            </a:r>
            <a:r>
              <a:rPr lang="ru-RU" sz="2000" b="1" dirty="0" smtClean="0">
                <a:latin typeface="Arial" pitchFamily="34" charset="0"/>
                <a:cs typeface="Arial" pitchFamily="34" charset="0"/>
              </a:rPr>
              <a:t>ПЦР</a:t>
            </a:r>
            <a:r>
              <a:rPr lang="en-US" sz="2000" b="1" dirty="0" smtClean="0">
                <a:latin typeface="Arial" pitchFamily="34" charset="0"/>
                <a:cs typeface="Arial" pitchFamily="34" charset="0"/>
              </a:rPr>
              <a:t> (Random Amplification of Polymorphic DNA)</a:t>
            </a:r>
            <a:endParaRPr lang="ru-RU" sz="2000" b="1" dirty="0" smtClean="0">
              <a:latin typeface="Arial" pitchFamily="34" charset="0"/>
              <a:cs typeface="Arial" pitchFamily="34" charset="0"/>
            </a:endParaRPr>
          </a:p>
          <a:p>
            <a:pPr algn="just">
              <a:lnSpc>
                <a:spcPct val="150000"/>
              </a:lnSpc>
            </a:pPr>
            <a:r>
              <a:rPr lang="ru-RU" sz="2000" b="1" dirty="0" smtClean="0">
                <a:latin typeface="Arial" pitchFamily="34" charset="0"/>
                <a:cs typeface="Arial" pitchFamily="34" charset="0"/>
              </a:rPr>
              <a:t>электрофорез ДНК в пульсирующем поле (пульс-электрофорез </a:t>
            </a:r>
            <a:r>
              <a:rPr lang="en-US" sz="2000" b="1" dirty="0" smtClean="0">
                <a:latin typeface="Arial" pitchFamily="34" charset="0"/>
                <a:cs typeface="Arial" pitchFamily="34" charset="0"/>
              </a:rPr>
              <a:t>PFGE</a:t>
            </a:r>
            <a:r>
              <a:rPr lang="ru-RU" sz="2000" b="1" dirty="0" smtClean="0">
                <a:latin typeface="Arial" pitchFamily="34" charset="0"/>
                <a:cs typeface="Arial" pitchFamily="34" charset="0"/>
              </a:rPr>
              <a:t>)</a:t>
            </a:r>
          </a:p>
          <a:p>
            <a:pPr algn="just">
              <a:lnSpc>
                <a:spcPct val="150000"/>
              </a:lnSpc>
            </a:pPr>
            <a:r>
              <a:rPr lang="ru-RU" sz="2000" b="1" dirty="0" smtClean="0">
                <a:latin typeface="Arial" pitchFamily="34" charset="0"/>
                <a:cs typeface="Arial" pitchFamily="34" charset="0"/>
              </a:rPr>
              <a:t>методы секвенирования ДНК – определение последовательности нуклеотидов (сиквенса) в одном (однолокусная) или несколько (</a:t>
            </a:r>
            <a:r>
              <a:rPr lang="ru-RU" sz="2000" b="1" dirty="0" err="1" smtClean="0">
                <a:latin typeface="Arial" pitchFamily="34" charset="0"/>
                <a:cs typeface="Arial" pitchFamily="34" charset="0"/>
              </a:rPr>
              <a:t>мультилокусная</a:t>
            </a:r>
            <a:r>
              <a:rPr lang="ru-RU" sz="2000" b="1" dirty="0" smtClean="0">
                <a:latin typeface="Arial" pitchFamily="34" charset="0"/>
                <a:cs typeface="Arial" pitchFamily="34" charset="0"/>
              </a:rPr>
              <a:t> </a:t>
            </a:r>
            <a:r>
              <a:rPr lang="en-US" sz="2000" b="1" dirty="0" smtClean="0">
                <a:latin typeface="Arial" pitchFamily="34" charset="0"/>
                <a:cs typeface="Arial" pitchFamily="34" charset="0"/>
              </a:rPr>
              <a:t>MLST</a:t>
            </a:r>
            <a:r>
              <a:rPr lang="ru-RU" sz="2000" b="1" dirty="0" smtClean="0">
                <a:latin typeface="Arial" pitchFamily="34" charset="0"/>
                <a:cs typeface="Arial" pitchFamily="34" charset="0"/>
              </a:rPr>
              <a:t>) участков.</a:t>
            </a:r>
            <a:endParaRPr lang="ru-RU" sz="2000" b="1" dirty="0">
              <a:latin typeface="Arial" pitchFamily="34" charset="0"/>
              <a:cs typeface="Arial" pitchFamily="34" charset="0"/>
            </a:endParaRPr>
          </a:p>
        </p:txBody>
      </p:sp>
    </p:spTree>
    <p:extLst>
      <p:ext uri="{BB962C8B-B14F-4D97-AF65-F5344CB8AC3E}">
        <p14:creationId xmlns:p14="http://schemas.microsoft.com/office/powerpoint/2010/main" val="1988991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a:lstStyle/>
          <a:p>
            <a:pPr algn="ctr" eaLnBrk="0" hangingPunct="0">
              <a:defRPr/>
            </a:pPr>
            <a:r>
              <a:rPr lang="ru-RU" sz="3200" b="1" kern="0" dirty="0">
                <a:solidFill>
                  <a:srgbClr val="C00000"/>
                </a:solidFill>
                <a:latin typeface="Arial" pitchFamily="34" charset="0"/>
                <a:ea typeface="+mj-ea"/>
                <a:cs typeface="Arial" pitchFamily="34" charset="0"/>
              </a:rPr>
              <a:t>Новые резервуары </a:t>
            </a:r>
            <a:r>
              <a:rPr lang="ru-RU" sz="3200" b="1" kern="0" dirty="0" err="1">
                <a:solidFill>
                  <a:srgbClr val="C00000"/>
                </a:solidFill>
                <a:latin typeface="Arial" pitchFamily="34" charset="0"/>
                <a:ea typeface="+mj-ea"/>
                <a:cs typeface="Arial" pitchFamily="34" charset="0"/>
              </a:rPr>
              <a:t>антибиотикорезистентных</a:t>
            </a:r>
            <a:r>
              <a:rPr lang="ru-RU" sz="3200" b="1" kern="0" dirty="0">
                <a:solidFill>
                  <a:srgbClr val="C00000"/>
                </a:solidFill>
                <a:latin typeface="Arial" pitchFamily="34" charset="0"/>
                <a:ea typeface="+mj-ea"/>
                <a:cs typeface="Arial" pitchFamily="34" charset="0"/>
              </a:rPr>
              <a:t> штаммов</a:t>
            </a:r>
          </a:p>
        </p:txBody>
      </p:sp>
      <p:sp>
        <p:nvSpPr>
          <p:cNvPr id="3" name="Содержимое 2"/>
          <p:cNvSpPr txBox="1">
            <a:spLocks/>
          </p:cNvSpPr>
          <p:nvPr/>
        </p:nvSpPr>
        <p:spPr>
          <a:xfrm>
            <a:off x="457200" y="2000240"/>
            <a:ext cx="8229600" cy="4125923"/>
          </a:xfrm>
          <a:prstGeom prst="rect">
            <a:avLst/>
          </a:prstGeom>
        </p:spPr>
        <p:txBody>
          <a:bodyPr/>
          <a:lstStyle/>
          <a:p>
            <a:pPr marL="342900" indent="-342900" eaLnBrk="0" hangingPunct="0">
              <a:lnSpc>
                <a:spcPct val="150000"/>
              </a:lnSpc>
              <a:spcBef>
                <a:spcPct val="20000"/>
              </a:spcBef>
              <a:buFontTx/>
              <a:buChar char="•"/>
              <a:defRPr/>
            </a:pPr>
            <a:r>
              <a:rPr lang="ru-RU" sz="2800" kern="0" dirty="0">
                <a:latin typeface="Arial" pitchFamily="34" charset="0"/>
                <a:cs typeface="Arial" pitchFamily="34" charset="0"/>
              </a:rPr>
              <a:t>Мобильные </a:t>
            </a:r>
            <a:r>
              <a:rPr lang="ru-RU" sz="2800" kern="0" dirty="0" smtClean="0">
                <a:latin typeface="Arial" pitchFamily="34" charset="0"/>
                <a:cs typeface="Arial" pitchFamily="34" charset="0"/>
              </a:rPr>
              <a:t>телефоны;</a:t>
            </a:r>
            <a:endParaRPr lang="ru-RU" sz="2800" kern="0" dirty="0">
              <a:latin typeface="Arial" pitchFamily="34" charset="0"/>
              <a:cs typeface="Arial" pitchFamily="34" charset="0"/>
            </a:endParaRPr>
          </a:p>
          <a:p>
            <a:pPr marL="342900" indent="-342900" eaLnBrk="0" hangingPunct="0">
              <a:lnSpc>
                <a:spcPct val="150000"/>
              </a:lnSpc>
              <a:spcBef>
                <a:spcPct val="20000"/>
              </a:spcBef>
              <a:buFontTx/>
              <a:buChar char="•"/>
              <a:defRPr/>
            </a:pPr>
            <a:r>
              <a:rPr lang="ru-RU" sz="2800" kern="0" dirty="0" smtClean="0">
                <a:latin typeface="Arial" pitchFamily="34" charset="0"/>
                <a:cs typeface="Arial" pitchFamily="34" charset="0"/>
              </a:rPr>
              <a:t>Фонендоскопы;</a:t>
            </a:r>
            <a:endParaRPr lang="ru-RU" sz="2800" kern="0" dirty="0">
              <a:latin typeface="Arial" pitchFamily="34" charset="0"/>
              <a:cs typeface="Arial" pitchFamily="34" charset="0"/>
            </a:endParaRPr>
          </a:p>
          <a:p>
            <a:pPr marL="342900" indent="-342900" eaLnBrk="0" hangingPunct="0">
              <a:lnSpc>
                <a:spcPct val="150000"/>
              </a:lnSpc>
              <a:spcBef>
                <a:spcPct val="20000"/>
              </a:spcBef>
              <a:buFontTx/>
              <a:buChar char="•"/>
              <a:defRPr/>
            </a:pPr>
            <a:r>
              <a:rPr lang="ru-RU" sz="2800" kern="0" dirty="0">
                <a:latin typeface="Arial" pitchFamily="34" charset="0"/>
                <a:cs typeface="Arial" pitchFamily="34" charset="0"/>
              </a:rPr>
              <a:t>Компьютеры – клавиатура и </a:t>
            </a:r>
            <a:r>
              <a:rPr lang="ru-RU" sz="2800" kern="0" dirty="0" smtClean="0">
                <a:latin typeface="Arial" pitchFamily="34" charset="0"/>
                <a:cs typeface="Arial" pitchFamily="34" charset="0"/>
              </a:rPr>
              <a:t>мышь;</a:t>
            </a:r>
            <a:endParaRPr lang="ru-RU" sz="2800" kern="0" dirty="0">
              <a:latin typeface="Arial" pitchFamily="34" charset="0"/>
              <a:cs typeface="Arial" pitchFamily="34" charset="0"/>
            </a:endParaRPr>
          </a:p>
          <a:p>
            <a:pPr marL="342900" indent="-342900" eaLnBrk="0" hangingPunct="0">
              <a:lnSpc>
                <a:spcPct val="150000"/>
              </a:lnSpc>
              <a:spcBef>
                <a:spcPct val="20000"/>
              </a:spcBef>
              <a:buFontTx/>
              <a:buChar char="•"/>
              <a:defRPr/>
            </a:pPr>
            <a:r>
              <a:rPr lang="ru-RU" sz="2800" kern="0" dirty="0">
                <a:latin typeface="Arial" pitchFamily="34" charset="0"/>
                <a:cs typeface="Arial" pitchFamily="34" charset="0"/>
              </a:rPr>
              <a:t>Датчики УЗ </a:t>
            </a:r>
            <a:r>
              <a:rPr lang="ru-RU" sz="2800" kern="0" dirty="0" smtClean="0">
                <a:latin typeface="Arial" pitchFamily="34" charset="0"/>
                <a:cs typeface="Arial" pitchFamily="34" charset="0"/>
              </a:rPr>
              <a:t>аппаратов.</a:t>
            </a:r>
            <a:endParaRPr lang="ru-RU" sz="2800" kern="0" dirty="0">
              <a:latin typeface="Arial" pitchFamily="34" charset="0"/>
              <a:cs typeface="Arial" pitchFamily="34" charset="0"/>
            </a:endParaRPr>
          </a:p>
        </p:txBody>
      </p:sp>
    </p:spTree>
    <p:extLst>
      <p:ext uri="{BB962C8B-B14F-4D97-AF65-F5344CB8AC3E}">
        <p14:creationId xmlns:p14="http://schemas.microsoft.com/office/powerpoint/2010/main" val="3803896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6"/>
          <p:cNvSpPr>
            <a:spLocks noChangeArrowheads="1"/>
          </p:cNvSpPr>
          <p:nvPr/>
        </p:nvSpPr>
        <p:spPr bwMode="auto">
          <a:xfrm>
            <a:off x="2001195" y="1599865"/>
            <a:ext cx="5570550" cy="142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defTabSz="576263">
              <a:spcBef>
                <a:spcPct val="20000"/>
              </a:spcBef>
              <a:buChar char="•"/>
              <a:defRPr sz="2000">
                <a:solidFill>
                  <a:schemeClr val="tx1"/>
                </a:solidFill>
                <a:latin typeface="Arial" panose="020B0604020202020204" pitchFamily="34" charset="0"/>
              </a:defRPr>
            </a:lvl1pPr>
            <a:lvl2pPr marL="742950" indent="-285750" defTabSz="576263">
              <a:spcBef>
                <a:spcPct val="20000"/>
              </a:spcBef>
              <a:buChar char="–"/>
              <a:defRPr>
                <a:solidFill>
                  <a:schemeClr val="tx1"/>
                </a:solidFill>
                <a:latin typeface="Arial" panose="020B0604020202020204" pitchFamily="34" charset="0"/>
              </a:defRPr>
            </a:lvl2pPr>
            <a:lvl3pPr marL="1143000" indent="-228600" defTabSz="576263">
              <a:spcBef>
                <a:spcPct val="20000"/>
              </a:spcBef>
              <a:buChar char="•"/>
              <a:defRPr sz="1500">
                <a:solidFill>
                  <a:schemeClr val="tx1"/>
                </a:solidFill>
                <a:latin typeface="Arial" panose="020B0604020202020204" pitchFamily="34" charset="0"/>
              </a:defRPr>
            </a:lvl3pPr>
            <a:lvl4pPr marL="1600200" indent="-228600" defTabSz="576263">
              <a:spcBef>
                <a:spcPct val="20000"/>
              </a:spcBef>
              <a:buChar char="–"/>
              <a:defRPr sz="1300">
                <a:solidFill>
                  <a:schemeClr val="tx1"/>
                </a:solidFill>
                <a:latin typeface="Arial" panose="020B0604020202020204" pitchFamily="34" charset="0"/>
              </a:defRPr>
            </a:lvl4pPr>
            <a:lvl5pPr marL="2057400" indent="-228600" defTabSz="576263">
              <a:spcBef>
                <a:spcPct val="20000"/>
              </a:spcBef>
              <a:buChar char="»"/>
              <a:defRPr sz="1300">
                <a:solidFill>
                  <a:schemeClr val="tx1"/>
                </a:solidFill>
                <a:latin typeface="Arial" panose="020B0604020202020204" pitchFamily="34" charset="0"/>
              </a:defRPr>
            </a:lvl5pPr>
            <a:lvl6pPr marL="25146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endParaRPr lang="ru-RU" altLang="ru-RU" sz="1746" b="1">
              <a:solidFill>
                <a:schemeClr val="tx2"/>
              </a:solidFill>
            </a:endParaRPr>
          </a:p>
        </p:txBody>
      </p:sp>
      <p:sp>
        <p:nvSpPr>
          <p:cNvPr id="3" name="TextBox 2">
            <a:extLst>
              <a:ext uri="{FF2B5EF4-FFF2-40B4-BE49-F238E27FC236}">
                <a16:creationId xmlns="" xmlns:a16="http://schemas.microsoft.com/office/drawing/2014/main" id="{128ABD3B-DEDC-424B-91B7-C88E4CF8ECC9}"/>
              </a:ext>
            </a:extLst>
          </p:cNvPr>
          <p:cNvSpPr txBox="1"/>
          <p:nvPr/>
        </p:nvSpPr>
        <p:spPr>
          <a:xfrm>
            <a:off x="910828" y="1166842"/>
            <a:ext cx="7322344" cy="3785652"/>
          </a:xfrm>
          <a:prstGeom prst="rect">
            <a:avLst/>
          </a:prstGeom>
          <a:noFill/>
        </p:spPr>
        <p:txBody>
          <a:bodyPr wrap="square" rtlCol="0">
            <a:spAutoFit/>
          </a:bodyPr>
          <a:lstStyle/>
          <a:p>
            <a:pPr algn="ctr"/>
            <a:r>
              <a:rPr lang="ru-RU" altLang="ru-RU" sz="4800" b="1" dirty="0">
                <a:solidFill>
                  <a:srgbClr val="0070C0"/>
                </a:solidFill>
                <a:latin typeface="Tahoma" panose="020B0604030504040204" pitchFamily="34" charset="0"/>
                <a:ea typeface="Tahoma" panose="020B0604030504040204" pitchFamily="34" charset="0"/>
                <a:cs typeface="Tahoma" panose="020B0604030504040204" pitchFamily="34" charset="0"/>
              </a:rPr>
              <a:t>Предвестники возникновения вспышек определены</a:t>
            </a:r>
          </a:p>
          <a:p>
            <a:pPr algn="ctr"/>
            <a:r>
              <a:rPr lang="ru-RU" altLang="ru-RU" sz="4800" b="1" dirty="0">
                <a:solidFill>
                  <a:srgbClr val="0070C0"/>
                </a:solidFill>
                <a:latin typeface="Tahoma" panose="020B0604030504040204" pitchFamily="34" charset="0"/>
                <a:ea typeface="Tahoma" panose="020B0604030504040204" pitchFamily="34" charset="0"/>
                <a:cs typeface="Tahoma" panose="020B0604030504040204" pitchFamily="34" charset="0"/>
              </a:rPr>
              <a:t>в </a:t>
            </a:r>
            <a:r>
              <a:rPr lang="ru-RU" altLang="ru-RU" sz="4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разделе </a:t>
            </a:r>
            <a:r>
              <a:rPr lang="en-US" altLang="ru-RU" sz="4800" b="1" dirty="0">
                <a:solidFill>
                  <a:srgbClr val="0070C0"/>
                </a:solidFill>
                <a:latin typeface="Tahoma" panose="020B0604030504040204" pitchFamily="34" charset="0"/>
                <a:ea typeface="Tahoma" panose="020B0604030504040204" pitchFamily="34" charset="0"/>
                <a:cs typeface="Tahoma" panose="020B0604030504040204" pitchFamily="34" charset="0"/>
              </a:rPr>
              <a:t>XLIV</a:t>
            </a:r>
            <a:r>
              <a:rPr lang="ru-RU" altLang="ru-RU" sz="4800" b="1" dirty="0">
                <a:solidFill>
                  <a:srgbClr val="0070C0"/>
                </a:solidFill>
                <a:latin typeface="Tahoma" panose="020B0604030504040204" pitchFamily="34" charset="0"/>
                <a:ea typeface="Tahoma" panose="020B0604030504040204" pitchFamily="34" charset="0"/>
                <a:cs typeface="Tahoma" panose="020B0604030504040204" pitchFamily="34" charset="0"/>
              </a:rPr>
              <a:t> СанПиН 3.3686-21</a:t>
            </a:r>
            <a:endParaRPr lang="ru-RU"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8775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427F1426-7C5B-479A-A474-9829309B5389}"/>
              </a:ext>
            </a:extLst>
          </p:cNvPr>
          <p:cNvSpPr txBox="1"/>
          <p:nvPr/>
        </p:nvSpPr>
        <p:spPr>
          <a:xfrm>
            <a:off x="257175" y="382012"/>
            <a:ext cx="8665369" cy="7632859"/>
          </a:xfrm>
          <a:prstGeom prst="rect">
            <a:avLst/>
          </a:prstGeom>
          <a:noFill/>
        </p:spPr>
        <p:txBody>
          <a:bodyPr wrap="square" rtlCol="0">
            <a:spAutoFit/>
          </a:bodyPr>
          <a:lstStyle/>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Факты поздней выписки новорожденных из роддома (после 5-го дня);</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Увеличение доли детей, переводимых на второй этап выхаживания;</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Появление генерализованных форм;</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Увеличение доли диагнозов ВУИ среди всех инфекционных диагнозов новорожденных;</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Увеличение частоты инвазивных вмешательств (катетеризация центральных вен, ИВЛ и др.);</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Смена вида циркулирующей микрофлоры у новорожденных и ее идентичность с изолятами, выделенными из внутрибольничной среды;</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Выделение преимущественно одного вида возбудителя;</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Появление микробных ассоциаций;</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Увеличение количества изолированных культур и числа локусов, из которых они выделяются;</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Возникновение двух и более случаев заболеваний, </a:t>
            </a:r>
            <a:r>
              <a:rPr lang="ru-RU" altLang="ru-RU" sz="2000" dirty="0" err="1">
                <a:solidFill>
                  <a:srgbClr val="002060"/>
                </a:solidFill>
                <a:cs typeface="Times New Roman" panose="02020603050405020304" pitchFamily="18" charset="0"/>
              </a:rPr>
              <a:t>эпидемиологически</a:t>
            </a:r>
            <a:r>
              <a:rPr lang="ru-RU" altLang="ru-RU" sz="2000" dirty="0">
                <a:solidFill>
                  <a:srgbClr val="002060"/>
                </a:solidFill>
                <a:cs typeface="Times New Roman" panose="02020603050405020304" pitchFamily="18" charset="0"/>
              </a:rPr>
              <a:t> связанных между собой;</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Рост числа воспалительных заболеваний у родильниц, в том числе после оперативных пособий в родах;</a:t>
            </a:r>
          </a:p>
          <a:p>
            <a:pPr marL="513982" indent="-513982" algn="just">
              <a:spcAft>
                <a:spcPts val="1200"/>
              </a:spcAft>
              <a:buFontTx/>
              <a:buAutoNum type="arabicPeriod"/>
            </a:pPr>
            <a:r>
              <a:rPr lang="ru-RU" altLang="ru-RU" sz="2000" dirty="0">
                <a:solidFill>
                  <a:srgbClr val="002060"/>
                </a:solidFill>
                <a:cs typeface="Times New Roman" panose="02020603050405020304" pitchFamily="18" charset="0"/>
              </a:rPr>
              <a:t>Рост числа воспалительных и инфекционных заболеваний среди медицинского персонала</a:t>
            </a:r>
            <a:endParaRPr lang="ru-RU" sz="2000" dirty="0">
              <a:solidFill>
                <a:srgbClr val="002060"/>
              </a:solidFill>
            </a:endParaRPr>
          </a:p>
        </p:txBody>
      </p:sp>
    </p:spTree>
    <p:extLst>
      <p:ext uri="{BB962C8B-B14F-4D97-AF65-F5344CB8AC3E}">
        <p14:creationId xmlns:p14="http://schemas.microsoft.com/office/powerpoint/2010/main" val="3232100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6" name="Rectangle 2"/>
          <p:cNvSpPr>
            <a:spLocks noGrp="1" noRot="1" noChangeArrowheads="1"/>
          </p:cNvSpPr>
          <p:nvPr>
            <p:ph type="title"/>
          </p:nvPr>
        </p:nvSpPr>
        <p:spPr>
          <a:xfrm>
            <a:off x="357158" y="1"/>
            <a:ext cx="8459787" cy="1196752"/>
          </a:xfrm>
        </p:spPr>
        <p:txBody>
          <a:bodyPr>
            <a:normAutofit/>
          </a:bodyPr>
          <a:lstStyle/>
          <a:p>
            <a:r>
              <a:rPr lang="ru-RU" sz="2400" b="1" dirty="0" smtClean="0">
                <a:solidFill>
                  <a:srgbClr val="C00000"/>
                </a:solidFill>
                <a:latin typeface="Arial" pitchFamily="34" charset="0"/>
                <a:cs typeface="Arial" pitchFamily="34" charset="0"/>
              </a:rPr>
              <a:t>Сигнальные признаки в оценке неблагополучия родильного дома</a:t>
            </a:r>
          </a:p>
        </p:txBody>
      </p:sp>
      <p:graphicFrame>
        <p:nvGraphicFramePr>
          <p:cNvPr id="9" name="Object 3"/>
          <p:cNvGraphicFramePr>
            <a:graphicFrameLocks noGrp="1" noChangeAspect="1"/>
          </p:cNvGraphicFramePr>
          <p:nvPr>
            <p:ph sz="quarter" idx="1"/>
          </p:nvPr>
        </p:nvGraphicFramePr>
        <p:xfrm>
          <a:off x="50800" y="1376363"/>
          <a:ext cx="4667250" cy="3981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4"/>
          <p:cNvGraphicFramePr>
            <a:graphicFrameLocks noGrp="1" noChangeAspect="1"/>
          </p:cNvGraphicFramePr>
          <p:nvPr>
            <p:ph sz="quarter" idx="2"/>
          </p:nvPr>
        </p:nvGraphicFramePr>
        <p:xfrm>
          <a:off x="4548188" y="1682750"/>
          <a:ext cx="4437062" cy="3549650"/>
        </p:xfrm>
        <a:graphic>
          <a:graphicData uri="http://schemas.openxmlformats.org/drawingml/2006/chart">
            <c:chart xmlns:c="http://schemas.openxmlformats.org/drawingml/2006/chart" xmlns:r="http://schemas.openxmlformats.org/officeDocument/2006/relationships" r:id="rId3"/>
          </a:graphicData>
        </a:graphic>
      </p:graphicFrame>
      <p:sp>
        <p:nvSpPr>
          <p:cNvPr id="102405" name="Rectangle 5"/>
          <p:cNvSpPr>
            <a:spLocks noGrp="1" noChangeArrowheads="1"/>
          </p:cNvSpPr>
          <p:nvPr>
            <p:ph type="body" sz="half" idx="3"/>
          </p:nvPr>
        </p:nvSpPr>
        <p:spPr>
          <a:xfrm>
            <a:off x="179512" y="5373216"/>
            <a:ext cx="8712968" cy="1484784"/>
          </a:xfrm>
          <a:ln>
            <a:solidFill>
              <a:schemeClr val="bg1">
                <a:lumMod val="75000"/>
              </a:schemeClr>
            </a:solidFill>
          </a:ln>
        </p:spPr>
        <p:txBody>
          <a:bodyPr>
            <a:noAutofit/>
          </a:bodyPr>
          <a:lstStyle/>
          <a:p>
            <a:pPr marL="420624" indent="-384048" fontAlgn="auto">
              <a:lnSpc>
                <a:spcPct val="150000"/>
              </a:lnSpc>
              <a:spcAft>
                <a:spcPct val="50000"/>
              </a:spcAft>
              <a:buFont typeface="Wingdings 2"/>
              <a:buChar char=""/>
              <a:defRPr/>
            </a:pPr>
            <a:r>
              <a:rPr lang="ru-RU" sz="1600" b="1" dirty="0" smtClean="0">
                <a:latin typeface="Arial" pitchFamily="34" charset="0"/>
                <a:cs typeface="Arial" pitchFamily="34" charset="0"/>
              </a:rPr>
              <a:t>Заболеваемость новорожденных, переводимых на второй этап выхаживания;</a:t>
            </a:r>
          </a:p>
          <a:p>
            <a:pPr marL="420624" indent="-384048" fontAlgn="auto">
              <a:lnSpc>
                <a:spcPct val="150000"/>
              </a:lnSpc>
              <a:spcAft>
                <a:spcPct val="50000"/>
              </a:spcAft>
              <a:buFont typeface="Wingdings 2"/>
              <a:buChar char=""/>
              <a:defRPr/>
            </a:pPr>
            <a:r>
              <a:rPr lang="ru-RU" sz="1600" b="1" dirty="0" smtClean="0">
                <a:latin typeface="Arial" pitchFamily="34" charset="0"/>
                <a:cs typeface="Arial" pitchFamily="34" charset="0"/>
              </a:rPr>
              <a:t>Заболеваемость новорожденных при своевременной и поздней выписке из роддома.</a:t>
            </a:r>
          </a:p>
        </p:txBody>
      </p:sp>
      <p:sp>
        <p:nvSpPr>
          <p:cNvPr id="79878" name="Line 6"/>
          <p:cNvSpPr>
            <a:spLocks noChangeShapeType="1"/>
          </p:cNvSpPr>
          <p:nvPr/>
        </p:nvSpPr>
        <p:spPr bwMode="auto">
          <a:xfrm flipV="1">
            <a:off x="1763713" y="1916113"/>
            <a:ext cx="1295400" cy="1225550"/>
          </a:xfrm>
          <a:prstGeom prst="line">
            <a:avLst/>
          </a:prstGeom>
          <a:noFill/>
          <a:ln w="28575">
            <a:solidFill>
              <a:srgbClr val="FFCC00"/>
            </a:solidFill>
            <a:prstDash val="lgDash"/>
            <a:round/>
            <a:headEnd/>
            <a:tailEnd type="triangle" w="med" len="med"/>
          </a:ln>
        </p:spPr>
        <p:txBody>
          <a:bodyPr wrap="none" anchor="ctr"/>
          <a:lstStyle/>
          <a:p>
            <a:endParaRPr lang="ru-RU"/>
          </a:p>
        </p:txBody>
      </p:sp>
      <p:sp>
        <p:nvSpPr>
          <p:cNvPr id="79879" name="Line 7"/>
          <p:cNvSpPr>
            <a:spLocks noChangeShapeType="1"/>
          </p:cNvSpPr>
          <p:nvPr/>
        </p:nvSpPr>
        <p:spPr bwMode="auto">
          <a:xfrm flipV="1">
            <a:off x="6084888" y="1844675"/>
            <a:ext cx="1366837" cy="1008063"/>
          </a:xfrm>
          <a:prstGeom prst="line">
            <a:avLst/>
          </a:prstGeom>
          <a:noFill/>
          <a:ln w="28575">
            <a:solidFill>
              <a:srgbClr val="FFCC00"/>
            </a:solidFill>
            <a:prstDash val="lgDash"/>
            <a:round/>
            <a:headEnd/>
            <a:tailEnd type="triangle" w="med" len="med"/>
          </a:ln>
        </p:spPr>
        <p:txBody>
          <a:bodyPr wrap="none" anchor="ctr"/>
          <a:lstStyle/>
          <a:p>
            <a:endParaRPr lang="ru-RU"/>
          </a:p>
        </p:txBody>
      </p:sp>
    </p:spTree>
    <p:extLst>
      <p:ext uri="{BB962C8B-B14F-4D97-AF65-F5344CB8AC3E}">
        <p14:creationId xmlns:p14="http://schemas.microsoft.com/office/powerpoint/2010/main" val="176510299"/>
      </p:ext>
    </p:extLst>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0" y="0"/>
            <a:ext cx="9144000" cy="1357298"/>
          </a:xfrm>
        </p:spPr>
        <p:txBody>
          <a:bodyPr>
            <a:noAutofit/>
          </a:bodyPr>
          <a:lstStyle/>
          <a:p>
            <a:pPr algn="ctr" fontAlgn="auto">
              <a:spcAft>
                <a:spcPts val="0"/>
              </a:spcAft>
              <a:defRPr/>
            </a:pPr>
            <a:r>
              <a:rPr lang="ru-RU" sz="2400" b="1" dirty="0" smtClean="0">
                <a:solidFill>
                  <a:srgbClr val="C00000"/>
                </a:solidFill>
                <a:latin typeface="Arial" pitchFamily="34" charset="0"/>
                <a:cs typeface="Arial" pitchFamily="34" charset="0"/>
              </a:rPr>
              <a:t>Соотношение генерализованных и «малых клинических форм» инфекционно-септических заболеваний новорожденных.</a:t>
            </a:r>
          </a:p>
        </p:txBody>
      </p:sp>
      <p:graphicFrame>
        <p:nvGraphicFramePr>
          <p:cNvPr id="4" name="Object 3"/>
          <p:cNvGraphicFramePr>
            <a:graphicFrameLocks noGrp="1" noChangeAspect="1"/>
          </p:cNvGraphicFramePr>
          <p:nvPr>
            <p:ph idx="1"/>
          </p:nvPr>
        </p:nvGraphicFramePr>
        <p:xfrm>
          <a:off x="166688" y="1319213"/>
          <a:ext cx="8675687" cy="5299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0488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2"/>
          <p:cNvSpPr>
            <a:spLocks noGrp="1" noRot="1" noChangeArrowheads="1"/>
          </p:cNvSpPr>
          <p:nvPr>
            <p:ph type="title" sz="quarter"/>
          </p:nvPr>
        </p:nvSpPr>
        <p:spPr>
          <a:xfrm>
            <a:off x="395536" y="0"/>
            <a:ext cx="8229600" cy="1143000"/>
          </a:xfrm>
        </p:spPr>
        <p:txBody>
          <a:bodyPr>
            <a:normAutofit/>
          </a:bodyPr>
          <a:lstStyle/>
          <a:p>
            <a:r>
              <a:rPr lang="ru-RU" sz="2400" b="1" dirty="0" smtClean="0">
                <a:solidFill>
                  <a:srgbClr val="C00000"/>
                </a:solidFill>
                <a:effectLst/>
                <a:latin typeface="Arial" pitchFamily="34" charset="0"/>
                <a:cs typeface="Arial" pitchFamily="34" charset="0"/>
              </a:rPr>
              <a:t>Сравнительная характеристика </a:t>
            </a:r>
            <a:r>
              <a:rPr lang="ru-RU" sz="2400" b="1" smtClean="0">
                <a:solidFill>
                  <a:srgbClr val="C00000"/>
                </a:solidFill>
                <a:effectLst/>
                <a:latin typeface="Arial" pitchFamily="34" charset="0"/>
                <a:cs typeface="Arial" pitchFamily="34" charset="0"/>
              </a:rPr>
              <a:t>манипуляционной нагрузки </a:t>
            </a:r>
            <a:r>
              <a:rPr lang="ru-RU" sz="2400" b="1" dirty="0" smtClean="0">
                <a:solidFill>
                  <a:srgbClr val="C00000"/>
                </a:solidFill>
                <a:effectLst/>
                <a:latin typeface="Arial" pitchFamily="34" charset="0"/>
                <a:cs typeface="Arial" pitchFamily="34" charset="0"/>
              </a:rPr>
              <a:t>в роддомах </a:t>
            </a:r>
          </a:p>
        </p:txBody>
      </p:sp>
      <p:graphicFrame>
        <p:nvGraphicFramePr>
          <p:cNvPr id="17" name="Object 2"/>
          <p:cNvGraphicFramePr>
            <a:graphicFrameLocks noGrp="1" noChangeAspect="1"/>
          </p:cNvGraphicFramePr>
          <p:nvPr>
            <p:ph sz="quarter" idx="2"/>
          </p:nvPr>
        </p:nvGraphicFramePr>
        <p:xfrm>
          <a:off x="4694238" y="1463675"/>
          <a:ext cx="4148137" cy="22717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3"/>
          <p:cNvGraphicFramePr>
            <a:graphicFrameLocks noGrp="1" noChangeAspect="1"/>
          </p:cNvGraphicFramePr>
          <p:nvPr>
            <p:ph sz="quarter" idx="1"/>
          </p:nvPr>
        </p:nvGraphicFramePr>
        <p:xfrm>
          <a:off x="50800" y="1392238"/>
          <a:ext cx="4614863" cy="2343150"/>
        </p:xfrm>
        <a:graphic>
          <a:graphicData uri="http://schemas.openxmlformats.org/drawingml/2006/chart">
            <c:chart xmlns:c="http://schemas.openxmlformats.org/drawingml/2006/chart" xmlns:r="http://schemas.openxmlformats.org/officeDocument/2006/relationships" r:id="rId3"/>
          </a:graphicData>
        </a:graphic>
      </p:graphicFrame>
      <p:sp>
        <p:nvSpPr>
          <p:cNvPr id="28679" name="Text Box 10"/>
          <p:cNvSpPr txBox="1">
            <a:spLocks noChangeArrowheads="1"/>
          </p:cNvSpPr>
          <p:nvPr/>
        </p:nvSpPr>
        <p:spPr bwMode="auto">
          <a:xfrm>
            <a:off x="2484438" y="1557338"/>
            <a:ext cx="566502" cy="307777"/>
          </a:xfrm>
          <a:prstGeom prst="rect">
            <a:avLst/>
          </a:prstGeom>
          <a:noFill/>
          <a:ln w="9525">
            <a:noFill/>
            <a:miter lim="800000"/>
            <a:headEnd/>
            <a:tailEnd/>
          </a:ln>
        </p:spPr>
        <p:txBody>
          <a:bodyPr wrap="none">
            <a:spAutoFit/>
          </a:bodyPr>
          <a:lstStyle/>
          <a:p>
            <a:r>
              <a:rPr lang="ru-RU" sz="1400" b="1" dirty="0">
                <a:latin typeface="Arial" pitchFamily="34" charset="0"/>
                <a:cs typeface="Arial" pitchFamily="34" charset="0"/>
              </a:rPr>
              <a:t>ИВЛ</a:t>
            </a:r>
          </a:p>
        </p:txBody>
      </p:sp>
      <p:sp>
        <p:nvSpPr>
          <p:cNvPr id="28680" name="Text Box 11"/>
          <p:cNvSpPr txBox="1">
            <a:spLocks noChangeArrowheads="1"/>
          </p:cNvSpPr>
          <p:nvPr/>
        </p:nvSpPr>
        <p:spPr bwMode="auto">
          <a:xfrm>
            <a:off x="6516688" y="1484313"/>
            <a:ext cx="1825693" cy="307777"/>
          </a:xfrm>
          <a:prstGeom prst="rect">
            <a:avLst/>
          </a:prstGeom>
          <a:noFill/>
          <a:ln w="9525">
            <a:noFill/>
            <a:miter lim="800000"/>
            <a:headEnd/>
            <a:tailEnd/>
          </a:ln>
        </p:spPr>
        <p:txBody>
          <a:bodyPr wrap="none">
            <a:spAutoFit/>
          </a:bodyPr>
          <a:lstStyle/>
          <a:p>
            <a:r>
              <a:rPr lang="ru-RU" sz="1400" b="1" dirty="0">
                <a:latin typeface="Arial" pitchFamily="34" charset="0"/>
                <a:cs typeface="Arial" pitchFamily="34" charset="0"/>
              </a:rPr>
              <a:t>Пупочный катетер</a:t>
            </a:r>
          </a:p>
        </p:txBody>
      </p:sp>
      <p:graphicFrame>
        <p:nvGraphicFramePr>
          <p:cNvPr id="15" name="Object 4"/>
          <p:cNvGraphicFramePr>
            <a:graphicFrameLocks noGrp="1" noChangeAspect="1"/>
          </p:cNvGraphicFramePr>
          <p:nvPr>
            <p:ph sz="quarter" idx="3"/>
          </p:nvPr>
        </p:nvGraphicFramePr>
        <p:xfrm>
          <a:off x="50800" y="4127500"/>
          <a:ext cx="4902200" cy="2679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Object 5"/>
          <p:cNvGraphicFramePr>
            <a:graphicFrameLocks noGrp="1" noChangeAspect="1"/>
          </p:cNvGraphicFramePr>
          <p:nvPr>
            <p:ph sz="quarter" idx="4"/>
          </p:nvPr>
        </p:nvGraphicFramePr>
        <p:xfrm>
          <a:off x="4694238" y="3911600"/>
          <a:ext cx="4398962" cy="2895600"/>
        </p:xfrm>
        <a:graphic>
          <a:graphicData uri="http://schemas.openxmlformats.org/drawingml/2006/chart">
            <c:chart xmlns:c="http://schemas.openxmlformats.org/drawingml/2006/chart" xmlns:r="http://schemas.openxmlformats.org/officeDocument/2006/relationships" r:id="rId5"/>
          </a:graphicData>
        </a:graphic>
      </p:graphicFrame>
      <p:sp>
        <p:nvSpPr>
          <p:cNvPr id="28681" name="Text Box 14"/>
          <p:cNvSpPr txBox="1">
            <a:spLocks noChangeArrowheads="1"/>
          </p:cNvSpPr>
          <p:nvPr/>
        </p:nvSpPr>
        <p:spPr bwMode="auto">
          <a:xfrm>
            <a:off x="755650" y="4149725"/>
            <a:ext cx="1830181" cy="307777"/>
          </a:xfrm>
          <a:prstGeom prst="rect">
            <a:avLst/>
          </a:prstGeom>
          <a:noFill/>
          <a:ln w="9525">
            <a:noFill/>
            <a:miter lim="800000"/>
            <a:headEnd/>
            <a:tailEnd/>
          </a:ln>
        </p:spPr>
        <p:txBody>
          <a:bodyPr wrap="none">
            <a:spAutoFit/>
          </a:bodyPr>
          <a:lstStyle/>
          <a:p>
            <a:r>
              <a:rPr lang="ru-RU" sz="1400" b="1" dirty="0">
                <a:latin typeface="Arial" pitchFamily="34" charset="0"/>
                <a:cs typeface="Arial" pitchFamily="34" charset="0"/>
              </a:rPr>
              <a:t>Зондовое питание</a:t>
            </a:r>
          </a:p>
        </p:txBody>
      </p:sp>
      <p:sp>
        <p:nvSpPr>
          <p:cNvPr id="28682" name="Text Box 15"/>
          <p:cNvSpPr txBox="1">
            <a:spLocks noChangeArrowheads="1"/>
          </p:cNvSpPr>
          <p:nvPr/>
        </p:nvSpPr>
        <p:spPr bwMode="auto">
          <a:xfrm>
            <a:off x="5435600" y="4005263"/>
            <a:ext cx="1396857" cy="307777"/>
          </a:xfrm>
          <a:prstGeom prst="rect">
            <a:avLst/>
          </a:prstGeom>
          <a:noFill/>
          <a:ln w="9525">
            <a:noFill/>
            <a:miter lim="800000"/>
            <a:headEnd/>
            <a:tailEnd/>
          </a:ln>
        </p:spPr>
        <p:txBody>
          <a:bodyPr wrap="none">
            <a:spAutoFit/>
          </a:bodyPr>
          <a:lstStyle/>
          <a:p>
            <a:r>
              <a:rPr lang="ru-RU" sz="1400" b="1" dirty="0">
                <a:latin typeface="Arial" pitchFamily="34" charset="0"/>
                <a:cs typeface="Arial" pitchFamily="34" charset="0"/>
              </a:rPr>
              <a:t>Антибиотики </a:t>
            </a:r>
          </a:p>
        </p:txBody>
      </p:sp>
      <p:sp>
        <p:nvSpPr>
          <p:cNvPr id="100368" name="Oval 16"/>
          <p:cNvSpPr>
            <a:spLocks noChangeArrowheads="1"/>
          </p:cNvSpPr>
          <p:nvPr/>
        </p:nvSpPr>
        <p:spPr bwMode="auto">
          <a:xfrm>
            <a:off x="6443663" y="2205038"/>
            <a:ext cx="503237" cy="1130300"/>
          </a:xfrm>
          <a:prstGeom prst="ellipse">
            <a:avLst/>
          </a:prstGeom>
          <a:noFill/>
          <a:ln w="28575">
            <a:solidFill>
              <a:srgbClr val="FF0000"/>
            </a:solidFill>
            <a:round/>
            <a:headEnd/>
            <a:tailEnd/>
          </a:ln>
        </p:spPr>
        <p:txBody>
          <a:bodyPr wrap="none" anchor="ctr"/>
          <a:lstStyle/>
          <a:p>
            <a:endParaRPr lang="ru-RU"/>
          </a:p>
        </p:txBody>
      </p:sp>
      <p:sp>
        <p:nvSpPr>
          <p:cNvPr id="100369" name="Oval 17"/>
          <p:cNvSpPr>
            <a:spLocks noChangeArrowheads="1"/>
          </p:cNvSpPr>
          <p:nvPr/>
        </p:nvSpPr>
        <p:spPr bwMode="auto">
          <a:xfrm>
            <a:off x="7596188" y="2133600"/>
            <a:ext cx="503237" cy="1130300"/>
          </a:xfrm>
          <a:prstGeom prst="ellipse">
            <a:avLst/>
          </a:prstGeom>
          <a:noFill/>
          <a:ln w="28575">
            <a:solidFill>
              <a:srgbClr val="FF0000"/>
            </a:solidFill>
            <a:round/>
            <a:headEnd/>
            <a:tailEnd/>
          </a:ln>
        </p:spPr>
        <p:txBody>
          <a:bodyPr wrap="none" anchor="ctr"/>
          <a:lstStyle/>
          <a:p>
            <a:endParaRPr lang="ru-RU"/>
          </a:p>
        </p:txBody>
      </p:sp>
      <p:sp>
        <p:nvSpPr>
          <p:cNvPr id="100370" name="Oval 18"/>
          <p:cNvSpPr>
            <a:spLocks noChangeArrowheads="1"/>
          </p:cNvSpPr>
          <p:nvPr/>
        </p:nvSpPr>
        <p:spPr bwMode="auto">
          <a:xfrm>
            <a:off x="3348038" y="3933825"/>
            <a:ext cx="863600" cy="2303463"/>
          </a:xfrm>
          <a:prstGeom prst="ellipse">
            <a:avLst/>
          </a:prstGeom>
          <a:noFill/>
          <a:ln w="28575">
            <a:solidFill>
              <a:srgbClr val="FF0000"/>
            </a:solidFill>
            <a:round/>
            <a:headEnd/>
            <a:tailEnd/>
          </a:ln>
        </p:spPr>
        <p:txBody>
          <a:bodyPr wrap="none" anchor="ctr"/>
          <a:lstStyle/>
          <a:p>
            <a:endParaRPr lang="ru-RU"/>
          </a:p>
        </p:txBody>
      </p:sp>
      <p:sp>
        <p:nvSpPr>
          <p:cNvPr id="100371" name="Oval 19"/>
          <p:cNvSpPr>
            <a:spLocks noChangeArrowheads="1"/>
          </p:cNvSpPr>
          <p:nvPr/>
        </p:nvSpPr>
        <p:spPr bwMode="auto">
          <a:xfrm>
            <a:off x="7235825" y="3789363"/>
            <a:ext cx="720725" cy="2592387"/>
          </a:xfrm>
          <a:prstGeom prst="ellipse">
            <a:avLst/>
          </a:prstGeom>
          <a:noFill/>
          <a:ln w="28575">
            <a:solidFill>
              <a:srgbClr val="FF0000"/>
            </a:solidFill>
            <a:round/>
            <a:headEnd/>
            <a:tailEnd/>
          </a:ln>
        </p:spPr>
        <p:txBody>
          <a:bodyPr wrap="none" anchor="ctr"/>
          <a:lstStyle/>
          <a:p>
            <a:endParaRPr lang="ru-RU"/>
          </a:p>
        </p:txBody>
      </p:sp>
    </p:spTree>
    <p:extLst>
      <p:ext uri="{BB962C8B-B14F-4D97-AF65-F5344CB8AC3E}">
        <p14:creationId xmlns:p14="http://schemas.microsoft.com/office/powerpoint/2010/main" val="13314060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785786" y="285728"/>
            <a:ext cx="7897813" cy="1431925"/>
          </a:xfrm>
        </p:spPr>
        <p:txBody>
          <a:bodyPr>
            <a:normAutofit/>
          </a:bodyPr>
          <a:lstStyle/>
          <a:p>
            <a:pPr eaLnBrk="1" hangingPunct="1">
              <a:defRPr/>
            </a:pPr>
            <a:r>
              <a:rPr lang="ru-RU" sz="2400" b="1" dirty="0" smtClean="0">
                <a:solidFill>
                  <a:srgbClr val="C00000"/>
                </a:solidFill>
                <a:latin typeface="Arial" pitchFamily="34" charset="0"/>
                <a:cs typeface="Arial" pitchFamily="34" charset="0"/>
              </a:rPr>
              <a:t>Динамика частоты назначения инвазивных медицинских вмешательств новорожденным в роддоме г. К. (%)</a:t>
            </a:r>
          </a:p>
        </p:txBody>
      </p:sp>
      <p:graphicFrame>
        <p:nvGraphicFramePr>
          <p:cNvPr id="27650" name="Object 3"/>
          <p:cNvGraphicFramePr>
            <a:graphicFrameLocks noGrp="1" noChangeAspect="1"/>
          </p:cNvGraphicFramePr>
          <p:nvPr>
            <p:ph type="chart" idx="1"/>
          </p:nvPr>
        </p:nvGraphicFramePr>
        <p:xfrm>
          <a:off x="428596" y="1785926"/>
          <a:ext cx="8283575" cy="4800600"/>
        </p:xfrm>
        <a:graphic>
          <a:graphicData uri="http://schemas.openxmlformats.org/presentationml/2006/ole">
            <mc:AlternateContent xmlns:mc="http://schemas.openxmlformats.org/markup-compatibility/2006">
              <mc:Choice xmlns:v="urn:schemas-microsoft-com:vml" Requires="v">
                <p:oleObj spid="_x0000_s5133" name="Диаграмма" r:id="rId4" imgW="7543732" imgH="4372110" progId="MSGraph.Chart.8">
                  <p:embed followColorScheme="full"/>
                </p:oleObj>
              </mc:Choice>
              <mc:Fallback>
                <p:oleObj name="Диаграмма" r:id="rId4" imgW="7543732" imgH="4372110" progId="MSGraph.Chart.8">
                  <p:embed followColorScheme="full"/>
                  <p:pic>
                    <p:nvPicPr>
                      <p:cNvPr id="0" name=""/>
                      <p:cNvPicPr>
                        <a:picLocks noChangeAspect="1" noChangeArrowheads="1"/>
                      </p:cNvPicPr>
                      <p:nvPr/>
                    </p:nvPicPr>
                    <p:blipFill>
                      <a:blip r:embed="rId5"/>
                      <a:srcRect/>
                      <a:stretch>
                        <a:fillRect/>
                      </a:stretch>
                    </p:blipFill>
                    <p:spPr bwMode="auto">
                      <a:xfrm>
                        <a:off x="428596" y="1785926"/>
                        <a:ext cx="8283575"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2" name="Line 4"/>
          <p:cNvSpPr>
            <a:spLocks noChangeShapeType="1"/>
          </p:cNvSpPr>
          <p:nvPr/>
        </p:nvSpPr>
        <p:spPr bwMode="auto">
          <a:xfrm>
            <a:off x="3708400" y="2133600"/>
            <a:ext cx="0" cy="3455988"/>
          </a:xfrm>
          <a:prstGeom prst="line">
            <a:avLst/>
          </a:prstGeom>
          <a:noFill/>
          <a:ln w="9525">
            <a:solidFill>
              <a:schemeClr val="tx1"/>
            </a:solidFill>
            <a:prstDash val="dash"/>
            <a:round/>
            <a:headEnd type="oval" w="med" len="med"/>
            <a:tailEnd type="oval" w="med" len="med"/>
          </a:ln>
        </p:spPr>
        <p:txBody>
          <a:bodyPr/>
          <a:lstStyle/>
          <a:p>
            <a:endParaRPr lang="ru-RU"/>
          </a:p>
        </p:txBody>
      </p:sp>
      <p:sp>
        <p:nvSpPr>
          <p:cNvPr id="27653" name="Line 5"/>
          <p:cNvSpPr>
            <a:spLocks noChangeShapeType="1"/>
          </p:cNvSpPr>
          <p:nvPr/>
        </p:nvSpPr>
        <p:spPr bwMode="auto">
          <a:xfrm>
            <a:off x="6011863" y="2205038"/>
            <a:ext cx="0" cy="3384550"/>
          </a:xfrm>
          <a:prstGeom prst="line">
            <a:avLst/>
          </a:prstGeom>
          <a:noFill/>
          <a:ln w="9525">
            <a:solidFill>
              <a:schemeClr val="tx1"/>
            </a:solidFill>
            <a:prstDash val="dash"/>
            <a:round/>
            <a:headEnd type="oval" w="med" len="med"/>
            <a:tailEnd type="oval" w="med" len="med"/>
          </a:ln>
        </p:spPr>
        <p:txBody>
          <a:bodyPr/>
          <a:lstStyle/>
          <a:p>
            <a:endParaRPr lang="ru-RU"/>
          </a:p>
        </p:txBody>
      </p:sp>
      <p:sp>
        <p:nvSpPr>
          <p:cNvPr id="27654" name="Line 6"/>
          <p:cNvSpPr>
            <a:spLocks noChangeShapeType="1"/>
          </p:cNvSpPr>
          <p:nvPr/>
        </p:nvSpPr>
        <p:spPr bwMode="auto">
          <a:xfrm>
            <a:off x="8316913" y="2205038"/>
            <a:ext cx="71437" cy="3384550"/>
          </a:xfrm>
          <a:prstGeom prst="line">
            <a:avLst/>
          </a:prstGeom>
          <a:noFill/>
          <a:ln w="9525">
            <a:solidFill>
              <a:schemeClr val="tx1"/>
            </a:solidFill>
            <a:prstDash val="dash"/>
            <a:round/>
            <a:headEnd type="oval" w="med" len="med"/>
            <a:tailEnd type="oval" w="med" len="med"/>
          </a:ln>
        </p:spPr>
        <p:txBody>
          <a:bodyPr/>
          <a:lstStyle/>
          <a:p>
            <a:endParaRPr lang="ru-RU"/>
          </a:p>
        </p:txBody>
      </p:sp>
    </p:spTree>
    <p:extLst>
      <p:ext uri="{BB962C8B-B14F-4D97-AF65-F5344CB8AC3E}">
        <p14:creationId xmlns:p14="http://schemas.microsoft.com/office/powerpoint/2010/main" val="92117859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642910" y="214290"/>
            <a:ext cx="8077200" cy="1431925"/>
          </a:xfrm>
        </p:spPr>
        <p:txBody>
          <a:bodyPr>
            <a:normAutofit/>
          </a:bodyPr>
          <a:lstStyle/>
          <a:p>
            <a:pPr eaLnBrk="1" hangingPunct="1">
              <a:defRPr/>
            </a:pPr>
            <a:r>
              <a:rPr lang="ru-RU" sz="2400" b="1" dirty="0" smtClean="0">
                <a:solidFill>
                  <a:srgbClr val="C00000"/>
                </a:solidFill>
                <a:latin typeface="Arial" pitchFamily="34" charset="0"/>
                <a:cs typeface="Arial" pitchFamily="34" charset="0"/>
              </a:rPr>
              <a:t>Оценка пораженности новорожденных при разных видах медицинских манипуляций в роддоме г.К. (%)</a:t>
            </a:r>
          </a:p>
        </p:txBody>
      </p:sp>
      <p:graphicFrame>
        <p:nvGraphicFramePr>
          <p:cNvPr id="98307" name="Object 3"/>
          <p:cNvGraphicFramePr>
            <a:graphicFrameLocks noGrp="1" noChangeAspect="1"/>
          </p:cNvGraphicFramePr>
          <p:nvPr>
            <p:ph type="chart" idx="1"/>
          </p:nvPr>
        </p:nvGraphicFramePr>
        <p:xfrm>
          <a:off x="0" y="1636713"/>
          <a:ext cx="9144000" cy="4887912"/>
        </p:xfrm>
        <a:graphic>
          <a:graphicData uri="http://schemas.openxmlformats.org/presentationml/2006/ole">
            <mc:AlternateContent xmlns:mc="http://schemas.openxmlformats.org/markup-compatibility/2006">
              <mc:Choice xmlns:v="urn:schemas-microsoft-com:vml" Requires="v">
                <p:oleObj spid="_x0000_s6157" name="Диаграмма" r:id="rId4" imgW="8639122" imgH="4114800" progId="MSGraph.Chart.8">
                  <p:embed followColorScheme="full"/>
                </p:oleObj>
              </mc:Choice>
              <mc:Fallback>
                <p:oleObj name="Диаграмма" r:id="rId4" imgW="8639122" imgH="4114800" progId="MSGraph.Chart.8">
                  <p:embed followColorScheme="full"/>
                  <p:pic>
                    <p:nvPicPr>
                      <p:cNvPr id="0" name=""/>
                      <p:cNvPicPr>
                        <a:picLocks noChangeAspect="1" noChangeArrowheads="1"/>
                      </p:cNvPicPr>
                      <p:nvPr/>
                    </p:nvPicPr>
                    <p:blipFill>
                      <a:blip r:embed="rId5"/>
                      <a:srcRect/>
                      <a:stretch>
                        <a:fillRect/>
                      </a:stretch>
                    </p:blipFill>
                    <p:spPr bwMode="auto">
                      <a:xfrm>
                        <a:off x="0" y="1636713"/>
                        <a:ext cx="9144000" cy="4887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1393499"/>
      </p:ext>
    </p:extLst>
  </p:cSld>
  <p:clrMapOvr>
    <a:masterClrMapping/>
  </p:clrMapOvr>
  <p:transition/>
  <p:timing>
    <p:tnLst>
      <p:par>
        <p:cTn id="1" dur="indefinite" restart="never" nodeType="tmRoot"/>
      </p:par>
    </p:tnLst>
    <p:bldLst>
      <p:bldP spid="9830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noAutofit/>
          </a:bodyPr>
          <a:lstStyle/>
          <a:p>
            <a:pPr eaLnBrk="1" hangingPunct="1">
              <a:defRPr/>
            </a:pPr>
            <a:r>
              <a:rPr lang="ru-RU" sz="2400" b="1" dirty="0" smtClean="0">
                <a:solidFill>
                  <a:srgbClr val="C00000"/>
                </a:solidFill>
                <a:latin typeface="Arial" pitchFamily="34" charset="0"/>
                <a:cs typeface="Arial" pitchFamily="34" charset="0"/>
              </a:rPr>
              <a:t>Оценка результатов микробиологического мониторинга </a:t>
            </a:r>
            <a:br>
              <a:rPr lang="ru-RU" sz="2400" b="1" dirty="0" smtClean="0">
                <a:solidFill>
                  <a:srgbClr val="C00000"/>
                </a:solidFill>
                <a:latin typeface="Arial" pitchFamily="34" charset="0"/>
                <a:cs typeface="Arial" pitchFamily="34" charset="0"/>
              </a:rPr>
            </a:br>
            <a:r>
              <a:rPr lang="ru-RU" sz="2400" b="1" dirty="0" smtClean="0">
                <a:solidFill>
                  <a:srgbClr val="C00000"/>
                </a:solidFill>
                <a:latin typeface="Arial" pitchFamily="34" charset="0"/>
                <a:cs typeface="Arial" pitchFamily="34" charset="0"/>
              </a:rPr>
              <a:t>(на примере новорожденных)</a:t>
            </a:r>
          </a:p>
        </p:txBody>
      </p:sp>
      <p:graphicFrame>
        <p:nvGraphicFramePr>
          <p:cNvPr id="8" name="Object 3"/>
          <p:cNvGraphicFramePr>
            <a:graphicFrameLocks noGrp="1" noChangeAspect="1"/>
          </p:cNvGraphicFramePr>
          <p:nvPr>
            <p:ph type="chart" idx="1"/>
          </p:nvPr>
        </p:nvGraphicFramePr>
        <p:xfrm>
          <a:off x="395536" y="2101850"/>
          <a:ext cx="8496944" cy="4445000"/>
        </p:xfrm>
        <a:graphic>
          <a:graphicData uri="http://schemas.openxmlformats.org/drawingml/2006/chart">
            <c:chart xmlns:c="http://schemas.openxmlformats.org/drawingml/2006/chart" xmlns:r="http://schemas.openxmlformats.org/officeDocument/2006/relationships" r:id="rId3"/>
          </a:graphicData>
        </a:graphic>
      </p:graphicFrame>
      <p:sp>
        <p:nvSpPr>
          <p:cNvPr id="31748" name="Rectangle 4"/>
          <p:cNvSpPr>
            <a:spLocks noChangeArrowheads="1"/>
          </p:cNvSpPr>
          <p:nvPr/>
        </p:nvSpPr>
        <p:spPr bwMode="auto">
          <a:xfrm>
            <a:off x="2195513" y="4292600"/>
            <a:ext cx="1368425" cy="865188"/>
          </a:xfrm>
          <a:prstGeom prst="rect">
            <a:avLst/>
          </a:prstGeom>
          <a:solidFill>
            <a:schemeClr val="accent1">
              <a:alpha val="0"/>
            </a:schemeClr>
          </a:solidFill>
          <a:ln w="9525">
            <a:solidFill>
              <a:schemeClr val="accent1"/>
            </a:solidFill>
            <a:miter lim="800000"/>
            <a:headEnd/>
            <a:tailEnd/>
          </a:ln>
        </p:spPr>
        <p:txBody>
          <a:bodyPr wrap="none" anchor="ctr"/>
          <a:lstStyle/>
          <a:p>
            <a:pPr algn="ctr"/>
            <a:r>
              <a:rPr lang="ru-RU">
                <a:latin typeface="Tahoma" pitchFamily="34" charset="0"/>
              </a:rPr>
              <a:t>3 – нов-х</a:t>
            </a:r>
          </a:p>
          <a:p>
            <a:pPr algn="ctr"/>
            <a:r>
              <a:rPr lang="ru-RU">
                <a:latin typeface="Tahoma" pitchFamily="34" charset="0"/>
              </a:rPr>
              <a:t>3 – локуса</a:t>
            </a:r>
          </a:p>
          <a:p>
            <a:pPr algn="ctr"/>
            <a:r>
              <a:rPr lang="ru-RU">
                <a:latin typeface="Tahoma" pitchFamily="34" charset="0"/>
              </a:rPr>
              <a:t>3 - культуры</a:t>
            </a:r>
          </a:p>
        </p:txBody>
      </p:sp>
      <p:sp>
        <p:nvSpPr>
          <p:cNvPr id="31749" name="Rectangle 5"/>
          <p:cNvSpPr>
            <a:spLocks noChangeArrowheads="1"/>
          </p:cNvSpPr>
          <p:nvPr/>
        </p:nvSpPr>
        <p:spPr bwMode="auto">
          <a:xfrm>
            <a:off x="3924300" y="3213100"/>
            <a:ext cx="1439863" cy="865188"/>
          </a:xfrm>
          <a:prstGeom prst="rect">
            <a:avLst/>
          </a:prstGeom>
          <a:solidFill>
            <a:schemeClr val="accent1">
              <a:alpha val="0"/>
            </a:schemeClr>
          </a:solidFill>
          <a:ln w="9525">
            <a:solidFill>
              <a:schemeClr val="accent1"/>
            </a:solidFill>
            <a:miter lim="800000"/>
            <a:headEnd/>
            <a:tailEnd/>
          </a:ln>
        </p:spPr>
        <p:txBody>
          <a:bodyPr wrap="none" anchor="ctr"/>
          <a:lstStyle/>
          <a:p>
            <a:pPr algn="ctr"/>
            <a:r>
              <a:rPr lang="ru-RU">
                <a:latin typeface="Tahoma" pitchFamily="34" charset="0"/>
              </a:rPr>
              <a:t>11 – нов-х</a:t>
            </a:r>
          </a:p>
          <a:p>
            <a:pPr algn="ctr"/>
            <a:r>
              <a:rPr lang="ru-RU">
                <a:latin typeface="Tahoma" pitchFamily="34" charset="0"/>
              </a:rPr>
              <a:t>7 – локусов</a:t>
            </a:r>
          </a:p>
          <a:p>
            <a:pPr algn="ctr"/>
            <a:r>
              <a:rPr lang="ru-RU">
                <a:latin typeface="Tahoma" pitchFamily="34" charset="0"/>
              </a:rPr>
              <a:t>21 - культура</a:t>
            </a:r>
          </a:p>
        </p:txBody>
      </p:sp>
      <p:sp>
        <p:nvSpPr>
          <p:cNvPr id="31750" name="Rectangle 6"/>
          <p:cNvSpPr>
            <a:spLocks noChangeArrowheads="1"/>
          </p:cNvSpPr>
          <p:nvPr/>
        </p:nvSpPr>
        <p:spPr bwMode="auto">
          <a:xfrm>
            <a:off x="6084888" y="1773238"/>
            <a:ext cx="1368425" cy="865187"/>
          </a:xfrm>
          <a:prstGeom prst="rect">
            <a:avLst/>
          </a:prstGeom>
          <a:solidFill>
            <a:schemeClr val="accent1">
              <a:alpha val="0"/>
            </a:schemeClr>
          </a:solidFill>
          <a:ln w="9525">
            <a:solidFill>
              <a:schemeClr val="accent1"/>
            </a:solidFill>
            <a:miter lim="800000"/>
            <a:headEnd/>
            <a:tailEnd/>
          </a:ln>
        </p:spPr>
        <p:txBody>
          <a:bodyPr wrap="none" anchor="ctr"/>
          <a:lstStyle/>
          <a:p>
            <a:pPr algn="ctr"/>
            <a:r>
              <a:rPr lang="ru-RU">
                <a:latin typeface="Tahoma" pitchFamily="34" charset="0"/>
              </a:rPr>
              <a:t>19 – нов-х</a:t>
            </a:r>
          </a:p>
          <a:p>
            <a:pPr algn="ctr"/>
            <a:r>
              <a:rPr lang="ru-RU">
                <a:latin typeface="Tahoma" pitchFamily="34" charset="0"/>
              </a:rPr>
              <a:t>7 – локусов</a:t>
            </a:r>
          </a:p>
          <a:p>
            <a:pPr algn="ctr"/>
            <a:r>
              <a:rPr lang="ru-RU">
                <a:latin typeface="Tahoma" pitchFamily="34" charset="0"/>
              </a:rPr>
              <a:t>55 - культур</a:t>
            </a:r>
          </a:p>
        </p:txBody>
      </p:sp>
      <p:sp>
        <p:nvSpPr>
          <p:cNvPr id="31751" name="Rectangle 7"/>
          <p:cNvSpPr>
            <a:spLocks noChangeArrowheads="1"/>
          </p:cNvSpPr>
          <p:nvPr/>
        </p:nvSpPr>
        <p:spPr bwMode="auto">
          <a:xfrm>
            <a:off x="7596336" y="3284984"/>
            <a:ext cx="1368425" cy="865187"/>
          </a:xfrm>
          <a:prstGeom prst="rect">
            <a:avLst/>
          </a:prstGeom>
          <a:solidFill>
            <a:schemeClr val="accent1">
              <a:alpha val="0"/>
            </a:schemeClr>
          </a:solidFill>
          <a:ln w="9525">
            <a:solidFill>
              <a:schemeClr val="accent1"/>
            </a:solidFill>
            <a:miter lim="800000"/>
            <a:headEnd/>
            <a:tailEnd/>
          </a:ln>
        </p:spPr>
        <p:txBody>
          <a:bodyPr wrap="none" anchor="ctr"/>
          <a:lstStyle/>
          <a:p>
            <a:pPr algn="ctr"/>
            <a:r>
              <a:rPr lang="ru-RU" dirty="0">
                <a:latin typeface="Tahoma" pitchFamily="34" charset="0"/>
              </a:rPr>
              <a:t>6 – </a:t>
            </a:r>
            <a:r>
              <a:rPr lang="ru-RU" dirty="0" err="1">
                <a:latin typeface="Tahoma" pitchFamily="34" charset="0"/>
              </a:rPr>
              <a:t>нов-х</a:t>
            </a:r>
            <a:endParaRPr lang="ru-RU" dirty="0">
              <a:latin typeface="Tahoma" pitchFamily="34" charset="0"/>
            </a:endParaRPr>
          </a:p>
          <a:p>
            <a:pPr algn="ctr"/>
            <a:r>
              <a:rPr lang="ru-RU" dirty="0">
                <a:latin typeface="Tahoma" pitchFamily="34" charset="0"/>
              </a:rPr>
              <a:t>3 – локуса</a:t>
            </a:r>
          </a:p>
          <a:p>
            <a:pPr algn="ctr"/>
            <a:r>
              <a:rPr lang="ru-RU" dirty="0">
                <a:latin typeface="Tahoma" pitchFamily="34" charset="0"/>
              </a:rPr>
              <a:t>10 - культур</a:t>
            </a:r>
          </a:p>
        </p:txBody>
      </p:sp>
    </p:spTree>
    <p:extLst>
      <p:ext uri="{BB962C8B-B14F-4D97-AF65-F5344CB8AC3E}">
        <p14:creationId xmlns:p14="http://schemas.microsoft.com/office/powerpoint/2010/main" val="21389587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251520" y="260648"/>
            <a:ext cx="8229600" cy="1139825"/>
          </a:xfrm>
        </p:spPr>
        <p:txBody>
          <a:bodyPr/>
          <a:lstStyle/>
          <a:p>
            <a:r>
              <a:rPr lang="ru-RU" altLang="ru-RU" b="1" dirty="0">
                <a:solidFill>
                  <a:srgbClr val="FF0000"/>
                </a:solidFill>
                <a:latin typeface="Arial" panose="020B0604020202020204" pitchFamily="34" charset="0"/>
                <a:cs typeface="Arial" panose="020B0604020202020204" pitchFamily="34" charset="0"/>
              </a:rPr>
              <a:t>Проблемы:</a:t>
            </a:r>
          </a:p>
        </p:txBody>
      </p:sp>
      <p:sp>
        <p:nvSpPr>
          <p:cNvPr id="395267" name="Rectangle 3"/>
          <p:cNvSpPr>
            <a:spLocks noGrp="1" noChangeArrowheads="1"/>
          </p:cNvSpPr>
          <p:nvPr>
            <p:ph type="body" sz="half" idx="2"/>
          </p:nvPr>
        </p:nvSpPr>
        <p:spPr>
          <a:xfrm>
            <a:off x="421196" y="4581128"/>
            <a:ext cx="8229600" cy="2078037"/>
          </a:xfrm>
        </p:spPr>
        <p:txBody>
          <a:bodyPr/>
          <a:lstStyle/>
          <a:p>
            <a:pPr algn="just">
              <a:lnSpc>
                <a:spcPct val="80000"/>
              </a:lnSpc>
              <a:buFont typeface="Wingdings" pitchFamily="2" charset="2"/>
              <a:buChar char="v"/>
            </a:pPr>
            <a:r>
              <a:rPr lang="ru-RU" altLang="ru-RU" sz="2000" dirty="0">
                <a:latin typeface="Arial" panose="020B0604020202020204" pitchFamily="34" charset="0"/>
                <a:cs typeface="Arial" panose="020B0604020202020204" pitchFamily="34" charset="0"/>
              </a:rPr>
              <a:t>Уровень регистрации ИСМП в РФ постоянно оценивается как недостаточный;</a:t>
            </a:r>
          </a:p>
          <a:p>
            <a:pPr algn="just">
              <a:lnSpc>
                <a:spcPct val="80000"/>
              </a:lnSpc>
              <a:buFont typeface="Wingdings" pitchFamily="2" charset="2"/>
              <a:buChar char="v"/>
            </a:pPr>
            <a:r>
              <a:rPr lang="ru-RU" altLang="ru-RU" sz="2000" dirty="0">
                <a:latin typeface="Arial" panose="020B0604020202020204" pitchFamily="34" charset="0"/>
                <a:cs typeface="Arial" panose="020B0604020202020204" pitchFamily="34" charset="0"/>
              </a:rPr>
              <a:t>Критерии эпидемиологической диагностики ИСМП </a:t>
            </a:r>
            <a:r>
              <a:rPr lang="ru-RU" altLang="ru-RU" sz="2000" dirty="0" smtClean="0">
                <a:latin typeface="Arial" panose="020B0604020202020204" pitchFamily="34" charset="0"/>
                <a:cs typeface="Arial" panose="020B0604020202020204" pitchFamily="34" charset="0"/>
              </a:rPr>
              <a:t>основываются преимущественно на </a:t>
            </a:r>
            <a:r>
              <a:rPr lang="ru-RU" altLang="ru-RU" sz="2000" dirty="0">
                <a:latin typeface="Arial" panose="020B0604020202020204" pitchFamily="34" charset="0"/>
                <a:cs typeface="Arial" panose="020B0604020202020204" pitchFamily="34" charset="0"/>
              </a:rPr>
              <a:t>количественной регистрации;</a:t>
            </a:r>
          </a:p>
          <a:p>
            <a:pPr algn="just">
              <a:lnSpc>
                <a:spcPct val="80000"/>
              </a:lnSpc>
              <a:buFont typeface="Wingdings" pitchFamily="2" charset="2"/>
              <a:buChar char="v"/>
            </a:pPr>
            <a:r>
              <a:rPr lang="ru-RU" altLang="ru-RU" sz="2000" dirty="0">
                <a:latin typeface="Arial" panose="020B0604020202020204" pitchFamily="34" charset="0"/>
                <a:cs typeface="Arial" panose="020B0604020202020204" pitchFamily="34" charset="0"/>
              </a:rPr>
              <a:t>На фоне низкого уровня регистрации ИСМП возникают вспышки, в </a:t>
            </a:r>
            <a:r>
              <a:rPr lang="ru-RU" altLang="ru-RU" sz="2000" dirty="0" err="1">
                <a:latin typeface="Arial" panose="020B0604020202020204" pitchFamily="34" charset="0"/>
                <a:cs typeface="Arial" panose="020B0604020202020204" pitchFamily="34" charset="0"/>
              </a:rPr>
              <a:t>т.ч</a:t>
            </a:r>
            <a:r>
              <a:rPr lang="ru-RU" altLang="ru-RU" sz="2000" dirty="0">
                <a:latin typeface="Arial" panose="020B0604020202020204" pitchFamily="34" charset="0"/>
                <a:cs typeface="Arial" panose="020B0604020202020204" pitchFamily="34" charset="0"/>
              </a:rPr>
              <a:t>. с летальными исходами.</a:t>
            </a:r>
          </a:p>
        </p:txBody>
      </p:sp>
      <p:graphicFrame>
        <p:nvGraphicFramePr>
          <p:cNvPr id="7" name="Диаграмма 6"/>
          <p:cNvGraphicFramePr>
            <a:graphicFrameLocks/>
          </p:cNvGraphicFramePr>
          <p:nvPr>
            <p:extLst>
              <p:ext uri="{D42A27DB-BD31-4B8C-83A1-F6EECF244321}">
                <p14:modId xmlns:p14="http://schemas.microsoft.com/office/powerpoint/2010/main" val="3891112487"/>
              </p:ext>
            </p:extLst>
          </p:nvPr>
        </p:nvGraphicFramePr>
        <p:xfrm>
          <a:off x="899592" y="1124744"/>
          <a:ext cx="7467600" cy="3290887"/>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Прямая со стрелкой 7"/>
          <p:cNvCxnSpPr/>
          <p:nvPr/>
        </p:nvCxnSpPr>
        <p:spPr>
          <a:xfrm>
            <a:off x="1547664" y="2276872"/>
            <a:ext cx="5976664" cy="1224136"/>
          </a:xfrm>
          <a:prstGeom prst="straightConnector1">
            <a:avLst/>
          </a:prstGeom>
          <a:ln w="1238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206204"/>
      </p:ext>
    </p:extLst>
  </p:cSld>
  <p:clrMapOvr>
    <a:masterClrMapping/>
  </p:clrMapOvr>
  <p:transition>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5"/>
          <p:cNvSpPr>
            <a:spLocks noGrp="1"/>
          </p:cNvSpPr>
          <p:nvPr>
            <p:ph type="title"/>
          </p:nvPr>
        </p:nvSpPr>
        <p:spPr>
          <a:xfrm>
            <a:off x="0" y="9236"/>
            <a:ext cx="9144000" cy="944166"/>
          </a:xfrm>
          <a:solidFill>
            <a:srgbClr val="FFD54F"/>
          </a:solidFill>
        </p:spPr>
        <p:txBody>
          <a:bodyPr>
            <a:normAutofit/>
          </a:bodyPr>
          <a:lstStyle/>
          <a:p>
            <a:pPr algn="ctr"/>
            <a:r>
              <a:rPr lang="ru-RU" sz="2400" b="1" dirty="0">
                <a:latin typeface="+mn-lt"/>
                <a:ea typeface="Calibri" panose="020F0502020204030204" pitchFamily="34" charset="0"/>
              </a:rPr>
              <a:t>Оценка структуры и частоты потребления антибиотиков </a:t>
            </a:r>
            <a:br>
              <a:rPr lang="ru-RU" sz="2400" b="1" dirty="0">
                <a:latin typeface="+mn-lt"/>
                <a:ea typeface="Calibri" panose="020F0502020204030204" pitchFamily="34" charset="0"/>
              </a:rPr>
            </a:br>
            <a:r>
              <a:rPr lang="ru-RU" sz="2400" b="1" dirty="0">
                <a:latin typeface="+mn-lt"/>
                <a:ea typeface="Calibri" panose="020F0502020204030204" pitchFamily="34" charset="0"/>
              </a:rPr>
              <a:t>по наиболее значимым группам в 2020 г. (Больницы) </a:t>
            </a:r>
            <a:endParaRPr lang="ru-RU" altLang="ru-RU" sz="2000" b="1" dirty="0">
              <a:solidFill>
                <a:srgbClr val="0000CC"/>
              </a:solidFill>
              <a:effectLst>
                <a:outerShdw blurRad="38100" dist="38100" dir="2700000" algn="tl">
                  <a:srgbClr val="000000">
                    <a:alpha val="43137"/>
                  </a:srgbClr>
                </a:outerShdw>
              </a:effectLst>
              <a:latin typeface="+mn-lt"/>
              <a:cs typeface="Times New Roman" pitchFamily="18" charset="0"/>
            </a:endParaRPr>
          </a:p>
        </p:txBody>
      </p:sp>
      <p:sp>
        <p:nvSpPr>
          <p:cNvPr id="2" name="Номер слайда 1"/>
          <p:cNvSpPr>
            <a:spLocks noGrp="1"/>
          </p:cNvSpPr>
          <p:nvPr>
            <p:ph type="sldNum" sz="quarter" idx="12"/>
          </p:nvPr>
        </p:nvSpPr>
        <p:spPr/>
        <p:txBody>
          <a:bodyPr/>
          <a:lstStyle/>
          <a:p>
            <a:fld id="{463C3FE2-90E5-4E97-BABA-636141117C61}" type="slidenum">
              <a:rPr lang="ru-RU" smtClean="0"/>
              <a:pPr/>
              <a:t>50</a:t>
            </a:fld>
            <a:endParaRPr lang="ru-RU"/>
          </a:p>
        </p:txBody>
      </p:sp>
      <p:pic>
        <p:nvPicPr>
          <p:cNvPr id="11" name="Picture 10" descr="C:\Documents and Settings\Администратор\Мои документы\Мои рисунки\111эмблема.jpg"/>
          <p:cNvPicPr>
            <a:picLocks noChangeAspect="1" noChangeArrowheads="1"/>
          </p:cNvPicPr>
          <p:nvPr/>
        </p:nvPicPr>
        <p:blipFill>
          <a:blip r:embed="rId3" cstate="print">
            <a:clrChange>
              <a:clrFrom>
                <a:srgbClr val="FFFFFF"/>
              </a:clrFrom>
              <a:clrTo>
                <a:srgbClr val="FFFFFF">
                  <a:alpha val="0"/>
                </a:srgbClr>
              </a:clrTo>
            </a:clrChange>
            <a:lum bright="-20000" contrast="20000"/>
          </a:blip>
          <a:stretch>
            <a:fillRect/>
          </a:stretch>
        </p:blipFill>
        <p:spPr bwMode="auto">
          <a:xfrm>
            <a:off x="8271020" y="101509"/>
            <a:ext cx="900112" cy="759619"/>
          </a:xfrm>
          <a:prstGeom prst="rect">
            <a:avLst/>
          </a:prstGeom>
          <a:no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pic>
      <p:sp>
        <p:nvSpPr>
          <p:cNvPr id="22" name="Прямоугольник 21"/>
          <p:cNvSpPr/>
          <p:nvPr/>
        </p:nvSpPr>
        <p:spPr>
          <a:xfrm>
            <a:off x="0" y="960553"/>
            <a:ext cx="9144000" cy="34528"/>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a:solidFill>
                <a:prstClr val="white"/>
              </a:solidFill>
            </a:endParaRPr>
          </a:p>
        </p:txBody>
      </p:sp>
      <p:graphicFrame>
        <p:nvGraphicFramePr>
          <p:cNvPr id="3" name="Таблица 2">
            <a:extLst>
              <a:ext uri="{FF2B5EF4-FFF2-40B4-BE49-F238E27FC236}">
                <a16:creationId xmlns:a16="http://schemas.microsoft.com/office/drawing/2014/main" xmlns="" id="{F8830B06-A9E2-4EB8-ACE8-F6AD385753EC}"/>
              </a:ext>
            </a:extLst>
          </p:cNvPr>
          <p:cNvGraphicFramePr>
            <a:graphicFrameLocks noGrp="1"/>
          </p:cNvGraphicFramePr>
          <p:nvPr>
            <p:extLst>
              <p:ext uri="{D42A27DB-BD31-4B8C-83A1-F6EECF244321}">
                <p14:modId xmlns:p14="http://schemas.microsoft.com/office/powerpoint/2010/main" val="449260979"/>
              </p:ext>
            </p:extLst>
          </p:nvPr>
        </p:nvGraphicFramePr>
        <p:xfrm>
          <a:off x="285955" y="1311854"/>
          <a:ext cx="8507063" cy="5109436"/>
        </p:xfrm>
        <a:graphic>
          <a:graphicData uri="http://schemas.openxmlformats.org/drawingml/2006/table">
            <a:tbl>
              <a:tblPr firstRow="1" firstCol="1" bandRow="1"/>
              <a:tblGrid>
                <a:gridCol w="1632683">
                  <a:extLst>
                    <a:ext uri="{9D8B030D-6E8A-4147-A177-3AD203B41FA5}">
                      <a16:colId xmlns:a16="http://schemas.microsoft.com/office/drawing/2014/main" xmlns="" val="2909184055"/>
                    </a:ext>
                  </a:extLst>
                </a:gridCol>
                <a:gridCol w="899457">
                  <a:extLst>
                    <a:ext uri="{9D8B030D-6E8A-4147-A177-3AD203B41FA5}">
                      <a16:colId xmlns:a16="http://schemas.microsoft.com/office/drawing/2014/main" xmlns="" val="862939469"/>
                    </a:ext>
                  </a:extLst>
                </a:gridCol>
                <a:gridCol w="1027057">
                  <a:extLst>
                    <a:ext uri="{9D8B030D-6E8A-4147-A177-3AD203B41FA5}">
                      <a16:colId xmlns:a16="http://schemas.microsoft.com/office/drawing/2014/main" xmlns="" val="1225019035"/>
                    </a:ext>
                  </a:extLst>
                </a:gridCol>
                <a:gridCol w="965103">
                  <a:extLst>
                    <a:ext uri="{9D8B030D-6E8A-4147-A177-3AD203B41FA5}">
                      <a16:colId xmlns:a16="http://schemas.microsoft.com/office/drawing/2014/main" xmlns="" val="4036510034"/>
                    </a:ext>
                  </a:extLst>
                </a:gridCol>
                <a:gridCol w="1327771">
                  <a:extLst>
                    <a:ext uri="{9D8B030D-6E8A-4147-A177-3AD203B41FA5}">
                      <a16:colId xmlns:a16="http://schemas.microsoft.com/office/drawing/2014/main" xmlns="" val="2345999376"/>
                    </a:ext>
                  </a:extLst>
                </a:gridCol>
                <a:gridCol w="1327771">
                  <a:extLst>
                    <a:ext uri="{9D8B030D-6E8A-4147-A177-3AD203B41FA5}">
                      <a16:colId xmlns:a16="http://schemas.microsoft.com/office/drawing/2014/main" xmlns="" val="2712077219"/>
                    </a:ext>
                  </a:extLst>
                </a:gridCol>
                <a:gridCol w="1327221">
                  <a:extLst>
                    <a:ext uri="{9D8B030D-6E8A-4147-A177-3AD203B41FA5}">
                      <a16:colId xmlns:a16="http://schemas.microsoft.com/office/drawing/2014/main" xmlns="" val="3104582778"/>
                    </a:ext>
                  </a:extLst>
                </a:gridCol>
              </a:tblGrid>
              <a:tr h="221707">
                <a:tc rowSpan="2">
                  <a:txBody>
                    <a:bodyPr/>
                    <a:lstStyle/>
                    <a:p>
                      <a:pPr marL="457200" algn="ctr">
                        <a:lnSpc>
                          <a:spcPct val="115000"/>
                        </a:lnSpc>
                      </a:pPr>
                      <a:r>
                        <a:rPr lang="ru-RU" sz="1200" dirty="0">
                          <a:effectLst/>
                          <a:latin typeface="+mn-lt"/>
                          <a:ea typeface="Calibri" panose="020F0502020204030204" pitchFamily="34" charset="0"/>
                          <a:cs typeface="Times New Roman" panose="02020603050405020304" pitchFamily="18" charset="0"/>
                        </a:rPr>
                        <a:t>Группы </a:t>
                      </a:r>
                      <a:r>
                        <a:rPr lang="ru-RU" sz="1200" dirty="0" smtClean="0">
                          <a:effectLst/>
                          <a:latin typeface="+mn-lt"/>
                          <a:ea typeface="Calibri" panose="020F0502020204030204" pitchFamily="34" charset="0"/>
                          <a:cs typeface="Times New Roman" panose="02020603050405020304" pitchFamily="18" charset="0"/>
                        </a:rPr>
                        <a:t>антибиотиков</a:t>
                      </a:r>
                      <a:endParaRPr lang="ru-RU" sz="1200" dirty="0">
                        <a:effectLst/>
                        <a:latin typeface="+mn-lt"/>
                        <a:ea typeface="Calibri" panose="020F0502020204030204" pitchFamily="34" charset="0"/>
                        <a:cs typeface="Times New Roman" panose="02020603050405020304" pitchFamily="18" charset="0"/>
                      </a:endParaRPr>
                    </a:p>
                  </a:txBody>
                  <a:tcPr marL="42438" marR="42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457200" algn="ctr">
                        <a:lnSpc>
                          <a:spcPct val="115000"/>
                        </a:lnSpc>
                        <a:spcAft>
                          <a:spcPts val="1000"/>
                        </a:spcAft>
                      </a:pPr>
                      <a:r>
                        <a:rPr lang="ru-RU" sz="1200" dirty="0" smtClean="0">
                          <a:effectLst/>
                          <a:latin typeface="+mn-lt"/>
                          <a:ea typeface="Calibri" panose="020F0502020204030204" pitchFamily="34" charset="0"/>
                          <a:cs typeface="Times New Roman" panose="02020603050405020304" pitchFamily="18" charset="0"/>
                        </a:rPr>
                        <a:t>Медицинские организации</a:t>
                      </a:r>
                      <a:endParaRPr lang="ru-RU" sz="1200" dirty="0">
                        <a:effectLst/>
                        <a:latin typeface="+mn-lt"/>
                        <a:ea typeface="Calibri" panose="020F0502020204030204" pitchFamily="34" charset="0"/>
                        <a:cs typeface="Times New Roman" panose="02020603050405020304" pitchFamily="18" charset="0"/>
                      </a:endParaRPr>
                    </a:p>
                  </a:txBody>
                  <a:tcPr marL="42438" marR="42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320743321"/>
                  </a:ext>
                </a:extLst>
              </a:tr>
              <a:tr h="1734234">
                <a:tc vMerge="1">
                  <a:txBody>
                    <a:bodyPr/>
                    <a:lstStyle/>
                    <a:p>
                      <a:endParaRPr lang="ru-RU"/>
                    </a:p>
                  </a:txBody>
                  <a:tcPr/>
                </a:tc>
                <a:tc>
                  <a:txBody>
                    <a:bodyPr/>
                    <a:lstStyle/>
                    <a:p>
                      <a:pPr marL="252000" algn="ctr">
                        <a:lnSpc>
                          <a:spcPct val="115000"/>
                        </a:lnSpc>
                      </a:pPr>
                      <a:r>
                        <a:rPr lang="ru-RU" sz="1200" dirty="0">
                          <a:effectLst/>
                          <a:latin typeface="+mn-lt"/>
                          <a:ea typeface="Calibri" panose="020F0502020204030204" pitchFamily="34" charset="0"/>
                          <a:cs typeface="Times New Roman" panose="02020603050405020304" pitchFamily="18" charset="0"/>
                        </a:rPr>
                        <a:t>ГБУЗ «ГКБ им Ф.И. Иноземцева» ДЗМ </a:t>
                      </a:r>
                    </a:p>
                    <a:p>
                      <a:pPr marL="252000" algn="ctr">
                        <a:lnSpc>
                          <a:spcPct val="115000"/>
                        </a:lnSpc>
                      </a:pPr>
                      <a:r>
                        <a:rPr lang="ru-RU" sz="1200" dirty="0">
                          <a:effectLst/>
                          <a:latin typeface="+mn-lt"/>
                          <a:ea typeface="Calibri" panose="020F0502020204030204" pitchFamily="34" charset="0"/>
                          <a:cs typeface="Times New Roman" panose="02020603050405020304" pitchFamily="18" charset="0"/>
                        </a:rPr>
                        <a:t>(ХО и ОРИТ)</a:t>
                      </a:r>
                    </a:p>
                  </a:txBody>
                  <a:tcPr marL="42438" marR="42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gn="ctr">
                        <a:lnSpc>
                          <a:spcPct val="115000"/>
                        </a:lnSpc>
                      </a:pPr>
                      <a:r>
                        <a:rPr lang="ru-RU" sz="1200" dirty="0">
                          <a:effectLst/>
                          <a:latin typeface="+mn-lt"/>
                          <a:ea typeface="Calibri" panose="020F0502020204030204" pitchFamily="34" charset="0"/>
                          <a:cs typeface="Times New Roman" panose="02020603050405020304" pitchFamily="18" charset="0"/>
                        </a:rPr>
                        <a:t>СПб ГБУЗ «Родильный дом № 9» </a:t>
                      </a:r>
                    </a:p>
                    <a:p>
                      <a:pPr marL="252000" algn="ctr">
                        <a:lnSpc>
                          <a:spcPct val="115000"/>
                        </a:lnSpc>
                      </a:pPr>
                      <a:r>
                        <a:rPr lang="ru-RU" sz="1200" dirty="0">
                          <a:effectLst/>
                          <a:latin typeface="+mn-lt"/>
                          <a:ea typeface="Calibri" panose="020F0502020204030204" pitchFamily="34" charset="0"/>
                          <a:cs typeface="Times New Roman" panose="02020603050405020304" pitchFamily="18" charset="0"/>
                        </a:rPr>
                        <a:t>(ХО и ОРИТ)</a:t>
                      </a:r>
                    </a:p>
                  </a:txBody>
                  <a:tcPr marL="42438" marR="42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gn="ctr">
                        <a:lnSpc>
                          <a:spcPct val="115000"/>
                        </a:lnSpc>
                      </a:pPr>
                      <a:r>
                        <a:rPr lang="ru-RU" sz="1200" dirty="0">
                          <a:effectLst/>
                          <a:latin typeface="+mn-lt"/>
                          <a:ea typeface="Calibri" panose="020F0502020204030204" pitchFamily="34" charset="0"/>
                          <a:cs typeface="Times New Roman" panose="02020603050405020304" pitchFamily="18" charset="0"/>
                        </a:rPr>
                        <a:t>ГБУЗ ТО «ОКБ № 2» (ОРИТ)</a:t>
                      </a:r>
                    </a:p>
                  </a:txBody>
                  <a:tcPr marL="42438" marR="42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gn="ctr">
                        <a:lnSpc>
                          <a:spcPct val="115000"/>
                        </a:lnSpc>
                      </a:pPr>
                      <a:r>
                        <a:rPr lang="ru-RU" sz="1200" dirty="0">
                          <a:effectLst/>
                          <a:latin typeface="+mn-lt"/>
                          <a:ea typeface="Calibri" panose="020F0502020204030204" pitchFamily="34" charset="0"/>
                          <a:cs typeface="Times New Roman" panose="02020603050405020304" pitchFamily="18" charset="0"/>
                        </a:rPr>
                        <a:t>МАУЗ СО «ГКБ № 40»</a:t>
                      </a:r>
                    </a:p>
                    <a:p>
                      <a:pPr marL="252000" algn="ctr">
                        <a:lnSpc>
                          <a:spcPct val="115000"/>
                        </a:lnSpc>
                      </a:pPr>
                      <a:r>
                        <a:rPr lang="ru-RU" sz="1200" dirty="0">
                          <a:effectLst/>
                          <a:latin typeface="+mn-lt"/>
                          <a:ea typeface="Calibri" panose="020F0502020204030204" pitchFamily="34" charset="0"/>
                          <a:cs typeface="Times New Roman" panose="02020603050405020304" pitchFamily="18" charset="0"/>
                        </a:rPr>
                        <a:t>(ОРИТ)</a:t>
                      </a:r>
                    </a:p>
                  </a:txBody>
                  <a:tcPr marL="42438" marR="42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gn="ctr">
                        <a:lnSpc>
                          <a:spcPct val="115000"/>
                        </a:lnSpc>
                      </a:pPr>
                      <a:r>
                        <a:rPr lang="ru-RU" sz="1200" dirty="0">
                          <a:effectLst/>
                          <a:latin typeface="+mn-lt"/>
                          <a:ea typeface="Calibri" panose="020F0502020204030204" pitchFamily="34" charset="0"/>
                          <a:cs typeface="Times New Roman" panose="02020603050405020304" pitchFamily="18" charset="0"/>
                        </a:rPr>
                        <a:t>ГБУЗ СО «</a:t>
                      </a:r>
                      <a:r>
                        <a:rPr lang="ru-RU" sz="1200" dirty="0" err="1">
                          <a:effectLst/>
                          <a:latin typeface="+mn-lt"/>
                          <a:ea typeface="Calibri" panose="020F0502020204030204" pitchFamily="34" charset="0"/>
                          <a:cs typeface="Times New Roman" panose="02020603050405020304" pitchFamily="18" charset="0"/>
                        </a:rPr>
                        <a:t>Полевская</a:t>
                      </a:r>
                      <a:r>
                        <a:rPr lang="ru-RU" sz="1200" dirty="0">
                          <a:effectLst/>
                          <a:latin typeface="+mn-lt"/>
                          <a:ea typeface="Calibri" panose="020F0502020204030204" pitchFamily="34" charset="0"/>
                          <a:cs typeface="Times New Roman" panose="02020603050405020304" pitchFamily="18" charset="0"/>
                        </a:rPr>
                        <a:t> ЦГБ»</a:t>
                      </a:r>
                    </a:p>
                    <a:p>
                      <a:pPr marL="252000" algn="ctr">
                        <a:lnSpc>
                          <a:spcPct val="115000"/>
                        </a:lnSpc>
                      </a:pPr>
                      <a:r>
                        <a:rPr lang="ru-RU" sz="1200" dirty="0">
                          <a:effectLst/>
                          <a:latin typeface="+mn-lt"/>
                          <a:ea typeface="Calibri" panose="020F0502020204030204" pitchFamily="34" charset="0"/>
                          <a:cs typeface="Times New Roman" panose="02020603050405020304" pitchFamily="18" charset="0"/>
                        </a:rPr>
                        <a:t>(ХО и ОРИТ)</a:t>
                      </a:r>
                    </a:p>
                  </a:txBody>
                  <a:tcPr marL="42438" marR="42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gn="ctr">
                        <a:lnSpc>
                          <a:spcPct val="115000"/>
                        </a:lnSpc>
                        <a:spcAft>
                          <a:spcPts val="1000"/>
                        </a:spcAft>
                      </a:pPr>
                      <a:r>
                        <a:rPr lang="ru-RU" sz="1200" dirty="0">
                          <a:effectLst/>
                          <a:latin typeface="+mn-lt"/>
                          <a:ea typeface="Calibri" panose="020F0502020204030204" pitchFamily="34" charset="0"/>
                          <a:cs typeface="Times New Roman" panose="02020603050405020304" pitchFamily="18" charset="0"/>
                        </a:rPr>
                        <a:t>ГБУЗ ПК «Кунгурская больница»</a:t>
                      </a:r>
                    </a:p>
                  </a:txBody>
                  <a:tcPr marL="42438" marR="42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8900367"/>
                  </a:ext>
                </a:extLst>
              </a:tr>
              <a:tr h="443412">
                <a:tc>
                  <a:txBody>
                    <a:bodyPr/>
                    <a:lstStyle/>
                    <a:p>
                      <a:pPr marL="457200">
                        <a:lnSpc>
                          <a:spcPct val="115000"/>
                        </a:lnSpc>
                      </a:pPr>
                      <a:r>
                        <a:rPr lang="ru-RU" sz="1200" dirty="0">
                          <a:effectLst/>
                          <a:latin typeface="+mn-lt"/>
                          <a:ea typeface="Calibri" panose="020F0502020204030204" pitchFamily="34" charset="0"/>
                          <a:cs typeface="Times New Roman" panose="02020603050405020304" pitchFamily="18" charset="0"/>
                        </a:rPr>
                        <a:t>Цефалоспорины </a:t>
                      </a:r>
                      <a:r>
                        <a:rPr lang="en-US" sz="1200" dirty="0">
                          <a:effectLst/>
                          <a:latin typeface="+mn-lt"/>
                          <a:ea typeface="Calibri" panose="020F0502020204030204" pitchFamily="34" charset="0"/>
                          <a:cs typeface="Times New Roman" panose="02020603050405020304" pitchFamily="18" charset="0"/>
                        </a:rPr>
                        <a:t>I</a:t>
                      </a:r>
                      <a:r>
                        <a:rPr lang="ru-RU" sz="1200" dirty="0">
                          <a:effectLst/>
                          <a:latin typeface="+mn-lt"/>
                          <a:ea typeface="Calibri" panose="020F0502020204030204" pitchFamily="34" charset="0"/>
                          <a:cs typeface="Times New Roman" panose="02020603050405020304" pitchFamily="18" charset="0"/>
                        </a:rPr>
                        <a:t>-</a:t>
                      </a:r>
                      <a:r>
                        <a:rPr lang="en-US" sz="1200" dirty="0">
                          <a:effectLst/>
                          <a:latin typeface="+mn-lt"/>
                          <a:ea typeface="Calibri" panose="020F0502020204030204" pitchFamily="34" charset="0"/>
                          <a:cs typeface="Times New Roman" panose="02020603050405020304" pitchFamily="18" charset="0"/>
                        </a:rPr>
                        <a:t>II</a:t>
                      </a:r>
                      <a:endParaRPr lang="ru-RU" sz="1200" dirty="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0,002</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0,02</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1,0</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DnDiag">
                      <a:fgClr>
                        <a:srgbClr val="FFFFFF"/>
                      </a:fgClr>
                      <a:bgClr>
                        <a:srgbClr val="DDDDDD"/>
                      </a:bgClr>
                    </a:pattFill>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2,075</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DnDiag">
                      <a:fgClr>
                        <a:srgbClr val="FFFFFF"/>
                      </a:fgClr>
                      <a:bgClr>
                        <a:srgbClr val="DDDDDD"/>
                      </a:bgClr>
                    </a:pattFill>
                  </a:tcPr>
                </a:tc>
                <a:tc>
                  <a:txBody>
                    <a:bodyPr/>
                    <a:lstStyle/>
                    <a:p>
                      <a:pPr marL="457200" algn="ctr">
                        <a:lnSpc>
                          <a:spcPct val="115000"/>
                        </a:lnSpc>
                        <a:spcAft>
                          <a:spcPts val="1000"/>
                        </a:spcAft>
                      </a:pPr>
                      <a:r>
                        <a:rPr lang="ru-RU" sz="1200">
                          <a:solidFill>
                            <a:srgbClr val="000000"/>
                          </a:solidFill>
                          <a:effectLst/>
                          <a:latin typeface="+mn-lt"/>
                          <a:ea typeface="Calibri" panose="020F0502020204030204" pitchFamily="34" charset="0"/>
                          <a:cs typeface="Times New Roman" panose="02020603050405020304" pitchFamily="18" charset="0"/>
                        </a:rPr>
                        <a:t>0,34</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DnDiag">
                      <a:fgClr>
                        <a:srgbClr val="FFFFFF"/>
                      </a:fgClr>
                      <a:bgClr>
                        <a:srgbClr val="DDDDDD"/>
                      </a:bgClr>
                    </a:pattFill>
                  </a:tcPr>
                </a:tc>
                <a:extLst>
                  <a:ext uri="{0D108BD9-81ED-4DB2-BD59-A6C34878D82A}">
                    <a16:rowId xmlns:a16="http://schemas.microsoft.com/office/drawing/2014/main" xmlns="" val="2168801099"/>
                  </a:ext>
                </a:extLst>
              </a:tr>
              <a:tr h="443412">
                <a:tc>
                  <a:txBody>
                    <a:bodyPr/>
                    <a:lstStyle/>
                    <a:p>
                      <a:pPr marL="457200">
                        <a:lnSpc>
                          <a:spcPct val="115000"/>
                        </a:lnSpc>
                      </a:pPr>
                      <a:r>
                        <a:rPr lang="ru-RU" sz="1200">
                          <a:effectLst/>
                          <a:latin typeface="+mn-lt"/>
                          <a:ea typeface="Calibri" panose="020F0502020204030204" pitchFamily="34" charset="0"/>
                          <a:cs typeface="Times New Roman" panose="02020603050405020304" pitchFamily="18" charset="0"/>
                        </a:rPr>
                        <a:t>Цефалоспорины </a:t>
                      </a:r>
                      <a:r>
                        <a:rPr lang="en-US" sz="1200">
                          <a:effectLst/>
                          <a:latin typeface="+mn-lt"/>
                          <a:ea typeface="Calibri" panose="020F0502020204030204" pitchFamily="34" charset="0"/>
                          <a:cs typeface="Times New Roman" panose="02020603050405020304" pitchFamily="18" charset="0"/>
                        </a:rPr>
                        <a:t>III</a:t>
                      </a:r>
                      <a:r>
                        <a:rPr lang="ru-RU" sz="1200">
                          <a:effectLst/>
                          <a:latin typeface="+mn-lt"/>
                          <a:ea typeface="Calibri" panose="020F0502020204030204" pitchFamily="34" charset="0"/>
                          <a:cs typeface="Times New Roman" panose="02020603050405020304" pitchFamily="18" charset="0"/>
                        </a:rPr>
                        <a:t>-</a:t>
                      </a:r>
                      <a:r>
                        <a:rPr lang="en-US" sz="1200">
                          <a:effectLst/>
                          <a:latin typeface="+mn-lt"/>
                          <a:ea typeface="Calibri" panose="020F0502020204030204" pitchFamily="34" charset="0"/>
                          <a:cs typeface="Times New Roman" panose="02020603050405020304" pitchFamily="18" charset="0"/>
                        </a:rPr>
                        <a:t>IV</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0,05</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0,26</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0,36</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1,629</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1,0</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spcAft>
                          <a:spcPts val="1000"/>
                        </a:spcAft>
                      </a:pPr>
                      <a:r>
                        <a:rPr lang="ru-RU" sz="1200">
                          <a:solidFill>
                            <a:srgbClr val="000000"/>
                          </a:solidFill>
                          <a:effectLst/>
                          <a:latin typeface="+mn-lt"/>
                          <a:ea typeface="Calibri" panose="020F0502020204030204" pitchFamily="34" charset="0"/>
                          <a:cs typeface="Times New Roman" panose="02020603050405020304" pitchFamily="18" charset="0"/>
                        </a:rPr>
                        <a:t>0,21</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extLst>
                  <a:ext uri="{0D108BD9-81ED-4DB2-BD59-A6C34878D82A}">
                    <a16:rowId xmlns:a16="http://schemas.microsoft.com/office/drawing/2014/main" xmlns="" val="633731199"/>
                  </a:ext>
                </a:extLst>
              </a:tr>
              <a:tr h="638241">
                <a:tc>
                  <a:txBody>
                    <a:bodyPr/>
                    <a:lstStyle/>
                    <a:p>
                      <a:pPr marL="457200">
                        <a:lnSpc>
                          <a:spcPct val="115000"/>
                        </a:lnSpc>
                      </a:pPr>
                      <a:r>
                        <a:rPr lang="ru-RU" sz="1200">
                          <a:effectLst/>
                          <a:latin typeface="+mn-lt"/>
                          <a:ea typeface="Calibri" panose="020F0502020204030204" pitchFamily="34" charset="0"/>
                          <a:cs typeface="Times New Roman" panose="02020603050405020304" pitchFamily="18" charset="0"/>
                        </a:rPr>
                        <a:t>Пенициллины (защищенные)</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0,28</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0,04</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0,34</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0,333</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0,069</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r>
                        <a:rPr lang="ru-RU" sz="1200">
                          <a:effectLst/>
                          <a:latin typeface="+mn-lt"/>
                          <a:ea typeface="Calibri" panose="020F0502020204030204" pitchFamily="34" charset="0"/>
                          <a:cs typeface="Times New Roman" panose="02020603050405020304" pitchFamily="18" charset="0"/>
                        </a:rPr>
                        <a:t>0,02</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0382967"/>
                  </a:ext>
                </a:extLst>
              </a:tr>
              <a:tr h="314005">
                <a:tc>
                  <a:txBody>
                    <a:bodyPr/>
                    <a:lstStyle/>
                    <a:p>
                      <a:pPr marL="457200">
                        <a:lnSpc>
                          <a:spcPct val="115000"/>
                        </a:lnSpc>
                      </a:pPr>
                      <a:r>
                        <a:rPr lang="ru-RU" sz="1200">
                          <a:effectLst/>
                          <a:latin typeface="+mn-lt"/>
                          <a:ea typeface="Calibri" panose="020F0502020204030204" pitchFamily="34" charset="0"/>
                          <a:cs typeface="Times New Roman" panose="02020603050405020304" pitchFamily="18" charset="0"/>
                        </a:rPr>
                        <a:t>Фторхинолоны</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0,17</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0,21</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0,09</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0,290</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0,849</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spcAft>
                          <a:spcPts val="1000"/>
                        </a:spcAft>
                      </a:pPr>
                      <a:r>
                        <a:rPr lang="ru-RU" sz="1200">
                          <a:solidFill>
                            <a:srgbClr val="000000"/>
                          </a:solidFill>
                          <a:effectLst/>
                          <a:latin typeface="+mn-lt"/>
                          <a:ea typeface="Calibri" panose="020F0502020204030204" pitchFamily="34" charset="0"/>
                          <a:cs typeface="Times New Roman" panose="02020603050405020304" pitchFamily="18" charset="0"/>
                        </a:rPr>
                        <a:t>0,27</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extLst>
                  <a:ext uri="{0D108BD9-81ED-4DB2-BD59-A6C34878D82A}">
                    <a16:rowId xmlns:a16="http://schemas.microsoft.com/office/drawing/2014/main" xmlns="" val="429479476"/>
                  </a:ext>
                </a:extLst>
              </a:tr>
              <a:tr h="314005">
                <a:tc>
                  <a:txBody>
                    <a:bodyPr/>
                    <a:lstStyle/>
                    <a:p>
                      <a:pPr marL="457200">
                        <a:lnSpc>
                          <a:spcPct val="115000"/>
                        </a:lnSpc>
                      </a:pPr>
                      <a:r>
                        <a:rPr lang="ru-RU" sz="1200">
                          <a:effectLst/>
                          <a:latin typeface="+mn-lt"/>
                          <a:ea typeface="Calibri" panose="020F0502020204030204" pitchFamily="34" charset="0"/>
                          <a:cs typeface="Times New Roman" panose="02020603050405020304" pitchFamily="18" charset="0"/>
                        </a:rPr>
                        <a:t>Аминогликозиды</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0,03</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0,14</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0,07</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0,263</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0,141</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spcAft>
                          <a:spcPts val="1000"/>
                        </a:spcAft>
                      </a:pPr>
                      <a:r>
                        <a:rPr lang="ru-RU" sz="1200">
                          <a:effectLst/>
                          <a:latin typeface="+mn-lt"/>
                          <a:ea typeface="Calibri" panose="020F0502020204030204" pitchFamily="34" charset="0"/>
                          <a:cs typeface="Times New Roman" panose="02020603050405020304" pitchFamily="18" charset="0"/>
                        </a:rPr>
                        <a:t>0,07</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8965140"/>
                  </a:ext>
                </a:extLst>
              </a:tr>
              <a:tr h="314005">
                <a:tc>
                  <a:txBody>
                    <a:bodyPr/>
                    <a:lstStyle/>
                    <a:p>
                      <a:pPr marL="457200">
                        <a:lnSpc>
                          <a:spcPct val="115000"/>
                        </a:lnSpc>
                      </a:pPr>
                      <a:r>
                        <a:rPr lang="ru-RU" sz="1200">
                          <a:effectLst/>
                          <a:latin typeface="+mn-lt"/>
                          <a:ea typeface="Calibri" panose="020F0502020204030204" pitchFamily="34" charset="0"/>
                          <a:cs typeface="Times New Roman" panose="02020603050405020304" pitchFamily="18" charset="0"/>
                        </a:rPr>
                        <a:t>Карбопенемы </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0,14</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0,09</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0,11</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0,204</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0,144</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spcAft>
                          <a:spcPts val="1000"/>
                        </a:spcAft>
                      </a:pPr>
                      <a:r>
                        <a:rPr lang="ru-RU" sz="1200">
                          <a:effectLst/>
                          <a:latin typeface="+mn-lt"/>
                          <a:ea typeface="Calibri" panose="020F0502020204030204" pitchFamily="34" charset="0"/>
                          <a:cs typeface="Times New Roman" panose="02020603050405020304" pitchFamily="18" charset="0"/>
                        </a:rPr>
                        <a:t>0,06</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8483909"/>
                  </a:ext>
                </a:extLst>
              </a:tr>
              <a:tr h="314005">
                <a:tc>
                  <a:txBody>
                    <a:bodyPr/>
                    <a:lstStyle/>
                    <a:p>
                      <a:pPr marL="457200">
                        <a:lnSpc>
                          <a:spcPct val="115000"/>
                        </a:lnSpc>
                      </a:pPr>
                      <a:r>
                        <a:rPr lang="ru-RU" sz="1200">
                          <a:effectLst/>
                          <a:latin typeface="+mn-lt"/>
                          <a:ea typeface="Calibri" panose="020F0502020204030204" pitchFamily="34" charset="0"/>
                          <a:cs typeface="Times New Roman" panose="02020603050405020304" pitchFamily="18" charset="0"/>
                        </a:rPr>
                        <a:t>Метронидазол</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0,19</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0,14</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solidFill>
                            <a:srgbClr val="000000"/>
                          </a:solidFill>
                          <a:effectLst/>
                          <a:latin typeface="+mn-lt"/>
                          <a:ea typeface="Calibri" panose="020F0502020204030204" pitchFamily="34" charset="0"/>
                          <a:cs typeface="Times New Roman" panose="02020603050405020304" pitchFamily="18" charset="0"/>
                        </a:rPr>
                        <a:t>0,386</a:t>
                      </a:r>
                      <a:endParaRPr lang="ru-RU" sz="1200">
                        <a:effectLst/>
                        <a:latin typeface="+mn-lt"/>
                        <a:ea typeface="Calibri" panose="020F0502020204030204" pitchFamily="34" charset="0"/>
                        <a:cs typeface="Times New Roman" panose="02020603050405020304" pitchFamily="18" charset="0"/>
                      </a:endParaRP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DDDDD"/>
                      </a:bgClr>
                    </a:pattFill>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0,054</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r>
                        <a:rPr lang="ru-RU" sz="1200">
                          <a:effectLst/>
                          <a:latin typeface="+mn-lt"/>
                          <a:ea typeface="Calibri" panose="020F0502020204030204" pitchFamily="34" charset="0"/>
                          <a:cs typeface="Times New Roman" panose="02020603050405020304" pitchFamily="18" charset="0"/>
                        </a:rPr>
                        <a:t>0,03</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8164728"/>
                  </a:ext>
                </a:extLst>
              </a:tr>
              <a:tr h="265791">
                <a:tc>
                  <a:txBody>
                    <a:bodyPr/>
                    <a:lstStyle/>
                    <a:p>
                      <a:pPr marL="457200">
                        <a:lnSpc>
                          <a:spcPct val="115000"/>
                        </a:lnSpc>
                      </a:pPr>
                      <a:r>
                        <a:rPr lang="ru-RU" sz="1200">
                          <a:effectLst/>
                          <a:latin typeface="+mn-lt"/>
                          <a:ea typeface="Calibri" panose="020F0502020204030204" pitchFamily="34" charset="0"/>
                          <a:cs typeface="Times New Roman" panose="02020603050405020304" pitchFamily="18" charset="0"/>
                        </a:rPr>
                        <a:t>Ванкомицин</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dirty="0">
                          <a:effectLst/>
                          <a:latin typeface="+mn-lt"/>
                          <a:ea typeface="Calibri" panose="020F0502020204030204" pitchFamily="34" charset="0"/>
                          <a:cs typeface="Times New Roman" panose="02020603050405020304" pitchFamily="18" charset="0"/>
                        </a:rPr>
                        <a:t>0,07</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dirty="0">
                          <a:effectLst/>
                          <a:latin typeface="+mn-lt"/>
                          <a:ea typeface="Calibri" panose="020F0502020204030204" pitchFamily="34" charset="0"/>
                          <a:cs typeface="Times New Roman" panose="02020603050405020304" pitchFamily="18" charset="0"/>
                        </a:rPr>
                        <a:t>-</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0,01</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pPr>
                      <a:r>
                        <a:rPr lang="ru-RU" sz="1200">
                          <a:effectLst/>
                          <a:latin typeface="+mn-lt"/>
                          <a:ea typeface="Calibri" panose="020F0502020204030204" pitchFamily="34" charset="0"/>
                          <a:cs typeface="Times New Roman" panose="02020603050405020304" pitchFamily="18" charset="0"/>
                        </a:rPr>
                        <a:t>-</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1000"/>
                        </a:spcAft>
                      </a:pPr>
                      <a:r>
                        <a:rPr lang="ru-RU" sz="1200" dirty="0">
                          <a:effectLst/>
                          <a:latin typeface="+mn-lt"/>
                          <a:ea typeface="Calibri" panose="020F0502020204030204" pitchFamily="34" charset="0"/>
                          <a:cs typeface="Times New Roman" panose="02020603050405020304" pitchFamily="18" charset="0"/>
                        </a:rPr>
                        <a:t>-</a:t>
                      </a:r>
                    </a:p>
                  </a:txBody>
                  <a:tcPr marL="42438" marR="4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6749443"/>
                  </a:ext>
                </a:extLst>
              </a:tr>
            </a:tbl>
          </a:graphicData>
        </a:graphic>
      </p:graphicFrame>
    </p:spTree>
    <p:extLst>
      <p:ext uri="{BB962C8B-B14F-4D97-AF65-F5344CB8AC3E}">
        <p14:creationId xmlns:p14="http://schemas.microsoft.com/office/powerpoint/2010/main" val="22481077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484784"/>
            <a:ext cx="8640960" cy="2664295"/>
          </a:xfrm>
        </p:spPr>
        <p:txBody>
          <a:bodyPr>
            <a:normAutofit/>
          </a:bodyPr>
          <a:lstStyle/>
          <a:p>
            <a:r>
              <a:rPr lang="ru-RU" sz="3200" b="1" dirty="0" smtClean="0">
                <a:solidFill>
                  <a:srgbClr val="FF0000"/>
                </a:solidFill>
                <a:latin typeface="Arial" pitchFamily="34" charset="0"/>
                <a:cs typeface="Arial" pitchFamily="34" charset="0"/>
              </a:rPr>
              <a:t>Эпидемиология и профилактика инфекций в отделениях высокого эпидемиологического риска</a:t>
            </a:r>
            <a:endParaRPr lang="ru-RU" sz="3200" b="1" dirty="0">
              <a:solidFill>
                <a:srgbClr val="FF0000"/>
              </a:solidFill>
              <a:latin typeface="Arial" pitchFamily="34" charset="0"/>
              <a:cs typeface="Arial" pitchFamily="34" charset="0"/>
            </a:endParaRPr>
          </a:p>
        </p:txBody>
      </p:sp>
      <p:sp>
        <p:nvSpPr>
          <p:cNvPr id="3" name="Подзаголовок 2"/>
          <p:cNvSpPr>
            <a:spLocks noGrp="1"/>
          </p:cNvSpPr>
          <p:nvPr>
            <p:ph type="subTitle" idx="1"/>
          </p:nvPr>
        </p:nvSpPr>
        <p:spPr>
          <a:xfrm>
            <a:off x="323528" y="188640"/>
            <a:ext cx="8280920" cy="720080"/>
          </a:xfrm>
        </p:spPr>
        <p:txBody>
          <a:bodyPr>
            <a:noAutofit/>
          </a:bodyPr>
          <a:lstStyle/>
          <a:p>
            <a:r>
              <a:rPr lang="ru-RU" altLang="ru-RU" sz="1600" b="1" dirty="0">
                <a:solidFill>
                  <a:prstClr val="black"/>
                </a:solidFill>
                <a:latin typeface="Arial" charset="0"/>
                <a:ea typeface="+mj-ea"/>
                <a:cs typeface="Arial" charset="0"/>
              </a:rPr>
              <a:t>ФБУН  «Центральный научно-исследовательский институт эпидемиологии» </a:t>
            </a:r>
            <a:br>
              <a:rPr lang="ru-RU" altLang="ru-RU" sz="1600" b="1" dirty="0">
                <a:solidFill>
                  <a:prstClr val="black"/>
                </a:solidFill>
                <a:latin typeface="Arial" charset="0"/>
                <a:ea typeface="+mj-ea"/>
                <a:cs typeface="Arial" charset="0"/>
              </a:rPr>
            </a:br>
            <a:r>
              <a:rPr lang="ru-RU" altLang="ru-RU" sz="1600" b="1" dirty="0">
                <a:solidFill>
                  <a:prstClr val="black"/>
                </a:solidFill>
                <a:latin typeface="Arial" charset="0"/>
                <a:ea typeface="+mj-ea"/>
                <a:cs typeface="Arial" charset="0"/>
              </a:rPr>
              <a:t>Федеральной службы по надзору в сфере защиты прав потребителей и благополучия человека Роспотребнадзора, г. Москва</a:t>
            </a:r>
            <a:endParaRPr lang="ru-RU" sz="1600" dirty="0">
              <a:solidFill>
                <a:schemeClr val="tx1"/>
              </a:solidFill>
              <a:latin typeface="Arial" pitchFamily="34" charset="0"/>
              <a:cs typeface="Arial" pitchFamily="34" charset="0"/>
            </a:endParaRPr>
          </a:p>
        </p:txBody>
      </p:sp>
      <p:sp>
        <p:nvSpPr>
          <p:cNvPr id="4" name="Подзаголовок 2"/>
          <p:cNvSpPr txBox="1">
            <a:spLocks/>
          </p:cNvSpPr>
          <p:nvPr/>
        </p:nvSpPr>
        <p:spPr>
          <a:xfrm>
            <a:off x="487490" y="4293096"/>
            <a:ext cx="8280920" cy="12241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ru-RU" altLang="ru-RU" sz="2000" b="1" dirty="0" smtClean="0">
                <a:solidFill>
                  <a:prstClr val="black"/>
                </a:solidFill>
                <a:latin typeface="Arial" charset="0"/>
                <a:ea typeface="+mj-ea"/>
                <a:cs typeface="Arial" charset="0"/>
              </a:rPr>
              <a:t>Голубкова Алла Александровна, </a:t>
            </a:r>
          </a:p>
          <a:p>
            <a:pPr>
              <a:spcBef>
                <a:spcPts val="0"/>
              </a:spcBef>
            </a:pPr>
            <a:r>
              <a:rPr lang="ru-RU" altLang="ru-RU" sz="2000" b="1" dirty="0" smtClean="0">
                <a:solidFill>
                  <a:prstClr val="black"/>
                </a:solidFill>
                <a:latin typeface="Arial" charset="0"/>
                <a:ea typeface="+mj-ea"/>
                <a:cs typeface="Arial" charset="0"/>
              </a:rPr>
              <a:t>д.м.н., профессор,  ведущий </a:t>
            </a:r>
            <a:r>
              <a:rPr lang="ru-RU" altLang="ru-RU" sz="2000" b="1" dirty="0">
                <a:solidFill>
                  <a:prstClr val="black"/>
                </a:solidFill>
                <a:latin typeface="Arial" charset="0"/>
                <a:ea typeface="+mj-ea"/>
                <a:cs typeface="Arial" charset="0"/>
              </a:rPr>
              <a:t>научный сотрудник </a:t>
            </a:r>
            <a:r>
              <a:rPr lang="ru-RU" altLang="ru-RU" sz="2000" b="1" dirty="0" smtClean="0">
                <a:solidFill>
                  <a:prstClr val="black"/>
                </a:solidFill>
                <a:latin typeface="Arial" charset="0"/>
                <a:ea typeface="+mj-ea"/>
                <a:cs typeface="Arial" charset="0"/>
              </a:rPr>
              <a:t>лаборатории </a:t>
            </a:r>
            <a:r>
              <a:rPr lang="ru-RU" altLang="ru-RU" sz="2000" b="1" dirty="0">
                <a:solidFill>
                  <a:prstClr val="black"/>
                </a:solidFill>
                <a:latin typeface="Arial" charset="0"/>
                <a:ea typeface="+mj-ea"/>
                <a:cs typeface="Arial" charset="0"/>
              </a:rPr>
              <a:t>инфекций, связанных с оказанием медицинской помощи</a:t>
            </a:r>
            <a:endParaRPr lang="ru-RU" sz="2000" dirty="0">
              <a:solidFill>
                <a:schemeClr val="tx1"/>
              </a:solidFill>
              <a:latin typeface="Arial" pitchFamily="34" charset="0"/>
              <a:cs typeface="Arial" pitchFamily="34" charset="0"/>
            </a:endParaRPr>
          </a:p>
        </p:txBody>
      </p:sp>
      <p:sp>
        <p:nvSpPr>
          <p:cNvPr id="5" name="Подзаголовок 2"/>
          <p:cNvSpPr txBox="1">
            <a:spLocks/>
          </p:cNvSpPr>
          <p:nvPr/>
        </p:nvSpPr>
        <p:spPr>
          <a:xfrm>
            <a:off x="455712" y="6237312"/>
            <a:ext cx="8280920" cy="3600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altLang="ru-RU" sz="1600" b="1" dirty="0" smtClean="0">
                <a:solidFill>
                  <a:prstClr val="black"/>
                </a:solidFill>
                <a:latin typeface="Arial" charset="0"/>
                <a:ea typeface="+mj-ea"/>
                <a:cs typeface="Arial" charset="0"/>
              </a:rPr>
              <a:t>Москва, 2022</a:t>
            </a:r>
            <a:endParaRPr lang="ru-RU"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75464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778098"/>
          </a:xfrm>
        </p:spPr>
        <p:txBody>
          <a:bodyPr>
            <a:normAutofit fontScale="90000"/>
          </a:bodyPr>
          <a:lstStyle/>
          <a:p>
            <a:r>
              <a:rPr lang="ru-RU" sz="2800" b="1" dirty="0" smtClean="0">
                <a:solidFill>
                  <a:srgbClr val="FF0000"/>
                </a:solidFill>
                <a:latin typeface="Arial"/>
              </a:rPr>
              <a:t>Отделение реанимации </a:t>
            </a:r>
            <a:r>
              <a:rPr lang="ru-RU" sz="2800" b="1" dirty="0">
                <a:solidFill>
                  <a:srgbClr val="FF0000"/>
                </a:solidFill>
                <a:latin typeface="Arial"/>
              </a:rPr>
              <a:t>и </a:t>
            </a:r>
            <a:r>
              <a:rPr lang="ru-RU" sz="2800" b="1" dirty="0" smtClean="0">
                <a:solidFill>
                  <a:srgbClr val="FF0000"/>
                </a:solidFill>
                <a:latin typeface="Arial"/>
              </a:rPr>
              <a:t>интенсивной терапии (ОРИТ)</a:t>
            </a:r>
            <a:r>
              <a:rPr lang="en-US" sz="1800" dirty="0">
                <a:solidFill>
                  <a:srgbClr val="FF0000"/>
                </a:solidFill>
                <a:latin typeface="Arial" pitchFamily="34" charset="0"/>
                <a:ea typeface="+mn-ea"/>
                <a:cs typeface="Arial" pitchFamily="34" charset="0"/>
              </a:rPr>
              <a:t> </a:t>
            </a:r>
            <a:r>
              <a:rPr lang="en-US" sz="2700" b="1" dirty="0" smtClean="0">
                <a:solidFill>
                  <a:srgbClr val="FF0000"/>
                </a:solidFill>
                <a:latin typeface="Arial" pitchFamily="34" charset="0"/>
                <a:ea typeface="+mn-ea"/>
                <a:cs typeface="Arial" pitchFamily="34" charset="0"/>
              </a:rPr>
              <a:t>Intensive </a:t>
            </a:r>
            <a:r>
              <a:rPr lang="en-US" sz="2700" b="1" dirty="0">
                <a:solidFill>
                  <a:srgbClr val="FF0000"/>
                </a:solidFill>
                <a:latin typeface="Arial" pitchFamily="34" charset="0"/>
                <a:ea typeface="+mn-ea"/>
                <a:cs typeface="Arial" pitchFamily="34" charset="0"/>
              </a:rPr>
              <a:t>care unit</a:t>
            </a:r>
            <a:r>
              <a:rPr lang="ru-RU" sz="2700" b="1" dirty="0">
                <a:solidFill>
                  <a:srgbClr val="FF0000"/>
                </a:solidFill>
                <a:latin typeface="Arial" pitchFamily="34" charset="0"/>
                <a:ea typeface="+mn-ea"/>
                <a:cs typeface="Arial" pitchFamily="34" charset="0"/>
              </a:rPr>
              <a:t> </a:t>
            </a:r>
            <a:r>
              <a:rPr lang="ru-RU" sz="2700" b="1" dirty="0" smtClean="0">
                <a:solidFill>
                  <a:srgbClr val="FF0000"/>
                </a:solidFill>
                <a:latin typeface="Arial" pitchFamily="34" charset="0"/>
                <a:ea typeface="+mn-ea"/>
                <a:cs typeface="Arial" pitchFamily="34" charset="0"/>
              </a:rPr>
              <a:t>(</a:t>
            </a:r>
            <a:r>
              <a:rPr lang="en-US" sz="2700" b="1" dirty="0" smtClean="0">
                <a:solidFill>
                  <a:srgbClr val="FF0000"/>
                </a:solidFill>
                <a:latin typeface="Arial" pitchFamily="34" charset="0"/>
                <a:cs typeface="Arial" pitchFamily="34" charset="0"/>
              </a:rPr>
              <a:t>ICU</a:t>
            </a:r>
            <a:r>
              <a:rPr lang="ru-RU" sz="2700" b="1" dirty="0" smtClean="0">
                <a:solidFill>
                  <a:srgbClr val="FF0000"/>
                </a:solidFill>
                <a:latin typeface="Arial" pitchFamily="34" charset="0"/>
                <a:cs typeface="Arial" pitchFamily="34" charset="0"/>
              </a:rPr>
              <a:t>)</a:t>
            </a:r>
            <a:endParaRPr lang="ru-RU" sz="2700" b="1" dirty="0">
              <a:solidFill>
                <a:srgbClr val="FF0000"/>
              </a:solidFill>
            </a:endParaRPr>
          </a:p>
        </p:txBody>
      </p:sp>
      <p:sp>
        <p:nvSpPr>
          <p:cNvPr id="3" name="Объект 2"/>
          <p:cNvSpPr>
            <a:spLocks noGrp="1"/>
          </p:cNvSpPr>
          <p:nvPr>
            <p:ph idx="1"/>
          </p:nvPr>
        </p:nvSpPr>
        <p:spPr>
          <a:xfrm>
            <a:off x="467544" y="1255296"/>
            <a:ext cx="8075240" cy="1741655"/>
          </a:xfrm>
        </p:spPr>
        <p:txBody>
          <a:bodyPr>
            <a:noAutofit/>
          </a:bodyPr>
          <a:lstStyle/>
          <a:p>
            <a:pPr marL="0" indent="0" algn="just">
              <a:spcBef>
                <a:spcPts val="0"/>
              </a:spcBef>
              <a:buNone/>
            </a:pPr>
            <a:r>
              <a:rPr lang="ru-RU" sz="2000" b="1" dirty="0" smtClean="0">
                <a:solidFill>
                  <a:srgbClr val="202122"/>
                </a:solidFill>
                <a:latin typeface="Arial"/>
              </a:rPr>
              <a:t>- стационарное </a:t>
            </a:r>
            <a:r>
              <a:rPr lang="ru-RU" sz="2000" b="1" dirty="0">
                <a:solidFill>
                  <a:srgbClr val="202122"/>
                </a:solidFill>
                <a:latin typeface="Arial"/>
              </a:rPr>
              <a:t>отделение в крупном медицинском учреждении (больнице, госпитале), при медицинском университете, предназначенное для оказания неотложной медицинской помощи, проведения реанимации и интенсивной терапии </a:t>
            </a:r>
            <a:r>
              <a:rPr lang="ru-RU" sz="2000" b="1" dirty="0" smtClean="0">
                <a:solidFill>
                  <a:srgbClr val="202122"/>
                </a:solidFill>
                <a:latin typeface="Arial"/>
              </a:rPr>
              <a:t>больных</a:t>
            </a:r>
            <a:endParaRPr lang="ru-RU" sz="2000" b="1" dirty="0"/>
          </a:p>
        </p:txBody>
      </p:sp>
      <p:sp>
        <p:nvSpPr>
          <p:cNvPr id="4" name="Прямоугольник 3"/>
          <p:cNvSpPr/>
          <p:nvPr/>
        </p:nvSpPr>
        <p:spPr>
          <a:xfrm>
            <a:off x="503548" y="3933056"/>
            <a:ext cx="8136904" cy="2554545"/>
          </a:xfrm>
          <a:prstGeom prst="rect">
            <a:avLst/>
          </a:prstGeom>
        </p:spPr>
        <p:txBody>
          <a:bodyPr wrap="square">
            <a:spAutoFit/>
          </a:bodyPr>
          <a:lstStyle/>
          <a:p>
            <a:pPr lvl="0" algn="just"/>
            <a:r>
              <a:rPr lang="en-US" sz="2000" b="1" dirty="0" smtClean="0">
                <a:solidFill>
                  <a:prstClr val="black"/>
                </a:solidFill>
                <a:latin typeface="Arial" pitchFamily="34" charset="0"/>
                <a:cs typeface="Arial" pitchFamily="34" charset="0"/>
              </a:rPr>
              <a:t>MICD</a:t>
            </a:r>
            <a:r>
              <a:rPr lang="ru-RU" sz="2000" b="1" dirty="0" smtClean="0">
                <a:solidFill>
                  <a:prstClr val="black"/>
                </a:solidFill>
                <a:latin typeface="Arial" pitchFamily="34" charset="0"/>
                <a:cs typeface="Arial" pitchFamily="34" charset="0"/>
              </a:rPr>
              <a:t> - </a:t>
            </a:r>
            <a:r>
              <a:rPr lang="en-US" sz="2000" b="1" dirty="0" smtClean="0">
                <a:solidFill>
                  <a:prstClr val="black"/>
                </a:solidFill>
                <a:latin typeface="Arial" pitchFamily="34" charset="0"/>
                <a:cs typeface="Arial" pitchFamily="34" charset="0"/>
              </a:rPr>
              <a:t>Medical </a:t>
            </a:r>
            <a:r>
              <a:rPr lang="en-US" sz="2000" b="1" dirty="0">
                <a:solidFill>
                  <a:prstClr val="black"/>
                </a:solidFill>
                <a:latin typeface="Arial" pitchFamily="34" charset="0"/>
                <a:cs typeface="Arial" pitchFamily="34" charset="0"/>
              </a:rPr>
              <a:t>intensive care </a:t>
            </a:r>
            <a:r>
              <a:rPr lang="en-US" sz="2000" b="1" dirty="0" smtClean="0">
                <a:solidFill>
                  <a:prstClr val="black"/>
                </a:solidFill>
                <a:latin typeface="Arial" pitchFamily="34" charset="0"/>
                <a:cs typeface="Arial" pitchFamily="34" charset="0"/>
              </a:rPr>
              <a:t>unit</a:t>
            </a:r>
            <a:r>
              <a:rPr lang="ru-RU" sz="2000" b="1" dirty="0" smtClean="0">
                <a:solidFill>
                  <a:prstClr val="black"/>
                </a:solidFill>
                <a:latin typeface="Arial" pitchFamily="34" charset="0"/>
                <a:cs typeface="Arial" pitchFamily="34" charset="0"/>
              </a:rPr>
              <a:t> (общее взрослое отделение </a:t>
            </a:r>
            <a:r>
              <a:rPr lang="ru-RU" sz="2000" b="1" dirty="0">
                <a:solidFill>
                  <a:prstClr val="black"/>
                </a:solidFill>
                <a:latin typeface="Arial" pitchFamily="34" charset="0"/>
                <a:cs typeface="Arial" pitchFamily="34" charset="0"/>
              </a:rPr>
              <a:t>реанимации и интенсивной </a:t>
            </a:r>
            <a:r>
              <a:rPr lang="ru-RU" sz="2000" b="1" dirty="0" smtClean="0">
                <a:solidFill>
                  <a:prstClr val="black"/>
                </a:solidFill>
                <a:latin typeface="Arial" pitchFamily="34" charset="0"/>
                <a:cs typeface="Arial" pitchFamily="34" charset="0"/>
              </a:rPr>
              <a:t>терапии)</a:t>
            </a:r>
            <a:endParaRPr lang="ru-RU"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SICU </a:t>
            </a:r>
            <a:r>
              <a:rPr lang="ru-RU" sz="2000" b="1" dirty="0" smtClean="0">
                <a:latin typeface="Arial" pitchFamily="34" charset="0"/>
                <a:cs typeface="Arial" pitchFamily="34" charset="0"/>
              </a:rPr>
              <a:t>-</a:t>
            </a:r>
            <a:r>
              <a:rPr lang="en-US" sz="2000" b="1" dirty="0" smtClean="0">
                <a:latin typeface="Arial" pitchFamily="34" charset="0"/>
                <a:cs typeface="Arial" pitchFamily="34" charset="0"/>
              </a:rPr>
              <a:t> </a:t>
            </a:r>
            <a:r>
              <a:rPr lang="en-US" sz="2000" b="1" dirty="0">
                <a:latin typeface="Arial" pitchFamily="34" charset="0"/>
                <a:cs typeface="Arial" pitchFamily="34" charset="0"/>
              </a:rPr>
              <a:t>Surgical intensive care </a:t>
            </a:r>
            <a:r>
              <a:rPr lang="en-US" sz="2000" b="1" dirty="0" smtClean="0">
                <a:latin typeface="Arial" pitchFamily="34" charset="0"/>
                <a:cs typeface="Arial" pitchFamily="34" charset="0"/>
              </a:rPr>
              <a:t>unit</a:t>
            </a:r>
            <a:r>
              <a:rPr lang="ru-RU" sz="2000" b="1" dirty="0" smtClean="0">
                <a:latin typeface="Arial" pitchFamily="34" charset="0"/>
                <a:cs typeface="Arial" pitchFamily="34" charset="0"/>
              </a:rPr>
              <a:t> (хирургическое </a:t>
            </a:r>
            <a:r>
              <a:rPr lang="ru-RU" sz="2000" b="1" dirty="0">
                <a:solidFill>
                  <a:prstClr val="black"/>
                </a:solidFill>
                <a:latin typeface="Arial" pitchFamily="34" charset="0"/>
                <a:cs typeface="Arial" pitchFamily="34" charset="0"/>
              </a:rPr>
              <a:t>отделение реанимации и интенсивной </a:t>
            </a:r>
            <a:r>
              <a:rPr lang="ru-RU" sz="2000" b="1" dirty="0" smtClean="0">
                <a:solidFill>
                  <a:prstClr val="black"/>
                </a:solidFill>
                <a:latin typeface="Arial" pitchFamily="34" charset="0"/>
                <a:cs typeface="Arial" pitchFamily="34" charset="0"/>
              </a:rPr>
              <a:t>терапии)</a:t>
            </a:r>
            <a:endParaRPr lang="en-US" sz="2000" b="1" dirty="0">
              <a:latin typeface="Arial" pitchFamily="34" charset="0"/>
              <a:cs typeface="Arial" pitchFamily="34" charset="0"/>
            </a:endParaRPr>
          </a:p>
          <a:p>
            <a:pPr algn="just"/>
            <a:r>
              <a:rPr lang="en-US" sz="2000" b="1" dirty="0" smtClean="0">
                <a:latin typeface="Arial" pitchFamily="34" charset="0"/>
                <a:cs typeface="Arial" pitchFamily="34" charset="0"/>
              </a:rPr>
              <a:t>NICU </a:t>
            </a:r>
            <a:r>
              <a:rPr lang="en-US" sz="2000" b="1" dirty="0">
                <a:latin typeface="Arial" pitchFamily="34" charset="0"/>
                <a:cs typeface="Arial" pitchFamily="34" charset="0"/>
              </a:rPr>
              <a:t>= Neonatal intensive care </a:t>
            </a:r>
            <a:r>
              <a:rPr lang="en-US" sz="2000" b="1" dirty="0" smtClean="0">
                <a:latin typeface="Arial" pitchFamily="34" charset="0"/>
                <a:cs typeface="Arial" pitchFamily="34" charset="0"/>
              </a:rPr>
              <a:t>unit</a:t>
            </a:r>
            <a:r>
              <a:rPr lang="ru-RU" sz="2000" b="1" dirty="0" smtClean="0">
                <a:latin typeface="Arial" pitchFamily="34" charset="0"/>
                <a:cs typeface="Arial" pitchFamily="34" charset="0"/>
              </a:rPr>
              <a:t> (неонатальное </a:t>
            </a:r>
            <a:r>
              <a:rPr lang="ru-RU" sz="2000" b="1" dirty="0">
                <a:solidFill>
                  <a:prstClr val="black"/>
                </a:solidFill>
                <a:latin typeface="Arial" pitchFamily="34" charset="0"/>
                <a:cs typeface="Arial" pitchFamily="34" charset="0"/>
              </a:rPr>
              <a:t>отделение реанимации и интенсивной </a:t>
            </a:r>
            <a:r>
              <a:rPr lang="ru-RU" sz="2000" b="1" dirty="0" smtClean="0">
                <a:solidFill>
                  <a:prstClr val="black"/>
                </a:solidFill>
                <a:latin typeface="Arial" pitchFamily="34" charset="0"/>
                <a:cs typeface="Arial" pitchFamily="34" charset="0"/>
              </a:rPr>
              <a:t>терапии)</a:t>
            </a:r>
            <a:endParaRPr lang="ru-RU"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PICD </a:t>
            </a:r>
            <a:r>
              <a:rPr lang="en-US" sz="2000" b="1" dirty="0">
                <a:latin typeface="Arial" pitchFamily="34" charset="0"/>
                <a:cs typeface="Arial" pitchFamily="34" charset="0"/>
              </a:rPr>
              <a:t>= Pediatric intensive care </a:t>
            </a:r>
            <a:r>
              <a:rPr lang="en-US" sz="2000" b="1" dirty="0" smtClean="0">
                <a:latin typeface="Arial" pitchFamily="34" charset="0"/>
                <a:cs typeface="Arial" pitchFamily="34" charset="0"/>
              </a:rPr>
              <a:t>unit</a:t>
            </a:r>
            <a:r>
              <a:rPr lang="ru-RU" sz="2000" b="1" dirty="0" smtClean="0">
                <a:latin typeface="Arial" pitchFamily="34" charset="0"/>
                <a:cs typeface="Arial" pitchFamily="34" charset="0"/>
              </a:rPr>
              <a:t> (детское </a:t>
            </a:r>
            <a:r>
              <a:rPr lang="ru-RU" sz="2000" b="1" dirty="0">
                <a:solidFill>
                  <a:prstClr val="black"/>
                </a:solidFill>
                <a:latin typeface="Arial" pitchFamily="34" charset="0"/>
                <a:cs typeface="Arial" pitchFamily="34" charset="0"/>
              </a:rPr>
              <a:t>отделение реанимации и интенсивной </a:t>
            </a:r>
            <a:r>
              <a:rPr lang="ru-RU" sz="2000" b="1" dirty="0" smtClean="0">
                <a:solidFill>
                  <a:prstClr val="black"/>
                </a:solidFill>
                <a:latin typeface="Arial" pitchFamily="34" charset="0"/>
                <a:cs typeface="Arial" pitchFamily="34" charset="0"/>
              </a:rPr>
              <a:t>терапии) и др.</a:t>
            </a:r>
            <a:endParaRPr lang="en-US" sz="2000" b="1" dirty="0">
              <a:latin typeface="Arial" pitchFamily="34" charset="0"/>
              <a:cs typeface="Arial" pitchFamily="34" charset="0"/>
            </a:endParaRPr>
          </a:p>
        </p:txBody>
      </p:sp>
      <p:sp>
        <p:nvSpPr>
          <p:cNvPr id="5" name="Заголовок 1"/>
          <p:cNvSpPr txBox="1">
            <a:spLocks/>
          </p:cNvSpPr>
          <p:nvPr/>
        </p:nvSpPr>
        <p:spPr>
          <a:xfrm>
            <a:off x="10007" y="3136634"/>
            <a:ext cx="9144000"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FF0000"/>
                </a:solidFill>
                <a:latin typeface="Arial"/>
              </a:rPr>
              <a:t>Виды ОРИТ</a:t>
            </a:r>
            <a:endParaRPr lang="ru-RU" sz="2800" dirty="0">
              <a:solidFill>
                <a:srgbClr val="FF0000"/>
              </a:solidFill>
            </a:endParaRPr>
          </a:p>
        </p:txBody>
      </p:sp>
    </p:spTree>
    <p:extLst>
      <p:ext uri="{BB962C8B-B14F-4D97-AF65-F5344CB8AC3E}">
        <p14:creationId xmlns:p14="http://schemas.microsoft.com/office/powerpoint/2010/main" val="15214189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normAutofit/>
          </a:bodyPr>
          <a:lstStyle/>
          <a:p>
            <a:r>
              <a:rPr lang="ru-RU" sz="2800" b="1" dirty="0" smtClean="0">
                <a:solidFill>
                  <a:srgbClr val="FF0000"/>
                </a:solidFill>
                <a:latin typeface="Arial" panose="020B0604020202020204" pitchFamily="34" charset="0"/>
                <a:cs typeface="Arial" panose="020B0604020202020204" pitchFamily="34" charset="0"/>
              </a:rPr>
              <a:t>ОРИТ – отделения высокого эпидемиологического риска</a:t>
            </a:r>
            <a:endParaRPr lang="ru-RU" sz="2800" b="1" dirty="0">
              <a:solidFill>
                <a:srgbClr val="FF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7504" y="1268760"/>
            <a:ext cx="8856984" cy="5589240"/>
          </a:xfrm>
        </p:spPr>
        <p:txBody>
          <a:bodyPr>
            <a:normAutofit fontScale="40000" lnSpcReduction="20000"/>
          </a:bodyPr>
          <a:lstStyle/>
          <a:p>
            <a:pPr marL="0" lvl="0" indent="0" algn="just">
              <a:lnSpc>
                <a:spcPct val="120000"/>
              </a:lnSpc>
              <a:spcBef>
                <a:spcPts val="0"/>
              </a:spcBef>
              <a:buNone/>
            </a:pPr>
            <a:r>
              <a:rPr lang="ru-RU" sz="3400" b="1" dirty="0" smtClean="0">
                <a:latin typeface="Arial" panose="020B0604020202020204" pitchFamily="34" charset="0"/>
                <a:ea typeface="Times New Roman" panose="02020603050405020304" pitchFamily="18" charset="0"/>
                <a:cs typeface="Arial" panose="020B0604020202020204" pitchFamily="34" charset="0"/>
              </a:rPr>
              <a:t>1. Высокая </a:t>
            </a:r>
            <a:r>
              <a:rPr lang="ru-RU" sz="3400" b="1" dirty="0">
                <a:latin typeface="Arial" panose="020B0604020202020204" pitchFamily="34" charset="0"/>
                <a:ea typeface="Times New Roman" panose="02020603050405020304" pitchFamily="18" charset="0"/>
                <a:cs typeface="Arial" panose="020B0604020202020204" pitchFamily="34" charset="0"/>
              </a:rPr>
              <a:t>восприимчивость пациентов.</a:t>
            </a:r>
            <a:endParaRPr lang="ru-RU" sz="3400" dirty="0">
              <a:latin typeface="Arial" panose="020B0604020202020204" pitchFamily="34" charset="0"/>
              <a:ea typeface="Times New Roman" panose="02020603050405020304" pitchFamily="18" charset="0"/>
              <a:cs typeface="Arial" panose="020B0604020202020204" pitchFamily="34" charset="0"/>
            </a:endParaRPr>
          </a:p>
          <a:p>
            <a:pPr lvl="1" algn="just">
              <a:lnSpc>
                <a:spcPct val="120000"/>
              </a:lnSpc>
              <a:spcBef>
                <a:spcPts val="0"/>
              </a:spcBef>
              <a:buFont typeface="Courier New" panose="02070309020205020404" pitchFamily="49" charset="0"/>
              <a:buChar char="o"/>
              <a:tabLst>
                <a:tab pos="685800" algn="l"/>
              </a:tabLst>
            </a:pPr>
            <a:r>
              <a:rPr lang="ru-RU" sz="3400" dirty="0">
                <a:latin typeface="Arial" panose="020B0604020202020204" pitchFamily="34" charset="0"/>
                <a:ea typeface="Times New Roman" panose="02020603050405020304" pitchFamily="18" charset="0"/>
                <a:cs typeface="Arial" panose="020B0604020202020204" pitchFamily="34" charset="0"/>
              </a:rPr>
              <a:t>Пациентами отделений реанимации в большинстве случаев являются люди, ослабленные основным заболеванием, тяжесть которого делает невозможным жизнь пациента без применения </a:t>
            </a:r>
            <a:r>
              <a:rPr lang="ru-RU" sz="3400" dirty="0" smtClean="0">
                <a:latin typeface="Arial" panose="020B0604020202020204" pitchFamily="34" charset="0"/>
                <a:ea typeface="Times New Roman" panose="02020603050405020304" pitchFamily="18" charset="0"/>
                <a:cs typeface="Arial" panose="020B0604020202020204" pitchFamily="34" charset="0"/>
              </a:rPr>
              <a:t>ИВЛ, парентерального </a:t>
            </a:r>
            <a:r>
              <a:rPr lang="ru-RU" sz="3400" dirty="0">
                <a:latin typeface="Arial" panose="020B0604020202020204" pitchFamily="34" charset="0"/>
                <a:ea typeface="Times New Roman" panose="02020603050405020304" pitchFamily="18" charset="0"/>
                <a:cs typeface="Arial" panose="020B0604020202020204" pitchFamily="34" charset="0"/>
              </a:rPr>
              <a:t>питания и пр. Назначение множественной медикаментозной терапии еще больше снижает </a:t>
            </a:r>
            <a:r>
              <a:rPr lang="ru-RU" sz="3400" dirty="0" err="1">
                <a:latin typeface="Arial" panose="020B0604020202020204" pitchFamily="34" charset="0"/>
                <a:ea typeface="Times New Roman" panose="02020603050405020304" pitchFamily="18" charset="0"/>
                <a:cs typeface="Arial" panose="020B0604020202020204" pitchFamily="34" charset="0"/>
              </a:rPr>
              <a:t>иммунокомпетентность</a:t>
            </a:r>
            <a:r>
              <a:rPr lang="ru-RU" sz="3400" dirty="0">
                <a:latin typeface="Arial" panose="020B0604020202020204" pitchFamily="34" charset="0"/>
                <a:ea typeface="Times New Roman" panose="02020603050405020304" pitchFamily="18" charset="0"/>
                <a:cs typeface="Arial" panose="020B0604020202020204" pitchFamily="34" charset="0"/>
              </a:rPr>
              <a:t> пациентов реанимации.</a:t>
            </a:r>
          </a:p>
          <a:p>
            <a:pPr lvl="1" algn="just">
              <a:lnSpc>
                <a:spcPct val="120000"/>
              </a:lnSpc>
              <a:spcBef>
                <a:spcPts val="0"/>
              </a:spcBef>
              <a:buFont typeface="Courier New" panose="02070309020205020404" pitchFamily="49" charset="0"/>
              <a:buChar char="o"/>
              <a:tabLst>
                <a:tab pos="685800" algn="l"/>
              </a:tabLst>
            </a:pPr>
            <a:r>
              <a:rPr lang="ru-RU" sz="3400" dirty="0">
                <a:latin typeface="Arial" panose="020B0604020202020204" pitchFamily="34" charset="0"/>
                <a:ea typeface="Times New Roman" panose="02020603050405020304" pitchFamily="18" charset="0"/>
                <a:cs typeface="Arial" panose="020B0604020202020204" pitchFamily="34" charset="0"/>
              </a:rPr>
              <a:t>Применение антибиотиков широкого спектра, которые в большинстве случаев назначаются эмпирически сразу после поступления пациента в отделение, повышают риск колонизации пациентов </a:t>
            </a:r>
            <a:r>
              <a:rPr lang="ru-RU" sz="3400" dirty="0" err="1">
                <a:latin typeface="Arial" panose="020B0604020202020204" pitchFamily="34" charset="0"/>
                <a:ea typeface="Times New Roman" panose="02020603050405020304" pitchFamily="18" charset="0"/>
                <a:cs typeface="Arial" panose="020B0604020202020204" pitchFamily="34" charset="0"/>
              </a:rPr>
              <a:t>антибиотикорезистентными</a:t>
            </a:r>
            <a:r>
              <a:rPr lang="ru-RU" sz="3400" dirty="0">
                <a:latin typeface="Arial" panose="020B0604020202020204" pitchFamily="34" charset="0"/>
                <a:ea typeface="Times New Roman" panose="02020603050405020304" pitchFamily="18" charset="0"/>
                <a:cs typeface="Arial" panose="020B0604020202020204" pitchFamily="34" charset="0"/>
              </a:rPr>
              <a:t> штаммами микроорганизмов</a:t>
            </a:r>
          </a:p>
          <a:p>
            <a:pPr lvl="0" algn="just">
              <a:lnSpc>
                <a:spcPct val="120000"/>
              </a:lnSpc>
              <a:spcBef>
                <a:spcPts val="0"/>
              </a:spcBef>
              <a:buFont typeface="Symbol" panose="05050102010706020507" pitchFamily="18" charset="2"/>
              <a:buChar char=""/>
            </a:pPr>
            <a:r>
              <a:rPr lang="ru-RU" sz="3400" b="1" dirty="0">
                <a:latin typeface="Arial" panose="020B0604020202020204" pitchFamily="34" charset="0"/>
                <a:ea typeface="Times New Roman" panose="02020603050405020304" pitchFamily="18" charset="0"/>
                <a:cs typeface="Arial" panose="020B0604020202020204" pitchFamily="34" charset="0"/>
              </a:rPr>
              <a:t>Высокая концентрация медицинского персонала и тесный многократный контакт медицинских работников с пациентами.</a:t>
            </a:r>
            <a:endParaRPr lang="ru-RU" sz="3400" dirty="0">
              <a:latin typeface="Arial" panose="020B0604020202020204" pitchFamily="34" charset="0"/>
              <a:ea typeface="Times New Roman" panose="02020603050405020304" pitchFamily="18" charset="0"/>
              <a:cs typeface="Arial" panose="020B0604020202020204" pitchFamily="34" charset="0"/>
            </a:endParaRPr>
          </a:p>
          <a:p>
            <a:pPr lvl="1" algn="just">
              <a:lnSpc>
                <a:spcPct val="120000"/>
              </a:lnSpc>
              <a:spcBef>
                <a:spcPts val="0"/>
              </a:spcBef>
              <a:buFont typeface="Courier New" panose="02070309020205020404" pitchFamily="49" charset="0"/>
              <a:buChar char="o"/>
              <a:tabLst>
                <a:tab pos="685800" algn="l"/>
              </a:tabLst>
            </a:pPr>
            <a:r>
              <a:rPr lang="ru-RU" sz="3400" dirty="0">
                <a:latin typeface="Arial" panose="020B0604020202020204" pitchFamily="34" charset="0"/>
                <a:ea typeface="Times New Roman" panose="02020603050405020304" pitchFamily="18" charset="0"/>
                <a:cs typeface="Arial" panose="020B0604020202020204" pitchFamily="34" charset="0"/>
              </a:rPr>
              <a:t>Пациенты реанимации и интенсивной терапии нуждаются в более интенсивном и квалифицированном уходе, чем пациенты других отделений, что обусловливает более частый и более тесный контакт медицинского персонала с пациентами.</a:t>
            </a:r>
          </a:p>
          <a:p>
            <a:pPr lvl="0" algn="just">
              <a:lnSpc>
                <a:spcPct val="120000"/>
              </a:lnSpc>
              <a:spcBef>
                <a:spcPts val="0"/>
              </a:spcBef>
              <a:buFont typeface="Symbol" panose="05050102010706020507" pitchFamily="18" charset="2"/>
              <a:buChar char=""/>
            </a:pPr>
            <a:r>
              <a:rPr lang="ru-RU" sz="3400" b="1" dirty="0">
                <a:latin typeface="Arial" panose="020B0604020202020204" pitchFamily="34" charset="0"/>
                <a:ea typeface="Times New Roman" panose="02020603050405020304" pitchFamily="18" charset="0"/>
                <a:cs typeface="Arial" panose="020B0604020202020204" pitchFamily="34" charset="0"/>
              </a:rPr>
              <a:t>Высокая частота использования инвазивных лечебно-диагностических манипуляций и процедур</a:t>
            </a:r>
            <a:endParaRPr lang="ru-RU" sz="3400" dirty="0">
              <a:latin typeface="Arial" panose="020B0604020202020204" pitchFamily="34" charset="0"/>
              <a:ea typeface="Times New Roman" panose="02020603050405020304" pitchFamily="18" charset="0"/>
              <a:cs typeface="Arial" panose="020B0604020202020204" pitchFamily="34" charset="0"/>
            </a:endParaRPr>
          </a:p>
          <a:p>
            <a:pPr lvl="1" algn="just">
              <a:lnSpc>
                <a:spcPct val="120000"/>
              </a:lnSpc>
              <a:spcBef>
                <a:spcPts val="0"/>
              </a:spcBef>
              <a:buFont typeface="Courier New" panose="02070309020205020404" pitchFamily="49" charset="0"/>
              <a:buChar char="o"/>
              <a:tabLst>
                <a:tab pos="685800" algn="l"/>
              </a:tabLst>
            </a:pPr>
            <a:r>
              <a:rPr lang="ru-RU" sz="3400" dirty="0">
                <a:latin typeface="Arial" panose="020B0604020202020204" pitchFamily="34" charset="0"/>
                <a:ea typeface="Times New Roman" panose="02020603050405020304" pitchFamily="18" charset="0"/>
                <a:cs typeface="Arial" panose="020B0604020202020204" pitchFamily="34" charset="0"/>
              </a:rPr>
              <a:t>Для лечения и диагностики в отделениях реанимации используются методы, являющиеся факторами риска возникновения </a:t>
            </a:r>
            <a:r>
              <a:rPr lang="ru-RU" sz="3400" dirty="0" smtClean="0">
                <a:latin typeface="Arial" panose="020B0604020202020204" pitchFamily="34" charset="0"/>
                <a:ea typeface="Times New Roman" panose="02020603050405020304" pitchFamily="18" charset="0"/>
                <a:cs typeface="Arial" panose="020B0604020202020204" pitchFamily="34" charset="0"/>
              </a:rPr>
              <a:t>ИСМП. ИВЛ, </a:t>
            </a:r>
            <a:r>
              <a:rPr lang="ru-RU" sz="3400" dirty="0">
                <a:latin typeface="Arial" panose="020B0604020202020204" pitchFamily="34" charset="0"/>
                <a:ea typeface="Times New Roman" panose="02020603050405020304" pitchFamily="18" charset="0"/>
                <a:cs typeface="Arial" panose="020B0604020202020204" pitchFamily="34" charset="0"/>
              </a:rPr>
              <a:t>частая санация </a:t>
            </a:r>
            <a:r>
              <a:rPr lang="ru-RU" sz="3400" dirty="0" err="1">
                <a:latin typeface="Arial" panose="020B0604020202020204" pitchFamily="34" charset="0"/>
                <a:ea typeface="Times New Roman" panose="02020603050405020304" pitchFamily="18" charset="0"/>
                <a:cs typeface="Arial" panose="020B0604020202020204" pitchFamily="34" charset="0"/>
              </a:rPr>
              <a:t>трахео</a:t>
            </a:r>
            <a:r>
              <a:rPr lang="ru-RU" sz="3400" dirty="0">
                <a:latin typeface="Arial" panose="020B0604020202020204" pitchFamily="34" charset="0"/>
                <a:ea typeface="Times New Roman" panose="02020603050405020304" pitchFamily="18" charset="0"/>
                <a:cs typeface="Arial" panose="020B0604020202020204" pitchFamily="34" charset="0"/>
              </a:rPr>
              <a:t>-бронхиального дерева </a:t>
            </a:r>
            <a:r>
              <a:rPr lang="ru-RU" sz="3400" dirty="0" smtClean="0">
                <a:latin typeface="Arial" panose="020B0604020202020204" pitchFamily="34" charset="0"/>
                <a:ea typeface="Times New Roman" panose="02020603050405020304" pitchFamily="18" charset="0"/>
                <a:cs typeface="Arial" panose="020B0604020202020204" pitchFamily="34" charset="0"/>
              </a:rPr>
              <a:t>(ТБД) обусловливают </a:t>
            </a:r>
            <a:r>
              <a:rPr lang="ru-RU" sz="3400" dirty="0">
                <a:latin typeface="Arial" panose="020B0604020202020204" pitchFamily="34" charset="0"/>
                <a:ea typeface="Times New Roman" panose="02020603050405020304" pitchFamily="18" charset="0"/>
                <a:cs typeface="Arial" panose="020B0604020202020204" pitchFamily="34" charset="0"/>
              </a:rPr>
              <a:t>возможность колонизации ТБД условно-патогенными микроорганизмами (УПМ) с последующим развитием </a:t>
            </a:r>
            <a:r>
              <a:rPr lang="ru-RU" sz="3400" dirty="0" err="1">
                <a:latin typeface="Arial" panose="020B0604020202020204" pitchFamily="34" charset="0"/>
                <a:ea typeface="Times New Roman" panose="02020603050405020304" pitchFamily="18" charset="0"/>
                <a:cs typeface="Arial" panose="020B0604020202020204" pitchFamily="34" charset="0"/>
              </a:rPr>
              <a:t>поствентиляционных</a:t>
            </a:r>
            <a:r>
              <a:rPr lang="ru-RU" sz="3400" dirty="0">
                <a:latin typeface="Arial" panose="020B0604020202020204" pitchFamily="34" charset="0"/>
                <a:ea typeface="Times New Roman" panose="02020603050405020304" pitchFamily="18" charset="0"/>
                <a:cs typeface="Arial" panose="020B0604020202020204" pitchFamily="34" charset="0"/>
              </a:rPr>
              <a:t> </a:t>
            </a:r>
            <a:r>
              <a:rPr lang="ru-RU" sz="3400" dirty="0" err="1">
                <a:latin typeface="Arial" panose="020B0604020202020204" pitchFamily="34" charset="0"/>
                <a:ea typeface="Times New Roman" panose="02020603050405020304" pitchFamily="18" charset="0"/>
                <a:cs typeface="Arial" panose="020B0604020202020204" pitchFamily="34" charset="0"/>
              </a:rPr>
              <a:t>трахеобронхитов</a:t>
            </a:r>
            <a:r>
              <a:rPr lang="ru-RU" sz="3400" dirty="0">
                <a:latin typeface="Arial" panose="020B0604020202020204" pitchFamily="34" charset="0"/>
                <a:ea typeface="Times New Roman" panose="02020603050405020304" pitchFamily="18" charset="0"/>
                <a:cs typeface="Arial" panose="020B0604020202020204" pitchFamily="34" charset="0"/>
              </a:rPr>
              <a:t> и пневмоний, которые являются ведущей формой внутрибольничных инфекций в отделениях реанимации. Развитие первичных бактериемий нередко связано с </a:t>
            </a:r>
            <a:r>
              <a:rPr lang="ru-RU" sz="3400" dirty="0" err="1">
                <a:latin typeface="Arial" panose="020B0604020202020204" pitchFamily="34" charset="0"/>
                <a:ea typeface="Times New Roman" panose="02020603050405020304" pitchFamily="18" charset="0"/>
                <a:cs typeface="Arial" panose="020B0604020202020204" pitchFamily="34" charset="0"/>
              </a:rPr>
              <a:t>инфузионной</a:t>
            </a:r>
            <a:r>
              <a:rPr lang="ru-RU" sz="3400" dirty="0">
                <a:latin typeface="Arial" panose="020B0604020202020204" pitchFamily="34" charset="0"/>
                <a:ea typeface="Times New Roman" panose="02020603050405020304" pitchFamily="18" charset="0"/>
                <a:cs typeface="Arial" panose="020B0604020202020204" pitchFamily="34" charset="0"/>
              </a:rPr>
              <a:t> терапией, вторичные бактериемии часто возникают как последствия катетеризации мочевыводящих путей, а также длительной катетеризации центральных вен и артерий.</a:t>
            </a:r>
          </a:p>
          <a:p>
            <a:endParaRPr lang="ru-RU" dirty="0"/>
          </a:p>
        </p:txBody>
      </p:sp>
    </p:spTree>
    <p:extLst>
      <p:ext uri="{BB962C8B-B14F-4D97-AF65-F5344CB8AC3E}">
        <p14:creationId xmlns:p14="http://schemas.microsoft.com/office/powerpoint/2010/main" val="5242013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12968" cy="1143000"/>
          </a:xfrm>
        </p:spPr>
        <p:txBody>
          <a:bodyPr>
            <a:noAutofit/>
          </a:bodyPr>
          <a:lstStyle/>
          <a:p>
            <a:r>
              <a:rPr lang="ru-RU" sz="2400" b="1" dirty="0" smtClean="0">
                <a:solidFill>
                  <a:srgbClr val="FF0000"/>
                </a:solidFill>
                <a:latin typeface="Arial" pitchFamily="34" charset="0"/>
                <a:cs typeface="Arial" pitchFamily="34" charset="0"/>
              </a:rPr>
              <a:t>Исследование ЭРГИНИ</a:t>
            </a:r>
            <a:r>
              <a:rPr lang="ru-RU" sz="2400" dirty="0">
                <a:solidFill>
                  <a:srgbClr val="FF0000"/>
                </a:solidFill>
                <a:latin typeface="Arial" pitchFamily="34" charset="0"/>
                <a:cs typeface="Arial" pitchFamily="34" charset="0"/>
              </a:rPr>
              <a:t> </a:t>
            </a:r>
            <a:r>
              <a:rPr lang="ru-RU" sz="2400" dirty="0" smtClean="0">
                <a:latin typeface="Arial" pitchFamily="34" charset="0"/>
                <a:cs typeface="Arial" pitchFamily="34" charset="0"/>
              </a:rPr>
              <a:t>(Экспертная </a:t>
            </a:r>
            <a:r>
              <a:rPr lang="ru-RU" sz="2400" dirty="0">
                <a:latin typeface="Arial" pitchFamily="34" charset="0"/>
                <a:cs typeface="Arial" pitchFamily="34" charset="0"/>
              </a:rPr>
              <a:t>Рабочая Группа по </a:t>
            </a:r>
            <a:r>
              <a:rPr lang="ru-RU" sz="2400" b="1" dirty="0">
                <a:latin typeface="Arial" pitchFamily="34" charset="0"/>
                <a:cs typeface="Arial" pitchFamily="34" charset="0"/>
              </a:rPr>
              <a:t>Изучению</a:t>
            </a:r>
            <a:r>
              <a:rPr lang="ru-RU" sz="2400" dirty="0">
                <a:latin typeface="Arial" pitchFamily="34" charset="0"/>
                <a:cs typeface="Arial" pitchFamily="34" charset="0"/>
              </a:rPr>
              <a:t> </a:t>
            </a:r>
            <a:r>
              <a:rPr lang="ru-RU" sz="2400" dirty="0" err="1">
                <a:latin typeface="Arial" pitchFamily="34" charset="0"/>
                <a:cs typeface="Arial" pitchFamily="34" charset="0"/>
              </a:rPr>
              <a:t>Нозокомиальных</a:t>
            </a:r>
            <a:r>
              <a:rPr lang="ru-RU" sz="2400" dirty="0">
                <a:latin typeface="Arial" pitchFamily="34" charset="0"/>
                <a:cs typeface="Arial" pitchFamily="34" charset="0"/>
              </a:rPr>
              <a:t> </a:t>
            </a:r>
            <a:r>
              <a:rPr lang="ru-RU" sz="2400" dirty="0" smtClean="0">
                <a:latin typeface="Arial" pitchFamily="34" charset="0"/>
                <a:cs typeface="Arial" pitchFamily="34" charset="0"/>
              </a:rPr>
              <a:t>Инфекций)</a:t>
            </a:r>
            <a:r>
              <a:rPr lang="ru-RU" sz="2400" b="1" dirty="0" smtClean="0">
                <a:solidFill>
                  <a:srgbClr val="C00000"/>
                </a:solidFill>
                <a:latin typeface="Arial" pitchFamily="34" charset="0"/>
                <a:cs typeface="Arial" pitchFamily="34" charset="0"/>
              </a:rPr>
              <a:t>: главные </a:t>
            </a:r>
            <a:r>
              <a:rPr lang="ru-RU" sz="2400" b="1" dirty="0" smtClean="0">
                <a:solidFill>
                  <a:srgbClr val="FF0000"/>
                </a:solidFill>
                <a:latin typeface="Arial" pitchFamily="34" charset="0"/>
                <a:cs typeface="Arial" pitchFamily="34" charset="0"/>
              </a:rPr>
              <a:t>результаты 32 многопрофильных стационара из 18 городов РФ</a:t>
            </a:r>
            <a:endParaRPr lang="ru-RU" sz="2400" b="1"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a:xfrm>
            <a:off x="457200" y="1600201"/>
            <a:ext cx="8229600" cy="532655"/>
          </a:xfrm>
        </p:spPr>
        <p:txBody>
          <a:bodyPr>
            <a:normAutofit/>
          </a:bodyPr>
          <a:lstStyle/>
          <a:p>
            <a:r>
              <a:rPr lang="ru-RU" sz="2000" b="1" dirty="0" smtClean="0">
                <a:latin typeface="Arial" pitchFamily="34" charset="0"/>
                <a:cs typeface="Arial" pitchFamily="34" charset="0"/>
              </a:rPr>
              <a:t>Распространенность ИСМП: 7,61%(95%С</a:t>
            </a:r>
            <a:r>
              <a:rPr lang="en-US" sz="2000" b="1" dirty="0" smtClean="0">
                <a:latin typeface="Arial" pitchFamily="34" charset="0"/>
                <a:cs typeface="Arial" pitchFamily="34" charset="0"/>
              </a:rPr>
              <a:t>I 6</a:t>
            </a:r>
            <a:r>
              <a:rPr lang="ru-RU" sz="2000" b="1" dirty="0" smtClean="0">
                <a:latin typeface="Arial" pitchFamily="34" charset="0"/>
                <a:cs typeface="Arial" pitchFamily="34" charset="0"/>
              </a:rPr>
              <a:t>,</a:t>
            </a:r>
            <a:r>
              <a:rPr lang="en-US" sz="2000" b="1" dirty="0" smtClean="0">
                <a:latin typeface="Arial" pitchFamily="34" charset="0"/>
                <a:cs typeface="Arial" pitchFamily="34" charset="0"/>
              </a:rPr>
              <a:t>81%-8</a:t>
            </a:r>
            <a:r>
              <a:rPr lang="ru-RU" sz="2000" b="1" dirty="0" smtClean="0">
                <a:latin typeface="Arial" pitchFamily="34" charset="0"/>
                <a:cs typeface="Arial" pitchFamily="34" charset="0"/>
              </a:rPr>
              <a:t>,</a:t>
            </a:r>
            <a:r>
              <a:rPr lang="en-US" sz="2000" b="1" dirty="0" smtClean="0">
                <a:latin typeface="Arial" pitchFamily="34" charset="0"/>
                <a:cs typeface="Arial" pitchFamily="34" charset="0"/>
              </a:rPr>
              <a:t>50%)</a:t>
            </a:r>
            <a:endParaRPr lang="ru-RU" sz="2000" b="1" dirty="0">
              <a:latin typeface="Arial" pitchFamily="34" charset="0"/>
              <a:cs typeface="Arial" pitchFamily="34" charset="0"/>
            </a:endParaRPr>
          </a:p>
        </p:txBody>
      </p:sp>
      <p:sp>
        <p:nvSpPr>
          <p:cNvPr id="4" name="Содержимое 2"/>
          <p:cNvSpPr txBox="1">
            <a:spLocks/>
          </p:cNvSpPr>
          <p:nvPr/>
        </p:nvSpPr>
        <p:spPr>
          <a:xfrm>
            <a:off x="539552" y="6093296"/>
            <a:ext cx="8229600" cy="532655"/>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Оценочное количество ИСМП в России=2 300 000</a:t>
            </a:r>
            <a:r>
              <a:rPr kumimoji="0" lang="ru-RU" sz="20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случаев в год</a:t>
            </a:r>
            <a:endParaRPr kumimoji="0" lang="ru-RU"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006750219"/>
              </p:ext>
            </p:extLst>
          </p:nvPr>
        </p:nvGraphicFramePr>
        <p:xfrm>
          <a:off x="611560" y="4149080"/>
          <a:ext cx="7992889" cy="1493520"/>
        </p:xfrm>
        <a:graphic>
          <a:graphicData uri="http://schemas.openxmlformats.org/drawingml/2006/table">
            <a:tbl>
              <a:tblPr firstRow="1" bandRow="1">
                <a:tableStyleId>{5940675A-B579-460E-94D1-54222C63F5DA}</a:tableStyleId>
              </a:tblPr>
              <a:tblGrid>
                <a:gridCol w="4599681"/>
                <a:gridCol w="1658901"/>
                <a:gridCol w="1734307"/>
              </a:tblGrid>
              <a:tr h="370840">
                <a:tc>
                  <a:txBody>
                    <a:bodyPr/>
                    <a:lstStyle/>
                    <a:p>
                      <a:pPr algn="l"/>
                      <a:r>
                        <a:rPr lang="ru-RU" sz="2000" b="1" dirty="0" smtClean="0">
                          <a:latin typeface="Arial" pitchFamily="34" charset="0"/>
                          <a:cs typeface="Arial" pitchFamily="34" charset="0"/>
                        </a:rPr>
                        <a:t>Клинические</a:t>
                      </a:r>
                      <a:r>
                        <a:rPr lang="ru-RU" sz="2000" b="1" baseline="0" dirty="0" smtClean="0">
                          <a:latin typeface="Arial" pitchFamily="34" charset="0"/>
                          <a:cs typeface="Arial" pitchFamily="34" charset="0"/>
                        </a:rPr>
                        <a:t> з</a:t>
                      </a:r>
                      <a:r>
                        <a:rPr lang="ru-RU" sz="2000" b="1" dirty="0" smtClean="0">
                          <a:latin typeface="Arial" pitchFamily="34" charset="0"/>
                          <a:cs typeface="Arial" pitchFamily="34" charset="0"/>
                        </a:rPr>
                        <a:t>начения</a:t>
                      </a:r>
                      <a:endParaRPr lang="ru-RU" sz="2000" b="1" dirty="0">
                        <a:latin typeface="Arial" pitchFamily="34" charset="0"/>
                        <a:cs typeface="Arial" pitchFamily="34" charset="0"/>
                      </a:endParaRPr>
                    </a:p>
                  </a:txBody>
                  <a:tcPr anchor="ctr"/>
                </a:tc>
                <a:tc>
                  <a:txBody>
                    <a:bodyPr/>
                    <a:lstStyle/>
                    <a:p>
                      <a:pPr algn="ctr"/>
                      <a:r>
                        <a:rPr lang="ru-RU" sz="2000" b="1" dirty="0" smtClean="0">
                          <a:latin typeface="Arial" pitchFamily="34" charset="0"/>
                          <a:cs typeface="Arial" pitchFamily="34" charset="0"/>
                        </a:rPr>
                        <a:t>ИСМП</a:t>
                      </a:r>
                      <a:endParaRPr lang="ru-RU" sz="2000" b="1" dirty="0">
                        <a:latin typeface="Arial" pitchFamily="34" charset="0"/>
                        <a:cs typeface="Arial" pitchFamily="34" charset="0"/>
                      </a:endParaRPr>
                    </a:p>
                  </a:txBody>
                  <a:tcPr anchor="ctr"/>
                </a:tc>
                <a:tc>
                  <a:txBody>
                    <a:bodyPr/>
                    <a:lstStyle/>
                    <a:p>
                      <a:pPr algn="ctr"/>
                      <a:r>
                        <a:rPr lang="ru-RU" sz="2000" b="1" dirty="0" smtClean="0">
                          <a:latin typeface="Arial" pitchFamily="34" charset="0"/>
                          <a:cs typeface="Arial" pitchFamily="34" charset="0"/>
                        </a:rPr>
                        <a:t>Нет</a:t>
                      </a:r>
                      <a:r>
                        <a:rPr lang="ru-RU" sz="2000" b="1" baseline="0" dirty="0" smtClean="0">
                          <a:latin typeface="Arial" pitchFamily="34" charset="0"/>
                          <a:cs typeface="Arial" pitchFamily="34" charset="0"/>
                        </a:rPr>
                        <a:t> ИСМП</a:t>
                      </a:r>
                      <a:endParaRPr lang="ru-RU" sz="2000" b="1" dirty="0">
                        <a:latin typeface="Arial" pitchFamily="34" charset="0"/>
                        <a:cs typeface="Arial" pitchFamily="34" charset="0"/>
                      </a:endParaRPr>
                    </a:p>
                  </a:txBody>
                  <a:tcPr anchor="ctr"/>
                </a:tc>
              </a:tr>
              <a:tr h="370840">
                <a:tc>
                  <a:txBody>
                    <a:bodyPr/>
                    <a:lstStyle/>
                    <a:p>
                      <a:pPr algn="l"/>
                      <a:r>
                        <a:rPr lang="ru-RU" sz="2000" b="1" dirty="0" smtClean="0">
                          <a:latin typeface="Arial" pitchFamily="34" charset="0"/>
                          <a:cs typeface="Arial" pitchFamily="34" charset="0"/>
                        </a:rPr>
                        <a:t>Летальность, %</a:t>
                      </a:r>
                      <a:endParaRPr lang="ru-RU" sz="2000" b="1" dirty="0">
                        <a:latin typeface="Arial" pitchFamily="34" charset="0"/>
                        <a:cs typeface="Arial" pitchFamily="34" charset="0"/>
                      </a:endParaRPr>
                    </a:p>
                  </a:txBody>
                  <a:tcPr anchor="ctr"/>
                </a:tc>
                <a:tc>
                  <a:txBody>
                    <a:bodyPr/>
                    <a:lstStyle/>
                    <a:p>
                      <a:pPr algn="ctr"/>
                      <a:r>
                        <a:rPr lang="ru-RU" sz="2000" b="1" dirty="0" smtClean="0">
                          <a:solidFill>
                            <a:srgbClr val="FF0000"/>
                          </a:solidFill>
                          <a:latin typeface="Arial" pitchFamily="34" charset="0"/>
                          <a:cs typeface="Arial" pitchFamily="34" charset="0"/>
                        </a:rPr>
                        <a:t>16,5</a:t>
                      </a:r>
                      <a:endParaRPr lang="ru-RU" sz="2000" b="1" dirty="0">
                        <a:solidFill>
                          <a:srgbClr val="FF0000"/>
                        </a:solidFill>
                        <a:latin typeface="Arial" pitchFamily="34" charset="0"/>
                        <a:cs typeface="Arial" pitchFamily="34" charset="0"/>
                      </a:endParaRPr>
                    </a:p>
                  </a:txBody>
                  <a:tcPr anchor="ctr"/>
                </a:tc>
                <a:tc>
                  <a:txBody>
                    <a:bodyPr/>
                    <a:lstStyle/>
                    <a:p>
                      <a:pPr algn="ctr"/>
                      <a:r>
                        <a:rPr lang="ru-RU" sz="2000" b="1" dirty="0" smtClean="0">
                          <a:solidFill>
                            <a:srgbClr val="FF0000"/>
                          </a:solidFill>
                          <a:latin typeface="Arial" pitchFamily="34" charset="0"/>
                          <a:cs typeface="Arial" pitchFamily="34" charset="0"/>
                        </a:rPr>
                        <a:t>3,0</a:t>
                      </a:r>
                      <a:endParaRPr lang="ru-RU" sz="2000" b="1" dirty="0">
                        <a:solidFill>
                          <a:srgbClr val="FF0000"/>
                        </a:solidFill>
                        <a:latin typeface="Arial" pitchFamily="34" charset="0"/>
                        <a:cs typeface="Arial" pitchFamily="34" charset="0"/>
                      </a:endParaRPr>
                    </a:p>
                  </a:txBody>
                  <a:tcPr anchor="ctr"/>
                </a:tc>
              </a:tr>
              <a:tr h="370840">
                <a:tc>
                  <a:txBody>
                    <a:bodyPr/>
                    <a:lstStyle/>
                    <a:p>
                      <a:pPr algn="l"/>
                      <a:r>
                        <a:rPr lang="ru-RU" sz="2000" b="1" dirty="0" smtClean="0">
                          <a:latin typeface="Arial" pitchFamily="34" charset="0"/>
                          <a:cs typeface="Arial" pitchFamily="34" charset="0"/>
                        </a:rPr>
                        <a:t>Длительность,</a:t>
                      </a:r>
                      <a:r>
                        <a:rPr lang="ru-RU" sz="2000" b="1" baseline="0" dirty="0" smtClean="0">
                          <a:latin typeface="Arial" pitchFamily="34" charset="0"/>
                          <a:cs typeface="Arial" pitchFamily="34" charset="0"/>
                        </a:rPr>
                        <a:t> г</a:t>
                      </a:r>
                      <a:r>
                        <a:rPr lang="ru-RU" sz="2000" b="1" dirty="0" smtClean="0">
                          <a:latin typeface="Arial" pitchFamily="34" charset="0"/>
                          <a:cs typeface="Arial" pitchFamily="34" charset="0"/>
                        </a:rPr>
                        <a:t>оспитализации,</a:t>
                      </a:r>
                    </a:p>
                    <a:p>
                      <a:pPr algn="l"/>
                      <a:r>
                        <a:rPr lang="ru-RU" sz="2000" b="1" dirty="0" smtClean="0">
                          <a:latin typeface="Arial" pitchFamily="34" charset="0"/>
                          <a:cs typeface="Arial" pitchFamily="34" charset="0"/>
                        </a:rPr>
                        <a:t>дни</a:t>
                      </a:r>
                    </a:p>
                  </a:txBody>
                  <a:tcPr anchor="ctr"/>
                </a:tc>
                <a:tc>
                  <a:txBody>
                    <a:bodyPr/>
                    <a:lstStyle/>
                    <a:p>
                      <a:pPr algn="ctr"/>
                      <a:r>
                        <a:rPr lang="ru-RU" sz="2000" b="1" dirty="0" smtClean="0">
                          <a:solidFill>
                            <a:srgbClr val="FF0000"/>
                          </a:solidFill>
                          <a:latin typeface="Arial" pitchFamily="34" charset="0"/>
                          <a:cs typeface="Arial" pitchFamily="34" charset="0"/>
                        </a:rPr>
                        <a:t>24,6</a:t>
                      </a:r>
                      <a:r>
                        <a:rPr lang="ru-RU" sz="2000" b="1" dirty="0" smtClean="0">
                          <a:solidFill>
                            <a:srgbClr val="FF0000"/>
                          </a:solidFill>
                          <a:latin typeface="Calibri"/>
                          <a:cs typeface="Arial" pitchFamily="34" charset="0"/>
                        </a:rPr>
                        <a:t>±11,1</a:t>
                      </a:r>
                      <a:endParaRPr lang="ru-RU" sz="2000" b="1" dirty="0">
                        <a:solidFill>
                          <a:srgbClr val="FF0000"/>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rgbClr val="FF0000"/>
                          </a:solidFill>
                          <a:latin typeface="Arial" pitchFamily="34" charset="0"/>
                          <a:cs typeface="Arial" pitchFamily="34" charset="0"/>
                        </a:rPr>
                        <a:t>16,2</a:t>
                      </a:r>
                      <a:r>
                        <a:rPr lang="ru-RU" sz="2000" b="1" dirty="0" smtClean="0">
                          <a:solidFill>
                            <a:srgbClr val="FF0000"/>
                          </a:solidFill>
                          <a:latin typeface="+mn-lt"/>
                          <a:cs typeface="Arial" pitchFamily="34" charset="0"/>
                        </a:rPr>
                        <a:t>±15,3</a:t>
                      </a:r>
                      <a:endParaRPr lang="ru-RU" sz="2000" b="1" dirty="0" smtClean="0">
                        <a:solidFill>
                          <a:srgbClr val="FF0000"/>
                        </a:solidFill>
                        <a:latin typeface="Arial" pitchFamily="34" charset="0"/>
                        <a:cs typeface="Arial" pitchFamily="34" charset="0"/>
                      </a:endParaRPr>
                    </a:p>
                    <a:p>
                      <a:pPr algn="ctr"/>
                      <a:endParaRPr lang="ru-RU" sz="2000" b="1" dirty="0">
                        <a:solidFill>
                          <a:srgbClr val="FF0000"/>
                        </a:solidFill>
                        <a:latin typeface="Arial" pitchFamily="34" charset="0"/>
                        <a:cs typeface="Arial" pitchFamily="34" charset="0"/>
                      </a:endParaRPr>
                    </a:p>
                  </a:txBody>
                  <a:tcPr anchor="ctr"/>
                </a:tc>
              </a:tr>
            </a:tbl>
          </a:graphicData>
        </a:graphic>
      </p:graphicFrame>
      <p:sp>
        <p:nvSpPr>
          <p:cNvPr id="6" name="TextBox 5"/>
          <p:cNvSpPr txBox="1"/>
          <p:nvPr/>
        </p:nvSpPr>
        <p:spPr>
          <a:xfrm>
            <a:off x="683568" y="2420888"/>
            <a:ext cx="896399" cy="400110"/>
          </a:xfrm>
          <a:prstGeom prst="rect">
            <a:avLst/>
          </a:prstGeom>
          <a:noFill/>
        </p:spPr>
        <p:txBody>
          <a:bodyPr wrap="none" rtlCol="0">
            <a:spAutoFit/>
          </a:bodyPr>
          <a:lstStyle/>
          <a:p>
            <a:r>
              <a:rPr lang="ru-RU" sz="2000" b="1" dirty="0" smtClean="0">
                <a:latin typeface="Arial" pitchFamily="34" charset="0"/>
                <a:cs typeface="Arial" pitchFamily="34" charset="0"/>
              </a:rPr>
              <a:t>ОРИТ</a:t>
            </a:r>
            <a:endParaRPr lang="ru-RU" sz="2000" b="1" dirty="0">
              <a:latin typeface="Arial" pitchFamily="34" charset="0"/>
              <a:cs typeface="Arial" pitchFamily="34" charset="0"/>
            </a:endParaRPr>
          </a:p>
        </p:txBody>
      </p:sp>
      <p:sp>
        <p:nvSpPr>
          <p:cNvPr id="7" name="TextBox 6"/>
          <p:cNvSpPr txBox="1"/>
          <p:nvPr/>
        </p:nvSpPr>
        <p:spPr>
          <a:xfrm>
            <a:off x="2051720" y="2420888"/>
            <a:ext cx="1708929" cy="400110"/>
          </a:xfrm>
          <a:prstGeom prst="rect">
            <a:avLst/>
          </a:prstGeom>
          <a:noFill/>
        </p:spPr>
        <p:txBody>
          <a:bodyPr wrap="none" rtlCol="0">
            <a:spAutoFit/>
          </a:bodyPr>
          <a:lstStyle/>
          <a:p>
            <a:r>
              <a:rPr lang="ru-RU" sz="2000" b="1" dirty="0" smtClean="0">
                <a:latin typeface="Arial" pitchFamily="34" charset="0"/>
                <a:cs typeface="Arial" pitchFamily="34" charset="0"/>
              </a:rPr>
              <a:t>Неврология</a:t>
            </a:r>
            <a:endParaRPr lang="ru-RU" sz="2000" b="1" dirty="0">
              <a:latin typeface="Arial" pitchFamily="34" charset="0"/>
              <a:cs typeface="Arial" pitchFamily="34" charset="0"/>
            </a:endParaRPr>
          </a:p>
        </p:txBody>
      </p:sp>
      <p:sp>
        <p:nvSpPr>
          <p:cNvPr id="8" name="TextBox 7"/>
          <p:cNvSpPr txBox="1"/>
          <p:nvPr/>
        </p:nvSpPr>
        <p:spPr>
          <a:xfrm>
            <a:off x="4067944" y="2420888"/>
            <a:ext cx="1233094" cy="400110"/>
          </a:xfrm>
          <a:prstGeom prst="rect">
            <a:avLst/>
          </a:prstGeom>
          <a:noFill/>
        </p:spPr>
        <p:txBody>
          <a:bodyPr wrap="none" rtlCol="0">
            <a:spAutoFit/>
          </a:bodyPr>
          <a:lstStyle/>
          <a:p>
            <a:r>
              <a:rPr lang="ru-RU" sz="2000" b="1" dirty="0" smtClean="0">
                <a:latin typeface="Arial" pitchFamily="34" charset="0"/>
                <a:cs typeface="Arial" pitchFamily="34" charset="0"/>
              </a:rPr>
              <a:t>Терапия</a:t>
            </a:r>
            <a:endParaRPr lang="ru-RU" sz="2000" b="1" dirty="0">
              <a:latin typeface="Arial" pitchFamily="34" charset="0"/>
              <a:cs typeface="Arial" pitchFamily="34" charset="0"/>
            </a:endParaRPr>
          </a:p>
        </p:txBody>
      </p:sp>
      <p:sp>
        <p:nvSpPr>
          <p:cNvPr id="9" name="TextBox 8"/>
          <p:cNvSpPr txBox="1"/>
          <p:nvPr/>
        </p:nvSpPr>
        <p:spPr>
          <a:xfrm>
            <a:off x="5724128" y="2420888"/>
            <a:ext cx="1376915" cy="400110"/>
          </a:xfrm>
          <a:prstGeom prst="rect">
            <a:avLst/>
          </a:prstGeom>
          <a:noFill/>
        </p:spPr>
        <p:txBody>
          <a:bodyPr wrap="none" rtlCol="0">
            <a:spAutoFit/>
          </a:bodyPr>
          <a:lstStyle/>
          <a:p>
            <a:r>
              <a:rPr lang="ru-RU" sz="2000" b="1" dirty="0" smtClean="0">
                <a:latin typeface="Arial" pitchFamily="34" charset="0"/>
                <a:cs typeface="Arial" pitchFamily="34" charset="0"/>
              </a:rPr>
              <a:t>Хирургия</a:t>
            </a:r>
            <a:endParaRPr lang="ru-RU" sz="2000" b="1" dirty="0">
              <a:latin typeface="Arial" pitchFamily="34" charset="0"/>
              <a:cs typeface="Arial" pitchFamily="34" charset="0"/>
            </a:endParaRPr>
          </a:p>
        </p:txBody>
      </p:sp>
      <p:sp>
        <p:nvSpPr>
          <p:cNvPr id="10" name="TextBox 9"/>
          <p:cNvSpPr txBox="1"/>
          <p:nvPr/>
        </p:nvSpPr>
        <p:spPr>
          <a:xfrm>
            <a:off x="7380312" y="2420888"/>
            <a:ext cx="1373774" cy="400110"/>
          </a:xfrm>
          <a:prstGeom prst="rect">
            <a:avLst/>
          </a:prstGeom>
          <a:noFill/>
        </p:spPr>
        <p:txBody>
          <a:bodyPr wrap="none" rtlCol="0">
            <a:spAutoFit/>
          </a:bodyPr>
          <a:lstStyle/>
          <a:p>
            <a:r>
              <a:rPr lang="ru-RU" sz="2000" b="1" dirty="0" smtClean="0">
                <a:latin typeface="Arial" pitchFamily="34" charset="0"/>
                <a:cs typeface="Arial" pitchFamily="34" charset="0"/>
              </a:rPr>
              <a:t>Урология</a:t>
            </a:r>
            <a:endParaRPr lang="ru-RU" sz="2000" b="1" dirty="0">
              <a:latin typeface="Arial" pitchFamily="34" charset="0"/>
              <a:cs typeface="Arial" pitchFamily="34" charset="0"/>
            </a:endParaRPr>
          </a:p>
        </p:txBody>
      </p:sp>
      <p:sp>
        <p:nvSpPr>
          <p:cNvPr id="11" name="TextBox 10"/>
          <p:cNvSpPr txBox="1"/>
          <p:nvPr/>
        </p:nvSpPr>
        <p:spPr>
          <a:xfrm>
            <a:off x="755576" y="3068960"/>
            <a:ext cx="910827" cy="400110"/>
          </a:xfrm>
          <a:prstGeom prst="rect">
            <a:avLst/>
          </a:prstGeom>
          <a:noFill/>
        </p:spPr>
        <p:txBody>
          <a:bodyPr wrap="none" rtlCol="0">
            <a:spAutoFit/>
          </a:bodyPr>
          <a:lstStyle/>
          <a:p>
            <a:r>
              <a:rPr lang="ru-RU" sz="2000" b="1" dirty="0" smtClean="0">
                <a:latin typeface="Arial" pitchFamily="34" charset="0"/>
                <a:cs typeface="Arial" pitchFamily="34" charset="0"/>
              </a:rPr>
              <a:t>27,6%</a:t>
            </a:r>
            <a:endParaRPr lang="ru-RU" sz="2000" b="1" dirty="0">
              <a:latin typeface="Arial" pitchFamily="34" charset="0"/>
              <a:cs typeface="Arial" pitchFamily="34" charset="0"/>
            </a:endParaRPr>
          </a:p>
        </p:txBody>
      </p:sp>
      <p:sp>
        <p:nvSpPr>
          <p:cNvPr id="12" name="TextBox 11"/>
          <p:cNvSpPr txBox="1"/>
          <p:nvPr/>
        </p:nvSpPr>
        <p:spPr>
          <a:xfrm>
            <a:off x="2483768" y="3068960"/>
            <a:ext cx="910827" cy="400110"/>
          </a:xfrm>
          <a:prstGeom prst="rect">
            <a:avLst/>
          </a:prstGeom>
          <a:noFill/>
        </p:spPr>
        <p:txBody>
          <a:bodyPr wrap="none" rtlCol="0">
            <a:spAutoFit/>
          </a:bodyPr>
          <a:lstStyle/>
          <a:p>
            <a:r>
              <a:rPr lang="ru-RU" sz="2000" b="1" dirty="0" smtClean="0">
                <a:latin typeface="Arial" pitchFamily="34" charset="0"/>
                <a:cs typeface="Arial" pitchFamily="34" charset="0"/>
              </a:rPr>
              <a:t>13,7%</a:t>
            </a:r>
            <a:endParaRPr lang="ru-RU" sz="2000" b="1" dirty="0">
              <a:latin typeface="Arial" pitchFamily="34" charset="0"/>
              <a:cs typeface="Arial" pitchFamily="34" charset="0"/>
            </a:endParaRPr>
          </a:p>
        </p:txBody>
      </p:sp>
      <p:sp>
        <p:nvSpPr>
          <p:cNvPr id="13" name="TextBox 12"/>
          <p:cNvSpPr txBox="1"/>
          <p:nvPr/>
        </p:nvSpPr>
        <p:spPr>
          <a:xfrm>
            <a:off x="4427984" y="3068960"/>
            <a:ext cx="768159" cy="400110"/>
          </a:xfrm>
          <a:prstGeom prst="rect">
            <a:avLst/>
          </a:prstGeom>
          <a:noFill/>
        </p:spPr>
        <p:txBody>
          <a:bodyPr wrap="none" rtlCol="0">
            <a:spAutoFit/>
          </a:bodyPr>
          <a:lstStyle/>
          <a:p>
            <a:r>
              <a:rPr lang="ru-RU" sz="2000" b="1" dirty="0" smtClean="0">
                <a:latin typeface="Arial" pitchFamily="34" charset="0"/>
                <a:cs typeface="Arial" pitchFamily="34" charset="0"/>
              </a:rPr>
              <a:t>4,7%</a:t>
            </a:r>
            <a:endParaRPr lang="ru-RU" sz="2000" b="1" dirty="0">
              <a:latin typeface="Arial" pitchFamily="34" charset="0"/>
              <a:cs typeface="Arial" pitchFamily="34" charset="0"/>
            </a:endParaRPr>
          </a:p>
        </p:txBody>
      </p:sp>
      <p:sp>
        <p:nvSpPr>
          <p:cNvPr id="14" name="TextBox 13"/>
          <p:cNvSpPr txBox="1"/>
          <p:nvPr/>
        </p:nvSpPr>
        <p:spPr>
          <a:xfrm>
            <a:off x="6012160" y="3068960"/>
            <a:ext cx="768159" cy="400110"/>
          </a:xfrm>
          <a:prstGeom prst="rect">
            <a:avLst/>
          </a:prstGeom>
          <a:noFill/>
        </p:spPr>
        <p:txBody>
          <a:bodyPr wrap="none" rtlCol="0">
            <a:spAutoFit/>
          </a:bodyPr>
          <a:lstStyle/>
          <a:p>
            <a:r>
              <a:rPr lang="ru-RU" sz="2000" b="1" dirty="0" smtClean="0">
                <a:latin typeface="Arial" pitchFamily="34" charset="0"/>
                <a:cs typeface="Arial" pitchFamily="34" charset="0"/>
              </a:rPr>
              <a:t>3,5%</a:t>
            </a:r>
            <a:endParaRPr lang="ru-RU" sz="2000" b="1" dirty="0">
              <a:latin typeface="Arial" pitchFamily="34" charset="0"/>
              <a:cs typeface="Arial" pitchFamily="34" charset="0"/>
            </a:endParaRPr>
          </a:p>
        </p:txBody>
      </p:sp>
      <p:sp>
        <p:nvSpPr>
          <p:cNvPr id="15" name="TextBox 14"/>
          <p:cNvSpPr txBox="1"/>
          <p:nvPr/>
        </p:nvSpPr>
        <p:spPr>
          <a:xfrm>
            <a:off x="7668344" y="3068960"/>
            <a:ext cx="768159" cy="400110"/>
          </a:xfrm>
          <a:prstGeom prst="rect">
            <a:avLst/>
          </a:prstGeom>
          <a:noFill/>
        </p:spPr>
        <p:txBody>
          <a:bodyPr wrap="none" rtlCol="0">
            <a:spAutoFit/>
          </a:bodyPr>
          <a:lstStyle/>
          <a:p>
            <a:r>
              <a:rPr lang="ru-RU" sz="2000" b="1" dirty="0" smtClean="0">
                <a:latin typeface="Arial" pitchFamily="34" charset="0"/>
                <a:cs typeface="Arial" pitchFamily="34" charset="0"/>
              </a:rPr>
              <a:t>3,8%</a:t>
            </a:r>
            <a:endParaRPr lang="ru-RU" sz="2000" b="1" dirty="0">
              <a:latin typeface="Arial" pitchFamily="34" charset="0"/>
              <a:cs typeface="Arial" pitchFamily="34" charset="0"/>
            </a:endParaRPr>
          </a:p>
        </p:txBody>
      </p:sp>
      <p:cxnSp>
        <p:nvCxnSpPr>
          <p:cNvPr id="17" name="Прямая со стрелкой 16"/>
          <p:cNvCxnSpPr/>
          <p:nvPr/>
        </p:nvCxnSpPr>
        <p:spPr>
          <a:xfrm>
            <a:off x="1115616" y="2780928"/>
            <a:ext cx="0" cy="360040"/>
          </a:xfrm>
          <a:prstGeom prst="straightConnector1">
            <a:avLst/>
          </a:prstGeom>
          <a:ln w="508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2843808" y="2780928"/>
            <a:ext cx="0" cy="360040"/>
          </a:xfrm>
          <a:prstGeom prst="straightConnector1">
            <a:avLst/>
          </a:prstGeom>
          <a:ln w="508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644008" y="2780928"/>
            <a:ext cx="0" cy="360040"/>
          </a:xfrm>
          <a:prstGeom prst="straightConnector1">
            <a:avLst/>
          </a:prstGeom>
          <a:ln w="508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372200" y="2780928"/>
            <a:ext cx="0" cy="360040"/>
          </a:xfrm>
          <a:prstGeom prst="straightConnector1">
            <a:avLst/>
          </a:prstGeom>
          <a:ln w="508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8028384" y="2780928"/>
            <a:ext cx="0" cy="360040"/>
          </a:xfrm>
          <a:prstGeom prst="straightConnector1">
            <a:avLst/>
          </a:prstGeom>
          <a:ln w="50800">
            <a:solidFill>
              <a:srgbClr val="99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67145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937" y="0"/>
            <a:ext cx="8229600" cy="1143000"/>
          </a:xfrm>
        </p:spPr>
        <p:txBody>
          <a:bodyPr>
            <a:normAutofit/>
          </a:bodyPr>
          <a:lstStyle/>
          <a:p>
            <a:r>
              <a:rPr lang="ru-RU" sz="2800" b="1" dirty="0" smtClean="0">
                <a:solidFill>
                  <a:srgbClr val="002060"/>
                </a:solidFill>
                <a:latin typeface="Arial" panose="020B0604020202020204" pitchFamily="34" charset="0"/>
                <a:cs typeface="Arial" panose="020B0604020202020204" pitchFamily="34" charset="0"/>
              </a:rPr>
              <a:t>Нозологические формы ИСМП в ОРИТ</a:t>
            </a:r>
            <a:endParaRPr lang="ru-RU" sz="2800" b="1"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69937" y="1143000"/>
            <a:ext cx="8229600" cy="5022304"/>
          </a:xfrm>
        </p:spPr>
        <p:txBody>
          <a:bodyPr>
            <a:normAutofit lnSpcReduction="10000"/>
          </a:bodyPr>
          <a:lstStyle/>
          <a:p>
            <a:pPr marL="0" indent="0" algn="just">
              <a:spcBef>
                <a:spcPts val="0"/>
              </a:spcBef>
            </a:pPr>
            <a:r>
              <a:rPr lang="ru-RU" sz="2200" b="1" dirty="0" smtClean="0">
                <a:latin typeface="Arial" pitchFamily="34" charset="0"/>
                <a:cs typeface="Arial" pitchFamily="34" charset="0"/>
              </a:rPr>
              <a:t> </a:t>
            </a:r>
            <a:r>
              <a:rPr lang="ru-RU" sz="2200" b="1" dirty="0" smtClean="0">
                <a:solidFill>
                  <a:srgbClr val="FF0000"/>
                </a:solidFill>
                <a:latin typeface="Arial" pitchFamily="34" charset="0"/>
                <a:cs typeface="Arial" pitchFamily="34" charset="0"/>
              </a:rPr>
              <a:t>Инфекции </a:t>
            </a:r>
            <a:r>
              <a:rPr lang="ru-RU" sz="2200" b="1" dirty="0">
                <a:solidFill>
                  <a:srgbClr val="FF0000"/>
                </a:solidFill>
                <a:latin typeface="Arial" pitchFamily="34" charset="0"/>
                <a:cs typeface="Arial" pitchFamily="34" charset="0"/>
              </a:rPr>
              <a:t>дыхательных </a:t>
            </a:r>
            <a:r>
              <a:rPr lang="ru-RU" sz="2200" b="1" dirty="0" smtClean="0">
                <a:solidFill>
                  <a:srgbClr val="FF0000"/>
                </a:solidFill>
                <a:latin typeface="Arial" pitchFamily="34" charset="0"/>
                <a:cs typeface="Arial" pitchFamily="34" charset="0"/>
              </a:rPr>
              <a:t>путей </a:t>
            </a:r>
            <a:r>
              <a:rPr lang="ru-RU" sz="2200" b="1" dirty="0" smtClean="0">
                <a:latin typeface="Arial" pitchFamily="34" charset="0"/>
                <a:cs typeface="Arial" pitchFamily="34" charset="0"/>
              </a:rPr>
              <a:t>(</a:t>
            </a:r>
            <a:r>
              <a:rPr lang="en-US" sz="2200" b="1" dirty="0">
                <a:latin typeface="Arial" pitchFamily="34" charset="0"/>
                <a:cs typeface="Arial" pitchFamily="34" charset="0"/>
              </a:rPr>
              <a:t>Upper/lower</a:t>
            </a:r>
            <a:r>
              <a:rPr lang="ru-RU" sz="2200" b="1" dirty="0">
                <a:latin typeface="Arial" pitchFamily="34" charset="0"/>
                <a:cs typeface="Arial" pitchFamily="34" charset="0"/>
              </a:rPr>
              <a:t> </a:t>
            </a:r>
            <a:r>
              <a:rPr lang="en-US" sz="2200" b="1" dirty="0">
                <a:latin typeface="Arial" pitchFamily="34" charset="0"/>
                <a:cs typeface="Arial" pitchFamily="34" charset="0"/>
              </a:rPr>
              <a:t>respiratory tract infections –RIs; pneumonia</a:t>
            </a:r>
            <a:r>
              <a:rPr lang="en-US" sz="2200" b="1" dirty="0" smtClean="0">
                <a:latin typeface="Arial" pitchFamily="34" charset="0"/>
                <a:cs typeface="Arial" pitchFamily="34" charset="0"/>
              </a:rPr>
              <a:t>)</a:t>
            </a:r>
            <a:endParaRPr lang="ru-RU" sz="2200" b="1" dirty="0" smtClean="0">
              <a:latin typeface="Arial" pitchFamily="34" charset="0"/>
              <a:cs typeface="Arial" pitchFamily="34" charset="0"/>
            </a:endParaRPr>
          </a:p>
          <a:p>
            <a:pPr marL="0" indent="0" algn="just" fontAlgn="t">
              <a:spcBef>
                <a:spcPts val="0"/>
              </a:spcBef>
            </a:pPr>
            <a:r>
              <a:rPr lang="ru-RU" sz="2200" b="1" dirty="0" smtClean="0">
                <a:latin typeface="Arial" pitchFamily="34" charset="0"/>
                <a:cs typeface="Arial" pitchFamily="34" charset="0"/>
              </a:rPr>
              <a:t> </a:t>
            </a:r>
            <a:r>
              <a:rPr lang="ru-RU" sz="2200" b="1" dirty="0" smtClean="0">
                <a:solidFill>
                  <a:srgbClr val="FF0000"/>
                </a:solidFill>
                <a:latin typeface="Arial" pitchFamily="34" charset="0"/>
                <a:cs typeface="Arial" pitchFamily="34" charset="0"/>
              </a:rPr>
              <a:t>Вентилятор-ассоциированная</a:t>
            </a:r>
            <a:r>
              <a:rPr lang="ru-RU" sz="2200" b="1" dirty="0">
                <a:solidFill>
                  <a:srgbClr val="FF0000"/>
                </a:solidFill>
                <a:latin typeface="Arial" panose="020B0604020202020204" pitchFamily="34" charset="0"/>
                <a:cs typeface="Arial" panose="020B0604020202020204" pitchFamily="34" charset="0"/>
              </a:rPr>
              <a:t> </a:t>
            </a:r>
            <a:r>
              <a:rPr lang="ru-RU" sz="2200" b="1" dirty="0" smtClean="0">
                <a:solidFill>
                  <a:srgbClr val="FF0000"/>
                </a:solidFill>
                <a:latin typeface="Arial" panose="020B0604020202020204" pitchFamily="34" charset="0"/>
                <a:cs typeface="Arial" panose="020B0604020202020204" pitchFamily="34" charset="0"/>
              </a:rPr>
              <a:t>пневмония </a:t>
            </a:r>
            <a:r>
              <a:rPr lang="ru-RU" sz="2200" b="1" dirty="0" smtClean="0">
                <a:latin typeface="Arial" panose="020B0604020202020204" pitchFamily="34" charset="0"/>
                <a:cs typeface="Arial" panose="020B0604020202020204" pitchFamily="34" charset="0"/>
              </a:rPr>
              <a:t>– ВАП (</a:t>
            </a:r>
            <a:r>
              <a:rPr lang="en-US" sz="2200" b="1" dirty="0" smtClean="0">
                <a:latin typeface="Arial" panose="020B0604020202020204" pitchFamily="34" charset="0"/>
                <a:cs typeface="Arial" panose="020B0604020202020204" pitchFamily="34" charset="0"/>
              </a:rPr>
              <a:t>Ventilator-associated pneumonia </a:t>
            </a:r>
            <a:r>
              <a:rPr lang="ru-RU" sz="2200" b="1"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VAP)</a:t>
            </a:r>
            <a:endParaRPr lang="ru-RU" sz="2200" b="1" dirty="0" smtClean="0">
              <a:latin typeface="Arial" pitchFamily="34" charset="0"/>
              <a:cs typeface="Arial" pitchFamily="34" charset="0"/>
            </a:endParaRPr>
          </a:p>
          <a:p>
            <a:pPr marL="0" indent="0" algn="just" fontAlgn="t">
              <a:spcBef>
                <a:spcPts val="0"/>
              </a:spcBef>
            </a:pPr>
            <a:endParaRPr lang="ru-RU" sz="2200" b="1" dirty="0" smtClean="0">
              <a:latin typeface="Arial" pitchFamily="34" charset="0"/>
              <a:cs typeface="Arial" pitchFamily="34" charset="0"/>
            </a:endParaRPr>
          </a:p>
          <a:p>
            <a:pPr marL="0" indent="0" algn="just">
              <a:spcBef>
                <a:spcPts val="0"/>
              </a:spcBef>
            </a:pPr>
            <a:r>
              <a:rPr lang="ru-RU" sz="2200" b="1" dirty="0" smtClean="0">
                <a:latin typeface="Arial" pitchFamily="34" charset="0"/>
                <a:cs typeface="Arial" pitchFamily="34" charset="0"/>
              </a:rPr>
              <a:t> </a:t>
            </a:r>
            <a:r>
              <a:rPr lang="ru-RU" sz="2200" b="1" dirty="0" smtClean="0">
                <a:solidFill>
                  <a:srgbClr val="FF0000"/>
                </a:solidFill>
                <a:latin typeface="Arial" pitchFamily="34" charset="0"/>
                <a:cs typeface="Arial" pitchFamily="34" charset="0"/>
              </a:rPr>
              <a:t>Инфекции </a:t>
            </a:r>
            <a:r>
              <a:rPr lang="ru-RU" sz="2200" b="1" dirty="0">
                <a:solidFill>
                  <a:srgbClr val="FF0000"/>
                </a:solidFill>
                <a:latin typeface="Arial" pitchFamily="34" charset="0"/>
                <a:cs typeface="Arial" pitchFamily="34" charset="0"/>
              </a:rPr>
              <a:t>кровотока </a:t>
            </a:r>
            <a:r>
              <a:rPr lang="ru-RU" sz="2200" b="1" dirty="0" smtClean="0">
                <a:latin typeface="Arial" pitchFamily="34" charset="0"/>
                <a:cs typeface="Arial" pitchFamily="34" charset="0"/>
              </a:rPr>
              <a:t>– ИК (В</a:t>
            </a:r>
            <a:r>
              <a:rPr lang="en-US" sz="2200" b="1" dirty="0" err="1">
                <a:latin typeface="Arial" pitchFamily="34" charset="0"/>
                <a:cs typeface="Arial" pitchFamily="34" charset="0"/>
              </a:rPr>
              <a:t>loodstream</a:t>
            </a:r>
            <a:r>
              <a:rPr lang="en-US" sz="2200" b="1" dirty="0">
                <a:latin typeface="Arial" pitchFamily="34" charset="0"/>
                <a:cs typeface="Arial" pitchFamily="34" charset="0"/>
              </a:rPr>
              <a:t> infections– BSIs; systemic infections– SYSIs; disseminated</a:t>
            </a:r>
            <a:r>
              <a:rPr lang="ru-RU" sz="2200" b="1" dirty="0">
                <a:latin typeface="Arial" pitchFamily="34" charset="0"/>
                <a:cs typeface="Arial" pitchFamily="34" charset="0"/>
              </a:rPr>
              <a:t> </a:t>
            </a:r>
            <a:r>
              <a:rPr lang="en-US" sz="2200" b="1" dirty="0">
                <a:latin typeface="Arial" pitchFamily="34" charset="0"/>
                <a:cs typeface="Arial" pitchFamily="34" charset="0"/>
              </a:rPr>
              <a:t>infections – DIs</a:t>
            </a:r>
            <a:r>
              <a:rPr lang="en-US" sz="2200" b="1" dirty="0" smtClean="0">
                <a:latin typeface="Arial" pitchFamily="34" charset="0"/>
                <a:cs typeface="Arial" pitchFamily="34" charset="0"/>
              </a:rPr>
              <a:t>)</a:t>
            </a:r>
            <a:r>
              <a:rPr lang="ru-RU" sz="2200" b="1" dirty="0" smtClean="0">
                <a:latin typeface="Arial" pitchFamily="34" charset="0"/>
                <a:cs typeface="Arial" pitchFamily="34" charset="0"/>
              </a:rPr>
              <a:t>. </a:t>
            </a:r>
          </a:p>
          <a:p>
            <a:pPr marL="0" indent="0" algn="just">
              <a:spcBef>
                <a:spcPts val="0"/>
              </a:spcBef>
            </a:pPr>
            <a:r>
              <a:rPr lang="ru-RU" sz="2200" b="1" dirty="0" smtClean="0">
                <a:latin typeface="Arial" pitchFamily="34" charset="0"/>
                <a:cs typeface="Arial" pitchFamily="34" charset="0"/>
              </a:rPr>
              <a:t> </a:t>
            </a:r>
            <a:r>
              <a:rPr lang="ru-RU" sz="2200" b="1" dirty="0" smtClean="0">
                <a:solidFill>
                  <a:srgbClr val="FF0000"/>
                </a:solidFill>
                <a:latin typeface="Arial" pitchFamily="34" charset="0"/>
                <a:cs typeface="Arial" pitchFamily="34" charset="0"/>
              </a:rPr>
              <a:t>Катетер-ассоциированные</a:t>
            </a:r>
            <a:r>
              <a:rPr lang="ru-RU" sz="2200" b="1" dirty="0">
                <a:solidFill>
                  <a:srgbClr val="FF0000"/>
                </a:solidFill>
                <a:latin typeface="Arial" panose="020B0604020202020204" pitchFamily="34" charset="0"/>
                <a:cs typeface="Arial" panose="020B0604020202020204" pitchFamily="34" charset="0"/>
              </a:rPr>
              <a:t> инфекции </a:t>
            </a:r>
            <a:r>
              <a:rPr lang="ru-RU" sz="2200" b="1" dirty="0" smtClean="0">
                <a:solidFill>
                  <a:srgbClr val="FF0000"/>
                </a:solidFill>
                <a:latin typeface="Arial" panose="020B0604020202020204" pitchFamily="34" charset="0"/>
                <a:cs typeface="Arial" panose="020B0604020202020204" pitchFamily="34" charset="0"/>
              </a:rPr>
              <a:t>кровотока </a:t>
            </a:r>
            <a:r>
              <a:rPr lang="ru-RU" sz="2200" b="1" dirty="0" smtClean="0">
                <a:latin typeface="Arial" panose="020B0604020202020204" pitchFamily="34" charset="0"/>
                <a:cs typeface="Arial" panose="020B0604020202020204" pitchFamily="34" charset="0"/>
              </a:rPr>
              <a:t>– КАИК (</a:t>
            </a:r>
            <a:r>
              <a:rPr lang="en-US" sz="2200" b="1" dirty="0" smtClean="0">
                <a:latin typeface="Arial" panose="020B0604020202020204" pitchFamily="34" charset="0"/>
                <a:cs typeface="Arial" panose="020B0604020202020204" pitchFamily="34" charset="0"/>
              </a:rPr>
              <a:t>Catheter-associated</a:t>
            </a:r>
            <a:r>
              <a:rPr lang="en-US" sz="2200" b="1" dirty="0">
                <a:latin typeface="Arial" panose="020B0604020202020204" pitchFamily="34" charset="0"/>
                <a:cs typeface="Arial" panose="020B0604020202020204" pitchFamily="34" charset="0"/>
              </a:rPr>
              <a:t> bloodstream </a:t>
            </a:r>
            <a:r>
              <a:rPr lang="en-US" sz="2200" b="1" dirty="0" smtClean="0">
                <a:latin typeface="Arial" panose="020B0604020202020204" pitchFamily="34" charset="0"/>
                <a:cs typeface="Arial" panose="020B0604020202020204" pitchFamily="34" charset="0"/>
              </a:rPr>
              <a:t>infections</a:t>
            </a:r>
            <a:r>
              <a:rPr lang="ru-RU" sz="2200" b="1"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CABSIs</a:t>
            </a:r>
            <a:r>
              <a:rPr lang="ru-RU" sz="2200" b="1" dirty="0" smtClean="0">
                <a:latin typeface="Arial" panose="020B0604020202020204" pitchFamily="34" charset="0"/>
                <a:cs typeface="Arial" panose="020B0604020202020204" pitchFamily="34" charset="0"/>
              </a:rPr>
              <a:t>)</a:t>
            </a:r>
          </a:p>
          <a:p>
            <a:pPr marL="0" indent="0" algn="just">
              <a:spcBef>
                <a:spcPts val="0"/>
              </a:spcBef>
            </a:pPr>
            <a:endParaRPr lang="ru-RU" sz="2200" b="1" dirty="0">
              <a:latin typeface="Arial" pitchFamily="34" charset="0"/>
              <a:cs typeface="Arial" pitchFamily="34" charset="0"/>
            </a:endParaRPr>
          </a:p>
          <a:p>
            <a:pPr marL="0" indent="0" algn="just">
              <a:spcBef>
                <a:spcPts val="0"/>
              </a:spcBef>
            </a:pPr>
            <a:r>
              <a:rPr lang="ru-RU" sz="2200" b="1" dirty="0" smtClean="0">
                <a:latin typeface="Arial" pitchFamily="34" charset="0"/>
                <a:cs typeface="Arial" pitchFamily="34" charset="0"/>
              </a:rPr>
              <a:t> </a:t>
            </a:r>
            <a:r>
              <a:rPr lang="ru-RU" sz="2200" b="1" dirty="0" smtClean="0">
                <a:solidFill>
                  <a:srgbClr val="FF0000"/>
                </a:solidFill>
                <a:latin typeface="Arial" pitchFamily="34" charset="0"/>
                <a:cs typeface="Arial" pitchFamily="34" charset="0"/>
              </a:rPr>
              <a:t>Инфекции </a:t>
            </a:r>
            <a:r>
              <a:rPr lang="ru-RU" sz="2200" b="1" dirty="0">
                <a:solidFill>
                  <a:srgbClr val="FF0000"/>
                </a:solidFill>
                <a:latin typeface="Arial" pitchFamily="34" charset="0"/>
                <a:cs typeface="Arial" pitchFamily="34" charset="0"/>
              </a:rPr>
              <a:t>мочевыделительной системы </a:t>
            </a:r>
            <a:r>
              <a:rPr lang="ru-RU" sz="2200" b="1" dirty="0">
                <a:latin typeface="Arial" pitchFamily="34" charset="0"/>
                <a:cs typeface="Arial" pitchFamily="34" charset="0"/>
              </a:rPr>
              <a:t>(</a:t>
            </a:r>
            <a:r>
              <a:rPr lang="en-US" sz="2200" b="1" dirty="0">
                <a:latin typeface="Arial" pitchFamily="34" charset="0"/>
                <a:cs typeface="Arial" pitchFamily="34" charset="0"/>
              </a:rPr>
              <a:t>Urinary</a:t>
            </a:r>
            <a:r>
              <a:rPr lang="ru-RU" sz="2200" b="1" dirty="0">
                <a:latin typeface="Arial" pitchFamily="34" charset="0"/>
                <a:cs typeface="Arial" pitchFamily="34" charset="0"/>
              </a:rPr>
              <a:t> </a:t>
            </a:r>
            <a:r>
              <a:rPr lang="en-US" sz="2200" b="1" dirty="0">
                <a:latin typeface="Arial" pitchFamily="34" charset="0"/>
                <a:cs typeface="Arial" pitchFamily="34" charset="0"/>
              </a:rPr>
              <a:t>tract infections – UTIs</a:t>
            </a:r>
            <a:r>
              <a:rPr lang="en-US" sz="2200" b="1" dirty="0" smtClean="0">
                <a:latin typeface="Arial" pitchFamily="34" charset="0"/>
                <a:cs typeface="Arial" pitchFamily="34" charset="0"/>
              </a:rPr>
              <a:t>)</a:t>
            </a:r>
            <a:endParaRPr lang="ru-RU" sz="2200" b="1" dirty="0" smtClean="0">
              <a:latin typeface="Arial" pitchFamily="34" charset="0"/>
              <a:cs typeface="Arial" pitchFamily="34" charset="0"/>
            </a:endParaRPr>
          </a:p>
          <a:p>
            <a:pPr marL="0" indent="0" algn="just">
              <a:spcBef>
                <a:spcPts val="0"/>
              </a:spcBef>
            </a:pPr>
            <a:r>
              <a:rPr lang="ru-RU" sz="2200" b="1" dirty="0">
                <a:latin typeface="Arial" pitchFamily="34" charset="0"/>
                <a:cs typeface="Arial" pitchFamily="34" charset="0"/>
              </a:rPr>
              <a:t> </a:t>
            </a:r>
            <a:r>
              <a:rPr lang="ru-RU" sz="2200" b="1" dirty="0">
                <a:solidFill>
                  <a:srgbClr val="FF0000"/>
                </a:solidFill>
                <a:latin typeface="Arial" pitchFamily="34" charset="0"/>
                <a:cs typeface="Arial" pitchFamily="34" charset="0"/>
              </a:rPr>
              <a:t>Катетер-ассоциированные инфекции мочевыводящих </a:t>
            </a:r>
            <a:endParaRPr lang="ru-RU" sz="2200" b="1" dirty="0" smtClean="0">
              <a:solidFill>
                <a:srgbClr val="FF0000"/>
              </a:solidFill>
              <a:latin typeface="Arial" pitchFamily="34" charset="0"/>
              <a:cs typeface="Arial" pitchFamily="34" charset="0"/>
            </a:endParaRPr>
          </a:p>
          <a:p>
            <a:pPr marL="0" indent="0" algn="just">
              <a:spcBef>
                <a:spcPts val="0"/>
              </a:spcBef>
              <a:buNone/>
            </a:pPr>
            <a:r>
              <a:rPr lang="ru-RU" sz="2200" b="1" dirty="0" smtClean="0">
                <a:solidFill>
                  <a:srgbClr val="FF0000"/>
                </a:solidFill>
                <a:latin typeface="Arial" pitchFamily="34" charset="0"/>
                <a:cs typeface="Arial" pitchFamily="34" charset="0"/>
              </a:rPr>
              <a:t>путей </a:t>
            </a:r>
            <a:r>
              <a:rPr lang="ru-RU" sz="2200" b="1" dirty="0">
                <a:latin typeface="Arial" pitchFamily="34" charset="0"/>
                <a:cs typeface="Arial" pitchFamily="34" charset="0"/>
              </a:rPr>
              <a:t>– КАИМВВП (</a:t>
            </a:r>
            <a:r>
              <a:rPr lang="en-US" sz="2200" b="1" dirty="0">
                <a:latin typeface="Arial" pitchFamily="34" charset="0"/>
                <a:cs typeface="Arial" pitchFamily="34" charset="0"/>
              </a:rPr>
              <a:t>Catheter-associated urinary tract infections - CAUTIs) </a:t>
            </a:r>
          </a:p>
          <a:p>
            <a:pPr marL="0" indent="0" algn="just">
              <a:spcBef>
                <a:spcPts val="0"/>
              </a:spcBef>
            </a:pPr>
            <a:endParaRPr lang="ru-RU" dirty="0"/>
          </a:p>
        </p:txBody>
      </p:sp>
    </p:spTree>
    <p:extLst>
      <p:ext uri="{BB962C8B-B14F-4D97-AF65-F5344CB8AC3E}">
        <p14:creationId xmlns:p14="http://schemas.microsoft.com/office/powerpoint/2010/main" val="16315456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8640"/>
            <a:ext cx="7772400" cy="1037977"/>
          </a:xfrm>
        </p:spPr>
        <p:txBody>
          <a:bodyPr>
            <a:normAutofit/>
          </a:bodyPr>
          <a:lstStyle/>
          <a:p>
            <a:r>
              <a:rPr lang="ru-RU" sz="4000" b="1" dirty="0" smtClean="0">
                <a:solidFill>
                  <a:srgbClr val="FF0000"/>
                </a:solidFill>
                <a:latin typeface="Arial" panose="020B0604020202020204" pitchFamily="34" charset="0"/>
                <a:cs typeface="Arial" panose="020B0604020202020204" pitchFamily="34" charset="0"/>
              </a:rPr>
              <a:t>Вспышки в ОРИТ</a:t>
            </a:r>
            <a:endParaRPr lang="ru-RU" sz="4000" b="1" dirty="0">
              <a:solidFill>
                <a:srgbClr val="FF000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259632" y="5517232"/>
            <a:ext cx="6768752" cy="1008112"/>
          </a:xfrm>
        </p:spPr>
        <p:txBody>
          <a:bodyPr>
            <a:noAutofit/>
          </a:bodyPr>
          <a:lstStyle/>
          <a:p>
            <a:pPr algn="just"/>
            <a:r>
              <a:rPr lang="ru-RU" sz="1400" dirty="0" err="1" smtClean="0">
                <a:solidFill>
                  <a:schemeClr val="tx1"/>
                </a:solidFill>
                <a:latin typeface="Arial" panose="020B0604020202020204" pitchFamily="34" charset="0"/>
                <a:cs typeface="Arial" panose="020B0604020202020204" pitchFamily="34" charset="0"/>
              </a:rPr>
              <a:t>Грам</a:t>
            </a:r>
            <a:r>
              <a:rPr lang="ru-RU" sz="1400" dirty="0" smtClean="0">
                <a:solidFill>
                  <a:schemeClr val="tx1"/>
                </a:solidFill>
                <a:latin typeface="Arial" panose="020B0604020202020204" pitchFamily="34" charset="0"/>
                <a:cs typeface="Arial" panose="020B0604020202020204" pitchFamily="34" charset="0"/>
              </a:rPr>
              <a:t> (-): </a:t>
            </a:r>
            <a:r>
              <a:rPr lang="en-US" sz="1400" dirty="0" smtClean="0">
                <a:solidFill>
                  <a:schemeClr val="tx1"/>
                </a:solidFill>
                <a:latin typeface="Arial" panose="020B0604020202020204" pitchFamily="34" charset="0"/>
                <a:cs typeface="Arial" panose="020B0604020202020204" pitchFamily="34" charset="0"/>
              </a:rPr>
              <a:t>P</a:t>
            </a:r>
            <a:r>
              <a:rPr lang="ru-RU"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aeruginosa; Acinetobacter</a:t>
            </a:r>
            <a:r>
              <a:rPr lang="en-US" sz="1400" dirty="0" smtClean="0">
                <a:solidFill>
                  <a:schemeClr val="tx1"/>
                </a:solidFill>
                <a:latin typeface="Arial" panose="020B0604020202020204" pitchFamily="34" charset="0"/>
                <a:cs typeface="Arial" panose="020B0604020202020204" pitchFamily="34" charset="0"/>
              </a:rPr>
              <a:t>, S</a:t>
            </a:r>
            <a:r>
              <a:rPr lang="ru-RU" sz="1400" dirty="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marcescens</a:t>
            </a:r>
            <a:r>
              <a:rPr lang="en-US" sz="1400" dirty="0" smtClean="0">
                <a:solidFill>
                  <a:schemeClr val="tx1"/>
                </a:solidFill>
                <a:latin typeface="Arial" panose="020B0604020202020204" pitchFamily="34" charset="0"/>
                <a:cs typeface="Arial" panose="020B0604020202020204" pitchFamily="34" charset="0"/>
              </a:rPr>
              <a:t>, Enterobacter</a:t>
            </a:r>
            <a:r>
              <a:rPr lang="ru-RU" sz="1400" dirty="0" smtClean="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Klebsiella</a:t>
            </a:r>
            <a:endParaRPr lang="en-US" sz="1400" dirty="0" smtClean="0">
              <a:solidFill>
                <a:schemeClr val="tx1"/>
              </a:solidFill>
              <a:latin typeface="Arial" panose="020B0604020202020204" pitchFamily="34" charset="0"/>
              <a:cs typeface="Arial" panose="020B0604020202020204" pitchFamily="34" charset="0"/>
            </a:endParaRPr>
          </a:p>
          <a:p>
            <a:pPr algn="just"/>
            <a:r>
              <a:rPr lang="ru-RU" sz="1400" dirty="0" err="1" smtClean="0">
                <a:solidFill>
                  <a:schemeClr val="tx1"/>
                </a:solidFill>
                <a:latin typeface="Arial" panose="020B0604020202020204" pitchFamily="34" charset="0"/>
                <a:cs typeface="Arial" panose="020B0604020202020204" pitchFamily="34" charset="0"/>
              </a:rPr>
              <a:t>Грам</a:t>
            </a:r>
            <a:r>
              <a:rPr lang="ru-RU" sz="140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a:t>
            </a:r>
            <a:r>
              <a:rPr lang="ru-RU" sz="1400" dirty="0" smtClean="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 S aureus, </a:t>
            </a:r>
            <a:r>
              <a:rPr lang="en-US" sz="1400" dirty="0" err="1" smtClean="0">
                <a:solidFill>
                  <a:schemeClr val="tx1"/>
                </a:solidFill>
                <a:latin typeface="Arial" panose="020B0604020202020204" pitchFamily="34" charset="0"/>
                <a:cs typeface="Arial" panose="020B0604020202020204" pitchFamily="34" charset="0"/>
              </a:rPr>
              <a:t>Stretoco</a:t>
            </a:r>
            <a:r>
              <a:rPr lang="ru-RU" sz="1400" dirty="0" smtClean="0">
                <a:solidFill>
                  <a:schemeClr val="tx1"/>
                </a:solidFill>
                <a:latin typeface="Arial" panose="020B0604020202020204" pitchFamily="34" charset="0"/>
                <a:cs typeface="Arial" panose="020B0604020202020204" pitchFamily="34" charset="0"/>
              </a:rPr>
              <a:t>с</a:t>
            </a:r>
            <a:r>
              <a:rPr lang="en-US" sz="1400" dirty="0" err="1" smtClean="0">
                <a:solidFill>
                  <a:schemeClr val="tx1"/>
                </a:solidFill>
                <a:latin typeface="Arial" panose="020B0604020202020204" pitchFamily="34" charset="0"/>
                <a:cs typeface="Arial" panose="020B0604020202020204" pitchFamily="34" charset="0"/>
              </a:rPr>
              <a:t>cus</a:t>
            </a:r>
            <a:r>
              <a:rPr lang="en-US" sz="1400" dirty="0" smtClean="0">
                <a:solidFill>
                  <a:schemeClr val="tx1"/>
                </a:solidFill>
                <a:latin typeface="Arial" panose="020B0604020202020204" pitchFamily="34" charset="0"/>
                <a:cs typeface="Arial" panose="020B0604020202020204" pitchFamily="34" charset="0"/>
              </a:rPr>
              <a:t> </a:t>
            </a:r>
            <a:r>
              <a:rPr lang="ru-RU" sz="1400" dirty="0" smtClean="0">
                <a:solidFill>
                  <a:schemeClr val="tx1"/>
                </a:solidFill>
                <a:latin typeface="Arial" panose="020B0604020202020204" pitchFamily="34" charset="0"/>
                <a:cs typeface="Arial" panose="020B0604020202020204" pitchFamily="34" charset="0"/>
              </a:rPr>
              <a:t>г</a:t>
            </a:r>
            <a:r>
              <a:rPr lang="en-US" sz="1400" dirty="0" smtClean="0">
                <a:solidFill>
                  <a:schemeClr val="tx1"/>
                </a:solidFill>
                <a:latin typeface="Arial" panose="020B0604020202020204" pitchFamily="34" charset="0"/>
                <a:cs typeface="Arial" panose="020B0604020202020204" pitchFamily="34" charset="0"/>
              </a:rPr>
              <a:t>p</a:t>
            </a:r>
            <a:r>
              <a:rPr lang="ru-RU" sz="1400" dirty="0" smtClean="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 A</a:t>
            </a:r>
            <a:r>
              <a:rPr lang="ru-RU" sz="1400" dirty="0" smtClean="0">
                <a:solidFill>
                  <a:schemeClr val="tx1"/>
                </a:solidFill>
                <a:latin typeface="Arial" panose="020B0604020202020204" pitchFamily="34" charset="0"/>
                <a:cs typeface="Arial" panose="020B0604020202020204" pitchFamily="34" charset="0"/>
              </a:rPr>
              <a:t> и В</a:t>
            </a:r>
            <a:r>
              <a:rPr lang="en-US" sz="1400" dirty="0" smtClean="0">
                <a:solidFill>
                  <a:schemeClr val="tx1"/>
                </a:solidFill>
                <a:latin typeface="Arial" panose="020B0604020202020204" pitchFamily="34" charset="0"/>
                <a:cs typeface="Arial" panose="020B0604020202020204" pitchFamily="34" charset="0"/>
              </a:rPr>
              <a:t>, Enterococcus</a:t>
            </a:r>
          </a:p>
          <a:p>
            <a:pPr algn="just"/>
            <a:r>
              <a:rPr lang="en-US" sz="1400" dirty="0" smtClean="0">
                <a:solidFill>
                  <a:schemeClr val="tx1"/>
                </a:solidFill>
                <a:latin typeface="Arial" panose="020B0604020202020204" pitchFamily="34" charset="0"/>
                <a:cs typeface="Arial" panose="020B0604020202020204" pitchFamily="34" charset="0"/>
              </a:rPr>
              <a:t>Fungi: C. </a:t>
            </a:r>
            <a:r>
              <a:rPr lang="en-US" sz="1400" dirty="0" err="1" smtClean="0">
                <a:solidFill>
                  <a:schemeClr val="tx1"/>
                </a:solidFill>
                <a:latin typeface="Arial" panose="020B0604020202020204" pitchFamily="34" charset="0"/>
                <a:cs typeface="Arial" panose="020B0604020202020204" pitchFamily="34" charset="0"/>
              </a:rPr>
              <a:t>abbicaus</a:t>
            </a:r>
            <a:r>
              <a:rPr lang="en-US" sz="1400" dirty="0" smtClean="0">
                <a:solidFill>
                  <a:schemeClr val="tx1"/>
                </a:solidFill>
                <a:latin typeface="Arial" panose="020B0604020202020204" pitchFamily="34" charset="0"/>
                <a:cs typeface="Arial" panose="020B0604020202020204" pitchFamily="34" charset="0"/>
              </a:rPr>
              <a:t>, M furfur</a:t>
            </a:r>
          </a:p>
          <a:p>
            <a:pPr algn="just"/>
            <a:r>
              <a:rPr lang="en-US" sz="1400" dirty="0" smtClean="0">
                <a:solidFill>
                  <a:schemeClr val="tx1"/>
                </a:solidFill>
                <a:latin typeface="Arial" panose="020B0604020202020204" pitchFamily="34" charset="0"/>
                <a:cs typeface="Arial" panose="020B0604020202020204" pitchFamily="34" charset="0"/>
              </a:rPr>
              <a:t>Virus: CMV, echo, </a:t>
            </a:r>
            <a:r>
              <a:rPr lang="en-US" sz="1400" dirty="0" err="1" smtClean="0">
                <a:solidFill>
                  <a:schemeClr val="tx1"/>
                </a:solidFill>
                <a:latin typeface="Arial" panose="020B0604020202020204" pitchFamily="34" charset="0"/>
                <a:cs typeface="Arial" panose="020B0604020202020204" pitchFamily="34" charset="0"/>
              </a:rPr>
              <a:t>Herps</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Influencae</a:t>
            </a:r>
            <a:r>
              <a:rPr lang="en-US" sz="1400" dirty="0" smtClean="0">
                <a:solidFill>
                  <a:schemeClr val="tx1"/>
                </a:solidFill>
                <a:latin typeface="Arial" panose="020B0604020202020204" pitchFamily="34" charset="0"/>
                <a:cs typeface="Arial" panose="020B0604020202020204" pitchFamily="34" charset="0"/>
              </a:rPr>
              <a:t>, RSV, </a:t>
            </a:r>
            <a:r>
              <a:rPr lang="ru-RU" sz="1400" dirty="0" smtClean="0">
                <a:solidFill>
                  <a:schemeClr val="tx1"/>
                </a:solidFill>
                <a:latin typeface="Arial" panose="020B0604020202020204" pitchFamily="34" charset="0"/>
                <a:cs typeface="Arial" panose="020B0604020202020204" pitchFamily="34" charset="0"/>
              </a:rPr>
              <a:t>ВГА</a:t>
            </a:r>
            <a:r>
              <a:rPr lang="en-US" sz="1400" dirty="0" smtClean="0">
                <a:solidFill>
                  <a:schemeClr val="tx1"/>
                </a:solidFill>
                <a:latin typeface="Arial" panose="020B0604020202020204" pitchFamily="34" charset="0"/>
                <a:cs typeface="Arial" panose="020B0604020202020204" pitchFamily="34" charset="0"/>
              </a:rPr>
              <a:t> </a:t>
            </a:r>
            <a:r>
              <a:rPr lang="ru-RU" sz="1400" dirty="0" smtClean="0">
                <a:solidFill>
                  <a:schemeClr val="tx1"/>
                </a:solidFill>
                <a:latin typeface="Arial" panose="020B0604020202020204" pitchFamily="34" charset="0"/>
                <a:cs typeface="Arial" panose="020B0604020202020204" pitchFamily="34" charset="0"/>
              </a:rPr>
              <a:t>и ВГВ</a:t>
            </a:r>
            <a:endParaRPr lang="ru-RU" sz="1400" dirty="0">
              <a:solidFill>
                <a:schemeClr val="tx1"/>
              </a:solidFill>
              <a:latin typeface="Arial" panose="020B060402020202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45912179"/>
              </p:ext>
            </p:extLst>
          </p:nvPr>
        </p:nvGraphicFramePr>
        <p:xfrm>
          <a:off x="251519" y="1196752"/>
          <a:ext cx="8569739" cy="4176465"/>
        </p:xfrm>
        <a:graphic>
          <a:graphicData uri="http://schemas.openxmlformats.org/drawingml/2006/table">
            <a:tbl>
              <a:tblPr firstRow="1" firstCol="1" bandRow="1"/>
              <a:tblGrid>
                <a:gridCol w="1224137"/>
                <a:gridCol w="648072"/>
                <a:gridCol w="792088"/>
                <a:gridCol w="792872"/>
                <a:gridCol w="648072"/>
                <a:gridCol w="504056"/>
                <a:gridCol w="648072"/>
                <a:gridCol w="648072"/>
                <a:gridCol w="617351"/>
                <a:gridCol w="688775"/>
                <a:gridCol w="688775"/>
                <a:gridCol w="669397"/>
              </a:tblGrid>
              <a:tr h="349448">
                <a:tc rowSpan="4">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Профиль ОРИТ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Всего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и</a:t>
                      </a:r>
                      <a:r>
                        <a:rPr lang="ru-RU" sz="1400" b="1" dirty="0" smtClean="0">
                          <a:effectLst/>
                          <a:latin typeface="Arial" panose="020B0604020202020204" pitchFamily="34" charset="0"/>
                          <a:ea typeface="Calibri"/>
                          <a:cs typeface="Arial" panose="020B0604020202020204" pitchFamily="34" charset="0"/>
                        </a:rPr>
                        <a:t>з </a:t>
                      </a:r>
                      <a:r>
                        <a:rPr lang="ru-RU" sz="1400" b="1" dirty="0">
                          <a:effectLst/>
                          <a:latin typeface="Arial" panose="020B0604020202020204" pitchFamily="34" charset="0"/>
                          <a:ea typeface="Calibri"/>
                          <a:cs typeface="Arial" panose="020B0604020202020204" pitchFamily="34" charset="0"/>
                        </a:rPr>
                        <a:t>них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6177">
                <a:tc vMerge="1">
                  <a:txBody>
                    <a:bodyPr/>
                    <a:lstStyle/>
                    <a:p>
                      <a:endParaRPr lang="ru-RU"/>
                    </a:p>
                  </a:txBody>
                  <a:tcPr/>
                </a:tc>
                <a:tc vMerge="1">
                  <a:txBody>
                    <a:bodyPr/>
                    <a:lstStyle/>
                    <a:p>
                      <a:endParaRPr lang="ru-RU"/>
                    </a:p>
                  </a:txBody>
                  <a:tcPr/>
                </a:tc>
                <a:tc rowSpan="2" gridSpan="2">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Бактериальные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gridSpan="4">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в </a:t>
                      </a:r>
                      <a:r>
                        <a:rPr lang="ru-RU" sz="1400" b="1" dirty="0" err="1">
                          <a:effectLst/>
                          <a:latin typeface="Arial" panose="020B0604020202020204" pitchFamily="34" charset="0"/>
                          <a:ea typeface="Calibri"/>
                          <a:cs typeface="Arial" panose="020B0604020202020204" pitchFamily="34" charset="0"/>
                        </a:rPr>
                        <a:t>т.ч</a:t>
                      </a:r>
                      <a:r>
                        <a:rPr lang="ru-RU" sz="1400" b="1" dirty="0">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2">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Грибковые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gridSpan="2">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Вирусные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r>
              <a:tr h="276177">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a:lnSpc>
                          <a:spcPct val="115000"/>
                        </a:lnSpc>
                        <a:spcAft>
                          <a:spcPts val="0"/>
                        </a:spcAft>
                      </a:pPr>
                      <a:r>
                        <a:rPr lang="ru-RU" sz="1400" b="1" dirty="0" err="1">
                          <a:effectLst/>
                          <a:latin typeface="Arial" panose="020B0604020202020204" pitchFamily="34" charset="0"/>
                          <a:ea typeface="Calibri"/>
                          <a:cs typeface="Arial" panose="020B0604020202020204" pitchFamily="34" charset="0"/>
                        </a:rPr>
                        <a:t>Грам</a:t>
                      </a:r>
                      <a:r>
                        <a:rPr lang="ru-RU" sz="1400" b="1" dirty="0">
                          <a:effectLst/>
                          <a:latin typeface="Arial" panose="020B0604020202020204" pitchFamily="34" charset="0"/>
                          <a:ea typeface="Calibri"/>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400" b="1" dirty="0" err="1">
                          <a:effectLst/>
                          <a:latin typeface="Arial" panose="020B0604020202020204" pitchFamily="34" charset="0"/>
                          <a:ea typeface="Calibri"/>
                          <a:cs typeface="Arial" panose="020B0604020202020204" pitchFamily="34" charset="0"/>
                        </a:rPr>
                        <a:t>Грам</a:t>
                      </a:r>
                      <a:r>
                        <a:rPr lang="ru-RU" sz="1400" b="1" dirty="0">
                          <a:effectLst/>
                          <a:latin typeface="Arial" panose="020B0604020202020204" pitchFamily="34" charset="0"/>
                          <a:ea typeface="Calibri"/>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r>
              <a:tr h="27617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b="1" dirty="0" err="1">
                          <a:effectLst/>
                          <a:latin typeface="Arial" panose="020B0604020202020204" pitchFamily="34" charset="0"/>
                          <a:ea typeface="Calibri"/>
                          <a:cs typeface="Arial" panose="020B0604020202020204" pitchFamily="34" charset="0"/>
                        </a:rPr>
                        <a:t>абс</a:t>
                      </a:r>
                      <a:endParaRPr lang="ru-RU" sz="14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абс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err="1">
                          <a:effectLst/>
                          <a:latin typeface="Arial" panose="020B0604020202020204" pitchFamily="34" charset="0"/>
                          <a:ea typeface="Calibri"/>
                          <a:cs typeface="Arial" panose="020B0604020202020204" pitchFamily="34" charset="0"/>
                        </a:rPr>
                        <a:t>абс</a:t>
                      </a:r>
                      <a:endParaRPr lang="ru-RU" sz="14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абс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абс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353">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Новорожденные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83,3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16,7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08">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Детские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33,3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66,7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28">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Общие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80,0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353">
                <a:tc>
                  <a:txBody>
                    <a:bodyPr/>
                    <a:lstStyle/>
                    <a:p>
                      <a:pPr algn="ctr">
                        <a:lnSpc>
                          <a:spcPct val="115000"/>
                        </a:lnSpc>
                        <a:spcAft>
                          <a:spcPts val="0"/>
                        </a:spcAft>
                      </a:pPr>
                      <a:r>
                        <a:rPr lang="ru-RU" sz="1400" b="1" dirty="0" err="1">
                          <a:effectLst/>
                          <a:latin typeface="Arial" panose="020B0604020202020204" pitchFamily="34" charset="0"/>
                          <a:ea typeface="Calibri"/>
                          <a:cs typeface="Arial" panose="020B0604020202020204" pitchFamily="34" charset="0"/>
                        </a:rPr>
                        <a:t>Многопроф</a:t>
                      </a:r>
                      <a:endParaRPr lang="ru-RU" sz="14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353">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Хирургия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66,7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16,7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33,3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991">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Итого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47,2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47,1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52,9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Arial" panose="020B0604020202020204" pitchFamily="34" charset="0"/>
                          <a:ea typeface="Calibri"/>
                          <a:cs typeface="Arial" panose="020B0604020202020204" pitchFamily="34" charset="0"/>
                        </a:rPr>
                        <a:t>19,4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Arial" panose="020B0604020202020204" pitchFamily="34" charset="0"/>
                          <a:ea typeface="Calibri"/>
                          <a:cs typeface="Arial" panose="020B0604020202020204" pitchFamily="34" charset="0"/>
                        </a:rPr>
                        <a:t>33,3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Заголовок 1"/>
          <p:cNvSpPr txBox="1">
            <a:spLocks/>
          </p:cNvSpPr>
          <p:nvPr/>
        </p:nvSpPr>
        <p:spPr>
          <a:xfrm>
            <a:off x="6732240" y="6309320"/>
            <a:ext cx="1995897" cy="35091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Critical care Infections </a:t>
            </a:r>
            <a:r>
              <a:rPr lang="en-US" sz="2800" b="1" dirty="0" err="1" smtClean="0">
                <a:latin typeface="Times New Roman" panose="02020603050405020304" pitchFamily="18" charset="0"/>
                <a:cs typeface="Times New Roman" panose="02020603050405020304" pitchFamily="18" charset="0"/>
              </a:rPr>
              <a:t>Deseases</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Texbook</a:t>
            </a:r>
            <a:r>
              <a:rPr lang="en-US" sz="2800" b="1" dirty="0" smtClean="0">
                <a:latin typeface="Times New Roman" panose="02020603050405020304" pitchFamily="18" charset="0"/>
                <a:cs typeface="Times New Roman" panose="02020603050405020304" pitchFamily="18" charset="0"/>
              </a:rPr>
              <a:t>. P 317-403</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871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2268904904"/>
              </p:ext>
            </p:extLst>
          </p:nvPr>
        </p:nvGraphicFramePr>
        <p:xfrm>
          <a:off x="611560" y="1268757"/>
          <a:ext cx="7704856" cy="4680522"/>
        </p:xfrm>
        <a:graphic>
          <a:graphicData uri="http://schemas.openxmlformats.org/drawingml/2006/table">
            <a:tbl>
              <a:tblPr firstRow="1" firstCol="1" bandRow="1"/>
              <a:tblGrid>
                <a:gridCol w="4383862"/>
                <a:gridCol w="1771031"/>
                <a:gridCol w="1549963"/>
              </a:tblGrid>
              <a:tr h="425502">
                <a:tc rowSpan="2">
                  <a:txBody>
                    <a:bodyPr/>
                    <a:lstStyle/>
                    <a:p>
                      <a:pPr algn="ctr">
                        <a:lnSpc>
                          <a:spcPct val="115000"/>
                        </a:lnSpc>
                        <a:spcAft>
                          <a:spcPts val="0"/>
                        </a:spcAft>
                      </a:pPr>
                      <a:r>
                        <a:rPr lang="ru-RU" sz="1800" dirty="0">
                          <a:effectLst/>
                          <a:latin typeface="Arial" panose="020B0604020202020204" pitchFamily="34" charset="0"/>
                          <a:ea typeface="Calibri"/>
                          <a:cs typeface="Arial" panose="020B0604020202020204" pitchFamily="34" charset="0"/>
                        </a:rPr>
                        <a:t>Потенциальные источники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Частота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25502">
                <a:tc vMerge="1">
                  <a:txBody>
                    <a:bodyPr/>
                    <a:lstStyle/>
                    <a:p>
                      <a:endParaRPr lang="ru-RU"/>
                    </a:p>
                  </a:txBody>
                  <a:tcPr/>
                </a:tc>
                <a:tc>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абс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Arial" panose="020B0604020202020204" pitchFamily="34" charset="0"/>
                          <a:ea typeface="Calibri"/>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nSpc>
                          <a:spcPct val="115000"/>
                        </a:lnSpc>
                        <a:spcAft>
                          <a:spcPts val="0"/>
                        </a:spcAft>
                      </a:pPr>
                      <a:r>
                        <a:rPr lang="ru-RU" sz="1800" dirty="0">
                          <a:effectLst/>
                          <a:latin typeface="Arial" panose="020B0604020202020204" pitchFamily="34" charset="0"/>
                          <a:ea typeface="Calibri"/>
                          <a:cs typeface="Arial" panose="020B0604020202020204" pitchFamily="34" charset="0"/>
                        </a:rPr>
                        <a:t>Пациенты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30,5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nSpc>
                          <a:spcPct val="115000"/>
                        </a:lnSpc>
                        <a:spcAft>
                          <a:spcPts val="0"/>
                        </a:spcAft>
                      </a:pPr>
                      <a:r>
                        <a:rPr lang="ru-RU" sz="1800" dirty="0">
                          <a:effectLst/>
                          <a:latin typeface="Arial" panose="020B0604020202020204" pitchFamily="34" charset="0"/>
                          <a:ea typeface="Calibri"/>
                          <a:cs typeface="Arial" panose="020B0604020202020204" pitchFamily="34" charset="0"/>
                        </a:rPr>
                        <a:t>Сотрудники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Arial" panose="020B0604020202020204" pitchFamily="34" charset="0"/>
                          <a:ea typeface="Calibri"/>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smtClean="0">
                          <a:effectLst/>
                          <a:latin typeface="Arial" panose="020B0604020202020204" pitchFamily="34" charset="0"/>
                          <a:ea typeface="Calibri"/>
                          <a:cs typeface="Arial" panose="020B0604020202020204" pitchFamily="34" charset="0"/>
                        </a:rPr>
                        <a:t>11,1</a:t>
                      </a:r>
                      <a:endParaRPr lang="ru-RU"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nSpc>
                          <a:spcPct val="115000"/>
                        </a:lnSpc>
                        <a:spcAft>
                          <a:spcPts val="0"/>
                        </a:spcAft>
                      </a:pPr>
                      <a:r>
                        <a:rPr lang="ru-RU" sz="1800">
                          <a:effectLst/>
                          <a:latin typeface="Arial" panose="020B0604020202020204" pitchFamily="34" charset="0"/>
                          <a:ea typeface="Calibri"/>
                          <a:cs typeface="Arial" panose="020B0604020202020204" pitchFamily="34" charset="0"/>
                        </a:rPr>
                        <a:t>Фомиты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Arial" panose="020B0604020202020204" pitchFamily="34" charset="0"/>
                          <a:ea typeface="Calibri"/>
                          <a:cs typeface="Arial" panose="020B0604020202020204" pitchFamily="34" charset="0"/>
                        </a:rPr>
                        <a:t>19,4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nSpc>
                          <a:spcPct val="115000"/>
                        </a:lnSpc>
                        <a:spcAft>
                          <a:spcPts val="0"/>
                        </a:spcAft>
                      </a:pPr>
                      <a:r>
                        <a:rPr lang="ru-RU" sz="1800" dirty="0">
                          <a:effectLst/>
                          <a:latin typeface="Arial" panose="020B0604020202020204" pitchFamily="34" charset="0"/>
                          <a:ea typeface="Calibri"/>
                          <a:cs typeface="Arial" panose="020B0604020202020204" pitchFamily="34" charset="0"/>
                        </a:rPr>
                        <a:t>Манипуляции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Arial" panose="020B0604020202020204" pitchFamily="34" charset="0"/>
                          <a:ea typeface="Calibri"/>
                          <a:cs typeface="Arial" panose="020B0604020202020204" pitchFamily="34"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nSpc>
                          <a:spcPct val="115000"/>
                        </a:lnSpc>
                        <a:spcAft>
                          <a:spcPts val="0"/>
                        </a:spcAft>
                      </a:pPr>
                      <a:r>
                        <a:rPr lang="ru-RU" sz="1800">
                          <a:effectLst/>
                          <a:latin typeface="Arial" panose="020B0604020202020204" pitchFamily="34" charset="0"/>
                          <a:ea typeface="Calibri"/>
                          <a:cs typeface="Arial" panose="020B0604020202020204" pitchFamily="34" charset="0"/>
                        </a:rPr>
                        <a:t>Дезсредства и мыло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Arial" panose="020B0604020202020204" pitchFamily="34" charset="0"/>
                          <a:ea typeface="Calibri"/>
                          <a:cs typeface="Arial" panose="020B0604020202020204" pitchFamily="34" charset="0"/>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nSpc>
                          <a:spcPct val="115000"/>
                        </a:lnSpc>
                        <a:spcAft>
                          <a:spcPts val="0"/>
                        </a:spcAft>
                      </a:pPr>
                      <a:r>
                        <a:rPr lang="ru-RU" sz="1800">
                          <a:effectLst/>
                          <a:latin typeface="Arial" panose="020B0604020202020204" pitchFamily="34" charset="0"/>
                          <a:ea typeface="Calibri"/>
                          <a:cs typeface="Arial" panose="020B0604020202020204" pitchFamily="34" charset="0"/>
                        </a:rPr>
                        <a:t>Конструкция здания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Arial" panose="020B0604020202020204" pitchFamily="34" charset="0"/>
                          <a:ea typeface="Calibri"/>
                          <a:cs typeface="Arial" panose="020B0604020202020204" pitchFamily="34"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nSpc>
                          <a:spcPct val="115000"/>
                        </a:lnSpc>
                        <a:spcAft>
                          <a:spcPts val="0"/>
                        </a:spcAft>
                      </a:pPr>
                      <a:r>
                        <a:rPr lang="ru-RU" sz="1800">
                          <a:effectLst/>
                          <a:latin typeface="Arial" panose="020B0604020202020204" pitchFamily="34" charset="0"/>
                          <a:ea typeface="Calibri"/>
                          <a:cs typeface="Arial" panose="020B0604020202020204" pitchFamily="34" charset="0"/>
                        </a:rPr>
                        <a:t>Воздух кондиционер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Arial" panose="020B0604020202020204" pitchFamily="34" charset="0"/>
                          <a:ea typeface="Calibri"/>
                          <a:cs typeface="Arial" panose="020B0604020202020204" pitchFamily="34"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nSpc>
                          <a:spcPct val="115000"/>
                        </a:lnSpc>
                        <a:spcAft>
                          <a:spcPts val="0"/>
                        </a:spcAft>
                      </a:pPr>
                      <a:r>
                        <a:rPr lang="ru-RU" sz="1800">
                          <a:effectLst/>
                          <a:latin typeface="Arial" panose="020B0604020202020204" pitchFamily="34" charset="0"/>
                          <a:ea typeface="Calibri"/>
                          <a:cs typeface="Arial" panose="020B0604020202020204" pitchFamily="34" charset="0"/>
                        </a:rPr>
                        <a:t>Руки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Arial" panose="020B0604020202020204" pitchFamily="34" charset="0"/>
                          <a:ea typeface="Calibri"/>
                          <a:cs typeface="Arial" panose="020B0604020202020204" pitchFamily="34" charset="0"/>
                        </a:rPr>
                        <a:t>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02">
                <a:tc>
                  <a:txBody>
                    <a:bodyPr/>
                    <a:lstStyle/>
                    <a:p>
                      <a:pPr>
                        <a:lnSpc>
                          <a:spcPct val="115000"/>
                        </a:lnSpc>
                        <a:spcAft>
                          <a:spcPts val="0"/>
                        </a:spcAft>
                      </a:pPr>
                      <a:r>
                        <a:rPr lang="ru-RU" sz="1800" dirty="0">
                          <a:effectLst/>
                          <a:latin typeface="Arial" panose="020B0604020202020204" pitchFamily="34" charset="0"/>
                          <a:ea typeface="Calibri"/>
                          <a:cs typeface="Arial" panose="020B0604020202020204" pitchFamily="34" charset="0"/>
                        </a:rPr>
                        <a:t>И</a:t>
                      </a:r>
                      <a:r>
                        <a:rPr lang="ru-RU" sz="1800" dirty="0" smtClean="0">
                          <a:effectLst/>
                          <a:latin typeface="Arial" panose="020B0604020202020204" pitchFamily="34" charset="0"/>
                          <a:ea typeface="Calibri"/>
                          <a:cs typeface="Arial" panose="020B0604020202020204" pitchFamily="34" charset="0"/>
                        </a:rPr>
                        <a:t>того</a:t>
                      </a:r>
                      <a:endParaRPr lang="ru-RU"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Arial" panose="020B0604020202020204" pitchFamily="34" charset="0"/>
                          <a:ea typeface="Calibri"/>
                          <a:cs typeface="Arial" panose="020B0604020202020204" pitchFamily="34" charset="0"/>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Arial" panose="020B0604020202020204" pitchFamily="34" charset="0"/>
                          <a:ea typeface="Calibri"/>
                          <a:cs typeface="Arial" panose="020B0604020202020204" pitchFamily="34"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1115616" y="385500"/>
            <a:ext cx="6901185" cy="523220"/>
          </a:xfrm>
          <a:prstGeom prst="rect">
            <a:avLst/>
          </a:prstGeom>
          <a:noFill/>
        </p:spPr>
        <p:txBody>
          <a:bodyPr wrap="none" rtlCol="0">
            <a:spAutoFit/>
          </a:bodyPr>
          <a:lstStyle/>
          <a:p>
            <a:r>
              <a:rPr lang="ru-RU" sz="2800" b="1" dirty="0" smtClean="0">
                <a:solidFill>
                  <a:srgbClr val="FF0000"/>
                </a:solidFill>
                <a:latin typeface="Arial" panose="020B0604020202020204" pitchFamily="34" charset="0"/>
                <a:cs typeface="Arial" panose="020B0604020202020204" pitchFamily="34" charset="0"/>
              </a:rPr>
              <a:t>Потенциальные источники инфекции</a:t>
            </a:r>
            <a:endParaRPr lang="ru-RU"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41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586089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fld id="{62EFF118-F5C6-4F86-9690-94F738C72958}" type="slidenum">
              <a:rPr lang="ru-RU" smtClean="0">
                <a:solidFill>
                  <a:prstClr val="black">
                    <a:tint val="75000"/>
                  </a:prstClr>
                </a:solidFill>
              </a:rPr>
              <a:pPr/>
              <a:t>58</a:t>
            </a:fld>
            <a:endParaRPr lang="ru-RU">
              <a:solidFill>
                <a:prstClr val="black">
                  <a:tint val="75000"/>
                </a:prstClr>
              </a:solidFill>
            </a:endParaRPr>
          </a:p>
        </p:txBody>
      </p:sp>
      <p:sp>
        <p:nvSpPr>
          <p:cNvPr id="6" name="TextBox 5"/>
          <p:cNvSpPr txBox="1"/>
          <p:nvPr/>
        </p:nvSpPr>
        <p:spPr>
          <a:xfrm>
            <a:off x="683567" y="548679"/>
            <a:ext cx="7846315" cy="584775"/>
          </a:xfrm>
          <a:prstGeom prst="rect">
            <a:avLst/>
          </a:prstGeom>
          <a:noFill/>
        </p:spPr>
        <p:txBody>
          <a:bodyPr wrap="none" rtlCol="0">
            <a:spAutoFit/>
          </a:bodyPr>
          <a:lstStyle/>
          <a:p>
            <a:r>
              <a:rPr lang="ru-RU" sz="3200" b="1" dirty="0" smtClean="0">
                <a:solidFill>
                  <a:srgbClr val="FF0000"/>
                </a:solidFill>
                <a:latin typeface="Arial" panose="020B0604020202020204" pitchFamily="34" charset="0"/>
                <a:cs typeface="Arial" panose="020B0604020202020204" pitchFamily="34" charset="0"/>
              </a:rPr>
              <a:t>Потенциальные источники инфекции</a:t>
            </a:r>
            <a:endParaRPr lang="ru-RU"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27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Заголовок 1"/>
          <p:cNvSpPr>
            <a:spLocks noGrp="1"/>
          </p:cNvSpPr>
          <p:nvPr>
            <p:ph type="title"/>
          </p:nvPr>
        </p:nvSpPr>
        <p:spPr>
          <a:xfrm>
            <a:off x="276225" y="228600"/>
            <a:ext cx="8591550" cy="1066800"/>
          </a:xfrm>
        </p:spPr>
        <p:txBody>
          <a:bodyPr>
            <a:normAutofit fontScale="90000"/>
          </a:bodyPr>
          <a:lstStyle/>
          <a:p>
            <a:pPr>
              <a:defRPr/>
            </a:pPr>
            <a:r>
              <a:rPr lang="ru-RU" b="1" dirty="0" smtClean="0">
                <a:solidFill>
                  <a:srgbClr val="FF0000"/>
                </a:solidFill>
                <a:latin typeface="Arial" panose="020B0604020202020204" pitchFamily="34" charset="0"/>
                <a:cs typeface="Arial" panose="020B0604020202020204" pitchFamily="34" charset="0"/>
              </a:rPr>
              <a:t>Микрофлора кожи рук медицинских работников</a:t>
            </a:r>
          </a:p>
        </p:txBody>
      </p:sp>
      <p:graphicFrame>
        <p:nvGraphicFramePr>
          <p:cNvPr id="4" name="Объект 3"/>
          <p:cNvGraphicFramePr>
            <a:graphicFrameLocks noGrp="1"/>
          </p:cNvGraphicFramePr>
          <p:nvPr>
            <p:ph sz="quarter" idx="4294967295"/>
            <p:extLst>
              <p:ext uri="{D42A27DB-BD31-4B8C-83A1-F6EECF244321}">
                <p14:modId xmlns:p14="http://schemas.microsoft.com/office/powerpoint/2010/main" val="1229666502"/>
              </p:ext>
            </p:extLst>
          </p:nvPr>
        </p:nvGraphicFramePr>
        <p:xfrm>
          <a:off x="274638" y="1196975"/>
          <a:ext cx="7991475" cy="5545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9113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12968" cy="1143000"/>
          </a:xfrm>
        </p:spPr>
        <p:txBody>
          <a:bodyPr>
            <a:noAutofit/>
          </a:bodyPr>
          <a:lstStyle/>
          <a:p>
            <a:r>
              <a:rPr lang="ru-RU" sz="2400" b="1" dirty="0" smtClean="0">
                <a:solidFill>
                  <a:srgbClr val="0070C0"/>
                </a:solidFill>
                <a:latin typeface="Arial" pitchFamily="34" charset="0"/>
                <a:cs typeface="Arial" pitchFamily="34" charset="0"/>
              </a:rPr>
              <a:t>Исследование ЭРГИНИ</a:t>
            </a:r>
            <a:r>
              <a:rPr lang="ru-RU" sz="2400" dirty="0">
                <a:solidFill>
                  <a:srgbClr val="0070C0"/>
                </a:solidFill>
                <a:latin typeface="Arial" pitchFamily="34" charset="0"/>
                <a:cs typeface="Arial" pitchFamily="34" charset="0"/>
              </a:rPr>
              <a:t> </a:t>
            </a:r>
            <a:r>
              <a:rPr lang="ru-RU" sz="2400" dirty="0" smtClean="0">
                <a:latin typeface="Arial" pitchFamily="34" charset="0"/>
                <a:cs typeface="Arial" pitchFamily="34" charset="0"/>
              </a:rPr>
              <a:t>(Экспертная </a:t>
            </a:r>
            <a:r>
              <a:rPr lang="ru-RU" sz="2400" dirty="0">
                <a:latin typeface="Arial" pitchFamily="34" charset="0"/>
                <a:cs typeface="Arial" pitchFamily="34" charset="0"/>
              </a:rPr>
              <a:t>Рабочая Группа по Изучению </a:t>
            </a:r>
            <a:r>
              <a:rPr lang="ru-RU" sz="2400" dirty="0" err="1">
                <a:latin typeface="Arial" pitchFamily="34" charset="0"/>
                <a:cs typeface="Arial" pitchFamily="34" charset="0"/>
              </a:rPr>
              <a:t>Нозокомиальных</a:t>
            </a:r>
            <a:r>
              <a:rPr lang="ru-RU" sz="2400" dirty="0">
                <a:latin typeface="Arial" pitchFamily="34" charset="0"/>
                <a:cs typeface="Arial" pitchFamily="34" charset="0"/>
              </a:rPr>
              <a:t> </a:t>
            </a:r>
            <a:r>
              <a:rPr lang="ru-RU" sz="2400" dirty="0" smtClean="0">
                <a:latin typeface="Arial" pitchFamily="34" charset="0"/>
                <a:cs typeface="Arial" pitchFamily="34" charset="0"/>
              </a:rPr>
              <a:t>Инфекций)</a:t>
            </a:r>
            <a:r>
              <a:rPr lang="ru-RU" sz="2400" b="1" dirty="0" smtClean="0">
                <a:solidFill>
                  <a:srgbClr val="C00000"/>
                </a:solidFill>
                <a:latin typeface="Arial" pitchFamily="34" charset="0"/>
                <a:cs typeface="Arial" pitchFamily="34" charset="0"/>
              </a:rPr>
              <a:t>: </a:t>
            </a:r>
            <a:r>
              <a:rPr lang="ru-RU" sz="2400" b="1" dirty="0" smtClean="0">
                <a:solidFill>
                  <a:srgbClr val="0070C0"/>
                </a:solidFill>
                <a:latin typeface="Arial" pitchFamily="34" charset="0"/>
                <a:cs typeface="Arial" pitchFamily="34" charset="0"/>
              </a:rPr>
              <a:t>главные результаты 32 многопрофильных стационара из 18 городов РФ</a:t>
            </a:r>
            <a:endParaRPr lang="ru-RU" sz="2400" b="1" dirty="0">
              <a:solidFill>
                <a:srgbClr val="0070C0"/>
              </a:solidFill>
              <a:latin typeface="Arial" pitchFamily="34" charset="0"/>
              <a:cs typeface="Arial" pitchFamily="34" charset="0"/>
            </a:endParaRPr>
          </a:p>
        </p:txBody>
      </p:sp>
      <p:sp>
        <p:nvSpPr>
          <p:cNvPr id="3" name="Содержимое 2"/>
          <p:cNvSpPr>
            <a:spLocks noGrp="1"/>
          </p:cNvSpPr>
          <p:nvPr>
            <p:ph idx="1"/>
          </p:nvPr>
        </p:nvSpPr>
        <p:spPr>
          <a:xfrm>
            <a:off x="457200" y="1600201"/>
            <a:ext cx="8229600" cy="532655"/>
          </a:xfrm>
        </p:spPr>
        <p:txBody>
          <a:bodyPr>
            <a:normAutofit/>
          </a:bodyPr>
          <a:lstStyle/>
          <a:p>
            <a:r>
              <a:rPr lang="ru-RU" sz="2000" b="1" dirty="0" smtClean="0">
                <a:latin typeface="Arial" pitchFamily="34" charset="0"/>
                <a:cs typeface="Arial" pitchFamily="34" charset="0"/>
              </a:rPr>
              <a:t>Распространенность ИСМП: 7,61%(95%С</a:t>
            </a:r>
            <a:r>
              <a:rPr lang="en-US" sz="2000" b="1" dirty="0" smtClean="0">
                <a:latin typeface="Arial" pitchFamily="34" charset="0"/>
                <a:cs typeface="Arial" pitchFamily="34" charset="0"/>
              </a:rPr>
              <a:t>I 6</a:t>
            </a:r>
            <a:r>
              <a:rPr lang="ru-RU" sz="2000" b="1" dirty="0" smtClean="0">
                <a:latin typeface="Arial" pitchFamily="34" charset="0"/>
                <a:cs typeface="Arial" pitchFamily="34" charset="0"/>
              </a:rPr>
              <a:t>,</a:t>
            </a:r>
            <a:r>
              <a:rPr lang="en-US" sz="2000" b="1" dirty="0" smtClean="0">
                <a:latin typeface="Arial" pitchFamily="34" charset="0"/>
                <a:cs typeface="Arial" pitchFamily="34" charset="0"/>
              </a:rPr>
              <a:t>81%-8</a:t>
            </a:r>
            <a:r>
              <a:rPr lang="ru-RU" sz="2000" b="1" dirty="0" smtClean="0">
                <a:latin typeface="Arial" pitchFamily="34" charset="0"/>
                <a:cs typeface="Arial" pitchFamily="34" charset="0"/>
              </a:rPr>
              <a:t>,</a:t>
            </a:r>
            <a:r>
              <a:rPr lang="en-US" sz="2000" b="1" dirty="0" smtClean="0">
                <a:latin typeface="Arial" pitchFamily="34" charset="0"/>
                <a:cs typeface="Arial" pitchFamily="34" charset="0"/>
              </a:rPr>
              <a:t>50%)</a:t>
            </a:r>
            <a:endParaRPr lang="ru-RU" sz="2000" b="1" dirty="0">
              <a:latin typeface="Arial" pitchFamily="34" charset="0"/>
              <a:cs typeface="Arial" pitchFamily="34" charset="0"/>
            </a:endParaRPr>
          </a:p>
        </p:txBody>
      </p:sp>
      <p:sp>
        <p:nvSpPr>
          <p:cNvPr id="4" name="Содержимое 2"/>
          <p:cNvSpPr txBox="1">
            <a:spLocks/>
          </p:cNvSpPr>
          <p:nvPr/>
        </p:nvSpPr>
        <p:spPr>
          <a:xfrm>
            <a:off x="539552" y="6093296"/>
            <a:ext cx="8229600" cy="532655"/>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Оценочное количество ИСМП в России=2 300 000</a:t>
            </a:r>
            <a:r>
              <a:rPr kumimoji="0" lang="ru-RU" sz="20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случаев в год</a:t>
            </a:r>
            <a:endParaRPr kumimoji="0" lang="ru-RU"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44353281"/>
              </p:ext>
            </p:extLst>
          </p:nvPr>
        </p:nvGraphicFramePr>
        <p:xfrm>
          <a:off x="611560" y="4149080"/>
          <a:ext cx="7992889" cy="1493520"/>
        </p:xfrm>
        <a:graphic>
          <a:graphicData uri="http://schemas.openxmlformats.org/drawingml/2006/table">
            <a:tbl>
              <a:tblPr firstRow="1" bandRow="1">
                <a:tableStyleId>{5940675A-B579-460E-94D1-54222C63F5DA}</a:tableStyleId>
              </a:tblPr>
              <a:tblGrid>
                <a:gridCol w="4599681"/>
                <a:gridCol w="1658901"/>
                <a:gridCol w="1734307"/>
              </a:tblGrid>
              <a:tr h="370840">
                <a:tc>
                  <a:txBody>
                    <a:bodyPr/>
                    <a:lstStyle/>
                    <a:p>
                      <a:pPr algn="l"/>
                      <a:r>
                        <a:rPr lang="ru-RU" sz="2000" b="1" dirty="0" smtClean="0">
                          <a:latin typeface="Arial" pitchFamily="34" charset="0"/>
                          <a:cs typeface="Arial" pitchFamily="34" charset="0"/>
                        </a:rPr>
                        <a:t>Клинические</a:t>
                      </a:r>
                      <a:r>
                        <a:rPr lang="ru-RU" sz="2000" b="1" baseline="0" dirty="0" smtClean="0">
                          <a:latin typeface="Arial" pitchFamily="34" charset="0"/>
                          <a:cs typeface="Arial" pitchFamily="34" charset="0"/>
                        </a:rPr>
                        <a:t> з</a:t>
                      </a:r>
                      <a:r>
                        <a:rPr lang="ru-RU" sz="2000" b="1" dirty="0" smtClean="0">
                          <a:latin typeface="Arial" pitchFamily="34" charset="0"/>
                          <a:cs typeface="Arial" pitchFamily="34" charset="0"/>
                        </a:rPr>
                        <a:t>начения</a:t>
                      </a:r>
                      <a:endParaRPr lang="ru-RU" sz="2000" b="1" dirty="0">
                        <a:latin typeface="Arial" pitchFamily="34" charset="0"/>
                        <a:cs typeface="Arial" pitchFamily="34" charset="0"/>
                      </a:endParaRPr>
                    </a:p>
                  </a:txBody>
                  <a:tcPr anchor="ctr"/>
                </a:tc>
                <a:tc>
                  <a:txBody>
                    <a:bodyPr/>
                    <a:lstStyle/>
                    <a:p>
                      <a:pPr algn="ctr"/>
                      <a:r>
                        <a:rPr lang="ru-RU" sz="2000" b="1" dirty="0" smtClean="0">
                          <a:latin typeface="Arial" pitchFamily="34" charset="0"/>
                          <a:cs typeface="Arial" pitchFamily="34" charset="0"/>
                        </a:rPr>
                        <a:t>ИСМП</a:t>
                      </a:r>
                      <a:endParaRPr lang="ru-RU" sz="2000" b="1" dirty="0">
                        <a:latin typeface="Arial" pitchFamily="34" charset="0"/>
                        <a:cs typeface="Arial" pitchFamily="34" charset="0"/>
                      </a:endParaRPr>
                    </a:p>
                  </a:txBody>
                  <a:tcPr anchor="ctr"/>
                </a:tc>
                <a:tc>
                  <a:txBody>
                    <a:bodyPr/>
                    <a:lstStyle/>
                    <a:p>
                      <a:pPr algn="ctr"/>
                      <a:r>
                        <a:rPr lang="ru-RU" sz="2000" b="1" dirty="0" smtClean="0">
                          <a:latin typeface="Arial" pitchFamily="34" charset="0"/>
                          <a:cs typeface="Arial" pitchFamily="34" charset="0"/>
                        </a:rPr>
                        <a:t>Нет</a:t>
                      </a:r>
                      <a:r>
                        <a:rPr lang="ru-RU" sz="2000" b="1" baseline="0" dirty="0" smtClean="0">
                          <a:latin typeface="Arial" pitchFamily="34" charset="0"/>
                          <a:cs typeface="Arial" pitchFamily="34" charset="0"/>
                        </a:rPr>
                        <a:t> ИСМП</a:t>
                      </a:r>
                      <a:endParaRPr lang="ru-RU" sz="2000" b="1" dirty="0">
                        <a:latin typeface="Arial" pitchFamily="34" charset="0"/>
                        <a:cs typeface="Arial" pitchFamily="34" charset="0"/>
                      </a:endParaRPr>
                    </a:p>
                  </a:txBody>
                  <a:tcPr anchor="ctr"/>
                </a:tc>
              </a:tr>
              <a:tr h="370840">
                <a:tc>
                  <a:txBody>
                    <a:bodyPr/>
                    <a:lstStyle/>
                    <a:p>
                      <a:pPr algn="l"/>
                      <a:r>
                        <a:rPr lang="ru-RU" sz="2000" b="1" dirty="0" smtClean="0">
                          <a:latin typeface="Arial" pitchFamily="34" charset="0"/>
                          <a:cs typeface="Arial" pitchFamily="34" charset="0"/>
                        </a:rPr>
                        <a:t>Летальность, %</a:t>
                      </a:r>
                      <a:endParaRPr lang="ru-RU" sz="2000" b="1" dirty="0">
                        <a:latin typeface="Arial" pitchFamily="34" charset="0"/>
                        <a:cs typeface="Arial" pitchFamily="34" charset="0"/>
                      </a:endParaRPr>
                    </a:p>
                  </a:txBody>
                  <a:tcPr anchor="ctr"/>
                </a:tc>
                <a:tc>
                  <a:txBody>
                    <a:bodyPr/>
                    <a:lstStyle/>
                    <a:p>
                      <a:pPr algn="ctr"/>
                      <a:r>
                        <a:rPr lang="ru-RU" sz="2000" b="1" dirty="0" smtClean="0">
                          <a:solidFill>
                            <a:srgbClr val="0070C0"/>
                          </a:solidFill>
                          <a:latin typeface="Arial" pitchFamily="34" charset="0"/>
                          <a:cs typeface="Arial" pitchFamily="34" charset="0"/>
                        </a:rPr>
                        <a:t>16,5</a:t>
                      </a:r>
                      <a:endParaRPr lang="ru-RU" sz="2000" b="1" dirty="0">
                        <a:solidFill>
                          <a:srgbClr val="0070C0"/>
                        </a:solidFill>
                        <a:latin typeface="Arial" pitchFamily="34" charset="0"/>
                        <a:cs typeface="Arial" pitchFamily="34" charset="0"/>
                      </a:endParaRPr>
                    </a:p>
                  </a:txBody>
                  <a:tcPr anchor="ctr"/>
                </a:tc>
                <a:tc>
                  <a:txBody>
                    <a:bodyPr/>
                    <a:lstStyle/>
                    <a:p>
                      <a:pPr algn="ctr"/>
                      <a:r>
                        <a:rPr lang="ru-RU" sz="2000" b="1" dirty="0" smtClean="0">
                          <a:solidFill>
                            <a:srgbClr val="0070C0"/>
                          </a:solidFill>
                          <a:latin typeface="Arial" pitchFamily="34" charset="0"/>
                          <a:cs typeface="Arial" pitchFamily="34" charset="0"/>
                        </a:rPr>
                        <a:t>3,0</a:t>
                      </a:r>
                      <a:endParaRPr lang="ru-RU" sz="2000" b="1" dirty="0">
                        <a:solidFill>
                          <a:srgbClr val="0070C0"/>
                        </a:solidFill>
                        <a:latin typeface="Arial" pitchFamily="34" charset="0"/>
                        <a:cs typeface="Arial" pitchFamily="34" charset="0"/>
                      </a:endParaRPr>
                    </a:p>
                  </a:txBody>
                  <a:tcPr anchor="ctr"/>
                </a:tc>
              </a:tr>
              <a:tr h="370840">
                <a:tc>
                  <a:txBody>
                    <a:bodyPr/>
                    <a:lstStyle/>
                    <a:p>
                      <a:pPr algn="l"/>
                      <a:r>
                        <a:rPr lang="ru-RU" sz="2000" b="1" dirty="0" smtClean="0">
                          <a:latin typeface="Arial" pitchFamily="34" charset="0"/>
                          <a:cs typeface="Arial" pitchFamily="34" charset="0"/>
                        </a:rPr>
                        <a:t>Длительность,</a:t>
                      </a:r>
                      <a:r>
                        <a:rPr lang="ru-RU" sz="2000" b="1" baseline="0" dirty="0" smtClean="0">
                          <a:latin typeface="Arial" pitchFamily="34" charset="0"/>
                          <a:cs typeface="Arial" pitchFamily="34" charset="0"/>
                        </a:rPr>
                        <a:t> г</a:t>
                      </a:r>
                      <a:r>
                        <a:rPr lang="ru-RU" sz="2000" b="1" dirty="0" smtClean="0">
                          <a:latin typeface="Arial" pitchFamily="34" charset="0"/>
                          <a:cs typeface="Arial" pitchFamily="34" charset="0"/>
                        </a:rPr>
                        <a:t>оспитализации,</a:t>
                      </a:r>
                    </a:p>
                    <a:p>
                      <a:pPr algn="l"/>
                      <a:r>
                        <a:rPr lang="ru-RU" sz="2000" b="1" dirty="0" smtClean="0">
                          <a:latin typeface="Arial" pitchFamily="34" charset="0"/>
                          <a:cs typeface="Arial" pitchFamily="34" charset="0"/>
                        </a:rPr>
                        <a:t>дни</a:t>
                      </a:r>
                    </a:p>
                  </a:txBody>
                  <a:tcPr anchor="ctr"/>
                </a:tc>
                <a:tc>
                  <a:txBody>
                    <a:bodyPr/>
                    <a:lstStyle/>
                    <a:p>
                      <a:pPr algn="ctr"/>
                      <a:r>
                        <a:rPr lang="ru-RU" sz="2000" b="1" dirty="0" smtClean="0">
                          <a:solidFill>
                            <a:srgbClr val="0070C0"/>
                          </a:solidFill>
                          <a:latin typeface="Arial" pitchFamily="34" charset="0"/>
                          <a:cs typeface="Arial" pitchFamily="34" charset="0"/>
                        </a:rPr>
                        <a:t>24,6</a:t>
                      </a:r>
                      <a:r>
                        <a:rPr lang="ru-RU" sz="2000" b="1" dirty="0" smtClean="0">
                          <a:solidFill>
                            <a:srgbClr val="0070C0"/>
                          </a:solidFill>
                          <a:latin typeface="Calibri"/>
                          <a:cs typeface="Arial" pitchFamily="34" charset="0"/>
                        </a:rPr>
                        <a:t>±11,1</a:t>
                      </a:r>
                      <a:endParaRPr lang="ru-RU" sz="2000" b="1" dirty="0">
                        <a:solidFill>
                          <a:srgbClr val="0070C0"/>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rgbClr val="0070C0"/>
                          </a:solidFill>
                          <a:latin typeface="Arial" pitchFamily="34" charset="0"/>
                          <a:cs typeface="Arial" pitchFamily="34" charset="0"/>
                        </a:rPr>
                        <a:t>16,2</a:t>
                      </a:r>
                      <a:r>
                        <a:rPr lang="ru-RU" sz="2000" b="1" dirty="0" smtClean="0">
                          <a:solidFill>
                            <a:srgbClr val="0070C0"/>
                          </a:solidFill>
                          <a:latin typeface="+mn-lt"/>
                          <a:cs typeface="Arial" pitchFamily="34" charset="0"/>
                        </a:rPr>
                        <a:t>±15,3</a:t>
                      </a:r>
                      <a:endParaRPr lang="ru-RU" sz="2000" b="1" dirty="0" smtClean="0">
                        <a:solidFill>
                          <a:srgbClr val="0070C0"/>
                        </a:solidFill>
                        <a:latin typeface="Arial" pitchFamily="34" charset="0"/>
                        <a:cs typeface="Arial" pitchFamily="34" charset="0"/>
                      </a:endParaRPr>
                    </a:p>
                    <a:p>
                      <a:pPr algn="ctr"/>
                      <a:endParaRPr lang="ru-RU" sz="2000" b="1" dirty="0">
                        <a:solidFill>
                          <a:srgbClr val="0070C0"/>
                        </a:solidFill>
                        <a:latin typeface="Arial" pitchFamily="34" charset="0"/>
                        <a:cs typeface="Arial" pitchFamily="34" charset="0"/>
                      </a:endParaRPr>
                    </a:p>
                  </a:txBody>
                  <a:tcPr anchor="ctr"/>
                </a:tc>
              </a:tr>
            </a:tbl>
          </a:graphicData>
        </a:graphic>
      </p:graphicFrame>
      <p:sp>
        <p:nvSpPr>
          <p:cNvPr id="6" name="TextBox 5"/>
          <p:cNvSpPr txBox="1"/>
          <p:nvPr/>
        </p:nvSpPr>
        <p:spPr>
          <a:xfrm>
            <a:off x="683568" y="2420888"/>
            <a:ext cx="896399" cy="400110"/>
          </a:xfrm>
          <a:prstGeom prst="rect">
            <a:avLst/>
          </a:prstGeom>
          <a:noFill/>
        </p:spPr>
        <p:txBody>
          <a:bodyPr wrap="none" rtlCol="0">
            <a:spAutoFit/>
          </a:bodyPr>
          <a:lstStyle/>
          <a:p>
            <a:r>
              <a:rPr lang="ru-RU" sz="2000" b="1" dirty="0" smtClean="0">
                <a:latin typeface="Arial" pitchFamily="34" charset="0"/>
                <a:cs typeface="Arial" pitchFamily="34" charset="0"/>
              </a:rPr>
              <a:t>ОРИТ</a:t>
            </a:r>
            <a:endParaRPr lang="ru-RU" sz="2000" b="1" dirty="0">
              <a:latin typeface="Arial" pitchFamily="34" charset="0"/>
              <a:cs typeface="Arial" pitchFamily="34" charset="0"/>
            </a:endParaRPr>
          </a:p>
        </p:txBody>
      </p:sp>
      <p:sp>
        <p:nvSpPr>
          <p:cNvPr id="7" name="TextBox 6"/>
          <p:cNvSpPr txBox="1"/>
          <p:nvPr/>
        </p:nvSpPr>
        <p:spPr>
          <a:xfrm>
            <a:off x="2051720" y="2420888"/>
            <a:ext cx="1708929" cy="400110"/>
          </a:xfrm>
          <a:prstGeom prst="rect">
            <a:avLst/>
          </a:prstGeom>
          <a:noFill/>
        </p:spPr>
        <p:txBody>
          <a:bodyPr wrap="none" rtlCol="0">
            <a:spAutoFit/>
          </a:bodyPr>
          <a:lstStyle/>
          <a:p>
            <a:r>
              <a:rPr lang="ru-RU" sz="2000" b="1" dirty="0" smtClean="0">
                <a:latin typeface="Arial" pitchFamily="34" charset="0"/>
                <a:cs typeface="Arial" pitchFamily="34" charset="0"/>
              </a:rPr>
              <a:t>Неврология</a:t>
            </a:r>
            <a:endParaRPr lang="ru-RU" sz="2000" b="1" dirty="0">
              <a:latin typeface="Arial" pitchFamily="34" charset="0"/>
              <a:cs typeface="Arial" pitchFamily="34" charset="0"/>
            </a:endParaRPr>
          </a:p>
        </p:txBody>
      </p:sp>
      <p:sp>
        <p:nvSpPr>
          <p:cNvPr id="8" name="TextBox 7"/>
          <p:cNvSpPr txBox="1"/>
          <p:nvPr/>
        </p:nvSpPr>
        <p:spPr>
          <a:xfrm>
            <a:off x="4067944" y="2420888"/>
            <a:ext cx="1233094" cy="400110"/>
          </a:xfrm>
          <a:prstGeom prst="rect">
            <a:avLst/>
          </a:prstGeom>
          <a:noFill/>
        </p:spPr>
        <p:txBody>
          <a:bodyPr wrap="none" rtlCol="0">
            <a:spAutoFit/>
          </a:bodyPr>
          <a:lstStyle/>
          <a:p>
            <a:r>
              <a:rPr lang="ru-RU" sz="2000" b="1" dirty="0" smtClean="0">
                <a:latin typeface="Arial" pitchFamily="34" charset="0"/>
                <a:cs typeface="Arial" pitchFamily="34" charset="0"/>
              </a:rPr>
              <a:t>Терапия</a:t>
            </a:r>
            <a:endParaRPr lang="ru-RU" sz="2000" b="1" dirty="0">
              <a:latin typeface="Arial" pitchFamily="34" charset="0"/>
              <a:cs typeface="Arial" pitchFamily="34" charset="0"/>
            </a:endParaRPr>
          </a:p>
        </p:txBody>
      </p:sp>
      <p:sp>
        <p:nvSpPr>
          <p:cNvPr id="9" name="TextBox 8"/>
          <p:cNvSpPr txBox="1"/>
          <p:nvPr/>
        </p:nvSpPr>
        <p:spPr>
          <a:xfrm>
            <a:off x="5724128" y="2420888"/>
            <a:ext cx="1376915" cy="400110"/>
          </a:xfrm>
          <a:prstGeom prst="rect">
            <a:avLst/>
          </a:prstGeom>
          <a:noFill/>
        </p:spPr>
        <p:txBody>
          <a:bodyPr wrap="none" rtlCol="0">
            <a:spAutoFit/>
          </a:bodyPr>
          <a:lstStyle/>
          <a:p>
            <a:r>
              <a:rPr lang="ru-RU" sz="2000" b="1" dirty="0" smtClean="0">
                <a:latin typeface="Arial" pitchFamily="34" charset="0"/>
                <a:cs typeface="Arial" pitchFamily="34" charset="0"/>
              </a:rPr>
              <a:t>Хирургия</a:t>
            </a:r>
            <a:endParaRPr lang="ru-RU" sz="2000" b="1" dirty="0">
              <a:latin typeface="Arial" pitchFamily="34" charset="0"/>
              <a:cs typeface="Arial" pitchFamily="34" charset="0"/>
            </a:endParaRPr>
          </a:p>
        </p:txBody>
      </p:sp>
      <p:sp>
        <p:nvSpPr>
          <p:cNvPr id="10" name="TextBox 9"/>
          <p:cNvSpPr txBox="1"/>
          <p:nvPr/>
        </p:nvSpPr>
        <p:spPr>
          <a:xfrm>
            <a:off x="7380312" y="2420888"/>
            <a:ext cx="1373774" cy="400110"/>
          </a:xfrm>
          <a:prstGeom prst="rect">
            <a:avLst/>
          </a:prstGeom>
          <a:noFill/>
        </p:spPr>
        <p:txBody>
          <a:bodyPr wrap="none" rtlCol="0">
            <a:spAutoFit/>
          </a:bodyPr>
          <a:lstStyle/>
          <a:p>
            <a:r>
              <a:rPr lang="ru-RU" sz="2000" b="1" dirty="0" smtClean="0">
                <a:latin typeface="Arial" pitchFamily="34" charset="0"/>
                <a:cs typeface="Arial" pitchFamily="34" charset="0"/>
              </a:rPr>
              <a:t>Урология</a:t>
            </a:r>
            <a:endParaRPr lang="ru-RU" sz="2000" b="1" dirty="0">
              <a:latin typeface="Arial" pitchFamily="34" charset="0"/>
              <a:cs typeface="Arial" pitchFamily="34" charset="0"/>
            </a:endParaRPr>
          </a:p>
        </p:txBody>
      </p:sp>
      <p:sp>
        <p:nvSpPr>
          <p:cNvPr id="11" name="TextBox 10"/>
          <p:cNvSpPr txBox="1"/>
          <p:nvPr/>
        </p:nvSpPr>
        <p:spPr>
          <a:xfrm>
            <a:off x="755576" y="3068960"/>
            <a:ext cx="910827" cy="400110"/>
          </a:xfrm>
          <a:prstGeom prst="rect">
            <a:avLst/>
          </a:prstGeom>
          <a:noFill/>
        </p:spPr>
        <p:txBody>
          <a:bodyPr wrap="none" rtlCol="0">
            <a:spAutoFit/>
          </a:bodyPr>
          <a:lstStyle/>
          <a:p>
            <a:r>
              <a:rPr lang="ru-RU" sz="2000" b="1" dirty="0" smtClean="0">
                <a:latin typeface="Arial" pitchFamily="34" charset="0"/>
                <a:cs typeface="Arial" pitchFamily="34" charset="0"/>
              </a:rPr>
              <a:t>27,6%</a:t>
            </a:r>
            <a:endParaRPr lang="ru-RU" sz="2000" b="1" dirty="0">
              <a:latin typeface="Arial" pitchFamily="34" charset="0"/>
              <a:cs typeface="Arial" pitchFamily="34" charset="0"/>
            </a:endParaRPr>
          </a:p>
        </p:txBody>
      </p:sp>
      <p:sp>
        <p:nvSpPr>
          <p:cNvPr id="12" name="TextBox 11"/>
          <p:cNvSpPr txBox="1"/>
          <p:nvPr/>
        </p:nvSpPr>
        <p:spPr>
          <a:xfrm>
            <a:off x="2483768" y="3068960"/>
            <a:ext cx="910827" cy="400110"/>
          </a:xfrm>
          <a:prstGeom prst="rect">
            <a:avLst/>
          </a:prstGeom>
          <a:noFill/>
        </p:spPr>
        <p:txBody>
          <a:bodyPr wrap="none" rtlCol="0">
            <a:spAutoFit/>
          </a:bodyPr>
          <a:lstStyle/>
          <a:p>
            <a:r>
              <a:rPr lang="ru-RU" sz="2000" b="1" dirty="0" smtClean="0">
                <a:latin typeface="Arial" pitchFamily="34" charset="0"/>
                <a:cs typeface="Arial" pitchFamily="34" charset="0"/>
              </a:rPr>
              <a:t>13,7%</a:t>
            </a:r>
            <a:endParaRPr lang="ru-RU" sz="2000" b="1" dirty="0">
              <a:latin typeface="Arial" pitchFamily="34" charset="0"/>
              <a:cs typeface="Arial" pitchFamily="34" charset="0"/>
            </a:endParaRPr>
          </a:p>
        </p:txBody>
      </p:sp>
      <p:sp>
        <p:nvSpPr>
          <p:cNvPr id="13" name="TextBox 12"/>
          <p:cNvSpPr txBox="1"/>
          <p:nvPr/>
        </p:nvSpPr>
        <p:spPr>
          <a:xfrm>
            <a:off x="4427984" y="3068960"/>
            <a:ext cx="768159" cy="400110"/>
          </a:xfrm>
          <a:prstGeom prst="rect">
            <a:avLst/>
          </a:prstGeom>
          <a:noFill/>
        </p:spPr>
        <p:txBody>
          <a:bodyPr wrap="none" rtlCol="0">
            <a:spAutoFit/>
          </a:bodyPr>
          <a:lstStyle/>
          <a:p>
            <a:r>
              <a:rPr lang="ru-RU" sz="2000" b="1" dirty="0" smtClean="0">
                <a:latin typeface="Arial" pitchFamily="34" charset="0"/>
                <a:cs typeface="Arial" pitchFamily="34" charset="0"/>
              </a:rPr>
              <a:t>4,7%</a:t>
            </a:r>
            <a:endParaRPr lang="ru-RU" sz="2000" b="1" dirty="0">
              <a:latin typeface="Arial" pitchFamily="34" charset="0"/>
              <a:cs typeface="Arial" pitchFamily="34" charset="0"/>
            </a:endParaRPr>
          </a:p>
        </p:txBody>
      </p:sp>
      <p:sp>
        <p:nvSpPr>
          <p:cNvPr id="14" name="TextBox 13"/>
          <p:cNvSpPr txBox="1"/>
          <p:nvPr/>
        </p:nvSpPr>
        <p:spPr>
          <a:xfrm>
            <a:off x="6012160" y="3068960"/>
            <a:ext cx="768159" cy="400110"/>
          </a:xfrm>
          <a:prstGeom prst="rect">
            <a:avLst/>
          </a:prstGeom>
          <a:noFill/>
        </p:spPr>
        <p:txBody>
          <a:bodyPr wrap="none" rtlCol="0">
            <a:spAutoFit/>
          </a:bodyPr>
          <a:lstStyle/>
          <a:p>
            <a:r>
              <a:rPr lang="ru-RU" sz="2000" b="1" dirty="0" smtClean="0">
                <a:latin typeface="Arial" pitchFamily="34" charset="0"/>
                <a:cs typeface="Arial" pitchFamily="34" charset="0"/>
              </a:rPr>
              <a:t>3,5%</a:t>
            </a:r>
            <a:endParaRPr lang="ru-RU" sz="2000" b="1" dirty="0">
              <a:latin typeface="Arial" pitchFamily="34" charset="0"/>
              <a:cs typeface="Arial" pitchFamily="34" charset="0"/>
            </a:endParaRPr>
          </a:p>
        </p:txBody>
      </p:sp>
      <p:sp>
        <p:nvSpPr>
          <p:cNvPr id="15" name="TextBox 14"/>
          <p:cNvSpPr txBox="1"/>
          <p:nvPr/>
        </p:nvSpPr>
        <p:spPr>
          <a:xfrm>
            <a:off x="7668344" y="3068960"/>
            <a:ext cx="768159" cy="400110"/>
          </a:xfrm>
          <a:prstGeom prst="rect">
            <a:avLst/>
          </a:prstGeom>
          <a:noFill/>
        </p:spPr>
        <p:txBody>
          <a:bodyPr wrap="none" rtlCol="0">
            <a:spAutoFit/>
          </a:bodyPr>
          <a:lstStyle/>
          <a:p>
            <a:r>
              <a:rPr lang="ru-RU" sz="2000" b="1" dirty="0" smtClean="0">
                <a:latin typeface="Arial" pitchFamily="34" charset="0"/>
                <a:cs typeface="Arial" pitchFamily="34" charset="0"/>
              </a:rPr>
              <a:t>3,8%</a:t>
            </a:r>
            <a:endParaRPr lang="ru-RU" sz="2000" b="1" dirty="0">
              <a:latin typeface="Arial" pitchFamily="34" charset="0"/>
              <a:cs typeface="Arial" pitchFamily="34" charset="0"/>
            </a:endParaRPr>
          </a:p>
        </p:txBody>
      </p:sp>
      <p:cxnSp>
        <p:nvCxnSpPr>
          <p:cNvPr id="17" name="Прямая со стрелкой 16"/>
          <p:cNvCxnSpPr/>
          <p:nvPr/>
        </p:nvCxnSpPr>
        <p:spPr>
          <a:xfrm>
            <a:off x="1115616" y="2780928"/>
            <a:ext cx="0" cy="360040"/>
          </a:xfrm>
          <a:prstGeom prst="straightConnector1">
            <a:avLst/>
          </a:prstGeom>
          <a:ln w="508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2843808" y="2780928"/>
            <a:ext cx="0" cy="360040"/>
          </a:xfrm>
          <a:prstGeom prst="straightConnector1">
            <a:avLst/>
          </a:prstGeom>
          <a:ln w="508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644008" y="2780928"/>
            <a:ext cx="0" cy="360040"/>
          </a:xfrm>
          <a:prstGeom prst="straightConnector1">
            <a:avLst/>
          </a:prstGeom>
          <a:ln w="508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372200" y="2780928"/>
            <a:ext cx="0" cy="360040"/>
          </a:xfrm>
          <a:prstGeom prst="straightConnector1">
            <a:avLst/>
          </a:prstGeom>
          <a:ln w="50800">
            <a:solidFill>
              <a:srgbClr val="99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8028384" y="2780928"/>
            <a:ext cx="0" cy="360040"/>
          </a:xfrm>
          <a:prstGeom prst="straightConnector1">
            <a:avLst/>
          </a:prstGeom>
          <a:ln w="50800">
            <a:solidFill>
              <a:srgbClr val="99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5537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83852" y="15875"/>
            <a:ext cx="8976295" cy="1039813"/>
          </a:xfrm>
        </p:spPr>
        <p:txBody>
          <a:bodyPr>
            <a:noAutofit/>
          </a:bodyPr>
          <a:lstStyle/>
          <a:p>
            <a:pPr>
              <a:defRPr/>
            </a:pPr>
            <a:r>
              <a:rPr lang="ru-RU" sz="2400" b="1" dirty="0" smtClean="0">
                <a:solidFill>
                  <a:srgbClr val="FF0000"/>
                </a:solidFill>
                <a:latin typeface="Arial" panose="020B0604020202020204" pitchFamily="34" charset="0"/>
                <a:cs typeface="Arial" panose="020B0604020202020204" pitchFamily="34" charset="0"/>
              </a:rPr>
              <a:t>Сравнительная характеристика частоты положительных находок в 2х структурных подразделениях после антисептической обработки (%)</a:t>
            </a:r>
            <a:endParaRPr lang="ru-RU" sz="2400" dirty="0" smtClean="0">
              <a:solidFill>
                <a:srgbClr val="FF0000"/>
              </a:solidFill>
              <a:latin typeface="Arial" panose="020B0604020202020204" pitchFamily="34" charset="0"/>
              <a:cs typeface="Arial" panose="020B0604020202020204" pitchFamily="34" charset="0"/>
            </a:endParaRPr>
          </a:p>
        </p:txBody>
      </p:sp>
      <p:graphicFrame>
        <p:nvGraphicFramePr>
          <p:cNvPr id="7" name="Диаграмма 3"/>
          <p:cNvGraphicFramePr>
            <a:graphicFrameLocks/>
          </p:cNvGraphicFramePr>
          <p:nvPr>
            <p:extLst>
              <p:ext uri="{D42A27DB-BD31-4B8C-83A1-F6EECF244321}">
                <p14:modId xmlns:p14="http://schemas.microsoft.com/office/powerpoint/2010/main" val="1952597991"/>
              </p:ext>
            </p:extLst>
          </p:nvPr>
        </p:nvGraphicFramePr>
        <p:xfrm>
          <a:off x="107950" y="1196975"/>
          <a:ext cx="4679950" cy="52593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4"/>
          <p:cNvGraphicFramePr>
            <a:graphicFrameLocks/>
          </p:cNvGraphicFramePr>
          <p:nvPr>
            <p:extLst>
              <p:ext uri="{D42A27DB-BD31-4B8C-83A1-F6EECF244321}">
                <p14:modId xmlns:p14="http://schemas.microsoft.com/office/powerpoint/2010/main" val="3234078809"/>
              </p:ext>
            </p:extLst>
          </p:nvPr>
        </p:nvGraphicFramePr>
        <p:xfrm>
          <a:off x="4572000" y="1196975"/>
          <a:ext cx="4572000" cy="5400675"/>
        </p:xfrm>
        <a:graphic>
          <a:graphicData uri="http://schemas.openxmlformats.org/drawingml/2006/chart">
            <c:chart xmlns:c="http://schemas.openxmlformats.org/drawingml/2006/chart" xmlns:r="http://schemas.openxmlformats.org/officeDocument/2006/relationships" r:id="rId3"/>
          </a:graphicData>
        </a:graphic>
      </p:graphicFrame>
      <p:sp>
        <p:nvSpPr>
          <p:cNvPr id="3" name="Скругленный прямоугольник 2"/>
          <p:cNvSpPr/>
          <p:nvPr/>
        </p:nvSpPr>
        <p:spPr>
          <a:xfrm>
            <a:off x="539750" y="6092825"/>
            <a:ext cx="2663825" cy="576263"/>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перевязочная</a:t>
            </a:r>
          </a:p>
        </p:txBody>
      </p:sp>
      <p:sp>
        <p:nvSpPr>
          <p:cNvPr id="6" name="Скругленный прямоугольник 5"/>
          <p:cNvSpPr/>
          <p:nvPr/>
        </p:nvSpPr>
        <p:spPr>
          <a:xfrm>
            <a:off x="5003800" y="6237288"/>
            <a:ext cx="2592388" cy="620712"/>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операционная</a:t>
            </a:r>
          </a:p>
        </p:txBody>
      </p:sp>
    </p:spTree>
    <p:extLst>
      <p:ext uri="{BB962C8B-B14F-4D97-AF65-F5344CB8AC3E}">
        <p14:creationId xmlns:p14="http://schemas.microsoft.com/office/powerpoint/2010/main" val="211948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179512" y="260648"/>
            <a:ext cx="8867775" cy="1184275"/>
          </a:xfrm>
        </p:spPr>
        <p:txBody>
          <a:bodyPr>
            <a:noAutofit/>
          </a:bodyPr>
          <a:lstStyle/>
          <a:p>
            <a:pPr>
              <a:defRPr/>
            </a:pPr>
            <a:r>
              <a:rPr lang="ru-RU" sz="2800" b="1" dirty="0" smtClean="0">
                <a:solidFill>
                  <a:srgbClr val="FF0000"/>
                </a:solidFill>
                <a:latin typeface="Arial" panose="020B0604020202020204" pitchFamily="34" charset="0"/>
                <a:cs typeface="Arial" panose="020B0604020202020204" pitchFamily="34" charset="0"/>
              </a:rPr>
              <a:t>Сравнительная доля микроорганизмов с измененными биологическими характеристиками (%)</a:t>
            </a:r>
          </a:p>
        </p:txBody>
      </p:sp>
      <p:graphicFrame>
        <p:nvGraphicFramePr>
          <p:cNvPr id="4" name="Диаграмма 4"/>
          <p:cNvGraphicFramePr>
            <a:graphicFrameLocks/>
          </p:cNvGraphicFramePr>
          <p:nvPr/>
        </p:nvGraphicFramePr>
        <p:xfrm>
          <a:off x="1022350" y="1700213"/>
          <a:ext cx="6594475" cy="427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799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61C9DDC-7073-4355-BEF8-D1A2C5C81E9E}" type="slidenum">
              <a:rPr lang="ru-RU" smtClean="0">
                <a:solidFill>
                  <a:prstClr val="black">
                    <a:tint val="75000"/>
                  </a:prstClr>
                </a:solidFill>
              </a:rPr>
              <a:pPr>
                <a:defRPr/>
              </a:pPr>
              <a:t>62</a:t>
            </a:fld>
            <a:endParaRPr lang="ru-RU">
              <a:solidFill>
                <a:prstClr val="black">
                  <a:tint val="75000"/>
                </a:prstClr>
              </a:solidFill>
            </a:endParaRPr>
          </a:p>
        </p:txBody>
      </p:sp>
      <p:graphicFrame>
        <p:nvGraphicFramePr>
          <p:cNvPr id="9" name="Содержимое 3"/>
          <p:cNvGraphicFramePr>
            <a:graphicFrameLocks/>
          </p:cNvGraphicFramePr>
          <p:nvPr>
            <p:extLst>
              <p:ext uri="{D42A27DB-BD31-4B8C-83A1-F6EECF244321}">
                <p14:modId xmlns:p14="http://schemas.microsoft.com/office/powerpoint/2010/main" val="654199254"/>
              </p:ext>
            </p:extLst>
          </p:nvPr>
        </p:nvGraphicFramePr>
        <p:xfrm>
          <a:off x="395536" y="2204864"/>
          <a:ext cx="8606306"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0" name="Заголовок 1"/>
          <p:cNvSpPr txBox="1">
            <a:spLocks/>
          </p:cNvSpPr>
          <p:nvPr/>
        </p:nvSpPr>
        <p:spPr>
          <a:xfrm>
            <a:off x="96592" y="764704"/>
            <a:ext cx="9047408" cy="432048"/>
          </a:xfrm>
          <a:prstGeom prst="rect">
            <a:avLst/>
          </a:prstGeom>
        </p:spPr>
        <p:txBody>
          <a:bodyPr vert="horz" lIns="68580" tIns="34290" rIns="68580" bIns="34290" rtlCol="0" anchor="ctr">
            <a:noAutofit/>
          </a:bodyPr>
          <a:lstStyle/>
          <a:p>
            <a:pPr algn="ctr">
              <a:spcBef>
                <a:spcPct val="0"/>
              </a:spcBef>
              <a:defRPr/>
            </a:pPr>
            <a:r>
              <a:rPr lang="ru-RU" sz="2800" b="1" dirty="0">
                <a:solidFill>
                  <a:srgbClr val="FF0000"/>
                </a:solidFill>
                <a:latin typeface="Arial" pitchFamily="34" charset="0"/>
                <a:cs typeface="Arial" pitchFamily="34" charset="0"/>
              </a:rPr>
              <a:t>Положительные находки микроорганизмов с авторучек и сотовых телефонов сотрудников ОРИТ ожогового центра, %  </a:t>
            </a:r>
          </a:p>
        </p:txBody>
      </p:sp>
    </p:spTree>
    <p:extLst>
      <p:ext uri="{BB962C8B-B14F-4D97-AF65-F5344CB8AC3E}">
        <p14:creationId xmlns:p14="http://schemas.microsoft.com/office/powerpoint/2010/main" val="3182665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Диаграмма 12"/>
          <p:cNvGraphicFramePr/>
          <p:nvPr>
            <p:extLst>
              <p:ext uri="{D42A27DB-BD31-4B8C-83A1-F6EECF244321}">
                <p14:modId xmlns:p14="http://schemas.microsoft.com/office/powerpoint/2010/main" val="3947683964"/>
              </p:ext>
            </p:extLst>
          </p:nvPr>
        </p:nvGraphicFramePr>
        <p:xfrm>
          <a:off x="467542" y="1988840"/>
          <a:ext cx="8335851"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4" name="Заголовок 1"/>
          <p:cNvSpPr txBox="1">
            <a:spLocks/>
          </p:cNvSpPr>
          <p:nvPr/>
        </p:nvSpPr>
        <p:spPr>
          <a:xfrm>
            <a:off x="73211" y="692696"/>
            <a:ext cx="9124511" cy="485849"/>
          </a:xfrm>
          <a:prstGeom prst="rect">
            <a:avLst/>
          </a:prstGeom>
        </p:spPr>
        <p:txBody>
          <a:bodyPr vert="horz" lIns="68580" tIns="34290" rIns="68580" bIns="34290" rtlCol="0" anchor="ctr">
            <a:noAutofit/>
          </a:bodyPr>
          <a:lstStyle/>
          <a:p>
            <a:pPr algn="ctr">
              <a:spcBef>
                <a:spcPct val="0"/>
              </a:spcBef>
              <a:defRPr/>
            </a:pPr>
            <a:r>
              <a:rPr lang="ru-RU" sz="2800" b="1" dirty="0">
                <a:solidFill>
                  <a:srgbClr val="FF0000"/>
                </a:solidFill>
                <a:latin typeface="Arial" pitchFamily="34" charset="0"/>
                <a:cs typeface="Arial" pitchFamily="34" charset="0"/>
              </a:rPr>
              <a:t>Положительные находки микроорганизмов со спецодежды сотрудников ОРИТ ожогового центра, %</a:t>
            </a:r>
          </a:p>
        </p:txBody>
      </p:sp>
      <p:sp>
        <p:nvSpPr>
          <p:cNvPr id="18" name="Номер слайда 17"/>
          <p:cNvSpPr>
            <a:spLocks noGrp="1"/>
          </p:cNvSpPr>
          <p:nvPr>
            <p:ph type="sldNum" sz="quarter" idx="12"/>
          </p:nvPr>
        </p:nvSpPr>
        <p:spPr/>
        <p:txBody>
          <a:bodyPr/>
          <a:lstStyle/>
          <a:p>
            <a:fld id="{62EFF118-F5C6-4F86-9690-94F738C72958}" type="slidenum">
              <a:rPr lang="ru-RU" smtClean="0">
                <a:solidFill>
                  <a:prstClr val="black">
                    <a:tint val="75000"/>
                  </a:prstClr>
                </a:solidFill>
              </a:rPr>
              <a:pPr/>
              <a:t>63</a:t>
            </a:fld>
            <a:endParaRPr lang="ru-RU">
              <a:solidFill>
                <a:prstClr val="black">
                  <a:tint val="75000"/>
                </a:prstClr>
              </a:solidFill>
            </a:endParaRPr>
          </a:p>
        </p:txBody>
      </p:sp>
    </p:spTree>
    <p:extLst>
      <p:ext uri="{BB962C8B-B14F-4D97-AF65-F5344CB8AC3E}">
        <p14:creationId xmlns:p14="http://schemas.microsoft.com/office/powerpoint/2010/main" val="2748710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404664"/>
            <a:ext cx="8998066" cy="667714"/>
          </a:xfrm>
        </p:spPr>
        <p:txBody>
          <a:bodyPr>
            <a:noAutofit/>
          </a:bodyPr>
          <a:lstStyle/>
          <a:p>
            <a:pPr>
              <a:tabLst>
                <a:tab pos="5333524" algn="l"/>
              </a:tabLst>
            </a:pPr>
            <a:r>
              <a:rPr lang="ru-RU" sz="2800" dirty="0">
                <a:solidFill>
                  <a:srgbClr val="FF0000"/>
                </a:solidFill>
                <a:latin typeface="Arial" pitchFamily="34" charset="0"/>
                <a:ea typeface="Times New Roman"/>
                <a:cs typeface="Arial" pitchFamily="34" charset="0"/>
              </a:rPr>
              <a:t/>
            </a:r>
            <a:br>
              <a:rPr lang="ru-RU" sz="2800" dirty="0">
                <a:solidFill>
                  <a:srgbClr val="FF0000"/>
                </a:solidFill>
                <a:latin typeface="Arial" pitchFamily="34" charset="0"/>
                <a:ea typeface="Times New Roman"/>
                <a:cs typeface="Arial" pitchFamily="34" charset="0"/>
              </a:rPr>
            </a:br>
            <a:r>
              <a:rPr lang="ru-RU" sz="2800" b="1" dirty="0">
                <a:solidFill>
                  <a:srgbClr val="FF0000"/>
                </a:solidFill>
                <a:latin typeface="Arial" pitchFamily="34" charset="0"/>
                <a:ea typeface="Times New Roman"/>
                <a:cs typeface="Arial" pitchFamily="34" charset="0"/>
              </a:rPr>
              <a:t>Структура микроорганизмов, выделенных с ООС ОРИТ ожогового центра, %</a:t>
            </a:r>
            <a:br>
              <a:rPr lang="ru-RU" sz="2800" b="1" dirty="0">
                <a:solidFill>
                  <a:srgbClr val="FF0000"/>
                </a:solidFill>
                <a:latin typeface="Arial" pitchFamily="34" charset="0"/>
                <a:ea typeface="Times New Roman"/>
                <a:cs typeface="Arial" pitchFamily="34" charset="0"/>
              </a:rPr>
            </a:br>
            <a:endParaRPr lang="ru-RU" sz="2800" b="1" dirty="0">
              <a:solidFill>
                <a:srgbClr val="FF000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61C9DDC-7073-4355-BEF8-D1A2C5C81E9E}" type="slidenum">
              <a:rPr lang="ru-RU" smtClean="0">
                <a:solidFill>
                  <a:prstClr val="black">
                    <a:tint val="75000"/>
                  </a:prstClr>
                </a:solidFill>
              </a:rPr>
              <a:pPr>
                <a:defRPr/>
              </a:pPr>
              <a:t>64</a:t>
            </a:fld>
            <a:endParaRPr lang="ru-RU">
              <a:solidFill>
                <a:prstClr val="black">
                  <a:tint val="75000"/>
                </a:prstClr>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val="1066919141"/>
              </p:ext>
            </p:extLst>
          </p:nvPr>
        </p:nvGraphicFramePr>
        <p:xfrm>
          <a:off x="323528" y="1433357"/>
          <a:ext cx="8631620" cy="4943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816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485640" y="6808291"/>
            <a:ext cx="2133600" cy="365125"/>
          </a:xfrm>
        </p:spPr>
        <p:txBody>
          <a:bodyPr/>
          <a:lstStyle/>
          <a:p>
            <a:pPr>
              <a:defRPr/>
            </a:pPr>
            <a:fld id="{45215F2D-DB04-4492-8466-774365A2F3E3}" type="slidenum">
              <a:rPr lang="ru-RU" smtClean="0">
                <a:solidFill>
                  <a:prstClr val="black">
                    <a:tint val="75000"/>
                  </a:prstClr>
                </a:solidFill>
              </a:rPr>
              <a:pPr>
                <a:defRPr/>
              </a:pPr>
              <a:t>65</a:t>
            </a:fld>
            <a:endParaRPr lang="ru-RU">
              <a:solidFill>
                <a:prstClr val="black">
                  <a:tint val="75000"/>
                </a:prstClr>
              </a:solidFill>
            </a:endParaRPr>
          </a:p>
        </p:txBody>
      </p:sp>
      <p:pic>
        <p:nvPicPr>
          <p:cNvPr id="22531" name="Picture 2" descr="C:\Users\Epidem\Desktop\ПАПКА  ЮЛИИ\УГМУ\МОИ ДОКУМЕНТЫ\СТАТЬИ, КОНФЕРЕНЦИИ\2015-2016\НОМУС 2016\Стенд докл\301156be69ec6a537515fb337e719b7a05704bb1_667.jpg"/>
          <p:cNvPicPr>
            <a:picLocks noChangeAspect="1" noChangeArrowheads="1"/>
          </p:cNvPicPr>
          <p:nvPr/>
        </p:nvPicPr>
        <p:blipFill>
          <a:blip r:embed="rId3" cstate="print"/>
          <a:srcRect/>
          <a:stretch>
            <a:fillRect/>
          </a:stretch>
        </p:blipFill>
        <p:spPr bwMode="auto">
          <a:xfrm>
            <a:off x="1693376" y="1309190"/>
            <a:ext cx="6240065" cy="4893469"/>
          </a:xfrm>
          <a:prstGeom prst="rect">
            <a:avLst/>
          </a:prstGeom>
          <a:noFill/>
          <a:ln w="9525">
            <a:noFill/>
            <a:miter lim="800000"/>
            <a:headEnd/>
            <a:tailEnd/>
          </a:ln>
        </p:spPr>
      </p:pic>
      <p:pic>
        <p:nvPicPr>
          <p:cNvPr id="22532" name="Picture 3" descr="C:\Users\Epidem\Desktop\ПАПКА  ЮЛИИ\УГМУ\МОИ ДОКУМЕНТЫ\СТАТЬИ, КОНФЕРЕНЦИИ\2015-2016\НОМУС 2016\Стенд докл\IMG_4124.jpg"/>
          <p:cNvPicPr>
            <a:picLocks noChangeAspect="1" noChangeArrowheads="1"/>
          </p:cNvPicPr>
          <p:nvPr/>
        </p:nvPicPr>
        <p:blipFill>
          <a:blip r:embed="rId4" cstate="print"/>
          <a:srcRect/>
          <a:stretch>
            <a:fillRect/>
          </a:stretch>
        </p:blipFill>
        <p:spPr bwMode="auto">
          <a:xfrm>
            <a:off x="1075440" y="1309190"/>
            <a:ext cx="3320654" cy="4860131"/>
          </a:xfrm>
          <a:prstGeom prst="rect">
            <a:avLst/>
          </a:prstGeom>
          <a:noFill/>
          <a:ln w="9525">
            <a:noFill/>
            <a:miter lim="800000"/>
            <a:headEnd/>
            <a:tailEnd/>
          </a:ln>
        </p:spPr>
      </p:pic>
      <p:sp>
        <p:nvSpPr>
          <p:cNvPr id="7" name="Овал 6"/>
          <p:cNvSpPr/>
          <p:nvPr/>
        </p:nvSpPr>
        <p:spPr>
          <a:xfrm>
            <a:off x="1075440" y="1309189"/>
            <a:ext cx="1376363" cy="2463404"/>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solidFill>
                <a:prstClr val="white"/>
              </a:solidFill>
            </a:endParaRPr>
          </a:p>
        </p:txBody>
      </p:sp>
      <p:sp>
        <p:nvSpPr>
          <p:cNvPr id="8" name="Овал 7"/>
          <p:cNvSpPr/>
          <p:nvPr/>
        </p:nvSpPr>
        <p:spPr>
          <a:xfrm>
            <a:off x="4288937" y="4313138"/>
            <a:ext cx="917972" cy="1458515"/>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solidFill>
                <a:prstClr val="white"/>
              </a:solidFill>
            </a:endParaRPr>
          </a:p>
        </p:txBody>
      </p:sp>
      <p:sp>
        <p:nvSpPr>
          <p:cNvPr id="9" name="Овал 8"/>
          <p:cNvSpPr/>
          <p:nvPr/>
        </p:nvSpPr>
        <p:spPr>
          <a:xfrm>
            <a:off x="2344648" y="4852489"/>
            <a:ext cx="917972" cy="145851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solidFill>
                <a:prstClr val="white"/>
              </a:solidFill>
            </a:endParaRPr>
          </a:p>
        </p:txBody>
      </p:sp>
      <p:sp>
        <p:nvSpPr>
          <p:cNvPr id="10" name="Овал 9"/>
          <p:cNvSpPr/>
          <p:nvPr/>
        </p:nvSpPr>
        <p:spPr>
          <a:xfrm>
            <a:off x="3316198" y="2153343"/>
            <a:ext cx="917972" cy="1457325"/>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solidFill>
                <a:prstClr val="white"/>
              </a:solidFill>
            </a:endParaRPr>
          </a:p>
        </p:txBody>
      </p:sp>
      <p:pic>
        <p:nvPicPr>
          <p:cNvPr id="22537" name="Picture 2" descr="C:\Users\Epidem\Desktop\Лом-мобильных-телефонов.jpg"/>
          <p:cNvPicPr>
            <a:picLocks noChangeAspect="1" noChangeArrowheads="1"/>
          </p:cNvPicPr>
          <p:nvPr/>
        </p:nvPicPr>
        <p:blipFill>
          <a:blip r:embed="rId5" cstate="print"/>
          <a:srcRect/>
          <a:stretch>
            <a:fillRect/>
          </a:stretch>
        </p:blipFill>
        <p:spPr bwMode="auto">
          <a:xfrm>
            <a:off x="5631963" y="4636988"/>
            <a:ext cx="2301478" cy="1753790"/>
          </a:xfrm>
          <a:prstGeom prst="rect">
            <a:avLst/>
          </a:prstGeom>
          <a:noFill/>
          <a:ln w="9525">
            <a:noFill/>
            <a:miter lim="800000"/>
            <a:headEnd/>
            <a:tailEnd/>
          </a:ln>
        </p:spPr>
      </p:pic>
      <p:sp>
        <p:nvSpPr>
          <p:cNvPr id="11" name="Заголовок 1"/>
          <p:cNvSpPr>
            <a:spLocks noGrp="1"/>
          </p:cNvSpPr>
          <p:nvPr>
            <p:ph type="title"/>
          </p:nvPr>
        </p:nvSpPr>
        <p:spPr>
          <a:xfrm>
            <a:off x="251520" y="0"/>
            <a:ext cx="8734568" cy="1321542"/>
          </a:xfrm>
        </p:spPr>
        <p:txBody>
          <a:bodyPr rtlCol="0">
            <a:noAutofit/>
          </a:bodyPr>
          <a:lstStyle/>
          <a:p>
            <a:pPr>
              <a:defRPr/>
            </a:pPr>
            <a:r>
              <a:rPr lang="ru-RU" sz="2800" b="1" dirty="0" err="1">
                <a:solidFill>
                  <a:srgbClr val="FF0000"/>
                </a:solidFill>
                <a:latin typeface="Arial" pitchFamily="34" charset="0"/>
                <a:cs typeface="Arial" pitchFamily="34" charset="0"/>
              </a:rPr>
              <a:t>Фомиты</a:t>
            </a:r>
            <a:r>
              <a:rPr lang="ru-RU" sz="2800" b="1" dirty="0">
                <a:solidFill>
                  <a:srgbClr val="FF0000"/>
                </a:solidFill>
                <a:latin typeface="Arial" pitchFamily="34" charset="0"/>
                <a:cs typeface="Arial" pitchFamily="34" charset="0"/>
              </a:rPr>
              <a:t> </a:t>
            </a:r>
            <a:r>
              <a:rPr lang="ru-RU" sz="2800" b="1" dirty="0" smtClean="0">
                <a:solidFill>
                  <a:srgbClr val="FF0000"/>
                </a:solidFill>
                <a:latin typeface="Arial" pitchFamily="34" charset="0"/>
                <a:cs typeface="Arial" pitchFamily="34" charset="0"/>
              </a:rPr>
              <a:t>и </a:t>
            </a:r>
            <a:r>
              <a:rPr lang="ru-RU" sz="2800" b="1" dirty="0" err="1" smtClean="0">
                <a:solidFill>
                  <a:srgbClr val="FF0000"/>
                </a:solidFill>
                <a:latin typeface="Arial" pitchFamily="34" charset="0"/>
                <a:cs typeface="Arial" pitchFamily="34" charset="0"/>
              </a:rPr>
              <a:t>антифомитная</a:t>
            </a:r>
            <a:r>
              <a:rPr lang="ru-RU" sz="2800" b="1" dirty="0" smtClean="0">
                <a:solidFill>
                  <a:srgbClr val="FF0000"/>
                </a:solidFill>
                <a:latin typeface="Arial" pitchFamily="34" charset="0"/>
                <a:cs typeface="Arial" pitchFamily="34" charset="0"/>
              </a:rPr>
              <a:t> стратегия</a:t>
            </a:r>
            <a:endParaRPr lang="ru-RU" sz="2800" dirty="0">
              <a:solidFill>
                <a:srgbClr val="FF0000"/>
              </a:solidFill>
            </a:endParaRPr>
          </a:p>
        </p:txBody>
      </p:sp>
    </p:spTree>
    <p:extLst>
      <p:ext uri="{BB962C8B-B14F-4D97-AF65-F5344CB8AC3E}">
        <p14:creationId xmlns:p14="http://schemas.microsoft.com/office/powerpoint/2010/main" val="4236716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79927" y="290348"/>
            <a:ext cx="8306873" cy="621228"/>
          </a:xfrm>
        </p:spPr>
        <p:txBody>
          <a:bodyPr>
            <a:noAutofit/>
          </a:bodyPr>
          <a:lstStyle/>
          <a:p>
            <a:r>
              <a:rPr lang="ru-RU" sz="2800" b="1" dirty="0">
                <a:solidFill>
                  <a:srgbClr val="FF0000"/>
                </a:solidFill>
                <a:latin typeface="Arial" pitchFamily="34" charset="0"/>
                <a:cs typeface="Arial" pitchFamily="34" charset="0"/>
              </a:rPr>
              <a:t>Технологии контроля ГСИ  в </a:t>
            </a:r>
            <a:r>
              <a:rPr lang="ru-RU" sz="2800" b="1" dirty="0" smtClean="0">
                <a:solidFill>
                  <a:srgbClr val="FF0000"/>
                </a:solidFill>
                <a:latin typeface="Arial" pitchFamily="34" charset="0"/>
                <a:cs typeface="Arial" pitchFamily="34" charset="0"/>
              </a:rPr>
              <a:t>ОРИТ</a:t>
            </a:r>
            <a:endParaRPr lang="ru-RU" sz="2800" b="1" dirty="0">
              <a:solidFill>
                <a:srgbClr val="FF0000"/>
              </a:solidFill>
              <a:latin typeface="Arial" pitchFamily="34" charset="0"/>
              <a:cs typeface="Arial" pitchFamily="34" charset="0"/>
            </a:endParaRPr>
          </a:p>
        </p:txBody>
      </p:sp>
      <p:sp>
        <p:nvSpPr>
          <p:cNvPr id="4" name="Содержимое 3"/>
          <p:cNvSpPr>
            <a:spLocks noGrp="1"/>
          </p:cNvSpPr>
          <p:nvPr>
            <p:ph idx="1"/>
          </p:nvPr>
        </p:nvSpPr>
        <p:spPr>
          <a:xfrm>
            <a:off x="5976156" y="2962945"/>
            <a:ext cx="2446627" cy="3037805"/>
          </a:xfrm>
          <a:ln>
            <a:noFill/>
          </a:ln>
        </p:spPr>
        <p:txBody>
          <a:bodyPr>
            <a:normAutofit/>
          </a:bodyPr>
          <a:lstStyle/>
          <a:p>
            <a:pPr marL="0" indent="0" algn="ctr">
              <a:lnSpc>
                <a:spcPct val="150000"/>
              </a:lnSpc>
              <a:spcBef>
                <a:spcPts val="0"/>
              </a:spcBef>
              <a:buNone/>
            </a:pPr>
            <a:r>
              <a:rPr lang="ru-RU" sz="1800" b="1" dirty="0">
                <a:latin typeface="Arial" pitchFamily="34" charset="0"/>
                <a:cs typeface="Arial" pitchFamily="34" charset="0"/>
              </a:rPr>
              <a:t>   Перчатки с антимикробным покрытием</a:t>
            </a:r>
          </a:p>
          <a:p>
            <a:pPr marL="385763" indent="-385763" algn="ctr">
              <a:lnSpc>
                <a:spcPct val="170000"/>
              </a:lnSpc>
              <a:buNone/>
            </a:pPr>
            <a:endParaRPr lang="ru-RU" sz="1200" b="1" dirty="0">
              <a:latin typeface="Arial" pitchFamily="34" charset="0"/>
              <a:cs typeface="Arial" pitchFamily="34" charset="0"/>
            </a:endParaRPr>
          </a:p>
          <a:p>
            <a:pPr marL="385763" indent="-385763">
              <a:lnSpc>
                <a:spcPct val="170000"/>
              </a:lnSpc>
              <a:buNone/>
            </a:pPr>
            <a:endParaRPr lang="ru-RU" sz="1200" b="1" dirty="0">
              <a:latin typeface="Arial" pitchFamily="34" charset="0"/>
              <a:cs typeface="Arial" pitchFamily="34" charset="0"/>
            </a:endParaRPr>
          </a:p>
          <a:p>
            <a:pPr marL="385763" indent="-385763">
              <a:lnSpc>
                <a:spcPct val="170000"/>
              </a:lnSpc>
              <a:buNone/>
            </a:pPr>
            <a:endParaRPr lang="ru-RU" sz="1200" b="1" dirty="0">
              <a:latin typeface="Arial" pitchFamily="34" charset="0"/>
              <a:cs typeface="Arial" pitchFamily="34" charset="0"/>
            </a:endParaRPr>
          </a:p>
          <a:p>
            <a:pPr marL="385763" indent="-385763">
              <a:lnSpc>
                <a:spcPct val="170000"/>
              </a:lnSpc>
              <a:buNone/>
            </a:pPr>
            <a:endParaRPr lang="ru-RU" sz="1200" b="1" dirty="0">
              <a:latin typeface="Arial" pitchFamily="34" charset="0"/>
              <a:cs typeface="Arial" pitchFamily="34" charset="0"/>
            </a:endParaRPr>
          </a:p>
          <a:p>
            <a:pPr marL="385763" indent="-385763">
              <a:lnSpc>
                <a:spcPct val="170000"/>
              </a:lnSpc>
              <a:buNone/>
            </a:pPr>
            <a:endParaRPr lang="ru-RU" sz="1200" dirty="0">
              <a:latin typeface="Arial" pitchFamily="34" charset="0"/>
              <a:cs typeface="Arial" pitchFamily="34" charset="0"/>
            </a:endParaRPr>
          </a:p>
          <a:p>
            <a:pPr>
              <a:buNone/>
            </a:pPr>
            <a:endParaRPr lang="ru-RU" sz="1200" dirty="0"/>
          </a:p>
        </p:txBody>
      </p:sp>
      <p:pic>
        <p:nvPicPr>
          <p:cNvPr id="1026" name="Picture 2" descr="C:\Documents and Settings\EpideM\Рабочий стол\7041s.jpg"/>
          <p:cNvPicPr>
            <a:picLocks noChangeAspect="1" noChangeArrowheads="1"/>
          </p:cNvPicPr>
          <p:nvPr/>
        </p:nvPicPr>
        <p:blipFill>
          <a:blip r:embed="rId3" cstate="print"/>
          <a:srcRect/>
          <a:stretch>
            <a:fillRect/>
          </a:stretch>
        </p:blipFill>
        <p:spPr bwMode="auto">
          <a:xfrm>
            <a:off x="6302220" y="4043401"/>
            <a:ext cx="1698780" cy="1674186"/>
          </a:xfrm>
          <a:prstGeom prst="ellipse">
            <a:avLst/>
          </a:prstGeom>
          <a:ln>
            <a:noFill/>
          </a:ln>
          <a:effectLst>
            <a:softEdge rad="112500"/>
          </a:effectLst>
        </p:spPr>
      </p:pic>
      <p:sp>
        <p:nvSpPr>
          <p:cNvPr id="11" name="Заголовок 1"/>
          <p:cNvSpPr txBox="1">
            <a:spLocks/>
          </p:cNvSpPr>
          <p:nvPr/>
        </p:nvSpPr>
        <p:spPr>
          <a:xfrm>
            <a:off x="287422" y="1364407"/>
            <a:ext cx="2502746" cy="641765"/>
          </a:xfrm>
          <a:prstGeom prst="rect">
            <a:avLst/>
          </a:prstGeom>
        </p:spPr>
        <p:txBody>
          <a:bodyPr anchor="ctr">
            <a:noAutofit/>
          </a:bodyPr>
          <a:lstStyle/>
          <a:p>
            <a:pPr algn="ctr">
              <a:defRPr/>
            </a:pPr>
            <a:r>
              <a:rPr lang="ru-RU" sz="2000" b="1" dirty="0">
                <a:solidFill>
                  <a:srgbClr val="002060"/>
                </a:solidFill>
                <a:latin typeface="Arial" pitchFamily="34" charset="0"/>
                <a:cs typeface="Arial" pitchFamily="34" charset="0"/>
              </a:rPr>
              <a:t>Объекты среды</a:t>
            </a:r>
            <a:endParaRPr lang="ru-RU" sz="2000" dirty="0">
              <a:solidFill>
                <a:srgbClr val="002060"/>
              </a:solidFill>
            </a:endParaRPr>
          </a:p>
        </p:txBody>
      </p:sp>
      <p:sp>
        <p:nvSpPr>
          <p:cNvPr id="12" name="Заголовок 1"/>
          <p:cNvSpPr txBox="1">
            <a:spLocks/>
          </p:cNvSpPr>
          <p:nvPr/>
        </p:nvSpPr>
        <p:spPr>
          <a:xfrm>
            <a:off x="3538416" y="1376943"/>
            <a:ext cx="1890396" cy="641765"/>
          </a:xfrm>
          <a:prstGeom prst="rect">
            <a:avLst/>
          </a:prstGeom>
        </p:spPr>
        <p:txBody>
          <a:bodyPr anchor="ctr">
            <a:normAutofit fontScale="97500"/>
          </a:bodyPr>
          <a:lstStyle/>
          <a:p>
            <a:pPr algn="ctr">
              <a:defRPr/>
            </a:pPr>
            <a:r>
              <a:rPr lang="ru-RU" sz="2400" b="1" dirty="0">
                <a:solidFill>
                  <a:srgbClr val="002060"/>
                </a:solidFill>
                <a:latin typeface="Arial" pitchFamily="34" charset="0"/>
                <a:cs typeface="Arial" pitchFamily="34" charset="0"/>
              </a:rPr>
              <a:t>Пациенты</a:t>
            </a:r>
            <a:endParaRPr lang="ru-RU" sz="2400" dirty="0">
              <a:solidFill>
                <a:srgbClr val="002060"/>
              </a:solidFill>
            </a:endParaRPr>
          </a:p>
        </p:txBody>
      </p:sp>
      <p:sp>
        <p:nvSpPr>
          <p:cNvPr id="13" name="Заголовок 1"/>
          <p:cNvSpPr txBox="1">
            <a:spLocks/>
          </p:cNvSpPr>
          <p:nvPr/>
        </p:nvSpPr>
        <p:spPr>
          <a:xfrm>
            <a:off x="6239281" y="1324953"/>
            <a:ext cx="1890396" cy="641765"/>
          </a:xfrm>
          <a:prstGeom prst="rect">
            <a:avLst/>
          </a:prstGeom>
        </p:spPr>
        <p:txBody>
          <a:bodyPr anchor="ctr">
            <a:normAutofit fontScale="97500"/>
          </a:bodyPr>
          <a:lstStyle/>
          <a:p>
            <a:pPr algn="ctr">
              <a:defRPr/>
            </a:pPr>
            <a:r>
              <a:rPr lang="ru-RU" sz="2000" b="1" dirty="0">
                <a:solidFill>
                  <a:srgbClr val="002060"/>
                </a:solidFill>
                <a:latin typeface="Arial" pitchFamily="34" charset="0"/>
                <a:cs typeface="Arial" pitchFamily="34" charset="0"/>
              </a:rPr>
              <a:t>Персонал</a:t>
            </a:r>
            <a:endParaRPr lang="ru-RU" sz="2000" dirty="0">
              <a:solidFill>
                <a:srgbClr val="002060"/>
              </a:solidFill>
            </a:endParaRPr>
          </a:p>
        </p:txBody>
      </p:sp>
      <p:sp>
        <p:nvSpPr>
          <p:cNvPr id="15" name="Стрелка вниз 14"/>
          <p:cNvSpPr/>
          <p:nvPr/>
        </p:nvSpPr>
        <p:spPr>
          <a:xfrm>
            <a:off x="1386322" y="1957614"/>
            <a:ext cx="363474" cy="59406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endParaRPr>
          </a:p>
        </p:txBody>
      </p:sp>
      <p:sp>
        <p:nvSpPr>
          <p:cNvPr id="16" name="Стрелка вниз 15"/>
          <p:cNvSpPr/>
          <p:nvPr/>
        </p:nvSpPr>
        <p:spPr>
          <a:xfrm>
            <a:off x="7002742" y="1923678"/>
            <a:ext cx="363474" cy="59406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endParaRPr>
          </a:p>
        </p:txBody>
      </p:sp>
      <p:sp>
        <p:nvSpPr>
          <p:cNvPr id="17" name="Стрелка вниз 16"/>
          <p:cNvSpPr/>
          <p:nvPr/>
        </p:nvSpPr>
        <p:spPr>
          <a:xfrm>
            <a:off x="4301877" y="1957614"/>
            <a:ext cx="363474" cy="59406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prstClr val="white"/>
              </a:solidFill>
            </a:endParaRPr>
          </a:p>
        </p:txBody>
      </p:sp>
      <p:sp>
        <p:nvSpPr>
          <p:cNvPr id="19" name="Содержимое 3"/>
          <p:cNvSpPr txBox="1">
            <a:spLocks/>
          </p:cNvSpPr>
          <p:nvPr/>
        </p:nvSpPr>
        <p:spPr>
          <a:xfrm>
            <a:off x="3199727" y="2962945"/>
            <a:ext cx="2332893" cy="2943629"/>
          </a:xfrm>
          <a:prstGeom prst="rect">
            <a:avLst/>
          </a:prstGeom>
          <a:ln>
            <a:noFill/>
          </a:ln>
        </p:spPr>
        <p:txBody>
          <a:bodyPr vert="horz" lIns="68580" tIns="34290" rIns="68580" bIns="34290" rtlCol="0">
            <a:normAutofit/>
          </a:bodyPr>
          <a:lstStyle/>
          <a:p>
            <a:pPr algn="ctr">
              <a:lnSpc>
                <a:spcPct val="150000"/>
              </a:lnSpc>
              <a:defRPr/>
            </a:pPr>
            <a:r>
              <a:rPr lang="ru-RU" b="1" dirty="0">
                <a:solidFill>
                  <a:prstClr val="black"/>
                </a:solidFill>
                <a:latin typeface="Arial" pitchFamily="34" charset="0"/>
                <a:cs typeface="Arial" pitchFamily="34" charset="0"/>
              </a:rPr>
              <a:t>Применение лечебных вакцин</a:t>
            </a:r>
          </a:p>
          <a:p>
            <a:pPr marL="385763" indent="-385763">
              <a:lnSpc>
                <a:spcPct val="170000"/>
              </a:lnSpc>
              <a:spcBef>
                <a:spcPct val="20000"/>
              </a:spcBef>
              <a:defRPr/>
            </a:pPr>
            <a:endParaRPr lang="ru-RU" sz="1200" b="1" dirty="0">
              <a:solidFill>
                <a:prstClr val="black"/>
              </a:solidFill>
              <a:latin typeface="Arial" pitchFamily="34" charset="0"/>
              <a:cs typeface="Arial" pitchFamily="34" charset="0"/>
            </a:endParaRPr>
          </a:p>
          <a:p>
            <a:pPr marL="385763" indent="-385763">
              <a:lnSpc>
                <a:spcPct val="170000"/>
              </a:lnSpc>
              <a:spcBef>
                <a:spcPct val="20000"/>
              </a:spcBef>
              <a:defRPr/>
            </a:pPr>
            <a:endParaRPr lang="ru-RU" sz="1200" dirty="0">
              <a:solidFill>
                <a:prstClr val="black"/>
              </a:solidFill>
              <a:latin typeface="Arial" pitchFamily="34" charset="0"/>
              <a:cs typeface="Arial" pitchFamily="34" charset="0"/>
            </a:endParaRPr>
          </a:p>
          <a:p>
            <a:pPr marL="257175" indent="-257175">
              <a:spcBef>
                <a:spcPct val="20000"/>
              </a:spcBef>
              <a:defRPr/>
            </a:pPr>
            <a:endParaRPr lang="ru-RU" sz="1200" dirty="0">
              <a:solidFill>
                <a:prstClr val="black"/>
              </a:solidFill>
            </a:endParaRPr>
          </a:p>
        </p:txBody>
      </p:sp>
      <p:sp>
        <p:nvSpPr>
          <p:cNvPr id="20" name="Содержимое 3"/>
          <p:cNvSpPr txBox="1">
            <a:spLocks/>
          </p:cNvSpPr>
          <p:nvPr/>
        </p:nvSpPr>
        <p:spPr>
          <a:xfrm>
            <a:off x="379926" y="2599380"/>
            <a:ext cx="2607897" cy="3925964"/>
          </a:xfrm>
          <a:prstGeom prst="rect">
            <a:avLst/>
          </a:prstGeom>
          <a:ln>
            <a:noFill/>
          </a:ln>
        </p:spPr>
        <p:txBody>
          <a:bodyPr vert="horz" lIns="68580" tIns="34290" rIns="68580" bIns="34290" rtlCol="0">
            <a:normAutofit fontScale="25000" lnSpcReduction="20000"/>
          </a:bodyPr>
          <a:lstStyle/>
          <a:p>
            <a:pPr algn="just">
              <a:lnSpc>
                <a:spcPct val="170000"/>
              </a:lnSpc>
              <a:defRPr/>
            </a:pPr>
            <a:r>
              <a:rPr lang="ru-RU" sz="7200" b="1" dirty="0">
                <a:solidFill>
                  <a:prstClr val="black"/>
                </a:solidFill>
                <a:latin typeface="Arial" pitchFamily="34" charset="0"/>
                <a:cs typeface="Arial" pitchFamily="34" charset="0"/>
              </a:rPr>
              <a:t>1.      Обеззараживание поверхности, воздуха и оборудования при генеральной уборке:</a:t>
            </a:r>
            <a:endParaRPr lang="ru-RU" sz="7200" dirty="0">
              <a:solidFill>
                <a:prstClr val="black"/>
              </a:solidFill>
              <a:latin typeface="Arial" pitchFamily="34" charset="0"/>
              <a:cs typeface="Arial" pitchFamily="34" charset="0"/>
            </a:endParaRPr>
          </a:p>
          <a:p>
            <a:pPr algn="just">
              <a:lnSpc>
                <a:spcPct val="170000"/>
              </a:lnSpc>
              <a:defRPr/>
            </a:pPr>
            <a:r>
              <a:rPr lang="ru-RU" sz="7200" b="1" dirty="0">
                <a:solidFill>
                  <a:prstClr val="black"/>
                </a:solidFill>
                <a:latin typeface="Arial" pitchFamily="34" charset="0"/>
                <a:cs typeface="Arial" pitchFamily="34" charset="0"/>
              </a:rPr>
              <a:t>2.     Применение моющих </a:t>
            </a:r>
            <a:r>
              <a:rPr lang="ru-RU" sz="7200" b="1" dirty="0" err="1">
                <a:solidFill>
                  <a:prstClr val="black"/>
                </a:solidFill>
                <a:latin typeface="Arial" pitchFamily="34" charset="0"/>
                <a:cs typeface="Arial" pitchFamily="34" charset="0"/>
              </a:rPr>
              <a:t>пробиотиков</a:t>
            </a:r>
            <a:r>
              <a:rPr lang="ru-RU" sz="7200" b="1" dirty="0">
                <a:solidFill>
                  <a:prstClr val="black"/>
                </a:solidFill>
                <a:latin typeface="Arial" pitchFamily="34" charset="0"/>
                <a:cs typeface="Arial" pitchFamily="34" charset="0"/>
              </a:rPr>
              <a:t>.</a:t>
            </a:r>
          </a:p>
          <a:p>
            <a:pPr marL="385763" indent="-385763">
              <a:lnSpc>
                <a:spcPct val="170000"/>
              </a:lnSpc>
              <a:spcBef>
                <a:spcPct val="20000"/>
              </a:spcBef>
              <a:defRPr/>
            </a:pPr>
            <a:endParaRPr lang="ru-RU" sz="2850" b="1" dirty="0">
              <a:solidFill>
                <a:prstClr val="black"/>
              </a:solidFill>
              <a:latin typeface="Arial" pitchFamily="34" charset="0"/>
              <a:cs typeface="Arial" pitchFamily="34" charset="0"/>
            </a:endParaRPr>
          </a:p>
          <a:p>
            <a:pPr marL="385763" indent="-385763">
              <a:lnSpc>
                <a:spcPct val="170000"/>
              </a:lnSpc>
              <a:spcBef>
                <a:spcPct val="20000"/>
              </a:spcBef>
              <a:defRPr/>
            </a:pPr>
            <a:endParaRPr lang="ru-RU" sz="2475" b="1" dirty="0">
              <a:solidFill>
                <a:prstClr val="black"/>
              </a:solidFill>
              <a:latin typeface="Arial" pitchFamily="34" charset="0"/>
              <a:cs typeface="Arial" pitchFamily="34" charset="0"/>
            </a:endParaRPr>
          </a:p>
          <a:p>
            <a:pPr marL="385763" indent="-385763">
              <a:lnSpc>
                <a:spcPct val="170000"/>
              </a:lnSpc>
              <a:spcBef>
                <a:spcPct val="20000"/>
              </a:spcBef>
              <a:defRPr/>
            </a:pPr>
            <a:endParaRPr lang="ru-RU" sz="2475" dirty="0">
              <a:solidFill>
                <a:prstClr val="black"/>
              </a:solidFill>
              <a:latin typeface="Arial" pitchFamily="34" charset="0"/>
              <a:cs typeface="Arial" pitchFamily="34" charset="0"/>
            </a:endParaRPr>
          </a:p>
          <a:p>
            <a:pPr marL="257175" indent="-257175">
              <a:spcBef>
                <a:spcPct val="20000"/>
              </a:spcBef>
              <a:defRPr/>
            </a:pPr>
            <a:endParaRPr lang="ru-RU" sz="2400" dirty="0">
              <a:solidFill>
                <a:prstClr val="black"/>
              </a:solidFill>
            </a:endParaRPr>
          </a:p>
        </p:txBody>
      </p:sp>
      <p:sp>
        <p:nvSpPr>
          <p:cNvPr id="18" name="Номер слайда 17"/>
          <p:cNvSpPr>
            <a:spLocks noGrp="1"/>
          </p:cNvSpPr>
          <p:nvPr>
            <p:ph type="sldNum" sz="quarter" idx="12"/>
          </p:nvPr>
        </p:nvSpPr>
        <p:spPr/>
        <p:txBody>
          <a:bodyPr/>
          <a:lstStyle/>
          <a:p>
            <a:fld id="{62EFF118-F5C6-4F86-9690-94F738C72958}" type="slidenum">
              <a:rPr lang="ru-RU" smtClean="0">
                <a:solidFill>
                  <a:prstClr val="black">
                    <a:tint val="75000"/>
                  </a:prstClr>
                </a:solidFill>
              </a:rPr>
              <a:pPr/>
              <a:t>66</a:t>
            </a:fld>
            <a:endParaRPr lang="ru-RU">
              <a:solidFill>
                <a:prstClr val="black">
                  <a:tint val="75000"/>
                </a:prstClr>
              </a:solidFill>
            </a:endParaRPr>
          </a:p>
        </p:txBody>
      </p:sp>
    </p:spTree>
    <p:extLst>
      <p:ext uri="{BB962C8B-B14F-4D97-AF65-F5344CB8AC3E}">
        <p14:creationId xmlns:p14="http://schemas.microsoft.com/office/powerpoint/2010/main" val="3254154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93658" y="1484784"/>
            <a:ext cx="6172200" cy="2880320"/>
          </a:xfrm>
        </p:spPr>
        <p:txBody>
          <a:bodyPr>
            <a:noAutofit/>
          </a:bodyPr>
          <a:lstStyle/>
          <a:p>
            <a:pPr>
              <a:lnSpc>
                <a:spcPct val="150000"/>
              </a:lnSpc>
              <a:spcBef>
                <a:spcPts val="0"/>
              </a:spcBef>
            </a:pPr>
            <a:r>
              <a:rPr lang="ru-RU" sz="3600" b="1" dirty="0">
                <a:solidFill>
                  <a:srgbClr val="FF0000"/>
                </a:solidFill>
                <a:latin typeface="Arial" pitchFamily="34" charset="0"/>
                <a:cs typeface="Arial" pitchFamily="34" charset="0"/>
              </a:rPr>
              <a:t>Дезинфекция поверхностей и воздушной среды</a:t>
            </a:r>
          </a:p>
        </p:txBody>
      </p:sp>
      <p:sp>
        <p:nvSpPr>
          <p:cNvPr id="4" name="Номер слайда 3"/>
          <p:cNvSpPr>
            <a:spLocks noGrp="1"/>
          </p:cNvSpPr>
          <p:nvPr>
            <p:ph type="sldNum" sz="quarter" idx="12"/>
          </p:nvPr>
        </p:nvSpPr>
        <p:spPr/>
        <p:txBody>
          <a:bodyPr/>
          <a:lstStyle/>
          <a:p>
            <a:fld id="{62EFF118-F5C6-4F86-9690-94F738C72958}" type="slidenum">
              <a:rPr lang="ru-RU" smtClean="0">
                <a:solidFill>
                  <a:prstClr val="black">
                    <a:tint val="75000"/>
                  </a:prstClr>
                </a:solidFill>
              </a:rPr>
              <a:pPr/>
              <a:t>67</a:t>
            </a:fld>
            <a:endParaRPr lang="ru-RU">
              <a:solidFill>
                <a:prstClr val="black">
                  <a:tint val="75000"/>
                </a:prstClr>
              </a:solidFill>
            </a:endParaRPr>
          </a:p>
        </p:txBody>
      </p:sp>
    </p:spTree>
    <p:extLst>
      <p:ext uri="{BB962C8B-B14F-4D97-AF65-F5344CB8AC3E}">
        <p14:creationId xmlns:p14="http://schemas.microsoft.com/office/powerpoint/2010/main" val="3783257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jelektrik.by/images/Proekt_Minsk/zashhita_koronavirus_Minsk/zashhita-ot-koronavirusa-zhilyh-administrativnyh-pomeshhenij-Minsk3.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669" y="4218766"/>
            <a:ext cx="2353991" cy="1681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75ACC1D-6CCF-4F1E-891D-6545850E13A3}"/>
              </a:ext>
            </a:extLst>
          </p:cNvPr>
          <p:cNvSpPr txBox="1"/>
          <p:nvPr/>
        </p:nvSpPr>
        <p:spPr>
          <a:xfrm>
            <a:off x="-378296" y="85195"/>
            <a:ext cx="9900592" cy="553998"/>
          </a:xfrm>
          <a:prstGeom prst="rect">
            <a:avLst/>
          </a:prstGeom>
          <a:noFill/>
        </p:spPr>
        <p:txBody>
          <a:bodyPr wrap="square" rtlCol="0">
            <a:spAutoFit/>
          </a:bodyPr>
          <a:lstStyle/>
          <a:p>
            <a:pPr algn="ctr"/>
            <a:r>
              <a:rPr lang="ru-RU" sz="3000" b="1" dirty="0">
                <a:solidFill>
                  <a:srgbClr val="FF0000"/>
                </a:solidFill>
                <a:latin typeface="Arial" panose="020B0604020202020204" pitchFamily="34" charset="0"/>
                <a:ea typeface="Tahoma" panose="020B0604030504040204" pitchFamily="34" charset="0"/>
                <a:cs typeface="Arial" panose="020B0604020202020204" pitchFamily="34" charset="0"/>
              </a:rPr>
              <a:t>Воздействие ультрафиолетовым излучением</a:t>
            </a:r>
          </a:p>
        </p:txBody>
      </p:sp>
      <p:sp>
        <p:nvSpPr>
          <p:cNvPr id="6" name="TextBox 5">
            <a:extLst>
              <a:ext uri="{FF2B5EF4-FFF2-40B4-BE49-F238E27FC236}">
                <a16:creationId xmlns:a16="http://schemas.microsoft.com/office/drawing/2014/main" xmlns="" id="{CD8E0E01-9E09-47C9-B202-307CFE717D5A}"/>
              </a:ext>
            </a:extLst>
          </p:cNvPr>
          <p:cNvSpPr txBox="1"/>
          <p:nvPr/>
        </p:nvSpPr>
        <p:spPr>
          <a:xfrm>
            <a:off x="179512" y="816721"/>
            <a:ext cx="8784976" cy="3046988"/>
          </a:xfrm>
          <a:prstGeom prst="rect">
            <a:avLst/>
          </a:prstGeom>
          <a:noFill/>
        </p:spPr>
        <p:txBody>
          <a:bodyPr wrap="square">
            <a:spAutoFit/>
          </a:bodyPr>
          <a:lstStyle/>
          <a:p>
            <a:pPr algn="just"/>
            <a:r>
              <a:rPr lang="ru-RU" sz="2000" dirty="0" smtClean="0">
                <a:solidFill>
                  <a:srgbClr val="000000"/>
                </a:solidFill>
                <a:latin typeface="Arial" panose="020B0604020202020204" pitchFamily="34" charset="0"/>
                <a:cs typeface="Arial" panose="020B0604020202020204" pitchFamily="34" charset="0"/>
              </a:rPr>
              <a:t>Воздействие на </a:t>
            </a:r>
            <a:r>
              <a:rPr lang="ru-RU" sz="2000" dirty="0">
                <a:solidFill>
                  <a:srgbClr val="000000"/>
                </a:solidFill>
                <a:latin typeface="Arial" panose="020B0604020202020204" pitchFamily="34" charset="0"/>
                <a:cs typeface="Arial" panose="020B0604020202020204" pitchFamily="34" charset="0"/>
              </a:rPr>
              <a:t>SARS-CoV-2 искусственным УФ-излучением, имитирующим солнечный свет, вызвало быструю инактивацию, в частности, вируса на нержавеющей стали, что говорит о том, что передача вируса через наружные поверхности, подвергающиеся воздействию прямых солнечных лучей, очень маловероятна, особенно в летний сезон на 40°N широты (</a:t>
            </a:r>
            <a:r>
              <a:rPr lang="ru-RU" sz="2000" b="0" i="0" u="none" strike="noStrike" dirty="0" err="1">
                <a:solidFill>
                  <a:srgbClr val="009999"/>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Ratnesar-Shumate</a:t>
            </a:r>
            <a:r>
              <a:rPr lang="ru-RU" sz="2000" b="0" i="0" u="none" strike="noStrike" dirty="0">
                <a:solidFill>
                  <a:srgbClr val="009999"/>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 </a:t>
            </a:r>
            <a:r>
              <a:rPr lang="ru-RU" sz="2000" b="0" i="0" u="none" strike="noStrike" dirty="0" err="1">
                <a:solidFill>
                  <a:srgbClr val="009999"/>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et</a:t>
            </a:r>
            <a:r>
              <a:rPr lang="ru-RU" sz="2000" b="0" i="0" u="none" strike="noStrike" dirty="0">
                <a:solidFill>
                  <a:srgbClr val="009999"/>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 </a:t>
            </a:r>
            <a:r>
              <a:rPr lang="ru-RU" sz="2000" b="0" i="0" u="none" strike="noStrike" dirty="0" err="1">
                <a:solidFill>
                  <a:srgbClr val="009999"/>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al</a:t>
            </a:r>
            <a:r>
              <a:rPr lang="ru-RU" sz="2000" b="0" i="0" u="none" strike="noStrike" dirty="0">
                <a:solidFill>
                  <a:srgbClr val="00000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 2020</a:t>
            </a:r>
            <a:r>
              <a:rPr lang="en-US" sz="2000" b="0" i="0" u="none" strike="noStrike" dirty="0">
                <a:solidFill>
                  <a:srgbClr val="000000"/>
                </a:solidFill>
                <a:effectLst/>
                <a:latin typeface="Arial" panose="020B0604020202020204" pitchFamily="34" charset="0"/>
                <a:cs typeface="Arial" panose="020B0604020202020204" pitchFamily="34" charset="0"/>
              </a:rPr>
              <a:t>)</a:t>
            </a:r>
            <a:r>
              <a:rPr lang="ru-RU" sz="2000" b="0" i="0" u="none" strike="noStrike" dirty="0">
                <a:solidFill>
                  <a:srgbClr val="000000"/>
                </a:solidFill>
                <a:effectLst/>
                <a:latin typeface="Arial" panose="020B0604020202020204" pitchFamily="34" charset="0"/>
                <a:cs typeface="Arial" panose="020B0604020202020204" pitchFamily="34" charset="0"/>
              </a:rPr>
              <a:t>.</a:t>
            </a:r>
          </a:p>
          <a:p>
            <a:pPr algn="just"/>
            <a:endParaRPr lang="ru-RU" sz="1200" dirty="0">
              <a:solidFill>
                <a:srgbClr val="000000"/>
              </a:solidFill>
              <a:latin typeface="Arial" panose="020B0604020202020204" pitchFamily="34" charset="0"/>
              <a:cs typeface="Arial" panose="020B0604020202020204" pitchFamily="34" charset="0"/>
            </a:endParaRPr>
          </a:p>
          <a:p>
            <a:pPr algn="just"/>
            <a:r>
              <a:rPr lang="ru-RU" sz="2000" dirty="0">
                <a:solidFill>
                  <a:srgbClr val="000000"/>
                </a:solidFill>
                <a:latin typeface="Arial" panose="020B0604020202020204" pitchFamily="34" charset="0"/>
                <a:cs typeface="Arial" panose="020B0604020202020204" pitchFamily="34" charset="0"/>
              </a:rPr>
              <a:t>С другой стороны, большее внимание передаче вируса следует уделять загрязненным поверхностям, не подверженным воздействию солнечного света.</a:t>
            </a:r>
          </a:p>
        </p:txBody>
      </p:sp>
      <p:sp>
        <p:nvSpPr>
          <p:cNvPr id="7" name="TextBox 6">
            <a:extLst>
              <a:ext uri="{FF2B5EF4-FFF2-40B4-BE49-F238E27FC236}">
                <a16:creationId xmlns:a16="http://schemas.microsoft.com/office/drawing/2014/main" xmlns="" id="{6DEDD9B4-2984-405B-972B-277FD5C87DC7}"/>
              </a:ext>
            </a:extLst>
          </p:cNvPr>
          <p:cNvSpPr txBox="1"/>
          <p:nvPr/>
        </p:nvSpPr>
        <p:spPr>
          <a:xfrm>
            <a:off x="3023320" y="3717032"/>
            <a:ext cx="5941168" cy="3016210"/>
          </a:xfrm>
          <a:prstGeom prst="rect">
            <a:avLst/>
          </a:prstGeom>
          <a:noFill/>
        </p:spPr>
        <p:txBody>
          <a:bodyPr wrap="square" rtlCol="0">
            <a:spAutoFit/>
          </a:bodyPr>
          <a:lstStyle/>
          <a:p>
            <a:pPr marL="358775" indent="-358775" algn="just" eaLnBrk="1" hangingPunct="1">
              <a:spcAft>
                <a:spcPts val="1200"/>
              </a:spcAft>
              <a:buFont typeface="Arial" panose="020B0604020202020204" pitchFamily="34" charset="0"/>
              <a:buChar char="•"/>
            </a:pPr>
            <a:r>
              <a:rPr lang="ru-RU" sz="2000" dirty="0">
                <a:latin typeface="Arial" panose="020B0604020202020204" pitchFamily="34" charset="0"/>
                <a:cs typeface="Arial" panose="020B0604020202020204" pitchFamily="34" charset="0"/>
              </a:rPr>
              <a:t>Антимикробным действием обладает УФ излучение в диапазоне от 200 до 315 </a:t>
            </a:r>
            <a:r>
              <a:rPr lang="ru-RU" sz="2000" dirty="0" err="1">
                <a:latin typeface="Arial" panose="020B0604020202020204" pitchFamily="34" charset="0"/>
                <a:cs typeface="Arial" panose="020B0604020202020204" pitchFamily="34" charset="0"/>
              </a:rPr>
              <a:t>нм</a:t>
            </a:r>
            <a:r>
              <a:rPr lang="ru-RU" sz="2000" dirty="0">
                <a:latin typeface="Arial" panose="020B0604020202020204" pitchFamily="34" charset="0"/>
                <a:cs typeface="Arial" panose="020B0604020202020204" pitchFamily="34" charset="0"/>
              </a:rPr>
              <a:t>. Наибольшей эффективностью обладает излучение с длиной волны 265 </a:t>
            </a:r>
            <a:r>
              <a:rPr lang="ru-RU" sz="2000" dirty="0" err="1">
                <a:latin typeface="Arial" panose="020B0604020202020204" pitchFamily="34" charset="0"/>
                <a:cs typeface="Arial" panose="020B0604020202020204" pitchFamily="34" charset="0"/>
              </a:rPr>
              <a:t>нм</a:t>
            </a:r>
            <a:r>
              <a:rPr lang="ru-RU" sz="2000" dirty="0">
                <a:latin typeface="Arial" panose="020B0604020202020204" pitchFamily="34" charset="0"/>
                <a:cs typeface="Arial" panose="020B0604020202020204" pitchFamily="34" charset="0"/>
              </a:rPr>
              <a:t>.</a:t>
            </a:r>
          </a:p>
          <a:p>
            <a:pPr marL="358775" indent="-358775" algn="just" eaLnBrk="1" hangingPunct="1">
              <a:spcAft>
                <a:spcPts val="1200"/>
              </a:spcAft>
              <a:buFont typeface="Arial" panose="020B0604020202020204" pitchFamily="34" charset="0"/>
              <a:buChar char="•"/>
            </a:pPr>
            <a:r>
              <a:rPr lang="ru-RU" sz="2000" dirty="0">
                <a:latin typeface="Arial" panose="020B0604020202020204" pitchFamily="34" charset="0"/>
                <a:cs typeface="Arial" panose="020B0604020202020204" pitchFamily="34" charset="0"/>
              </a:rPr>
              <a:t>УФ бактерицидное облучение в установках открытого типа позволяет обеззараживать воздух и снижать обсемененность доступных для </a:t>
            </a:r>
            <a:r>
              <a:rPr lang="ru-RU" sz="2000">
                <a:latin typeface="Arial" panose="020B0604020202020204" pitchFamily="34" charset="0"/>
                <a:cs typeface="Arial" panose="020B0604020202020204" pitchFamily="34" charset="0"/>
              </a:rPr>
              <a:t>воздействия </a:t>
            </a:r>
            <a:r>
              <a:rPr lang="ru-RU" sz="2000" smtClean="0">
                <a:latin typeface="Arial" panose="020B0604020202020204" pitchFamily="34" charset="0"/>
                <a:cs typeface="Arial" panose="020B0604020202020204" pitchFamily="34" charset="0"/>
              </a:rPr>
              <a:t>УФ-облучения </a:t>
            </a:r>
            <a:r>
              <a:rPr lang="ru-RU" sz="2000" dirty="0">
                <a:latin typeface="Arial" panose="020B0604020202020204" pitchFamily="34" charset="0"/>
                <a:cs typeface="Arial" panose="020B0604020202020204" pitchFamily="34" charset="0"/>
              </a:rPr>
              <a:t>поверхностей помещения</a:t>
            </a:r>
          </a:p>
        </p:txBody>
      </p:sp>
    </p:spTree>
    <p:extLst>
      <p:ext uri="{BB962C8B-B14F-4D97-AF65-F5344CB8AC3E}">
        <p14:creationId xmlns:p14="http://schemas.microsoft.com/office/powerpoint/2010/main" val="1426340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s://scientificrussia.ru/data/auto/material/gallery/big-340a6136.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37511" y="1412776"/>
            <a:ext cx="2316979" cy="1653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D9036FE-72CA-4AF7-97DB-0287F7A67327}"/>
              </a:ext>
            </a:extLst>
          </p:cNvPr>
          <p:cNvSpPr txBox="1"/>
          <p:nvPr/>
        </p:nvSpPr>
        <p:spPr>
          <a:xfrm>
            <a:off x="0" y="0"/>
            <a:ext cx="9144000" cy="830997"/>
          </a:xfrm>
          <a:prstGeom prst="rect">
            <a:avLst/>
          </a:prstGeom>
          <a:noFill/>
        </p:spPr>
        <p:txBody>
          <a:bodyPr wrap="square" rtlCol="0">
            <a:spAutoFit/>
          </a:bodyPr>
          <a:lstStyle/>
          <a:p>
            <a:pPr algn="ctr"/>
            <a:r>
              <a:rPr lang="ru-RU" sz="2400" b="1" dirty="0">
                <a:solidFill>
                  <a:srgbClr val="FF0000"/>
                </a:solidFill>
                <a:latin typeface="Arial" panose="020B0604020202020204" pitchFamily="34" charset="0"/>
                <a:ea typeface="Tahoma" panose="020B0604030504040204" pitchFamily="34" charset="0"/>
                <a:cs typeface="Arial" panose="020B0604020202020204" pitchFamily="34" charset="0"/>
              </a:rPr>
              <a:t>Воздействие импульсным</a:t>
            </a:r>
            <a:endParaRPr lang="en-US" sz="2400" b="1"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r>
              <a:rPr lang="ru-RU" sz="2400" b="1" dirty="0">
                <a:solidFill>
                  <a:srgbClr val="FF0000"/>
                </a:solidFill>
                <a:latin typeface="Arial" panose="020B0604020202020204" pitchFamily="34" charset="0"/>
                <a:ea typeface="Tahoma" panose="020B0604030504040204" pitchFamily="34" charset="0"/>
                <a:cs typeface="Arial" panose="020B0604020202020204" pitchFamily="34" charset="0"/>
              </a:rPr>
              <a:t>ультрафиолетовым излучением</a:t>
            </a:r>
            <a:r>
              <a:rPr lang="en-US" sz="2400" b="1"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ru-RU" sz="2400" b="1" dirty="0">
                <a:solidFill>
                  <a:srgbClr val="FF0000"/>
                </a:solidFill>
                <a:latin typeface="Arial" panose="020B0604020202020204" pitchFamily="34" charset="0"/>
                <a:ea typeface="Tahoma" panose="020B0604030504040204" pitchFamily="34" charset="0"/>
                <a:cs typeface="Arial" panose="020B0604020202020204" pitchFamily="34" charset="0"/>
              </a:rPr>
              <a:t>сплошного спектра </a:t>
            </a:r>
          </a:p>
        </p:txBody>
      </p:sp>
      <p:sp>
        <p:nvSpPr>
          <p:cNvPr id="4" name="TextBox 3">
            <a:extLst>
              <a:ext uri="{FF2B5EF4-FFF2-40B4-BE49-F238E27FC236}">
                <a16:creationId xmlns:a16="http://schemas.microsoft.com/office/drawing/2014/main" xmlns="" id="{69B4B68C-2853-4E59-8618-6C7E5ED8992B}"/>
              </a:ext>
            </a:extLst>
          </p:cNvPr>
          <p:cNvSpPr txBox="1"/>
          <p:nvPr/>
        </p:nvSpPr>
        <p:spPr>
          <a:xfrm>
            <a:off x="74767" y="3996938"/>
            <a:ext cx="8496944" cy="2708434"/>
          </a:xfrm>
          <a:prstGeom prst="rect">
            <a:avLst/>
          </a:prstGeom>
          <a:noFill/>
        </p:spPr>
        <p:txBody>
          <a:bodyPr wrap="square" rtlCol="0">
            <a:spAutoFit/>
          </a:bodyPr>
          <a:lstStyle/>
          <a:p>
            <a:pPr marL="358775" indent="-358775" algn="just" eaLnBrk="1" hangingPunct="1">
              <a:lnSpc>
                <a:spcPct val="80000"/>
              </a:lnSpc>
              <a:spcAft>
                <a:spcPts val="1200"/>
              </a:spcAft>
              <a:buFont typeface="Arial" panose="020B0604020202020204" pitchFamily="34" charset="0"/>
              <a:buChar char="•"/>
            </a:pPr>
            <a:r>
              <a:rPr lang="ru-RU" sz="2000" dirty="0">
                <a:latin typeface="Arial" panose="020B0604020202020204" pitchFamily="34" charset="0"/>
                <a:cs typeface="Arial" panose="020B0604020202020204" pitchFamily="34" charset="0"/>
              </a:rPr>
              <a:t>Сплошной спектр и высокая интенсивность импульсного УФ излучения позволяют обеспечивать эффективность обеззараживания воздуха в помещениях медицинских организаций на 99,9% и выше.</a:t>
            </a:r>
          </a:p>
          <a:p>
            <a:pPr marL="358775" indent="-358775" algn="just" eaLnBrk="1" hangingPunct="1">
              <a:lnSpc>
                <a:spcPct val="80000"/>
              </a:lnSpc>
              <a:spcAft>
                <a:spcPts val="1200"/>
              </a:spcAft>
              <a:buFont typeface="Arial" panose="020B0604020202020204" pitchFamily="34" charset="0"/>
              <a:buChar char="•"/>
            </a:pPr>
            <a:r>
              <a:rPr lang="ru-RU" sz="2000" dirty="0">
                <a:latin typeface="Arial" panose="020B0604020202020204" pitchFamily="34" charset="0"/>
                <a:cs typeface="Arial" panose="020B0604020202020204" pitchFamily="34" charset="0"/>
              </a:rPr>
              <a:t>В качестве источника излучения в таком типе установках используется импульсная ксеноновая лампа, не содержащая ртуть. Время обработки (экспозиции) помещения, необходимое для достижения заданной эффективности обеззараживания, задается автоматически встроенным в установку микропроцессором</a:t>
            </a:r>
          </a:p>
        </p:txBody>
      </p:sp>
      <p:sp>
        <p:nvSpPr>
          <p:cNvPr id="5" name="TextBox 4">
            <a:extLst>
              <a:ext uri="{FF2B5EF4-FFF2-40B4-BE49-F238E27FC236}">
                <a16:creationId xmlns:a16="http://schemas.microsoft.com/office/drawing/2014/main" xmlns="" id="{16E008A0-4D30-479A-AA83-B2B07AE94580}"/>
              </a:ext>
            </a:extLst>
          </p:cNvPr>
          <p:cNvSpPr txBox="1"/>
          <p:nvPr/>
        </p:nvSpPr>
        <p:spPr>
          <a:xfrm>
            <a:off x="107504" y="980728"/>
            <a:ext cx="6480720" cy="2954655"/>
          </a:xfrm>
          <a:prstGeom prst="rect">
            <a:avLst/>
          </a:prstGeom>
          <a:noFill/>
        </p:spPr>
        <p:txBody>
          <a:bodyPr wrap="square" rtlCol="0">
            <a:spAutoFit/>
          </a:bodyPr>
          <a:lstStyle/>
          <a:p>
            <a:pPr marL="358775" indent="-358775" algn="just" eaLnBrk="1" hangingPunct="1">
              <a:lnSpc>
                <a:spcPct val="80000"/>
              </a:lnSpc>
              <a:spcAft>
                <a:spcPts val="1200"/>
              </a:spcAft>
              <a:buFont typeface="Arial" panose="020B0604020202020204" pitchFamily="34" charset="0"/>
              <a:buChar char="•"/>
            </a:pPr>
            <a:r>
              <a:rPr lang="ru-RU" sz="2000" dirty="0">
                <a:latin typeface="Arial" panose="020B0604020202020204" pitchFamily="34" charset="0"/>
                <a:cs typeface="Arial" panose="020B0604020202020204" pitchFamily="34" charset="0"/>
              </a:rPr>
              <a:t>Облучение микроорганизмов осуществляется УФ-излучением сплошного спектра с высокой интенсивностью (в десятки тысяч раз превышающей поток УФ-радиации самых мощных ртутных ламп).</a:t>
            </a:r>
          </a:p>
          <a:p>
            <a:pPr marL="358775" indent="-358775" algn="just" eaLnBrk="1" hangingPunct="1">
              <a:lnSpc>
                <a:spcPct val="80000"/>
              </a:lnSpc>
              <a:spcAft>
                <a:spcPts val="1200"/>
              </a:spcAft>
              <a:buFont typeface="Arial" panose="020B0604020202020204" pitchFamily="34" charset="0"/>
              <a:buChar char="•"/>
            </a:pPr>
            <a:r>
              <a:rPr lang="ru-RU" sz="2000" dirty="0">
                <a:latin typeface="Arial" panose="020B0604020202020204" pitchFamily="34" charset="0"/>
                <a:cs typeface="Arial" panose="020B0604020202020204" pitchFamily="34" charset="0"/>
              </a:rPr>
              <a:t>Инактивация микроорганизмов при воздействии на клетку УФ-излучением широкого спектрального состава (от 200 до 300 </a:t>
            </a:r>
            <a:r>
              <a:rPr lang="ru-RU" sz="2000" dirty="0" err="1">
                <a:latin typeface="Arial" panose="020B0604020202020204" pitchFamily="34" charset="0"/>
                <a:cs typeface="Arial" panose="020B0604020202020204" pitchFamily="34" charset="0"/>
              </a:rPr>
              <a:t>нм</a:t>
            </a:r>
            <a:r>
              <a:rPr lang="ru-RU" sz="2000" dirty="0">
                <a:latin typeface="Arial" panose="020B0604020202020204" pitchFamily="34" charset="0"/>
                <a:cs typeface="Arial" panose="020B0604020202020204" pitchFamily="34" charset="0"/>
              </a:rPr>
              <a:t>) происходит в результате одновременного запуска разнообразных механизмов </a:t>
            </a:r>
            <a:r>
              <a:rPr lang="ru-RU" sz="2000" dirty="0" err="1">
                <a:latin typeface="Arial" panose="020B0604020202020204" pitchFamily="34" charset="0"/>
                <a:cs typeface="Arial" panose="020B0604020202020204" pitchFamily="34" charset="0"/>
              </a:rPr>
              <a:t>фотодеструкции</a:t>
            </a:r>
            <a:r>
              <a:rPr lang="ru-RU" sz="2000" dirty="0">
                <a:latin typeface="Arial" panose="020B0604020202020204" pitchFamily="34" charset="0"/>
                <a:cs typeface="Arial" panose="020B0604020202020204" pitchFamily="34" charset="0"/>
              </a:rPr>
              <a:t> в различных структурах клетки.</a:t>
            </a:r>
          </a:p>
        </p:txBody>
      </p:sp>
    </p:spTree>
    <p:extLst>
      <p:ext uri="{BB962C8B-B14F-4D97-AF65-F5344CB8AC3E}">
        <p14:creationId xmlns:p14="http://schemas.microsoft.com/office/powerpoint/2010/main" val="684549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066130"/>
          </a:xfrm>
        </p:spPr>
        <p:txBody>
          <a:bodyPr>
            <a:normAutofit fontScale="90000"/>
          </a:bodyPr>
          <a:lstStyle/>
          <a:p>
            <a:r>
              <a:rPr lang="ru-RU" sz="3200" b="1" dirty="0" smtClean="0">
                <a:solidFill>
                  <a:srgbClr val="C00000"/>
                </a:solidFill>
                <a:latin typeface="Arial" pitchFamily="34" charset="0"/>
                <a:cs typeface="Arial" pitchFamily="34" charset="0"/>
              </a:rPr>
              <a:t>Структура ИСМП в России, Европе и США</a:t>
            </a:r>
            <a:endParaRPr lang="ru-RU" sz="3200" b="1" dirty="0">
              <a:solidFill>
                <a:srgbClr val="C00000"/>
              </a:solidFill>
              <a:latin typeface="Arial" pitchFamily="34" charset="0"/>
              <a:cs typeface="Arial" pitchFamily="34"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62849901"/>
              </p:ext>
            </p:extLst>
          </p:nvPr>
        </p:nvGraphicFramePr>
        <p:xfrm>
          <a:off x="457200" y="1340769"/>
          <a:ext cx="8229600" cy="5212080"/>
        </p:xfrm>
        <a:graphic>
          <a:graphicData uri="http://schemas.openxmlformats.org/drawingml/2006/table">
            <a:tbl>
              <a:tblPr firstRow="1" bandRow="1">
                <a:tableStyleId>{5940675A-B579-460E-94D1-54222C63F5DA}</a:tableStyleId>
              </a:tblPr>
              <a:tblGrid>
                <a:gridCol w="4402832"/>
                <a:gridCol w="1296144"/>
                <a:gridCol w="1440160"/>
                <a:gridCol w="1090464"/>
              </a:tblGrid>
              <a:tr h="448471">
                <a:tc rowSpan="2">
                  <a:txBody>
                    <a:bodyPr/>
                    <a:lstStyle/>
                    <a:p>
                      <a:pPr algn="ctr"/>
                      <a:r>
                        <a:rPr lang="ru-RU" sz="2400" b="1" dirty="0" smtClean="0">
                          <a:latin typeface="Arial" pitchFamily="34" charset="0"/>
                          <a:cs typeface="Arial" pitchFamily="34" charset="0"/>
                        </a:rPr>
                        <a:t>Локализация</a:t>
                      </a:r>
                      <a:endParaRPr lang="ru-RU" sz="2400" b="1" dirty="0">
                        <a:latin typeface="Arial" pitchFamily="34" charset="0"/>
                        <a:cs typeface="Arial" pitchFamily="34" charset="0"/>
                      </a:endParaRPr>
                    </a:p>
                  </a:txBody>
                  <a:tcPr/>
                </a:tc>
                <a:tc gridSpan="3">
                  <a:txBody>
                    <a:bodyPr/>
                    <a:lstStyle/>
                    <a:p>
                      <a:pPr algn="ctr"/>
                      <a:r>
                        <a:rPr lang="ru-RU" sz="2400" b="1" dirty="0" smtClean="0">
                          <a:latin typeface="Arial" pitchFamily="34" charset="0"/>
                          <a:cs typeface="Arial" pitchFamily="34" charset="0"/>
                        </a:rPr>
                        <a:t>Удельный </a:t>
                      </a:r>
                      <a:r>
                        <a:rPr lang="ru-RU" sz="2400" b="1" dirty="0" err="1" smtClean="0">
                          <a:latin typeface="Arial" pitchFamily="34" charset="0"/>
                          <a:cs typeface="Arial" pitchFamily="34" charset="0"/>
                        </a:rPr>
                        <a:t>вес,%</a:t>
                      </a:r>
                      <a:endParaRPr lang="ru-RU" sz="2400" b="1" dirty="0">
                        <a:latin typeface="Arial" pitchFamily="34" charset="0"/>
                        <a:cs typeface="Arial" pitchFamily="34" charset="0"/>
                      </a:endParaRPr>
                    </a:p>
                  </a:txBody>
                  <a:tcPr/>
                </a:tc>
                <a:tc hMerge="1">
                  <a:txBody>
                    <a:bodyPr/>
                    <a:lstStyle/>
                    <a:p>
                      <a:endParaRPr lang="ru-RU"/>
                    </a:p>
                  </a:txBody>
                  <a:tcPr/>
                </a:tc>
                <a:tc hMerge="1">
                  <a:txBody>
                    <a:bodyPr/>
                    <a:lstStyle/>
                    <a:p>
                      <a:endParaRPr lang="ru-RU" dirty="0"/>
                    </a:p>
                  </a:txBody>
                  <a:tcPr/>
                </a:tc>
              </a:tr>
              <a:tr h="448471">
                <a:tc vMerge="1">
                  <a:txBody>
                    <a:bodyPr/>
                    <a:lstStyle/>
                    <a:p>
                      <a:endParaRPr lang="ru-RU" sz="2000"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Россия</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Европа</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США</a:t>
                      </a:r>
                      <a:endParaRPr lang="ru-RU" sz="2400" b="1" dirty="0">
                        <a:latin typeface="Arial" pitchFamily="34" charset="0"/>
                        <a:cs typeface="Arial" pitchFamily="34" charset="0"/>
                      </a:endParaRPr>
                    </a:p>
                  </a:txBody>
                  <a:tcPr/>
                </a:tc>
              </a:tr>
              <a:tr h="448471">
                <a:tc>
                  <a:txBody>
                    <a:bodyPr/>
                    <a:lstStyle/>
                    <a:p>
                      <a:r>
                        <a:rPr lang="ru-RU" sz="2400" b="1" dirty="0" smtClean="0">
                          <a:latin typeface="Arial" pitchFamily="34" charset="0"/>
                          <a:cs typeface="Arial" pitchFamily="34" charset="0"/>
                        </a:rPr>
                        <a:t>Инфекция МВП</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8,1</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31,0</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45,0</a:t>
                      </a:r>
                      <a:endParaRPr lang="ru-RU" sz="2400" b="1" dirty="0">
                        <a:latin typeface="Arial" pitchFamily="34" charset="0"/>
                        <a:cs typeface="Arial" pitchFamily="34" charset="0"/>
                      </a:endParaRPr>
                    </a:p>
                  </a:txBody>
                  <a:tcPr/>
                </a:tc>
              </a:tr>
              <a:tr h="448471">
                <a:tc>
                  <a:txBody>
                    <a:bodyPr/>
                    <a:lstStyle/>
                    <a:p>
                      <a:r>
                        <a:rPr lang="ru-RU" sz="2400" b="1" dirty="0" smtClean="0">
                          <a:latin typeface="Arial" pitchFamily="34" charset="0"/>
                          <a:cs typeface="Arial" pitchFamily="34" charset="0"/>
                        </a:rPr>
                        <a:t>Хирургические раневые</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22,0</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24,0</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29,0</a:t>
                      </a:r>
                      <a:endParaRPr lang="ru-RU" sz="2400" b="1" dirty="0">
                        <a:latin typeface="Arial" pitchFamily="34" charset="0"/>
                        <a:cs typeface="Arial" pitchFamily="34" charset="0"/>
                      </a:endParaRPr>
                    </a:p>
                  </a:txBody>
                  <a:tcPr/>
                </a:tc>
              </a:tr>
              <a:tr h="448471">
                <a:tc>
                  <a:txBody>
                    <a:bodyPr/>
                    <a:lstStyle/>
                    <a:p>
                      <a:r>
                        <a:rPr lang="ru-RU" sz="2400" b="1" dirty="0" smtClean="0">
                          <a:latin typeface="Arial" pitchFamily="34" charset="0"/>
                          <a:cs typeface="Arial" pitchFamily="34" charset="0"/>
                        </a:rPr>
                        <a:t>Пневмонии</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31,1</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20,0</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19,0</a:t>
                      </a:r>
                      <a:endParaRPr lang="ru-RU" sz="2400" b="1" dirty="0">
                        <a:latin typeface="Arial" pitchFamily="34" charset="0"/>
                        <a:cs typeface="Arial" pitchFamily="34" charset="0"/>
                      </a:endParaRPr>
                    </a:p>
                  </a:txBody>
                  <a:tcPr/>
                </a:tc>
              </a:tr>
              <a:tr h="448471">
                <a:tc>
                  <a:txBody>
                    <a:bodyPr/>
                    <a:lstStyle/>
                    <a:p>
                      <a:r>
                        <a:rPr lang="ru-RU" sz="2400" b="1" dirty="0" smtClean="0">
                          <a:latin typeface="Arial" pitchFamily="34" charset="0"/>
                          <a:cs typeface="Arial" pitchFamily="34" charset="0"/>
                        </a:rPr>
                        <a:t>Инфекции</a:t>
                      </a:r>
                      <a:r>
                        <a:rPr lang="ru-RU" sz="2400" b="1" baseline="0" dirty="0" smtClean="0">
                          <a:latin typeface="Arial" pitchFamily="34" charset="0"/>
                          <a:cs typeface="Arial" pitchFamily="34" charset="0"/>
                        </a:rPr>
                        <a:t> крови</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2,0</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2,0</a:t>
                      </a:r>
                      <a:endParaRPr lang="ru-RU" sz="2400" b="1" dirty="0">
                        <a:latin typeface="Arial" pitchFamily="34" charset="0"/>
                        <a:cs typeface="Arial" pitchFamily="34" charset="0"/>
                      </a:endParaRPr>
                    </a:p>
                  </a:txBody>
                  <a:tcPr/>
                </a:tc>
              </a:tr>
              <a:tr h="807248">
                <a:tc>
                  <a:txBody>
                    <a:bodyPr/>
                    <a:lstStyle/>
                    <a:p>
                      <a:r>
                        <a:rPr lang="ru-RU" sz="2400" b="1" dirty="0" err="1" smtClean="0">
                          <a:latin typeface="Arial" pitchFamily="34" charset="0"/>
                          <a:cs typeface="Arial" pitchFamily="34" charset="0"/>
                        </a:rPr>
                        <a:t>Постинъекционные</a:t>
                      </a:r>
                      <a:r>
                        <a:rPr lang="ru-RU" sz="2400" b="1" dirty="0" smtClean="0">
                          <a:latin typeface="Arial" pitchFamily="34" charset="0"/>
                          <a:cs typeface="Arial" pitchFamily="34" charset="0"/>
                        </a:rPr>
                        <a:t> осложнения</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7,1</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a:t>
                      </a:r>
                      <a:endParaRPr lang="ru-RU" sz="2400" b="1" dirty="0">
                        <a:latin typeface="Arial" pitchFamily="34" charset="0"/>
                        <a:cs typeface="Arial" pitchFamily="34" charset="0"/>
                      </a:endParaRPr>
                    </a:p>
                  </a:txBody>
                  <a:tcPr/>
                </a:tc>
              </a:tr>
              <a:tr h="807248">
                <a:tc>
                  <a:txBody>
                    <a:bodyPr/>
                    <a:lstStyle/>
                    <a:p>
                      <a:r>
                        <a:rPr lang="ru-RU" sz="2400" b="1" dirty="0" smtClean="0">
                          <a:latin typeface="Arial" pitchFamily="34" charset="0"/>
                          <a:cs typeface="Arial" pitchFamily="34" charset="0"/>
                        </a:rPr>
                        <a:t>Инфекции кожных покровов</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7,0</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3,0</a:t>
                      </a:r>
                      <a:endParaRPr lang="ru-RU" sz="2400" b="1" dirty="0">
                        <a:latin typeface="Arial" pitchFamily="34" charset="0"/>
                        <a:cs typeface="Arial" pitchFamily="34" charset="0"/>
                      </a:endParaRPr>
                    </a:p>
                  </a:txBody>
                  <a:tcPr/>
                </a:tc>
              </a:tr>
              <a:tr h="807248">
                <a:tc>
                  <a:txBody>
                    <a:bodyPr/>
                    <a:lstStyle/>
                    <a:p>
                      <a:r>
                        <a:rPr lang="ru-RU" sz="2400" b="1" dirty="0" smtClean="0">
                          <a:latin typeface="Arial" pitchFamily="34" charset="0"/>
                          <a:cs typeface="Arial" pitchFamily="34" charset="0"/>
                        </a:rPr>
                        <a:t>Инфекции кишечного тракта</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2,0</a:t>
                      </a:r>
                      <a:endParaRPr lang="ru-RU" sz="2400" b="1" dirty="0">
                        <a:latin typeface="Arial" pitchFamily="34" charset="0"/>
                        <a:cs typeface="Arial" pitchFamily="34" charset="0"/>
                      </a:endParaRPr>
                    </a:p>
                  </a:txBody>
                  <a:tcPr/>
                </a:tc>
                <a:tc>
                  <a:txBody>
                    <a:bodyPr/>
                    <a:lstStyle/>
                    <a:p>
                      <a:pPr algn="ctr"/>
                      <a:r>
                        <a:rPr lang="ru-RU" sz="2400" b="1" dirty="0" smtClean="0">
                          <a:latin typeface="Arial" pitchFamily="34" charset="0"/>
                          <a:cs typeface="Arial" pitchFamily="34" charset="0"/>
                        </a:rPr>
                        <a:t>-</a:t>
                      </a:r>
                      <a:endParaRPr lang="ru-RU" sz="2400"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47198311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62000" y="150813"/>
            <a:ext cx="7480300" cy="704850"/>
          </a:xfrm>
        </p:spPr>
        <p:txBody>
          <a:bodyPr rtlCol="0">
            <a:normAutofit fontScale="90000"/>
          </a:bodyPr>
          <a:lstStyle/>
          <a:p>
            <a:pPr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smtClean="0">
                <a:solidFill>
                  <a:srgbClr val="FF0000"/>
                </a:solidFill>
                <a:latin typeface="Arial" charset="0"/>
                <a:cs typeface="Arial" charset="0"/>
              </a:rPr>
              <a:t>А</a:t>
            </a:r>
            <a:r>
              <a:rPr lang="ru-RU" sz="2800" b="1" dirty="0" err="1" smtClean="0">
                <a:solidFill>
                  <a:srgbClr val="FF0000"/>
                </a:solidFill>
                <a:latin typeface="Arial" charset="0"/>
                <a:cs typeface="Arial" charset="0"/>
              </a:rPr>
              <a:t>мби</a:t>
            </a:r>
            <a:r>
              <a:rPr lang="en-GB" sz="2800" b="1" dirty="0" err="1" smtClean="0">
                <a:solidFill>
                  <a:srgbClr val="FF0000"/>
                </a:solidFill>
                <a:latin typeface="Arial" charset="0"/>
                <a:cs typeface="Arial" charset="0"/>
              </a:rPr>
              <a:t>лайф</a:t>
            </a:r>
            <a:r>
              <a:rPr lang="en-GB" sz="2800" b="1" dirty="0" smtClean="0">
                <a:solidFill>
                  <a:srgbClr val="FF0000"/>
                </a:solidFill>
                <a:latin typeface="Arial" charset="0"/>
                <a:cs typeface="Arial" charset="0"/>
              </a:rPr>
              <a:t> – </a:t>
            </a:r>
            <a:r>
              <a:rPr lang="en-GB" sz="2800" b="1" dirty="0" err="1" smtClean="0">
                <a:solidFill>
                  <a:srgbClr val="FF0000"/>
                </a:solidFill>
                <a:latin typeface="Arial" charset="0"/>
                <a:cs typeface="Arial" charset="0"/>
              </a:rPr>
              <a:t>очистка</a:t>
            </a:r>
            <a:r>
              <a:rPr lang="en-GB" sz="2800" b="1" dirty="0" smtClean="0">
                <a:solidFill>
                  <a:srgbClr val="FF0000"/>
                </a:solidFill>
                <a:latin typeface="Arial" charset="0"/>
                <a:cs typeface="Arial" charset="0"/>
              </a:rPr>
              <a:t> и </a:t>
            </a:r>
            <a:r>
              <a:rPr lang="en-GB" sz="2800" b="1" dirty="0" err="1" smtClean="0">
                <a:solidFill>
                  <a:srgbClr val="FF0000"/>
                </a:solidFill>
                <a:latin typeface="Arial" charset="0"/>
                <a:cs typeface="Arial" charset="0"/>
              </a:rPr>
              <a:t>обеззараживание</a:t>
            </a:r>
            <a:r>
              <a:rPr lang="en-GB" sz="2800" b="1" dirty="0" smtClean="0">
                <a:solidFill>
                  <a:srgbClr val="FF0000"/>
                </a:solidFill>
                <a:latin typeface="Arial" charset="0"/>
                <a:cs typeface="Arial" charset="0"/>
              </a:rPr>
              <a:t> </a:t>
            </a:r>
            <a:r>
              <a:rPr lang="en-GB" sz="2800" b="1" dirty="0" err="1" smtClean="0">
                <a:solidFill>
                  <a:srgbClr val="FF0000"/>
                </a:solidFill>
                <a:latin typeface="Arial" charset="0"/>
                <a:cs typeface="Arial" charset="0"/>
              </a:rPr>
              <a:t>воздуха</a:t>
            </a:r>
            <a:r>
              <a:rPr lang="en-GB" sz="2800" b="1" dirty="0" smtClean="0">
                <a:solidFill>
                  <a:srgbClr val="FF0000"/>
                </a:solidFill>
                <a:latin typeface="Arial" charset="0"/>
                <a:cs typeface="Arial" charset="0"/>
              </a:rPr>
              <a:t> в </a:t>
            </a:r>
            <a:r>
              <a:rPr lang="en-GB" sz="2800" b="1" dirty="0" err="1" smtClean="0">
                <a:solidFill>
                  <a:srgbClr val="FF0000"/>
                </a:solidFill>
                <a:latin typeface="Arial" charset="0"/>
                <a:cs typeface="Arial" charset="0"/>
              </a:rPr>
              <a:t>помещениях</a:t>
            </a:r>
            <a:endParaRPr lang="en-GB" sz="2800" b="1" dirty="0" smtClean="0">
              <a:solidFill>
                <a:srgbClr val="FF0000"/>
              </a:solidFill>
              <a:latin typeface="Arial" charset="0"/>
              <a:cs typeface="Arial" charset="0"/>
            </a:endParaRPr>
          </a:p>
        </p:txBody>
      </p:sp>
      <p:sp>
        <p:nvSpPr>
          <p:cNvPr id="49155" name="Rectangle 3"/>
          <p:cNvSpPr>
            <a:spLocks noGrp="1" noChangeArrowheads="1"/>
          </p:cNvSpPr>
          <p:nvPr>
            <p:ph type="body" sz="half" idx="1"/>
          </p:nvPr>
        </p:nvSpPr>
        <p:spPr>
          <a:xfrm>
            <a:off x="-31868" y="1340768"/>
            <a:ext cx="4787900" cy="5591175"/>
          </a:xfrm>
        </p:spPr>
        <p:txBody>
          <a:bodyPr/>
          <a:lstStyle/>
          <a:p>
            <a:pPr eaLnBrk="1" hangingPunct="1">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ru-RU" sz="2000" dirty="0" err="1" smtClean="0">
                <a:latin typeface="Arial" panose="020B0604020202020204" pitchFamily="34" charset="0"/>
                <a:cs typeface="Arial" panose="020B0604020202020204" pitchFamily="34" charset="0"/>
              </a:rPr>
              <a:t>Экологически</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безопасное</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устройство</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для</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очистки</a:t>
            </a:r>
            <a:r>
              <a:rPr lang="en-GB" altLang="ru-RU" sz="2000" dirty="0" smtClean="0">
                <a:latin typeface="Arial" panose="020B0604020202020204" pitchFamily="34" charset="0"/>
                <a:cs typeface="Arial" panose="020B0604020202020204" pitchFamily="34" charset="0"/>
              </a:rPr>
              <a:t> и </a:t>
            </a:r>
            <a:r>
              <a:rPr lang="en-GB" altLang="ru-RU" sz="2000" dirty="0" err="1" smtClean="0">
                <a:latin typeface="Arial" panose="020B0604020202020204" pitchFamily="34" charset="0"/>
                <a:cs typeface="Arial" panose="020B0604020202020204" pitchFamily="34" charset="0"/>
              </a:rPr>
              <a:t>обеззараживания</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воздуха</a:t>
            </a:r>
            <a:r>
              <a:rPr lang="en-GB" altLang="ru-RU" sz="2000" dirty="0" smtClean="0">
                <a:latin typeface="Arial" panose="020B0604020202020204" pitchFamily="34" charset="0"/>
                <a:cs typeface="Arial" panose="020B0604020202020204" pitchFamily="34" charset="0"/>
              </a:rPr>
              <a:t> в </a:t>
            </a:r>
            <a:r>
              <a:rPr lang="en-GB" altLang="ru-RU" sz="2000" dirty="0" err="1" smtClean="0">
                <a:latin typeface="Arial" panose="020B0604020202020204" pitchFamily="34" charset="0"/>
                <a:cs typeface="Arial" panose="020B0604020202020204" pitchFamily="34" charset="0"/>
              </a:rPr>
              <a:t>помещениях</a:t>
            </a:r>
            <a:r>
              <a:rPr lang="en-GB" altLang="ru-RU" sz="2000" dirty="0" smtClean="0">
                <a:latin typeface="Arial" panose="020B0604020202020204" pitchFamily="34" charset="0"/>
                <a:cs typeface="Arial" panose="020B0604020202020204" pitchFamily="34" charset="0"/>
              </a:rPr>
              <a:t> с </a:t>
            </a:r>
            <a:r>
              <a:rPr lang="en-GB" altLang="ru-RU" sz="2000" u="sng" dirty="0" err="1" smtClean="0">
                <a:latin typeface="Arial" panose="020B0604020202020204" pitchFamily="34" charset="0"/>
                <a:cs typeface="Arial" panose="020B0604020202020204" pitchFamily="34" charset="0"/>
              </a:rPr>
              <a:t>одновременным</a:t>
            </a:r>
            <a:r>
              <a:rPr lang="en-GB" altLang="ru-RU" sz="2000" u="sng" dirty="0" smtClean="0">
                <a:latin typeface="Arial" panose="020B0604020202020204" pitchFamily="34" charset="0"/>
                <a:cs typeface="Arial" panose="020B0604020202020204" pitchFamily="34" charset="0"/>
              </a:rPr>
              <a:t> </a:t>
            </a:r>
            <a:r>
              <a:rPr lang="en-GB" altLang="ru-RU" sz="2000" u="sng" dirty="0" err="1" smtClean="0">
                <a:latin typeface="Arial" panose="020B0604020202020204" pitchFamily="34" charset="0"/>
                <a:cs typeface="Arial" panose="020B0604020202020204" pitchFamily="34" charset="0"/>
              </a:rPr>
              <a:t>пребыванием</a:t>
            </a:r>
            <a:r>
              <a:rPr lang="en-GB" altLang="ru-RU" sz="2000" u="sng" dirty="0" smtClean="0">
                <a:latin typeface="Arial" panose="020B0604020202020204" pitchFamily="34" charset="0"/>
                <a:cs typeface="Arial" panose="020B0604020202020204" pitchFamily="34" charset="0"/>
              </a:rPr>
              <a:t> в </a:t>
            </a:r>
            <a:r>
              <a:rPr lang="en-GB" altLang="ru-RU" sz="2000" u="sng" dirty="0" err="1" smtClean="0">
                <a:latin typeface="Arial" panose="020B0604020202020204" pitchFamily="34" charset="0"/>
                <a:cs typeface="Arial" panose="020B0604020202020204" pitchFamily="34" charset="0"/>
              </a:rPr>
              <a:t>них</a:t>
            </a:r>
            <a:r>
              <a:rPr lang="en-GB" altLang="ru-RU" sz="2000" u="sng" dirty="0" smtClean="0">
                <a:latin typeface="Arial" panose="020B0604020202020204" pitchFamily="34" charset="0"/>
                <a:cs typeface="Arial" panose="020B0604020202020204" pitchFamily="34" charset="0"/>
              </a:rPr>
              <a:t> </a:t>
            </a:r>
            <a:r>
              <a:rPr lang="en-GB" altLang="ru-RU" sz="2000" u="sng" dirty="0" err="1" smtClean="0">
                <a:latin typeface="Arial" panose="020B0604020202020204" pitchFamily="34" charset="0"/>
                <a:cs typeface="Arial" panose="020B0604020202020204" pitchFamily="34" charset="0"/>
              </a:rPr>
              <a:t>людей</a:t>
            </a:r>
            <a:endParaRPr lang="ru-RU" altLang="ru-RU" sz="2000" dirty="0" smtClean="0">
              <a:latin typeface="Arial" panose="020B0604020202020204" pitchFamily="34" charset="0"/>
              <a:cs typeface="Arial" panose="020B0604020202020204" pitchFamily="34" charset="0"/>
            </a:endParaRPr>
          </a:p>
          <a:p>
            <a:pPr eaLnBrk="1" hangingPunct="1">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ru-RU" sz="2000" dirty="0" smtClean="0">
              <a:latin typeface="Arial" panose="020B0604020202020204" pitchFamily="34" charset="0"/>
              <a:cs typeface="Arial" panose="020B0604020202020204" pitchFamily="34" charset="0"/>
            </a:endParaRPr>
          </a:p>
          <a:p>
            <a:pPr eaLnBrk="1" hangingPunct="1">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ru-RU" sz="2000" dirty="0" err="1" smtClean="0">
                <a:latin typeface="Arial" panose="020B0604020202020204" pitchFamily="34" charset="0"/>
                <a:cs typeface="Arial" panose="020B0604020202020204" pitchFamily="34" charset="0"/>
              </a:rPr>
              <a:t>Прибор</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чистит</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воздух</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от</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болезнетворных</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бактерий</a:t>
            </a:r>
            <a:r>
              <a:rPr lang="en-GB" altLang="ru-RU" sz="2000" dirty="0" smtClean="0">
                <a:latin typeface="Arial" panose="020B0604020202020204" pitchFamily="34" charset="0"/>
                <a:cs typeface="Arial" panose="020B0604020202020204" pitchFamily="34" charset="0"/>
              </a:rPr>
              <a:t> и </a:t>
            </a:r>
            <a:r>
              <a:rPr lang="en-GB" altLang="ru-RU" sz="2000" dirty="0" err="1" smtClean="0">
                <a:latin typeface="Arial" panose="020B0604020202020204" pitchFamily="34" charset="0"/>
                <a:cs typeface="Arial" panose="020B0604020202020204" pitchFamily="34" charset="0"/>
              </a:rPr>
              <a:t>вирусов</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гриппа</a:t>
            </a:r>
            <a:r>
              <a:rPr lang="en-GB" altLang="ru-RU" sz="2000" dirty="0" smtClean="0">
                <a:latin typeface="Arial" panose="020B0604020202020204" pitchFamily="34" charset="0"/>
                <a:cs typeface="Arial" panose="020B0604020202020204" pitchFamily="34" charset="0"/>
              </a:rPr>
              <a:t>, ОРВИ)</a:t>
            </a:r>
            <a:endParaRPr lang="ru-RU" altLang="ru-RU" sz="2000" dirty="0" smtClean="0">
              <a:latin typeface="Arial" panose="020B0604020202020204" pitchFamily="34" charset="0"/>
              <a:cs typeface="Arial" panose="020B0604020202020204" pitchFamily="34" charset="0"/>
            </a:endParaRPr>
          </a:p>
          <a:p>
            <a:pPr eaLnBrk="1" hangingPunct="1">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ru-RU" sz="2000" dirty="0" smtClean="0">
                <a:latin typeface="Arial" panose="020B0604020202020204" pitchFamily="34" charset="0"/>
                <a:cs typeface="Arial" panose="020B0604020202020204" pitchFamily="34" charset="0"/>
              </a:rPr>
              <a:t>а </a:t>
            </a:r>
            <a:r>
              <a:rPr lang="en-GB" altLang="ru-RU" sz="2000" dirty="0" err="1" smtClean="0">
                <a:latin typeface="Arial" panose="020B0604020202020204" pitchFamily="34" charset="0"/>
                <a:cs typeface="Arial" panose="020B0604020202020204" pitchFamily="34" charset="0"/>
              </a:rPr>
              <a:t>также</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угарного</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газа</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окислов</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азота</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фенола</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формальдегида</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озона</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аммиака</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сероводорода</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копоти</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пыли</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неприятных</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запахов</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аллергенов</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различного</a:t>
            </a:r>
            <a:r>
              <a:rPr lang="en-GB" altLang="ru-RU" sz="2000" dirty="0" smtClean="0">
                <a:latin typeface="Arial" panose="020B0604020202020204" pitchFamily="34" charset="0"/>
                <a:cs typeface="Arial" panose="020B0604020202020204" pitchFamily="34" charset="0"/>
              </a:rPr>
              <a:t> </a:t>
            </a:r>
            <a:r>
              <a:rPr lang="en-GB" altLang="ru-RU" sz="2000" dirty="0" err="1" smtClean="0">
                <a:latin typeface="Arial" panose="020B0604020202020204" pitchFamily="34" charset="0"/>
                <a:cs typeface="Arial" panose="020B0604020202020204" pitchFamily="34" charset="0"/>
              </a:rPr>
              <a:t>происхождения</a:t>
            </a:r>
            <a:endParaRPr lang="en-GB" altLang="ru-RU" sz="2000" dirty="0" smtClean="0">
              <a:latin typeface="Arial" panose="020B0604020202020204" pitchFamily="34" charset="0"/>
              <a:cs typeface="Arial" panose="020B0604020202020204" pitchFamily="34" charset="0"/>
            </a:endParaRP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340768"/>
            <a:ext cx="432593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5081811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83568" y="-35914"/>
            <a:ext cx="80803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hangingPunct="1">
              <a:lnSpc>
                <a:spcPct val="100000"/>
              </a:lnSpc>
              <a:buClr>
                <a:srgbClr val="000000"/>
              </a:buClr>
              <a:buSzPct val="45000"/>
              <a:buFont typeface="Wingdings" panose="05000000000000000000" pitchFamily="2" charset="2"/>
              <a:buNone/>
            </a:pPr>
            <a:r>
              <a:rPr lang="en-GB" altLang="ru-RU" sz="3200" b="1" dirty="0">
                <a:solidFill>
                  <a:srgbClr val="FF0000"/>
                </a:solidFill>
                <a:latin typeface="Arial" panose="020B0604020202020204" pitchFamily="34" charset="0"/>
                <a:cs typeface="Arial" panose="020B0604020202020204" pitchFamily="34" charset="0"/>
              </a:rPr>
              <a:t>А</a:t>
            </a:r>
            <a:r>
              <a:rPr lang="ru-RU" altLang="ru-RU" sz="3200" b="1" dirty="0">
                <a:solidFill>
                  <a:srgbClr val="FF0000"/>
                </a:solidFill>
                <a:latin typeface="Arial" panose="020B0604020202020204" pitchFamily="34" charset="0"/>
                <a:cs typeface="Arial" panose="020B0604020202020204" pitchFamily="34" charset="0"/>
              </a:rPr>
              <a:t>МБИ</a:t>
            </a:r>
            <a:r>
              <a:rPr lang="en-GB" altLang="ru-RU" sz="3200" b="1" dirty="0">
                <a:solidFill>
                  <a:srgbClr val="FF0000"/>
                </a:solidFill>
                <a:latin typeface="Arial" panose="020B0604020202020204" pitchFamily="34" charset="0"/>
                <a:cs typeface="Arial" panose="020B0604020202020204" pitchFamily="34" charset="0"/>
              </a:rPr>
              <a:t>ЛАЙФ-Л</a:t>
            </a:r>
            <a:br>
              <a:rPr lang="en-GB" altLang="ru-RU" sz="3200" b="1" dirty="0">
                <a:solidFill>
                  <a:srgbClr val="FF0000"/>
                </a:solidFill>
                <a:latin typeface="Arial" panose="020B0604020202020204" pitchFamily="34" charset="0"/>
                <a:cs typeface="Arial" panose="020B0604020202020204" pitchFamily="34" charset="0"/>
              </a:rPr>
            </a:br>
            <a:r>
              <a:rPr lang="en-GB" altLang="ru-RU" sz="3200" b="1" dirty="0" err="1">
                <a:solidFill>
                  <a:srgbClr val="FF0000"/>
                </a:solidFill>
                <a:latin typeface="Arial" panose="020B0604020202020204" pitchFamily="34" charset="0"/>
                <a:cs typeface="Arial" panose="020B0604020202020204" pitchFamily="34" charset="0"/>
              </a:rPr>
              <a:t>Принцип</a:t>
            </a:r>
            <a:r>
              <a:rPr lang="en-GB" altLang="ru-RU" sz="3200" b="1" dirty="0">
                <a:solidFill>
                  <a:srgbClr val="FF0000"/>
                </a:solidFill>
                <a:latin typeface="Arial" panose="020B0604020202020204" pitchFamily="34" charset="0"/>
                <a:cs typeface="Arial" panose="020B0604020202020204" pitchFamily="34" charset="0"/>
              </a:rPr>
              <a:t> </a:t>
            </a:r>
            <a:r>
              <a:rPr lang="en-GB" altLang="ru-RU" sz="3200" b="1" dirty="0" err="1">
                <a:solidFill>
                  <a:srgbClr val="FF0000"/>
                </a:solidFill>
                <a:latin typeface="Arial" panose="020B0604020202020204" pitchFamily="34" charset="0"/>
                <a:cs typeface="Arial" panose="020B0604020202020204" pitchFamily="34" charset="0"/>
              </a:rPr>
              <a:t>действия</a:t>
            </a:r>
            <a:endParaRPr lang="en-GB" altLang="ru-RU" sz="3200" b="1" dirty="0">
              <a:solidFill>
                <a:srgbClr val="FF0000"/>
              </a:solidFill>
              <a:latin typeface="Arial" panose="020B0604020202020204" pitchFamily="34" charset="0"/>
              <a:cs typeface="Arial" panose="020B0604020202020204" pitchFamily="34" charset="0"/>
            </a:endParaRPr>
          </a:p>
        </p:txBody>
      </p:sp>
      <p:sp>
        <p:nvSpPr>
          <p:cNvPr id="169987" name="Text Box 3"/>
          <p:cNvSpPr txBox="1">
            <a:spLocks noChangeArrowheads="1"/>
          </p:cNvSpPr>
          <p:nvPr/>
        </p:nvSpPr>
        <p:spPr bwMode="auto">
          <a:xfrm>
            <a:off x="323528" y="1275361"/>
            <a:ext cx="8215313" cy="4972050"/>
          </a:xfrm>
          <a:prstGeom prst="rect">
            <a:avLst/>
          </a:prstGeom>
          <a:noFill/>
          <a:ln w="9525">
            <a:noFill/>
            <a:round/>
            <a:headEnd/>
            <a:tailEnd/>
          </a:ln>
          <a:effectLst/>
        </p:spPr>
        <p:txBody>
          <a:bodyPr lIns="182520" tIns="46080" rIns="182520" bIns="46080"/>
          <a:lstStyle/>
          <a:p>
            <a:pPr marL="419100" indent="-314325">
              <a:lnSpc>
                <a:spcPct val="100000"/>
              </a:lnSpc>
              <a:spcBef>
                <a:spcPts val="450"/>
              </a:spcBef>
              <a:buClr>
                <a:srgbClr val="E6E6E6"/>
              </a:buClr>
              <a:buSzPct val="45000"/>
              <a:buFont typeface="Times New Roman" panose="02020603050405020304" pitchFamily="18" charset="0"/>
              <a:buBlip>
                <a:blip r:embed="rId3"/>
              </a:buBlip>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800" dirty="0" err="1">
                <a:solidFill>
                  <a:schemeClr val="tx1"/>
                </a:solidFill>
                <a:latin typeface="Arial" pitchFamily="34" charset="0"/>
                <a:cs typeface="Arial" pitchFamily="34" charset="0"/>
              </a:rPr>
              <a:t>Принцип</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действия</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основан</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на</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технологии</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фотокаталитического</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окисления</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летучих</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органических</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соединений</a:t>
            </a:r>
            <a:r>
              <a:rPr lang="en-GB" sz="1800" dirty="0">
                <a:solidFill>
                  <a:schemeClr val="tx1"/>
                </a:solidFill>
                <a:latin typeface="Arial" pitchFamily="34" charset="0"/>
                <a:cs typeface="Arial" pitchFamily="34" charset="0"/>
              </a:rPr>
              <a:t> и </a:t>
            </a:r>
            <a:r>
              <a:rPr lang="en-GB" sz="1800" dirty="0" err="1">
                <a:solidFill>
                  <a:schemeClr val="tx1"/>
                </a:solidFill>
                <a:latin typeface="Arial" pitchFamily="34" charset="0"/>
                <a:cs typeface="Arial" pitchFamily="34" charset="0"/>
              </a:rPr>
              <a:t>любых</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патогенных</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организмов</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находящихся</a:t>
            </a:r>
            <a:r>
              <a:rPr lang="en-GB" sz="1800" dirty="0">
                <a:solidFill>
                  <a:schemeClr val="tx1"/>
                </a:solidFill>
                <a:latin typeface="Arial" pitchFamily="34" charset="0"/>
                <a:cs typeface="Arial" pitchFamily="34" charset="0"/>
              </a:rPr>
              <a:t> в </a:t>
            </a:r>
            <a:r>
              <a:rPr lang="en-GB" sz="1800" dirty="0" err="1">
                <a:solidFill>
                  <a:schemeClr val="tx1"/>
                </a:solidFill>
                <a:latin typeface="Arial" pitchFamily="34" charset="0"/>
                <a:cs typeface="Arial" pitchFamily="34" charset="0"/>
              </a:rPr>
              <a:t>воздухе</a:t>
            </a:r>
            <a:endParaRPr lang="ru-RU" sz="1800" dirty="0">
              <a:solidFill>
                <a:schemeClr val="tx1"/>
              </a:solidFill>
              <a:latin typeface="Arial" pitchFamily="34" charset="0"/>
              <a:cs typeface="Arial" pitchFamily="34" charset="0"/>
            </a:endParaRPr>
          </a:p>
          <a:p>
            <a:pPr marL="419100" indent="-314325">
              <a:lnSpc>
                <a:spcPct val="100000"/>
              </a:lnSpc>
              <a:spcBef>
                <a:spcPts val="450"/>
              </a:spcBef>
              <a:buClr>
                <a:srgbClr val="E6E6E6"/>
              </a:buClr>
              <a:buSzPct val="45000"/>
              <a:buFont typeface="Times New Roman" panose="02020603050405020304" pitchFamily="18" charset="0"/>
              <a:buBlip>
                <a:blip r:embed="rId3"/>
              </a:buBlip>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endParaRPr lang="en-GB" sz="1800" dirty="0">
              <a:solidFill>
                <a:schemeClr val="tx1"/>
              </a:solidFill>
              <a:latin typeface="Arial" pitchFamily="34" charset="0"/>
              <a:cs typeface="Arial" pitchFamily="34" charset="0"/>
            </a:endParaRPr>
          </a:p>
          <a:p>
            <a:pPr marL="419100" indent="-314325">
              <a:lnSpc>
                <a:spcPct val="100000"/>
              </a:lnSpc>
              <a:spcBef>
                <a:spcPts val="450"/>
              </a:spcBef>
              <a:buClr>
                <a:srgbClr val="E6E6E6"/>
              </a:buClr>
              <a:buSzPct val="45000"/>
              <a:buFont typeface="Times New Roman" panose="02020603050405020304" pitchFamily="18" charset="0"/>
              <a:buBlip>
                <a:blip r:embed="rId3"/>
              </a:buBlip>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800" dirty="0">
                <a:solidFill>
                  <a:schemeClr val="tx1"/>
                </a:solidFill>
                <a:latin typeface="Arial" pitchFamily="34" charset="0"/>
                <a:cs typeface="Arial" pitchFamily="34" charset="0"/>
              </a:rPr>
              <a:t>В </a:t>
            </a:r>
            <a:r>
              <a:rPr lang="en-GB" sz="1800" dirty="0" err="1">
                <a:solidFill>
                  <a:schemeClr val="tx1"/>
                </a:solidFill>
                <a:latin typeface="Arial" pitchFamily="34" charset="0"/>
                <a:cs typeface="Arial" pitchFamily="34" charset="0"/>
              </a:rPr>
              <a:t>процессе</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фотокатализа</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все</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летучие</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органические</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соединения</a:t>
            </a:r>
            <a:r>
              <a:rPr lang="en-GB" sz="1800" dirty="0">
                <a:solidFill>
                  <a:schemeClr val="tx1"/>
                </a:solidFill>
                <a:latin typeface="Arial" pitchFamily="34" charset="0"/>
                <a:cs typeface="Arial" pitchFamily="34" charset="0"/>
              </a:rPr>
              <a:t>  и </a:t>
            </a:r>
            <a:r>
              <a:rPr lang="en-GB" sz="1800" dirty="0" err="1">
                <a:solidFill>
                  <a:schemeClr val="tx1"/>
                </a:solidFill>
                <a:latin typeface="Arial" pitchFamily="34" charset="0"/>
                <a:cs typeface="Arial" pitchFamily="34" charset="0"/>
              </a:rPr>
              <a:t>органические</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вещества</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микроорганизмов</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не</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накапливаются</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на</a:t>
            </a:r>
            <a:r>
              <a:rPr lang="en-GB" sz="1800" dirty="0">
                <a:solidFill>
                  <a:schemeClr val="tx1"/>
                </a:solidFill>
                <a:latin typeface="Arial" pitchFamily="34" charset="0"/>
                <a:cs typeface="Arial" pitchFamily="34" charset="0"/>
              </a:rPr>
              <a:t> </a:t>
            </a:r>
          </a:p>
          <a:p>
            <a:pPr marL="419100" indent="-314325">
              <a:lnSpc>
                <a:spcPct val="100000"/>
              </a:lnSpc>
              <a:spcBef>
                <a:spcPts val="45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фотокаталитическом</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фильтре</a:t>
            </a:r>
            <a:r>
              <a:rPr lang="en-GB" sz="1800" dirty="0">
                <a:solidFill>
                  <a:schemeClr val="tx1"/>
                </a:solidFill>
                <a:latin typeface="Arial" pitchFamily="34" charset="0"/>
                <a:cs typeface="Arial" pitchFamily="34" charset="0"/>
              </a:rPr>
              <a:t>, а</a:t>
            </a:r>
          </a:p>
          <a:p>
            <a:pPr marL="419100" indent="-314325">
              <a:lnSpc>
                <a:spcPct val="100000"/>
              </a:lnSpc>
              <a:spcBef>
                <a:spcPts val="45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800" dirty="0">
                <a:solidFill>
                  <a:schemeClr val="tx1"/>
                </a:solidFill>
                <a:latin typeface="Arial" pitchFamily="34" charset="0"/>
                <a:cs typeface="Arial" pitchFamily="34" charset="0"/>
              </a:rPr>
              <a:t>	</a:t>
            </a:r>
            <a:r>
              <a:rPr lang="en-GB" sz="1800" dirty="0" err="1" smtClean="0">
                <a:solidFill>
                  <a:schemeClr val="tx1"/>
                </a:solidFill>
                <a:latin typeface="Arial" pitchFamily="34" charset="0"/>
                <a:cs typeface="Arial" pitchFamily="34" charset="0"/>
              </a:rPr>
              <a:t>под</a:t>
            </a:r>
            <a:r>
              <a:rPr lang="en-GB" sz="1800" dirty="0" smtClean="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действием</a:t>
            </a:r>
            <a:r>
              <a:rPr lang="en-GB" sz="1800" dirty="0">
                <a:solidFill>
                  <a:schemeClr val="tx1"/>
                </a:solidFill>
                <a:latin typeface="Arial" pitchFamily="34" charset="0"/>
                <a:cs typeface="Arial" pitchFamily="34" charset="0"/>
              </a:rPr>
              <a:t> </a:t>
            </a:r>
          </a:p>
          <a:p>
            <a:pPr marL="419100" indent="-314325">
              <a:lnSpc>
                <a:spcPct val="100000"/>
              </a:lnSpc>
              <a:spcBef>
                <a:spcPts val="45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ультрафиолетового</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излучения</a:t>
            </a:r>
            <a:r>
              <a:rPr lang="en-GB" sz="1800" dirty="0">
                <a:solidFill>
                  <a:schemeClr val="tx1"/>
                </a:solidFill>
                <a:latin typeface="Arial" pitchFamily="34" charset="0"/>
                <a:cs typeface="Arial" pitchFamily="34" charset="0"/>
              </a:rPr>
              <a:t> </a:t>
            </a:r>
          </a:p>
          <a:p>
            <a:pPr marL="419100" indent="-314325">
              <a:lnSpc>
                <a:spcPct val="100000"/>
              </a:lnSpc>
              <a:spcBef>
                <a:spcPts val="45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800" dirty="0">
                <a:solidFill>
                  <a:schemeClr val="tx1"/>
                </a:solidFill>
                <a:latin typeface="Arial" pitchFamily="34" charset="0"/>
                <a:cs typeface="Arial" pitchFamily="34" charset="0"/>
              </a:rPr>
              <a:t>	в </a:t>
            </a:r>
            <a:r>
              <a:rPr lang="en-GB" sz="1800" dirty="0" err="1">
                <a:solidFill>
                  <a:schemeClr val="tx1"/>
                </a:solidFill>
                <a:latin typeface="Arial" pitchFamily="34" charset="0"/>
                <a:cs typeface="Arial" pitchFamily="34" charset="0"/>
              </a:rPr>
              <a:t>присутствии</a:t>
            </a:r>
            <a:r>
              <a:rPr lang="en-GB" sz="1800" dirty="0">
                <a:solidFill>
                  <a:schemeClr val="tx1"/>
                </a:solidFill>
                <a:latin typeface="Arial" pitchFamily="34" charset="0"/>
                <a:cs typeface="Arial" pitchFamily="34" charset="0"/>
              </a:rPr>
              <a:t> </a:t>
            </a:r>
          </a:p>
          <a:p>
            <a:pPr marL="419100" indent="-314325">
              <a:lnSpc>
                <a:spcPct val="100000"/>
              </a:lnSpc>
              <a:spcBef>
                <a:spcPts val="45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фотокатализатора</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разлагаются</a:t>
            </a:r>
            <a:endParaRPr lang="en-GB" sz="1800" dirty="0">
              <a:solidFill>
                <a:schemeClr val="tx1"/>
              </a:solidFill>
              <a:latin typeface="Arial" pitchFamily="34" charset="0"/>
              <a:cs typeface="Arial" pitchFamily="34" charset="0"/>
            </a:endParaRPr>
          </a:p>
          <a:p>
            <a:pPr marL="419100" indent="-314325">
              <a:lnSpc>
                <a:spcPct val="100000"/>
              </a:lnSpc>
              <a:spcBef>
                <a:spcPts val="45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800" dirty="0">
                <a:solidFill>
                  <a:schemeClr val="tx1"/>
                </a:solidFill>
                <a:latin typeface="Arial" pitchFamily="34" charset="0"/>
                <a:cs typeface="Arial" pitchFamily="34" charset="0"/>
              </a:rPr>
              <a:t>	</a:t>
            </a:r>
            <a:r>
              <a:rPr lang="en-GB" sz="1800" dirty="0" err="1" smtClean="0">
                <a:solidFill>
                  <a:schemeClr val="tx1"/>
                </a:solidFill>
                <a:latin typeface="Arial" pitchFamily="34" charset="0"/>
                <a:cs typeface="Arial" pitchFamily="34" charset="0"/>
              </a:rPr>
              <a:t>на</a:t>
            </a:r>
            <a:r>
              <a:rPr lang="en-GB" sz="1800" dirty="0" smtClean="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безвредные</a:t>
            </a:r>
            <a:r>
              <a:rPr lang="en-GB" sz="1800" dirty="0">
                <a:solidFill>
                  <a:schemeClr val="tx1"/>
                </a:solidFill>
                <a:latin typeface="Arial" pitchFamily="34" charset="0"/>
                <a:cs typeface="Arial" pitchFamily="34" charset="0"/>
              </a:rPr>
              <a:t> </a:t>
            </a:r>
          </a:p>
          <a:p>
            <a:pPr marL="419100" indent="-314325">
              <a:lnSpc>
                <a:spcPct val="100000"/>
              </a:lnSpc>
              <a:spcBef>
                <a:spcPts val="45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компоненты</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естественной</a:t>
            </a:r>
            <a:r>
              <a:rPr lang="en-GB" sz="1800" dirty="0">
                <a:solidFill>
                  <a:schemeClr val="tx1"/>
                </a:solidFill>
                <a:latin typeface="Arial" pitchFamily="34" charset="0"/>
                <a:cs typeface="Arial" pitchFamily="34" charset="0"/>
              </a:rPr>
              <a:t> </a:t>
            </a:r>
          </a:p>
          <a:p>
            <a:pPr marL="419100" indent="-314325">
              <a:lnSpc>
                <a:spcPct val="100000"/>
              </a:lnSpc>
              <a:spcBef>
                <a:spcPts val="45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воздушной</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среды</a:t>
            </a:r>
            <a:endParaRPr lang="en-GB" sz="1800" dirty="0">
              <a:solidFill>
                <a:schemeClr val="tx1"/>
              </a:solidFill>
              <a:latin typeface="Arial" pitchFamily="34" charset="0"/>
              <a:cs typeface="Arial" pitchFamily="34" charset="0"/>
            </a:endParaRPr>
          </a:p>
          <a:p>
            <a:pPr marL="419100" indent="-314325">
              <a:lnSpc>
                <a:spcPct val="100000"/>
              </a:lnSpc>
              <a:spcBef>
                <a:spcPts val="45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endParaRPr lang="en-GB" sz="1800" dirty="0">
              <a:solidFill>
                <a:srgbClr val="EAEAEA"/>
              </a:solidFill>
              <a:effectLst>
                <a:outerShdw blurRad="38100" dist="38100" dir="2700000" algn="tl">
                  <a:srgbClr val="000000"/>
                </a:outerShdw>
              </a:effectLst>
            </a:endParaRPr>
          </a:p>
        </p:txBody>
      </p:sp>
      <p:grpSp>
        <p:nvGrpSpPr>
          <p:cNvPr id="50180" name="Group 4"/>
          <p:cNvGrpSpPr>
            <a:grpSpLocks/>
          </p:cNvGrpSpPr>
          <p:nvPr/>
        </p:nvGrpSpPr>
        <p:grpSpPr bwMode="auto">
          <a:xfrm>
            <a:off x="5119204" y="3573016"/>
            <a:ext cx="3532188" cy="2616200"/>
            <a:chOff x="3092" y="2172"/>
            <a:chExt cx="2225" cy="1648"/>
          </a:xfrm>
        </p:grpSpPr>
        <p:pic>
          <p:nvPicPr>
            <p:cNvPr id="50181" name="Picture 5"/>
            <p:cNvPicPr>
              <a:picLocks noChangeAspect="1" noChangeArrowheads="1"/>
            </p:cNvPicPr>
            <p:nvPr/>
          </p:nvPicPr>
          <p:blipFill>
            <a:blip r:embed="rId4">
              <a:lum bright="-12000" contrast="54000"/>
              <a:extLst>
                <a:ext uri="{28A0092B-C50C-407E-A947-70E740481C1C}">
                  <a14:useLocalDpi xmlns:a14="http://schemas.microsoft.com/office/drawing/2010/main" val="0"/>
                </a:ext>
              </a:extLst>
            </a:blip>
            <a:srcRect/>
            <a:stretch>
              <a:fillRect/>
            </a:stretch>
          </p:blipFill>
          <p:spPr bwMode="auto">
            <a:xfrm>
              <a:off x="3092" y="2172"/>
              <a:ext cx="2226" cy="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0182" name="Text Box 6"/>
            <p:cNvSpPr txBox="1">
              <a:spLocks noChangeArrowheads="1"/>
            </p:cNvSpPr>
            <p:nvPr/>
          </p:nvSpPr>
          <p:spPr bwMode="auto">
            <a:xfrm>
              <a:off x="3092" y="2172"/>
              <a:ext cx="2226" cy="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panose="02020603050405020304" pitchFamily="18" charset="0"/>
                </a:defRPr>
              </a:lvl1pPr>
              <a:lvl2pPr marL="742950" indent="-285750" eaLnBrk="0" hangingPunct="0">
                <a:defRPr sz="2400">
                  <a:solidFill>
                    <a:schemeClr val="bg1"/>
                  </a:solidFill>
                  <a:latin typeface="Times New Roman" panose="02020603050405020304" pitchFamily="18" charset="0"/>
                </a:defRPr>
              </a:lvl2pPr>
              <a:lvl3pPr marL="1143000" indent="-228600" eaLnBrk="0" hangingPunct="0">
                <a:defRPr sz="2400">
                  <a:solidFill>
                    <a:schemeClr val="bg1"/>
                  </a:solidFill>
                  <a:latin typeface="Times New Roman" panose="02020603050405020304" pitchFamily="18" charset="0"/>
                </a:defRPr>
              </a:lvl3pPr>
              <a:lvl4pPr marL="1600200" indent="-228600" eaLnBrk="0" hangingPunct="0">
                <a:defRPr sz="2400">
                  <a:solidFill>
                    <a:schemeClr val="bg1"/>
                  </a:solidFill>
                  <a:latin typeface="Times New Roman" panose="02020603050405020304" pitchFamily="18" charset="0"/>
                </a:defRPr>
              </a:lvl4pPr>
              <a:lvl5pPr marL="2057400" indent="-228600" eaLnBrk="0" hangingPunct="0">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9pPr>
            </a:lstStyle>
            <a:p>
              <a:pPr eaLnBrk="1" hangingPunct="1"/>
              <a:endParaRPr lang="ru-RU" altLang="ru-RU"/>
            </a:p>
          </p:txBody>
        </p:sp>
      </p:grpSp>
    </p:spTree>
    <p:extLst>
      <p:ext uri="{BB962C8B-B14F-4D97-AF65-F5344CB8AC3E}">
        <p14:creationId xmlns:p14="http://schemas.microsoft.com/office/powerpoint/2010/main" val="7652952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00075" y="63412"/>
            <a:ext cx="8080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hangingPunct="1">
              <a:lnSpc>
                <a:spcPct val="100000"/>
              </a:lnSpc>
              <a:buClr>
                <a:srgbClr val="000000"/>
              </a:buClr>
              <a:buSzPct val="45000"/>
              <a:buFont typeface="Wingdings" panose="05000000000000000000" pitchFamily="2" charset="2"/>
              <a:buNone/>
            </a:pPr>
            <a:r>
              <a:rPr lang="en-GB" altLang="ru-RU" sz="3600" b="1" dirty="0">
                <a:solidFill>
                  <a:srgbClr val="FF0000"/>
                </a:solidFill>
                <a:latin typeface="Arial" panose="020B0604020202020204" pitchFamily="34" charset="0"/>
                <a:cs typeface="Arial" panose="020B0604020202020204" pitchFamily="34" charset="0"/>
              </a:rPr>
              <a:t>А</a:t>
            </a:r>
            <a:r>
              <a:rPr lang="ru-RU" altLang="ru-RU" sz="3600" b="1" dirty="0">
                <a:solidFill>
                  <a:srgbClr val="FF0000"/>
                </a:solidFill>
                <a:latin typeface="Arial" panose="020B0604020202020204" pitchFamily="34" charset="0"/>
                <a:cs typeface="Arial" panose="020B0604020202020204" pitchFamily="34" charset="0"/>
              </a:rPr>
              <a:t>МБИ</a:t>
            </a:r>
            <a:r>
              <a:rPr lang="en-GB" altLang="ru-RU" sz="3600" b="1" dirty="0">
                <a:solidFill>
                  <a:srgbClr val="FF0000"/>
                </a:solidFill>
                <a:latin typeface="Arial" panose="020B0604020202020204" pitchFamily="34" charset="0"/>
                <a:cs typeface="Arial" panose="020B0604020202020204" pitchFamily="34" charset="0"/>
              </a:rPr>
              <a:t>ЛАЙФ</a:t>
            </a:r>
          </a:p>
        </p:txBody>
      </p:sp>
      <p:sp>
        <p:nvSpPr>
          <p:cNvPr id="172035" name="Text Box 3"/>
          <p:cNvSpPr txBox="1">
            <a:spLocks noChangeArrowheads="1"/>
          </p:cNvSpPr>
          <p:nvPr/>
        </p:nvSpPr>
        <p:spPr bwMode="auto">
          <a:xfrm>
            <a:off x="395287" y="1556792"/>
            <a:ext cx="3814763" cy="4114800"/>
          </a:xfrm>
          <a:prstGeom prst="rect">
            <a:avLst/>
          </a:prstGeom>
          <a:noFill/>
          <a:ln w="9525">
            <a:noFill/>
            <a:round/>
            <a:headEnd/>
            <a:tailEnd/>
          </a:ln>
          <a:effectLst/>
        </p:spPr>
        <p:txBody>
          <a:bodyPr lIns="182520" tIns="46080" rIns="182520" bIns="46080"/>
          <a:lstStyle/>
          <a:p>
            <a:pPr marL="419100" indent="-314325">
              <a:lnSpc>
                <a:spcPct val="100000"/>
              </a:lnSpc>
              <a:spcBef>
                <a:spcPts val="600"/>
              </a:spcBef>
              <a:buClr>
                <a:srgbClr val="E6E6E6"/>
              </a:buClr>
              <a:buSzPct val="45000"/>
              <a:buFont typeface="Times New Roman" panose="02020603050405020304" pitchFamily="18" charset="0"/>
              <a:buBlip>
                <a:blip r:embed="rId3"/>
              </a:buBlip>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b="1" u="sng" dirty="0" err="1">
                <a:solidFill>
                  <a:schemeClr val="tx1"/>
                </a:solidFill>
                <a:effectLst>
                  <a:outerShdw blurRad="38100" dist="38100" dir="2700000" algn="tl">
                    <a:srgbClr val="000000"/>
                  </a:outerShdw>
                </a:effectLst>
                <a:latin typeface="Arial" pitchFamily="34" charset="0"/>
                <a:cs typeface="Arial" pitchFamily="34" charset="0"/>
              </a:rPr>
              <a:t>Действие</a:t>
            </a:r>
            <a:r>
              <a:rPr lang="en-GB" b="1" u="sng" dirty="0">
                <a:solidFill>
                  <a:schemeClr val="tx1"/>
                </a:solidFill>
                <a:effectLst>
                  <a:outerShdw blurRad="38100" dist="38100" dir="2700000" algn="tl">
                    <a:srgbClr val="000000"/>
                  </a:outerShdw>
                </a:effectLst>
                <a:latin typeface="Arial" pitchFamily="34" charset="0"/>
                <a:cs typeface="Arial" pitchFamily="34" charset="0"/>
              </a:rPr>
              <a:t> </a:t>
            </a:r>
            <a:r>
              <a:rPr lang="en-GB" b="1" u="sng" dirty="0" err="1">
                <a:solidFill>
                  <a:schemeClr val="tx1"/>
                </a:solidFill>
                <a:effectLst>
                  <a:outerShdw blurRad="38100" dist="38100" dir="2700000" algn="tl">
                    <a:srgbClr val="000000"/>
                  </a:outerShdw>
                </a:effectLst>
                <a:latin typeface="Arial" pitchFamily="34" charset="0"/>
                <a:cs typeface="Arial" pitchFamily="34" charset="0"/>
              </a:rPr>
              <a:t>бактерицидной</a:t>
            </a:r>
            <a:r>
              <a:rPr lang="en-GB" b="1" u="sng" dirty="0">
                <a:solidFill>
                  <a:schemeClr val="tx1"/>
                </a:solidFill>
                <a:effectLst>
                  <a:outerShdw blurRad="38100" dist="38100" dir="2700000" algn="tl">
                    <a:srgbClr val="000000"/>
                  </a:outerShdw>
                </a:effectLst>
                <a:latin typeface="Arial" pitchFamily="34" charset="0"/>
                <a:cs typeface="Arial" pitchFamily="34" charset="0"/>
              </a:rPr>
              <a:t> </a:t>
            </a:r>
            <a:r>
              <a:rPr lang="en-GB" b="1" u="sng" dirty="0" err="1">
                <a:solidFill>
                  <a:schemeClr val="tx1"/>
                </a:solidFill>
                <a:effectLst>
                  <a:outerShdw blurRad="38100" dist="38100" dir="2700000" algn="tl">
                    <a:srgbClr val="000000"/>
                  </a:outerShdw>
                </a:effectLst>
                <a:latin typeface="Arial" pitchFamily="34" charset="0"/>
                <a:cs typeface="Arial" pitchFamily="34" charset="0"/>
              </a:rPr>
              <a:t>лампы</a:t>
            </a:r>
            <a:r>
              <a:rPr lang="en-GB" b="1" u="sng" dirty="0">
                <a:solidFill>
                  <a:schemeClr val="tx1"/>
                </a:solidFill>
                <a:effectLst>
                  <a:outerShdw blurRad="38100" dist="38100" dir="2700000" algn="tl">
                    <a:srgbClr val="000000"/>
                  </a:outerShdw>
                </a:effectLst>
                <a:latin typeface="Arial" pitchFamily="34" charset="0"/>
                <a:cs typeface="Arial" pitchFamily="34" charset="0"/>
              </a:rPr>
              <a:t>:</a:t>
            </a:r>
          </a:p>
          <a:p>
            <a:pPr marL="419100" indent="-314325">
              <a:lnSpc>
                <a:spcPct val="100000"/>
              </a:lnSpc>
              <a:spcBef>
                <a:spcPts val="40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600" b="1" dirty="0" err="1">
                <a:solidFill>
                  <a:schemeClr val="tx1"/>
                </a:solidFill>
                <a:latin typeface="Arial" pitchFamily="34" charset="0"/>
                <a:cs typeface="Arial" pitchFamily="34" charset="0"/>
              </a:rPr>
              <a:t>Жесткий</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ультрафиолет</a:t>
            </a:r>
            <a:r>
              <a:rPr lang="en-GB" sz="1600" b="1" dirty="0">
                <a:solidFill>
                  <a:schemeClr val="tx1"/>
                </a:solidFill>
                <a:latin typeface="Arial" pitchFamily="34" charset="0"/>
                <a:cs typeface="Arial" pitchFamily="34" charset="0"/>
              </a:rPr>
              <a:t> (УФ-С)‏</a:t>
            </a:r>
          </a:p>
          <a:p>
            <a:pPr marL="419100" indent="-314325">
              <a:lnSpc>
                <a:spcPct val="100000"/>
              </a:lnSpc>
              <a:spcBef>
                <a:spcPts val="40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600" b="1" dirty="0">
                <a:solidFill>
                  <a:schemeClr val="tx1"/>
                </a:solidFill>
                <a:latin typeface="Arial" pitchFamily="34" charset="0"/>
                <a:cs typeface="Arial" pitchFamily="34" charset="0"/>
              </a:rPr>
              <a:t>Х=254 </a:t>
            </a:r>
            <a:r>
              <a:rPr lang="en-GB" sz="1600" b="1" dirty="0" err="1">
                <a:solidFill>
                  <a:schemeClr val="tx1"/>
                </a:solidFill>
                <a:latin typeface="Arial" pitchFamily="34" charset="0"/>
                <a:cs typeface="Arial" pitchFamily="34" charset="0"/>
              </a:rPr>
              <a:t>нм</a:t>
            </a:r>
            <a:endParaRPr lang="en-GB" sz="1600" b="1" dirty="0">
              <a:solidFill>
                <a:schemeClr val="tx1"/>
              </a:solidFill>
              <a:latin typeface="Arial" pitchFamily="34" charset="0"/>
              <a:cs typeface="Arial" pitchFamily="34" charset="0"/>
            </a:endParaRPr>
          </a:p>
          <a:p>
            <a:pPr marL="419100" indent="-314325">
              <a:lnSpc>
                <a:spcPct val="100000"/>
              </a:lnSpc>
              <a:spcBef>
                <a:spcPts val="40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endParaRPr lang="en-GB" sz="1600" b="1" dirty="0">
              <a:solidFill>
                <a:schemeClr val="tx1"/>
              </a:solidFill>
              <a:latin typeface="Arial" pitchFamily="34" charset="0"/>
              <a:cs typeface="Arial" pitchFamily="34" charset="0"/>
            </a:endParaRPr>
          </a:p>
          <a:p>
            <a:pPr marL="419100" indent="-314325">
              <a:lnSpc>
                <a:spcPct val="100000"/>
              </a:lnSpc>
              <a:spcBef>
                <a:spcPts val="40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600" b="1" dirty="0" err="1">
                <a:solidFill>
                  <a:schemeClr val="tx1"/>
                </a:solidFill>
                <a:latin typeface="Arial" pitchFamily="34" charset="0"/>
                <a:cs typeface="Arial" pitchFamily="34" charset="0"/>
              </a:rPr>
              <a:t>Необходимо</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создать</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не</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менее</a:t>
            </a:r>
            <a:r>
              <a:rPr lang="en-GB" sz="1600" b="1" dirty="0">
                <a:solidFill>
                  <a:schemeClr val="tx1"/>
                </a:solidFill>
                <a:latin typeface="Arial" pitchFamily="34" charset="0"/>
                <a:cs typeface="Arial" pitchFamily="34" charset="0"/>
              </a:rPr>
              <a:t> 8-20  </a:t>
            </a:r>
            <a:r>
              <a:rPr lang="en-GB" sz="1600" b="1" dirty="0" err="1">
                <a:solidFill>
                  <a:schemeClr val="tx1"/>
                </a:solidFill>
                <a:latin typeface="Arial" pitchFamily="34" charset="0"/>
                <a:cs typeface="Arial" pitchFamily="34" charset="0"/>
              </a:rPr>
              <a:t>разрывов</a:t>
            </a:r>
            <a:r>
              <a:rPr lang="en-GB" sz="1600" b="1" dirty="0">
                <a:solidFill>
                  <a:schemeClr val="tx1"/>
                </a:solidFill>
                <a:latin typeface="Arial" pitchFamily="34" charset="0"/>
                <a:cs typeface="Arial" pitchFamily="34" charset="0"/>
              </a:rPr>
              <a:t> в </a:t>
            </a:r>
            <a:r>
              <a:rPr lang="en-GB" sz="1600" b="1" dirty="0" err="1">
                <a:solidFill>
                  <a:schemeClr val="tx1"/>
                </a:solidFill>
                <a:latin typeface="Arial" pitchFamily="34" charset="0"/>
                <a:cs typeface="Arial" pitchFamily="34" charset="0"/>
              </a:rPr>
              <a:t>молекулярной</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цепи</a:t>
            </a:r>
            <a:r>
              <a:rPr lang="en-GB" sz="1600" b="1" dirty="0">
                <a:solidFill>
                  <a:schemeClr val="tx1"/>
                </a:solidFill>
                <a:latin typeface="Arial" pitchFamily="34" charset="0"/>
                <a:cs typeface="Arial" pitchFamily="34" charset="0"/>
              </a:rPr>
              <a:t> ДНК </a:t>
            </a:r>
            <a:r>
              <a:rPr lang="en-GB" sz="1600" b="1" dirty="0" err="1">
                <a:solidFill>
                  <a:schemeClr val="tx1"/>
                </a:solidFill>
                <a:latin typeface="Arial" pitchFamily="34" charset="0"/>
                <a:cs typeface="Arial" pitchFamily="34" charset="0"/>
              </a:rPr>
              <a:t>клетки</a:t>
            </a:r>
            <a:r>
              <a:rPr lang="en-GB" sz="1600" b="1" dirty="0">
                <a:solidFill>
                  <a:schemeClr val="tx1"/>
                </a:solidFill>
                <a:latin typeface="Arial" pitchFamily="34" charset="0"/>
                <a:cs typeface="Arial" pitchFamily="34" charset="0"/>
              </a:rPr>
              <a:t>.</a:t>
            </a:r>
          </a:p>
          <a:p>
            <a:pPr marL="419100" indent="-314325">
              <a:lnSpc>
                <a:spcPct val="100000"/>
              </a:lnSpc>
              <a:spcBef>
                <a:spcPts val="40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endParaRPr lang="en-GB" sz="1600" dirty="0">
              <a:solidFill>
                <a:srgbClr val="EAEAEA"/>
              </a:solidFill>
              <a:effectLst>
                <a:outerShdw blurRad="38100" dist="38100" dir="2700000" algn="tl">
                  <a:srgbClr val="000000"/>
                </a:outerShdw>
              </a:effectLst>
            </a:endParaRPr>
          </a:p>
        </p:txBody>
      </p:sp>
      <p:sp>
        <p:nvSpPr>
          <p:cNvPr id="172036" name="Text Box 4"/>
          <p:cNvSpPr txBox="1">
            <a:spLocks noChangeArrowheads="1"/>
          </p:cNvSpPr>
          <p:nvPr/>
        </p:nvSpPr>
        <p:spPr bwMode="auto">
          <a:xfrm>
            <a:off x="4716016" y="1556792"/>
            <a:ext cx="3814762" cy="4114800"/>
          </a:xfrm>
          <a:prstGeom prst="rect">
            <a:avLst/>
          </a:prstGeom>
          <a:noFill/>
          <a:ln w="9525">
            <a:noFill/>
            <a:round/>
            <a:headEnd/>
            <a:tailEnd/>
          </a:ln>
          <a:effectLst/>
        </p:spPr>
        <p:txBody>
          <a:bodyPr lIns="182520" tIns="46080" rIns="182520" bIns="46080"/>
          <a:lstStyle/>
          <a:p>
            <a:pPr marL="419100" indent="-314325">
              <a:lnSpc>
                <a:spcPct val="100000"/>
              </a:lnSpc>
              <a:spcBef>
                <a:spcPts val="600"/>
              </a:spcBef>
              <a:buClr>
                <a:srgbClr val="E6E6E6"/>
              </a:buClr>
              <a:buSzPct val="45000"/>
              <a:buFont typeface="Times New Roman" panose="02020603050405020304" pitchFamily="18" charset="0"/>
              <a:buBlip>
                <a:blip r:embed="rId3"/>
              </a:buBlip>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b="1" u="sng" dirty="0" err="1">
                <a:solidFill>
                  <a:schemeClr val="tx1"/>
                </a:solidFill>
                <a:effectLst>
                  <a:outerShdw blurRad="38100" dist="38100" dir="2700000" algn="tl">
                    <a:srgbClr val="000000"/>
                  </a:outerShdw>
                </a:effectLst>
                <a:latin typeface="Arial" pitchFamily="34" charset="0"/>
                <a:cs typeface="Arial" pitchFamily="34" charset="0"/>
              </a:rPr>
              <a:t>Действие</a:t>
            </a:r>
            <a:r>
              <a:rPr lang="en-GB" b="1" u="sng" dirty="0">
                <a:solidFill>
                  <a:schemeClr val="tx1"/>
                </a:solidFill>
                <a:effectLst>
                  <a:outerShdw blurRad="38100" dist="38100" dir="2700000" algn="tl">
                    <a:srgbClr val="000000"/>
                  </a:outerShdw>
                </a:effectLst>
                <a:latin typeface="Arial" pitchFamily="34" charset="0"/>
                <a:cs typeface="Arial" pitchFamily="34" charset="0"/>
              </a:rPr>
              <a:t> ФКО А</a:t>
            </a:r>
            <a:r>
              <a:rPr lang="ru-RU" b="1" u="sng" dirty="0">
                <a:solidFill>
                  <a:schemeClr val="tx1"/>
                </a:solidFill>
                <a:effectLst>
                  <a:outerShdw blurRad="38100" dist="38100" dir="2700000" algn="tl">
                    <a:srgbClr val="000000"/>
                  </a:outerShdw>
                </a:effectLst>
                <a:latin typeface="Arial" pitchFamily="34" charset="0"/>
                <a:cs typeface="Arial" pitchFamily="34" charset="0"/>
              </a:rPr>
              <a:t>МБИ</a:t>
            </a:r>
            <a:r>
              <a:rPr lang="en-GB" b="1" u="sng" dirty="0">
                <a:solidFill>
                  <a:schemeClr val="tx1"/>
                </a:solidFill>
                <a:effectLst>
                  <a:outerShdw blurRad="38100" dist="38100" dir="2700000" algn="tl">
                    <a:srgbClr val="000000"/>
                  </a:outerShdw>
                </a:effectLst>
                <a:latin typeface="Arial" pitchFamily="34" charset="0"/>
                <a:cs typeface="Arial" pitchFamily="34" charset="0"/>
              </a:rPr>
              <a:t>ЛАЙФ</a:t>
            </a:r>
          </a:p>
          <a:p>
            <a:pPr marL="419100" indent="-314325">
              <a:lnSpc>
                <a:spcPct val="100000"/>
              </a:lnSpc>
              <a:spcBef>
                <a:spcPts val="40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600" b="1" dirty="0" err="1">
                <a:solidFill>
                  <a:schemeClr val="tx1"/>
                </a:solidFill>
                <a:latin typeface="Arial" pitchFamily="34" charset="0"/>
                <a:cs typeface="Arial" pitchFamily="34" charset="0"/>
              </a:rPr>
              <a:t>Мягкий</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ультрафиолет</a:t>
            </a:r>
            <a:r>
              <a:rPr lang="en-GB" sz="1600" b="1" dirty="0">
                <a:solidFill>
                  <a:schemeClr val="tx1"/>
                </a:solidFill>
                <a:latin typeface="Arial" pitchFamily="34" charset="0"/>
                <a:cs typeface="Arial" pitchFamily="34" charset="0"/>
              </a:rPr>
              <a:t> (УФ-А) Х = 320-400 </a:t>
            </a:r>
            <a:r>
              <a:rPr lang="en-GB" sz="1600" b="1" dirty="0" err="1">
                <a:solidFill>
                  <a:schemeClr val="tx1"/>
                </a:solidFill>
                <a:latin typeface="Arial" pitchFamily="34" charset="0"/>
                <a:cs typeface="Arial" pitchFamily="34" charset="0"/>
              </a:rPr>
              <a:t>нм</a:t>
            </a:r>
            <a:endParaRPr lang="en-GB" sz="1600" b="1" dirty="0">
              <a:solidFill>
                <a:schemeClr val="tx1"/>
              </a:solidFill>
              <a:latin typeface="Arial" pitchFamily="34" charset="0"/>
              <a:cs typeface="Arial" pitchFamily="34" charset="0"/>
            </a:endParaRPr>
          </a:p>
          <a:p>
            <a:pPr marL="419100" indent="-314325">
              <a:lnSpc>
                <a:spcPct val="100000"/>
              </a:lnSpc>
              <a:spcBef>
                <a:spcPts val="40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endParaRPr lang="en-GB" sz="1600" b="1" dirty="0">
              <a:solidFill>
                <a:schemeClr val="tx1"/>
              </a:solidFill>
              <a:latin typeface="Arial" pitchFamily="34" charset="0"/>
              <a:cs typeface="Arial" pitchFamily="34" charset="0"/>
            </a:endParaRPr>
          </a:p>
          <a:p>
            <a:pPr marL="419100" indent="-314325">
              <a:lnSpc>
                <a:spcPct val="100000"/>
              </a:lnSpc>
              <a:spcBef>
                <a:spcPts val="40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r>
              <a:rPr lang="en-GB" sz="1600" b="1" dirty="0" err="1">
                <a:solidFill>
                  <a:schemeClr val="tx1"/>
                </a:solidFill>
                <a:latin typeface="Arial" pitchFamily="34" charset="0"/>
                <a:cs typeface="Arial" pitchFamily="34" charset="0"/>
              </a:rPr>
              <a:t>Для</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гибели</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клетки</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достаточно</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одного</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радикала</a:t>
            </a:r>
            <a:r>
              <a:rPr lang="en-GB" sz="1600" b="1" dirty="0">
                <a:solidFill>
                  <a:schemeClr val="tx1"/>
                </a:solidFill>
                <a:latin typeface="Arial" pitchFamily="34" charset="0"/>
                <a:cs typeface="Arial" pitchFamily="34" charset="0"/>
              </a:rPr>
              <a:t> ОН </a:t>
            </a:r>
            <a:r>
              <a:rPr lang="en-GB" sz="1600" b="1" dirty="0" err="1">
                <a:solidFill>
                  <a:schemeClr val="tx1"/>
                </a:solidFill>
                <a:latin typeface="Arial" pitchFamily="34" charset="0"/>
                <a:cs typeface="Arial" pitchFamily="34" charset="0"/>
              </a:rPr>
              <a:t>или</a:t>
            </a:r>
            <a:r>
              <a:rPr lang="en-GB" sz="1600" b="1" dirty="0">
                <a:solidFill>
                  <a:schemeClr val="tx1"/>
                </a:solidFill>
                <a:latin typeface="Arial" pitchFamily="34" charset="0"/>
                <a:cs typeface="Arial" pitchFamily="34" charset="0"/>
              </a:rPr>
              <a:t> О, </a:t>
            </a:r>
            <a:r>
              <a:rPr lang="en-GB" sz="1600" b="1" dirty="0" err="1">
                <a:solidFill>
                  <a:schemeClr val="tx1"/>
                </a:solidFill>
                <a:latin typeface="Arial" pitchFamily="34" charset="0"/>
                <a:cs typeface="Arial" pitchFamily="34" charset="0"/>
              </a:rPr>
              <a:t>рвущего</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клеточную</a:t>
            </a:r>
            <a:r>
              <a:rPr lang="en-GB" sz="1600" b="1" dirty="0">
                <a:solidFill>
                  <a:schemeClr val="tx1"/>
                </a:solidFill>
                <a:latin typeface="Arial" pitchFamily="34" charset="0"/>
                <a:cs typeface="Arial" pitchFamily="34" charset="0"/>
              </a:rPr>
              <a:t> </a:t>
            </a:r>
            <a:r>
              <a:rPr lang="en-GB" sz="1600" b="1" dirty="0" err="1">
                <a:solidFill>
                  <a:schemeClr val="tx1"/>
                </a:solidFill>
                <a:latin typeface="Arial" pitchFamily="34" charset="0"/>
                <a:cs typeface="Arial" pitchFamily="34" charset="0"/>
              </a:rPr>
              <a:t>мембрану</a:t>
            </a:r>
            <a:r>
              <a:rPr lang="en-GB" sz="1600" dirty="0">
                <a:solidFill>
                  <a:schemeClr val="tx1"/>
                </a:solidFill>
                <a:effectLst>
                  <a:outerShdw blurRad="38100" dist="38100" dir="2700000" algn="tl">
                    <a:srgbClr val="000000"/>
                  </a:outerShdw>
                </a:effectLst>
                <a:latin typeface="Arial" pitchFamily="34" charset="0"/>
                <a:cs typeface="Arial" pitchFamily="34" charset="0"/>
              </a:rPr>
              <a:t>. </a:t>
            </a:r>
          </a:p>
          <a:p>
            <a:pPr marL="419100" indent="-314325">
              <a:lnSpc>
                <a:spcPct val="100000"/>
              </a:lnSpc>
              <a:spcBef>
                <a:spcPts val="400"/>
              </a:spcBef>
              <a:buClr>
                <a:srgbClr val="FFCC66"/>
              </a:buClr>
              <a:buSzPct val="75000"/>
              <a:tabLst>
                <a:tab pos="419100" algn="l"/>
                <a:tab pos="866775" algn="l"/>
                <a:tab pos="1316038" algn="l"/>
                <a:tab pos="1765300" algn="l"/>
                <a:tab pos="2214563" algn="l"/>
                <a:tab pos="2663825" algn="l"/>
                <a:tab pos="3113088" algn="l"/>
                <a:tab pos="3562350" algn="l"/>
                <a:tab pos="4011613" algn="l"/>
                <a:tab pos="4460875" algn="l"/>
                <a:tab pos="4910138" algn="l"/>
                <a:tab pos="5359400" algn="l"/>
                <a:tab pos="5808663" algn="l"/>
                <a:tab pos="6257925" algn="l"/>
                <a:tab pos="6707188" algn="l"/>
                <a:tab pos="7156450" algn="l"/>
                <a:tab pos="7605713" algn="l"/>
                <a:tab pos="8054975" algn="l"/>
                <a:tab pos="8504238" algn="l"/>
                <a:tab pos="8953500" algn="l"/>
                <a:tab pos="9402763" algn="l"/>
              </a:tabLst>
              <a:defRPr/>
            </a:pPr>
            <a:endParaRPr lang="en-GB" sz="1600" dirty="0">
              <a:solidFill>
                <a:srgbClr val="EAEAEA"/>
              </a:solidFill>
              <a:effectLst>
                <a:outerShdw blurRad="38100" dist="38100" dir="2700000" algn="tl">
                  <a:srgbClr val="000000"/>
                </a:outerShdw>
              </a:effectLst>
            </a:endParaRPr>
          </a:p>
        </p:txBody>
      </p:sp>
      <p:grpSp>
        <p:nvGrpSpPr>
          <p:cNvPr id="51205" name="Group 5"/>
          <p:cNvGrpSpPr>
            <a:grpSpLocks/>
          </p:cNvGrpSpPr>
          <p:nvPr/>
        </p:nvGrpSpPr>
        <p:grpSpPr bwMode="auto">
          <a:xfrm>
            <a:off x="1259632" y="4537235"/>
            <a:ext cx="2228850" cy="1808162"/>
            <a:chOff x="793" y="2886"/>
            <a:chExt cx="1404" cy="1139"/>
          </a:xfrm>
        </p:grpSpPr>
        <p:pic>
          <p:nvPicPr>
            <p:cNvPr id="512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 y="2886"/>
              <a:ext cx="1405"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08" name="Text Box 7"/>
            <p:cNvSpPr txBox="1">
              <a:spLocks noChangeArrowheads="1"/>
            </p:cNvSpPr>
            <p:nvPr/>
          </p:nvSpPr>
          <p:spPr bwMode="auto">
            <a:xfrm>
              <a:off x="793" y="2886"/>
              <a:ext cx="1405"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panose="02020603050405020304" pitchFamily="18" charset="0"/>
                </a:defRPr>
              </a:lvl1pPr>
              <a:lvl2pPr marL="742950" indent="-285750" eaLnBrk="0" hangingPunct="0">
                <a:defRPr sz="2400">
                  <a:solidFill>
                    <a:schemeClr val="bg1"/>
                  </a:solidFill>
                  <a:latin typeface="Times New Roman" panose="02020603050405020304" pitchFamily="18" charset="0"/>
                </a:defRPr>
              </a:lvl2pPr>
              <a:lvl3pPr marL="1143000" indent="-228600" eaLnBrk="0" hangingPunct="0">
                <a:defRPr sz="2400">
                  <a:solidFill>
                    <a:schemeClr val="bg1"/>
                  </a:solidFill>
                  <a:latin typeface="Times New Roman" panose="02020603050405020304" pitchFamily="18" charset="0"/>
                </a:defRPr>
              </a:lvl3pPr>
              <a:lvl4pPr marL="1600200" indent="-228600" eaLnBrk="0" hangingPunct="0">
                <a:defRPr sz="2400">
                  <a:solidFill>
                    <a:schemeClr val="bg1"/>
                  </a:solidFill>
                  <a:latin typeface="Times New Roman" panose="02020603050405020304" pitchFamily="18" charset="0"/>
                </a:defRPr>
              </a:lvl4pPr>
              <a:lvl5pPr marL="2057400" indent="-228600" eaLnBrk="0" hangingPunct="0">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defRPr sz="2400">
                  <a:solidFill>
                    <a:schemeClr val="bg1"/>
                  </a:solidFill>
                  <a:latin typeface="Times New Roman" panose="02020603050405020304" pitchFamily="18" charset="0"/>
                </a:defRPr>
              </a:lvl9pPr>
            </a:lstStyle>
            <a:p>
              <a:pPr eaLnBrk="1" hangingPunct="1"/>
              <a:endParaRPr lang="ru-RU" altLang="ru-RU"/>
            </a:p>
          </p:txBody>
        </p:sp>
      </p:grpSp>
      <p:pic>
        <p:nvPicPr>
          <p:cNvPr id="5120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4509120"/>
            <a:ext cx="2447925"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104038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71500" y="0"/>
            <a:ext cx="8080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0000"/>
              </a:lnSpc>
              <a:spcBef>
                <a:spcPct val="0"/>
              </a:spcBef>
              <a:spcAft>
                <a:spcPct val="0"/>
              </a:spcAft>
              <a:buClr>
                <a:srgbClr val="EAEAEA"/>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hangingPunct="1">
              <a:lnSpc>
                <a:spcPct val="100000"/>
              </a:lnSpc>
              <a:buClr>
                <a:srgbClr val="000000"/>
              </a:buClr>
              <a:buSzPct val="45000"/>
              <a:buFont typeface="Wingdings" panose="05000000000000000000" pitchFamily="2" charset="2"/>
              <a:buNone/>
            </a:pPr>
            <a:r>
              <a:rPr lang="en-GB" altLang="ru-RU" sz="2800" b="1" dirty="0">
                <a:solidFill>
                  <a:srgbClr val="FF0000"/>
                </a:solidFill>
                <a:latin typeface="Arial" panose="020B0604020202020204" pitchFamily="34" charset="0"/>
                <a:cs typeface="Arial" panose="020B0604020202020204" pitchFamily="34" charset="0"/>
              </a:rPr>
              <a:t>А</a:t>
            </a:r>
            <a:r>
              <a:rPr lang="ru-RU" altLang="ru-RU" sz="2800" b="1" dirty="0">
                <a:solidFill>
                  <a:srgbClr val="FF0000"/>
                </a:solidFill>
                <a:latin typeface="Arial" panose="020B0604020202020204" pitchFamily="34" charset="0"/>
                <a:cs typeface="Arial" panose="020B0604020202020204" pitchFamily="34" charset="0"/>
              </a:rPr>
              <a:t>МБИ</a:t>
            </a:r>
            <a:r>
              <a:rPr lang="en-GB" altLang="ru-RU" sz="2800" b="1" dirty="0">
                <a:solidFill>
                  <a:srgbClr val="FF0000"/>
                </a:solidFill>
                <a:latin typeface="Arial" panose="020B0604020202020204" pitchFamily="34" charset="0"/>
                <a:cs typeface="Arial" panose="020B0604020202020204" pitchFamily="34" charset="0"/>
              </a:rPr>
              <a:t>ЛАЙФ-Л</a:t>
            </a:r>
            <a:br>
              <a:rPr lang="en-GB" altLang="ru-RU" sz="2800" b="1" dirty="0">
                <a:solidFill>
                  <a:srgbClr val="FF0000"/>
                </a:solidFill>
                <a:latin typeface="Arial" panose="020B0604020202020204" pitchFamily="34" charset="0"/>
                <a:cs typeface="Arial" panose="020B0604020202020204" pitchFamily="34" charset="0"/>
              </a:rPr>
            </a:br>
            <a:r>
              <a:rPr lang="en-GB" altLang="ru-RU" sz="2800" b="1" dirty="0" err="1">
                <a:solidFill>
                  <a:srgbClr val="FF0000"/>
                </a:solidFill>
                <a:latin typeface="Arial" panose="020B0604020202020204" pitchFamily="34" charset="0"/>
                <a:cs typeface="Arial" panose="020B0604020202020204" pitchFamily="34" charset="0"/>
              </a:rPr>
              <a:t>Очистка</a:t>
            </a:r>
            <a:r>
              <a:rPr lang="en-GB" altLang="ru-RU" sz="2800" b="1" dirty="0">
                <a:solidFill>
                  <a:srgbClr val="FF0000"/>
                </a:solidFill>
                <a:latin typeface="Arial" panose="020B0604020202020204" pitchFamily="34" charset="0"/>
                <a:cs typeface="Arial" panose="020B0604020202020204" pitchFamily="34" charset="0"/>
              </a:rPr>
              <a:t> и </a:t>
            </a:r>
            <a:r>
              <a:rPr lang="en-GB" altLang="ru-RU" sz="2800" b="1" dirty="0" err="1">
                <a:solidFill>
                  <a:srgbClr val="FF0000"/>
                </a:solidFill>
                <a:latin typeface="Arial" panose="020B0604020202020204" pitchFamily="34" charset="0"/>
                <a:cs typeface="Arial" panose="020B0604020202020204" pitchFamily="34" charset="0"/>
              </a:rPr>
              <a:t>обеззараживание</a:t>
            </a:r>
            <a:r>
              <a:rPr lang="en-GB" altLang="ru-RU" sz="2800" b="1" dirty="0">
                <a:solidFill>
                  <a:srgbClr val="FF0000"/>
                </a:solidFill>
                <a:latin typeface="Arial" panose="020B0604020202020204" pitchFamily="34" charset="0"/>
                <a:cs typeface="Arial" panose="020B0604020202020204" pitchFamily="34" charset="0"/>
              </a:rPr>
              <a:t> </a:t>
            </a:r>
            <a:r>
              <a:rPr lang="en-GB" altLang="ru-RU" sz="2800" b="1" dirty="0" err="1" smtClean="0">
                <a:solidFill>
                  <a:srgbClr val="FF0000"/>
                </a:solidFill>
                <a:latin typeface="Arial" panose="020B0604020202020204" pitchFamily="34" charset="0"/>
                <a:cs typeface="Arial" panose="020B0604020202020204" pitchFamily="34" charset="0"/>
              </a:rPr>
              <a:t>воздуха</a:t>
            </a:r>
            <a:endParaRPr lang="en-GB" altLang="ru-RU" sz="2800" b="1" dirty="0">
              <a:solidFill>
                <a:srgbClr val="FF0000"/>
              </a:solidFill>
              <a:latin typeface="Arial" panose="020B0604020202020204" pitchFamily="34" charset="0"/>
              <a:cs typeface="Arial" panose="020B0604020202020204" pitchFamily="34" charset="0"/>
            </a:endParaRPr>
          </a:p>
        </p:txBody>
      </p:sp>
      <p:sp>
        <p:nvSpPr>
          <p:cNvPr id="167939" name="Text Box 3"/>
          <p:cNvSpPr txBox="1">
            <a:spLocks noChangeArrowheads="1"/>
          </p:cNvSpPr>
          <p:nvPr/>
        </p:nvSpPr>
        <p:spPr bwMode="auto">
          <a:xfrm>
            <a:off x="251520" y="980728"/>
            <a:ext cx="8429625" cy="5715000"/>
          </a:xfrm>
          <a:prstGeom prst="rect">
            <a:avLst/>
          </a:prstGeom>
          <a:noFill/>
          <a:ln w="9525">
            <a:noFill/>
            <a:round/>
            <a:headEnd/>
            <a:tailEnd/>
          </a:ln>
          <a:effectLst/>
        </p:spPr>
        <p:txBody>
          <a:bodyPr lIns="182520" tIns="46080" rIns="182520" bIns="46080"/>
          <a:lstStyle/>
          <a:p>
            <a:pPr marL="328613" indent="-328613">
              <a:lnSpc>
                <a:spcPct val="100000"/>
              </a:lnSpc>
              <a:spcBef>
                <a:spcPts val="450"/>
              </a:spcBef>
              <a:buClr>
                <a:srgbClr val="FFCC66"/>
              </a:buClr>
              <a:buSzPct val="7500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n-GB" sz="1800" dirty="0">
              <a:solidFill>
                <a:srgbClr val="EAEAEA"/>
              </a:solidFill>
              <a:latin typeface="Arial" pitchFamily="34" charset="0"/>
              <a:cs typeface="Arial" pitchFamily="34" charset="0"/>
            </a:endParaRPr>
          </a:p>
          <a:p>
            <a:pPr marL="328613" indent="-328613">
              <a:lnSpc>
                <a:spcPct val="100000"/>
              </a:lnSpc>
              <a:spcBef>
                <a:spcPts val="450"/>
              </a:spcBef>
              <a:buClr>
                <a:srgbClr val="FFCC66"/>
              </a:buClr>
              <a:buSzPct val="7500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n-GB" sz="1800" dirty="0" err="1">
                <a:solidFill>
                  <a:schemeClr val="tx1"/>
                </a:solidFill>
                <a:latin typeface="Arial" pitchFamily="34" charset="0"/>
                <a:cs typeface="Arial" pitchFamily="34" charset="0"/>
              </a:rPr>
              <a:t>Прибор</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чистит</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воздух</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от</a:t>
            </a:r>
            <a:r>
              <a:rPr lang="en-GB" sz="1800" dirty="0">
                <a:solidFill>
                  <a:schemeClr val="tx1"/>
                </a:solidFill>
                <a:latin typeface="Arial" pitchFamily="34" charset="0"/>
                <a:cs typeface="Arial" pitchFamily="34" charset="0"/>
              </a:rPr>
              <a:t>:</a:t>
            </a:r>
          </a:p>
          <a:p>
            <a:pPr marL="328613" indent="-328613">
              <a:lnSpc>
                <a:spcPct val="100000"/>
              </a:lnSpc>
              <a:spcBef>
                <a:spcPts val="450"/>
              </a:spcBef>
              <a:buClr>
                <a:srgbClr val="FFCC66"/>
              </a:buClr>
              <a:buSzPct val="7500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n-GB" sz="1800" dirty="0">
              <a:solidFill>
                <a:schemeClr val="tx1"/>
              </a:solidFill>
              <a:latin typeface="Arial" pitchFamily="34" charset="0"/>
              <a:cs typeface="Arial" pitchFamily="34" charset="0"/>
            </a:endParaRPr>
          </a:p>
          <a:p>
            <a:pPr marL="285750" indent="-285750">
              <a:lnSpc>
                <a:spcPct val="100000"/>
              </a:lnSpc>
              <a:spcBef>
                <a:spcPts val="450"/>
              </a:spcBef>
              <a:buSzPct val="107000"/>
              <a:buFont typeface="Wingdings" panose="05000000000000000000" pitchFamily="2" charset="2"/>
              <a:buChar char="Ø"/>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n-GB" sz="1800" dirty="0" err="1">
                <a:solidFill>
                  <a:schemeClr val="tx1"/>
                </a:solidFill>
                <a:latin typeface="Arial" pitchFamily="34" charset="0"/>
                <a:cs typeface="Arial" pitchFamily="34" charset="0"/>
              </a:rPr>
              <a:t>Выхлопных</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газов</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угарного</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газа</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окислов</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азота</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фенолов</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формальдегидов</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озона</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аммиака</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сероводородов</a:t>
            </a:r>
            <a:endParaRPr lang="ru-RU" sz="1800" dirty="0">
              <a:solidFill>
                <a:schemeClr val="tx1"/>
              </a:solidFill>
              <a:latin typeface="Arial" pitchFamily="34" charset="0"/>
              <a:cs typeface="Arial" pitchFamily="34" charset="0"/>
            </a:endParaRPr>
          </a:p>
          <a:p>
            <a:pPr marL="285750" indent="-285750">
              <a:lnSpc>
                <a:spcPct val="100000"/>
              </a:lnSpc>
              <a:spcBef>
                <a:spcPts val="450"/>
              </a:spcBef>
              <a:buSzPct val="107000"/>
              <a:buFont typeface="Wingdings" panose="05000000000000000000" pitchFamily="2" charset="2"/>
              <a:buChar char="Ø"/>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n-GB" sz="1800" dirty="0">
              <a:solidFill>
                <a:schemeClr val="tx1"/>
              </a:solidFill>
              <a:latin typeface="Arial" pitchFamily="34" charset="0"/>
              <a:cs typeface="Arial" pitchFamily="34" charset="0"/>
            </a:endParaRPr>
          </a:p>
          <a:p>
            <a:pPr marL="285750" indent="-285750">
              <a:lnSpc>
                <a:spcPct val="100000"/>
              </a:lnSpc>
              <a:spcBef>
                <a:spcPts val="450"/>
              </a:spcBef>
              <a:buSzPct val="107000"/>
              <a:buFont typeface="Wingdings" panose="05000000000000000000" pitchFamily="2" charset="2"/>
              <a:buChar char="Ø"/>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n-GB" sz="1800" dirty="0" err="1">
                <a:solidFill>
                  <a:schemeClr val="tx1"/>
                </a:solidFill>
                <a:latin typeface="Arial" pitchFamily="34" charset="0"/>
                <a:cs typeface="Arial" pitchFamily="34" charset="0"/>
              </a:rPr>
              <a:t>Токсичных</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органических</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соединений</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бытового</a:t>
            </a:r>
            <a:r>
              <a:rPr lang="en-GB" sz="1800" dirty="0">
                <a:solidFill>
                  <a:schemeClr val="tx1"/>
                </a:solidFill>
                <a:latin typeface="Arial" pitchFamily="34" charset="0"/>
                <a:cs typeface="Arial" pitchFamily="34" charset="0"/>
              </a:rPr>
              <a:t> и </a:t>
            </a:r>
            <a:r>
              <a:rPr lang="en-GB" sz="1800" dirty="0" err="1">
                <a:solidFill>
                  <a:schemeClr val="tx1"/>
                </a:solidFill>
                <a:latin typeface="Arial" pitchFamily="34" charset="0"/>
                <a:cs typeface="Arial" pitchFamily="34" charset="0"/>
              </a:rPr>
              <a:t>промышленного</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происхождения</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хлоро</a:t>
            </a:r>
            <a:r>
              <a:rPr lang="en-GB" sz="1800" dirty="0">
                <a:solidFill>
                  <a:schemeClr val="tx1"/>
                </a:solidFill>
                <a:latin typeface="Arial" pitchFamily="34" charset="0"/>
                <a:cs typeface="Arial" pitchFamily="34" charset="0"/>
              </a:rPr>
              <a:t>- и </a:t>
            </a:r>
            <a:r>
              <a:rPr lang="en-GB" sz="1800" dirty="0" err="1">
                <a:solidFill>
                  <a:schemeClr val="tx1"/>
                </a:solidFill>
                <a:latin typeface="Arial" pitchFamily="34" charset="0"/>
                <a:cs typeface="Arial" pitchFamily="34" charset="0"/>
              </a:rPr>
              <a:t>кислородо</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содержащие</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углеводороды</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эфиры</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альдегиды</a:t>
            </a:r>
            <a:r>
              <a:rPr lang="en-GB" sz="1800" dirty="0">
                <a:solidFill>
                  <a:schemeClr val="tx1"/>
                </a:solidFill>
                <a:latin typeface="Arial" pitchFamily="34" charset="0"/>
                <a:cs typeface="Arial" pitchFamily="34" charset="0"/>
              </a:rPr>
              <a:t> и </a:t>
            </a:r>
            <a:r>
              <a:rPr lang="en-GB" sz="1800" dirty="0" err="1">
                <a:solidFill>
                  <a:schemeClr val="tx1"/>
                </a:solidFill>
                <a:latin typeface="Arial" pitchFamily="34" charset="0"/>
                <a:cs typeface="Arial" pitchFamily="34" charset="0"/>
              </a:rPr>
              <a:t>кетоны</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ароматические</a:t>
            </a:r>
            <a:r>
              <a:rPr lang="en-GB" sz="1800" dirty="0">
                <a:solidFill>
                  <a:schemeClr val="tx1"/>
                </a:solidFill>
                <a:latin typeface="Arial" pitchFamily="34" charset="0"/>
                <a:cs typeface="Arial" pitchFamily="34" charset="0"/>
              </a:rPr>
              <a:t> и </a:t>
            </a:r>
            <a:r>
              <a:rPr lang="en-GB" sz="1800" dirty="0" err="1">
                <a:solidFill>
                  <a:schemeClr val="tx1"/>
                </a:solidFill>
                <a:latin typeface="Arial" pitchFamily="34" charset="0"/>
                <a:cs typeface="Arial" pitchFamily="34" charset="0"/>
              </a:rPr>
              <a:t>гетероциклические</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канцерогены</a:t>
            </a:r>
            <a:r>
              <a:rPr lang="en-GB" sz="1800" dirty="0">
                <a:solidFill>
                  <a:schemeClr val="tx1"/>
                </a:solidFill>
                <a:latin typeface="Arial" pitchFamily="34" charset="0"/>
                <a:cs typeface="Arial" pitchFamily="34" charset="0"/>
              </a:rPr>
              <a:t>.</a:t>
            </a:r>
          </a:p>
          <a:p>
            <a:pPr marL="285750" indent="-285750">
              <a:lnSpc>
                <a:spcPct val="100000"/>
              </a:lnSpc>
              <a:spcBef>
                <a:spcPts val="450"/>
              </a:spcBef>
              <a:buSzPct val="107000"/>
              <a:buFont typeface="Wingdings" panose="05000000000000000000" pitchFamily="2" charset="2"/>
              <a:buChar char="Ø"/>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n-GB" sz="1800" dirty="0">
              <a:solidFill>
                <a:schemeClr val="tx1"/>
              </a:solidFill>
              <a:latin typeface="Arial" pitchFamily="34" charset="0"/>
              <a:cs typeface="Arial" pitchFamily="34" charset="0"/>
            </a:endParaRPr>
          </a:p>
          <a:p>
            <a:pPr marL="285750" indent="-285750">
              <a:lnSpc>
                <a:spcPct val="100000"/>
              </a:lnSpc>
              <a:spcBef>
                <a:spcPts val="450"/>
              </a:spcBef>
              <a:buSzPct val="107000"/>
              <a:buFont typeface="Wingdings" panose="05000000000000000000" pitchFamily="2" charset="2"/>
              <a:buChar char="Ø"/>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n-GB" sz="1800" dirty="0" err="1">
                <a:solidFill>
                  <a:schemeClr val="tx1"/>
                </a:solidFill>
                <a:latin typeface="Arial" pitchFamily="34" charset="0"/>
                <a:cs typeface="Arial" pitchFamily="34" charset="0"/>
              </a:rPr>
              <a:t>Копоти</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пыли</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неприятных</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запахов</a:t>
            </a:r>
            <a:r>
              <a:rPr lang="en-GB" sz="1800" dirty="0">
                <a:solidFill>
                  <a:schemeClr val="tx1"/>
                </a:solidFill>
                <a:latin typeface="Arial" pitchFamily="34" charset="0"/>
                <a:cs typeface="Arial" pitchFamily="34" charset="0"/>
              </a:rPr>
              <a:t>.</a:t>
            </a:r>
          </a:p>
          <a:p>
            <a:pPr marL="285750" indent="-285750">
              <a:lnSpc>
                <a:spcPct val="100000"/>
              </a:lnSpc>
              <a:spcBef>
                <a:spcPts val="450"/>
              </a:spcBef>
              <a:buSzPct val="107000"/>
              <a:buFont typeface="Wingdings" panose="05000000000000000000" pitchFamily="2" charset="2"/>
              <a:buChar char="Ø"/>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n-GB" sz="1800" dirty="0">
              <a:solidFill>
                <a:schemeClr val="tx1"/>
              </a:solidFill>
              <a:latin typeface="Arial" pitchFamily="34" charset="0"/>
              <a:cs typeface="Arial" pitchFamily="34" charset="0"/>
            </a:endParaRPr>
          </a:p>
          <a:p>
            <a:pPr marL="285750" indent="-285750">
              <a:lnSpc>
                <a:spcPct val="100000"/>
              </a:lnSpc>
              <a:spcBef>
                <a:spcPts val="450"/>
              </a:spcBef>
              <a:buSzPct val="107000"/>
              <a:buFont typeface="Wingdings" panose="05000000000000000000" pitchFamily="2" charset="2"/>
              <a:buChar char="Ø"/>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n-GB" sz="1800" dirty="0" err="1">
                <a:solidFill>
                  <a:schemeClr val="tx1"/>
                </a:solidFill>
                <a:latin typeface="Arial" pitchFamily="34" charset="0"/>
                <a:cs typeface="Arial" pitchFamily="34" charset="0"/>
              </a:rPr>
              <a:t>Аллергенов</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различного</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происхождения</a:t>
            </a:r>
            <a:r>
              <a:rPr lang="en-GB" sz="1800" dirty="0">
                <a:solidFill>
                  <a:schemeClr val="tx1"/>
                </a:solidFill>
                <a:latin typeface="Arial" pitchFamily="34" charset="0"/>
                <a:cs typeface="Arial" pitchFamily="34" charset="0"/>
              </a:rPr>
              <a:t>.</a:t>
            </a:r>
          </a:p>
          <a:p>
            <a:pPr marL="285750" indent="-285750">
              <a:lnSpc>
                <a:spcPct val="100000"/>
              </a:lnSpc>
              <a:spcBef>
                <a:spcPts val="450"/>
              </a:spcBef>
              <a:buSzPct val="107000"/>
              <a:buFont typeface="Wingdings" panose="05000000000000000000" pitchFamily="2" charset="2"/>
              <a:buChar char="Ø"/>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n-GB" sz="1800" dirty="0">
              <a:solidFill>
                <a:schemeClr val="tx1"/>
              </a:solidFill>
              <a:latin typeface="Arial" pitchFamily="34" charset="0"/>
              <a:cs typeface="Arial" pitchFamily="34" charset="0"/>
            </a:endParaRPr>
          </a:p>
          <a:p>
            <a:pPr marL="285750" indent="-285750">
              <a:lnSpc>
                <a:spcPct val="100000"/>
              </a:lnSpc>
              <a:spcBef>
                <a:spcPts val="450"/>
              </a:spcBef>
              <a:buSzPct val="107000"/>
              <a:buFont typeface="Wingdings" panose="05000000000000000000" pitchFamily="2" charset="2"/>
              <a:buChar char="Ø"/>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n-GB" sz="1800" dirty="0" err="1">
                <a:solidFill>
                  <a:schemeClr val="tx1"/>
                </a:solidFill>
                <a:latin typeface="Arial" pitchFamily="34" charset="0"/>
                <a:cs typeface="Arial" pitchFamily="34" charset="0"/>
              </a:rPr>
              <a:t>Болезнетворных</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бактерий</a:t>
            </a:r>
            <a:r>
              <a:rPr lang="en-GB" sz="1800" dirty="0">
                <a:solidFill>
                  <a:schemeClr val="tx1"/>
                </a:solidFill>
                <a:latin typeface="Arial" pitchFamily="34" charset="0"/>
                <a:cs typeface="Arial" pitchFamily="34" charset="0"/>
              </a:rPr>
              <a:t> и </a:t>
            </a:r>
            <a:r>
              <a:rPr lang="en-GB" sz="1800" dirty="0" err="1">
                <a:solidFill>
                  <a:schemeClr val="tx1"/>
                </a:solidFill>
                <a:latin typeface="Arial" pitchFamily="34" charset="0"/>
                <a:cs typeface="Arial" pitchFamily="34" charset="0"/>
              </a:rPr>
              <a:t>вирусов</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грипп</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туберкулез</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плесень</a:t>
            </a:r>
            <a:r>
              <a:rPr lang="en-GB" sz="1800" dirty="0">
                <a:solidFill>
                  <a:schemeClr val="tx1"/>
                </a:solidFill>
                <a:latin typeface="Arial" pitchFamily="34" charset="0"/>
                <a:cs typeface="Arial" pitchFamily="34" charset="0"/>
              </a:rPr>
              <a:t>, </a:t>
            </a:r>
            <a:r>
              <a:rPr lang="en-GB" sz="1800" dirty="0" err="1">
                <a:solidFill>
                  <a:schemeClr val="tx1"/>
                </a:solidFill>
                <a:latin typeface="Arial" pitchFamily="34" charset="0"/>
                <a:cs typeface="Arial" pitchFamily="34" charset="0"/>
              </a:rPr>
              <a:t>грибки</a:t>
            </a:r>
            <a:r>
              <a:rPr lang="en-GB" sz="1800" dirty="0">
                <a:solidFill>
                  <a:schemeClr val="tx1"/>
                </a:solidFill>
                <a:latin typeface="Arial" pitchFamily="34" charset="0"/>
                <a:cs typeface="Arial" pitchFamily="34" charset="0"/>
              </a:rPr>
              <a:t>).</a:t>
            </a:r>
          </a:p>
          <a:p>
            <a:pPr marL="328613" indent="-328613">
              <a:lnSpc>
                <a:spcPct val="100000"/>
              </a:lnSpc>
              <a:spcBef>
                <a:spcPts val="450"/>
              </a:spcBef>
              <a:buClr>
                <a:srgbClr val="E6E6E6"/>
              </a:buClr>
              <a:buSzPct val="45000"/>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n-GB" sz="1800" dirty="0">
              <a:solidFill>
                <a:srgbClr val="EAEAEA"/>
              </a:solidFill>
              <a:effectLst>
                <a:outerShdw blurRad="38100" dist="38100" dir="2700000" algn="tl">
                  <a:srgbClr val="000000"/>
                </a:outerShdw>
              </a:effectLst>
            </a:endParaRPr>
          </a:p>
        </p:txBody>
      </p:sp>
    </p:spTree>
    <p:extLst>
      <p:ext uri="{BB962C8B-B14F-4D97-AF65-F5344CB8AC3E}">
        <p14:creationId xmlns:p14="http://schemas.microsoft.com/office/powerpoint/2010/main" val="14463835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70629"/>
            <a:ext cx="8229600" cy="1143000"/>
          </a:xfrm>
        </p:spPr>
        <p:txBody>
          <a:bodyPr/>
          <a:lstStyle/>
          <a:p>
            <a:r>
              <a:rPr lang="ru-RU" sz="2800" b="1" cap="all" dirty="0" err="1" smtClean="0">
                <a:solidFill>
                  <a:srgbClr val="FF0000"/>
                </a:solidFill>
                <a:latin typeface="Arial" panose="020B0604020202020204" pitchFamily="34" charset="0"/>
                <a:cs typeface="Arial" panose="020B0604020202020204" pitchFamily="34" charset="0"/>
              </a:rPr>
              <a:t>ОБЕЗЗАРАЖИВАТЕЛь-ОЧИСТИТЕЛь</a:t>
            </a:r>
            <a:r>
              <a:rPr lang="ru-RU" sz="2800" b="1" cap="all" dirty="0" smtClean="0">
                <a:solidFill>
                  <a:srgbClr val="FF0000"/>
                </a:solidFill>
                <a:latin typeface="Arial" panose="020B0604020202020204" pitchFamily="34" charset="0"/>
                <a:cs typeface="Arial" panose="020B0604020202020204" pitchFamily="34" charset="0"/>
              </a:rPr>
              <a:t> </a:t>
            </a:r>
            <a:r>
              <a:rPr lang="ru-RU" sz="2800" b="1" cap="all" dirty="0">
                <a:solidFill>
                  <a:srgbClr val="FF0000"/>
                </a:solidFill>
                <a:latin typeface="Arial" panose="020B0604020202020204" pitchFamily="34" charset="0"/>
                <a:cs typeface="Arial" panose="020B0604020202020204" pitchFamily="34" charset="0"/>
              </a:rPr>
              <a:t>ВОЗДУХА </a:t>
            </a:r>
            <a:r>
              <a:rPr lang="en-US" sz="2800" b="1" cap="all" dirty="0">
                <a:solidFill>
                  <a:srgbClr val="FF0000"/>
                </a:solidFill>
                <a:latin typeface="Arial" panose="020B0604020202020204" pitchFamily="34" charset="0"/>
                <a:cs typeface="Arial" panose="020B0604020202020204" pitchFamily="34" charset="0"/>
              </a:rPr>
              <a:t>TION</a:t>
            </a:r>
            <a:endParaRPr lang="ru-RU" sz="2800" dirty="0">
              <a:solidFill>
                <a:srgbClr val="FF0000"/>
              </a:solidFill>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pPr>
              <a:defRPr/>
            </a:pPr>
            <a:fld id="{161C9DDC-7073-4355-BEF8-D1A2C5C81E9E}" type="slidenum">
              <a:rPr lang="ru-RU" smtClean="0">
                <a:solidFill>
                  <a:prstClr val="black">
                    <a:tint val="75000"/>
                  </a:prstClr>
                </a:solidFill>
              </a:rPr>
              <a:pPr>
                <a:defRPr/>
              </a:pPr>
              <a:t>74</a:t>
            </a:fld>
            <a:endParaRPr lang="ru-RU">
              <a:solidFill>
                <a:prstClr val="black">
                  <a:tint val="75000"/>
                </a:prstClr>
              </a:solidFill>
            </a:endParaRPr>
          </a:p>
        </p:txBody>
      </p:sp>
      <p:pic>
        <p:nvPicPr>
          <p:cNvPr id="8" name="Рисунок 7"/>
          <p:cNvPicPr>
            <a:picLocks noChangeAspect="1"/>
          </p:cNvPicPr>
          <p:nvPr/>
        </p:nvPicPr>
        <p:blipFill rotWithShape="1">
          <a:blip r:embed="rId2"/>
          <a:srcRect t="6109" r="56451"/>
          <a:stretch/>
        </p:blipFill>
        <p:spPr>
          <a:xfrm>
            <a:off x="242194" y="863710"/>
            <a:ext cx="2316311" cy="2538151"/>
          </a:xfrm>
          <a:prstGeom prst="rect">
            <a:avLst/>
          </a:prstGeom>
        </p:spPr>
      </p:pic>
      <p:pic>
        <p:nvPicPr>
          <p:cNvPr id="6" name="Рисунок 5"/>
          <p:cNvPicPr>
            <a:picLocks noChangeAspect="1"/>
          </p:cNvPicPr>
          <p:nvPr/>
        </p:nvPicPr>
        <p:blipFill>
          <a:blip r:embed="rId3"/>
          <a:stretch>
            <a:fillRect/>
          </a:stretch>
        </p:blipFill>
        <p:spPr>
          <a:xfrm>
            <a:off x="2627784" y="1844824"/>
            <a:ext cx="6405647" cy="3744416"/>
          </a:xfrm>
          <a:prstGeom prst="rect">
            <a:avLst/>
          </a:prstGeom>
        </p:spPr>
      </p:pic>
      <p:pic>
        <p:nvPicPr>
          <p:cNvPr id="9" name="Объект 8"/>
          <p:cNvPicPr>
            <a:picLocks noGrp="1" noChangeAspect="1"/>
          </p:cNvPicPr>
          <p:nvPr>
            <p:ph idx="1"/>
          </p:nvPr>
        </p:nvPicPr>
        <p:blipFill rotWithShape="1">
          <a:blip r:embed="rId2"/>
          <a:srcRect l="55537"/>
          <a:stretch/>
        </p:blipFill>
        <p:spPr>
          <a:xfrm>
            <a:off x="242193" y="3645024"/>
            <a:ext cx="2316311" cy="2712348"/>
          </a:xfrm>
          <a:prstGeom prst="rect">
            <a:avLst/>
          </a:prstGeom>
        </p:spPr>
      </p:pic>
    </p:spTree>
    <p:extLst>
      <p:ext uri="{BB962C8B-B14F-4D97-AF65-F5344CB8AC3E}">
        <p14:creationId xmlns:p14="http://schemas.microsoft.com/office/powerpoint/2010/main" val="21653081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Arial" panose="020B0604020202020204" pitchFamily="34" charset="0"/>
                <a:cs typeface="Arial" panose="020B0604020202020204" pitchFamily="34" charset="0"/>
              </a:rPr>
              <a:t>Аэрозольная дезинфекция</a:t>
            </a:r>
            <a:endParaRPr lang="ru-RU" b="1" dirty="0">
              <a:solidFill>
                <a:srgbClr val="FF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pPr>
              <a:defRPr/>
            </a:pPr>
            <a:fld id="{161C9DDC-7073-4355-BEF8-D1A2C5C81E9E}" type="slidenum">
              <a:rPr lang="ru-RU" smtClean="0">
                <a:solidFill>
                  <a:prstClr val="black">
                    <a:tint val="75000"/>
                  </a:prstClr>
                </a:solidFill>
              </a:rPr>
              <a:pPr>
                <a:defRPr/>
              </a:pPr>
              <a:t>75</a:t>
            </a:fld>
            <a:endParaRPr lang="ru-RU">
              <a:solidFill>
                <a:prstClr val="black">
                  <a:tint val="75000"/>
                </a:prstClr>
              </a:solidFill>
            </a:endParaRPr>
          </a:p>
        </p:txBody>
      </p:sp>
      <p:pic>
        <p:nvPicPr>
          <p:cNvPr id="5" name="Picture 2"/>
          <p:cNvPicPr>
            <a:picLocks noChangeAspect="1" noChangeArrowheads="1"/>
          </p:cNvPicPr>
          <p:nvPr/>
        </p:nvPicPr>
        <p:blipFill>
          <a:blip r:embed="rId2" cstate="print"/>
          <a:srcRect/>
          <a:stretch>
            <a:fillRect/>
          </a:stretch>
        </p:blipFill>
        <p:spPr bwMode="auto">
          <a:xfrm>
            <a:off x="2123728" y="2204864"/>
            <a:ext cx="4575407" cy="2958647"/>
          </a:xfrm>
          <a:prstGeom prst="ellipse">
            <a:avLst/>
          </a:prstGeom>
          <a:ln>
            <a:noFill/>
          </a:ln>
          <a:effectLst>
            <a:softEdge rad="112500"/>
          </a:effectLst>
        </p:spPr>
      </p:pic>
    </p:spTree>
    <p:extLst>
      <p:ext uri="{BB962C8B-B14F-4D97-AF65-F5344CB8AC3E}">
        <p14:creationId xmlns:p14="http://schemas.microsoft.com/office/powerpoint/2010/main" val="27904742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555315B-0BAD-4984-9754-3E8C2E7DF48F}" type="slidenum">
              <a:rPr lang="ru-RU" smtClean="0">
                <a:solidFill>
                  <a:prstClr val="black">
                    <a:tint val="75000"/>
                  </a:prstClr>
                </a:solidFill>
              </a:rPr>
              <a:pPr>
                <a:defRPr/>
              </a:pPr>
              <a:t>76</a:t>
            </a:fld>
            <a:endParaRPr lang="ru-RU">
              <a:solidFill>
                <a:prstClr val="black">
                  <a:tint val="75000"/>
                </a:prstClr>
              </a:solidFill>
            </a:endParaRPr>
          </a:p>
        </p:txBody>
      </p:sp>
      <p:sp>
        <p:nvSpPr>
          <p:cNvPr id="35843" name="Заголовок 5"/>
          <p:cNvSpPr>
            <a:spLocks noGrp="1"/>
          </p:cNvSpPr>
          <p:nvPr>
            <p:ph type="title"/>
          </p:nvPr>
        </p:nvSpPr>
        <p:spPr>
          <a:xfrm>
            <a:off x="35496" y="476672"/>
            <a:ext cx="9144000" cy="921544"/>
          </a:xfrm>
        </p:spPr>
        <p:txBody>
          <a:bodyPr/>
          <a:lstStyle/>
          <a:p>
            <a:pPr eaLnBrk="1" hangingPunct="1"/>
            <a:r>
              <a:rPr lang="ru-RU" sz="2400" b="1" dirty="0">
                <a:solidFill>
                  <a:srgbClr val="FF0000"/>
                </a:solidFill>
                <a:latin typeface="Arial" charset="0"/>
                <a:cs typeface="Arial" charset="0"/>
              </a:rPr>
              <a:t>Контаминация эпидзначимых объектов в ОРИТ ожогового центра до и после аэрозолирования</a:t>
            </a:r>
          </a:p>
        </p:txBody>
      </p:sp>
      <p:graphicFrame>
        <p:nvGraphicFramePr>
          <p:cNvPr id="8" name="Содержимое 7"/>
          <p:cNvGraphicFramePr>
            <a:graphicFrameLocks noGrp="1"/>
          </p:cNvGraphicFramePr>
          <p:nvPr>
            <p:ph idx="1"/>
            <p:extLst>
              <p:ext uri="{D42A27DB-BD31-4B8C-83A1-F6EECF244321}">
                <p14:modId xmlns:p14="http://schemas.microsoft.com/office/powerpoint/2010/main" val="3459457008"/>
              </p:ext>
            </p:extLst>
          </p:nvPr>
        </p:nvGraphicFramePr>
        <p:xfrm>
          <a:off x="179390" y="2240758"/>
          <a:ext cx="8734425" cy="3360420"/>
        </p:xfrm>
        <a:graphic>
          <a:graphicData uri="http://schemas.openxmlformats.org/drawingml/2006/table">
            <a:tbl>
              <a:tblPr/>
              <a:tblGrid>
                <a:gridCol w="1584325"/>
                <a:gridCol w="1152525"/>
                <a:gridCol w="1008062"/>
                <a:gridCol w="863600"/>
                <a:gridCol w="1079500"/>
                <a:gridCol w="1152525"/>
                <a:gridCol w="936625"/>
                <a:gridCol w="957263"/>
              </a:tblGrid>
              <a:tr h="278606">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Всего исследовано проб</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в том числе</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5800">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до обработки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после обработки</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р</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606">
                <a:tc v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Всего</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из них с высевом</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Всего</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из них с высевом</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vMerge="1">
                  <a:txBody>
                    <a:bodyPr/>
                    <a:lstStyle/>
                    <a:p>
                      <a:endParaRPr lang="ru-RU"/>
                    </a:p>
                  </a:txBody>
                  <a:tcPr/>
                </a:tc>
              </a:tr>
              <a:tr h="48006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абс. пок-ль</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абс. пок-ль</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124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62</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34</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54,8</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62</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14</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22,6</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&lt;0,001</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411890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3658" y="1700808"/>
            <a:ext cx="6280212" cy="857250"/>
          </a:xfrm>
        </p:spPr>
        <p:txBody>
          <a:bodyPr>
            <a:normAutofit/>
          </a:bodyPr>
          <a:lstStyle/>
          <a:p>
            <a:r>
              <a:rPr lang="ru-RU" sz="4500" b="1" dirty="0">
                <a:solidFill>
                  <a:srgbClr val="FF0000"/>
                </a:solidFill>
                <a:latin typeface="Arial" pitchFamily="34" charset="0"/>
                <a:cs typeface="Arial" pitchFamily="34" charset="0"/>
              </a:rPr>
              <a:t>Моющие </a:t>
            </a:r>
            <a:r>
              <a:rPr lang="ru-RU" sz="4500" b="1" dirty="0" err="1">
                <a:solidFill>
                  <a:srgbClr val="FF0000"/>
                </a:solidFill>
                <a:latin typeface="Arial" pitchFamily="34" charset="0"/>
                <a:cs typeface="Arial" pitchFamily="34" charset="0"/>
              </a:rPr>
              <a:t>пробиотики</a:t>
            </a:r>
            <a:endParaRPr lang="ru-RU" sz="4500" b="1" dirty="0">
              <a:solidFill>
                <a:srgbClr val="FF0000"/>
              </a:solidFill>
              <a:latin typeface="Arial" pitchFamily="34" charset="0"/>
              <a:cs typeface="Arial" pitchFamily="34" charset="0"/>
            </a:endParaRPr>
          </a:p>
        </p:txBody>
      </p:sp>
      <p:pic>
        <p:nvPicPr>
          <p:cNvPr id="1026" name="Picture 2" descr="C:\Documents and Settings\EpideM\Рабочий стол\bakterien_kulturen.jpg"/>
          <p:cNvPicPr>
            <a:picLocks noChangeAspect="1" noChangeArrowheads="1"/>
          </p:cNvPicPr>
          <p:nvPr/>
        </p:nvPicPr>
        <p:blipFill>
          <a:blip r:embed="rId3" cstate="print"/>
          <a:srcRect/>
          <a:stretch>
            <a:fillRect/>
          </a:stretch>
        </p:blipFill>
        <p:spPr bwMode="auto">
          <a:xfrm>
            <a:off x="2951820" y="3104965"/>
            <a:ext cx="3240360" cy="2107181"/>
          </a:xfrm>
          <a:prstGeom prst="ellipse">
            <a:avLst/>
          </a:prstGeom>
          <a:ln>
            <a:noFill/>
          </a:ln>
          <a:effectLst>
            <a:softEdge rad="112500"/>
          </a:effectLst>
        </p:spPr>
      </p:pic>
      <p:sp>
        <p:nvSpPr>
          <p:cNvPr id="4" name="Номер слайда 3"/>
          <p:cNvSpPr>
            <a:spLocks noGrp="1"/>
          </p:cNvSpPr>
          <p:nvPr>
            <p:ph type="sldNum" sz="quarter" idx="12"/>
          </p:nvPr>
        </p:nvSpPr>
        <p:spPr/>
        <p:txBody>
          <a:bodyPr/>
          <a:lstStyle/>
          <a:p>
            <a:fld id="{62EFF118-F5C6-4F86-9690-94F738C72958}" type="slidenum">
              <a:rPr lang="ru-RU" smtClean="0">
                <a:solidFill>
                  <a:prstClr val="black">
                    <a:tint val="75000"/>
                  </a:prstClr>
                </a:solidFill>
              </a:rPr>
              <a:pPr/>
              <a:t>77</a:t>
            </a:fld>
            <a:endParaRPr lang="ru-RU">
              <a:solidFill>
                <a:prstClr val="black">
                  <a:tint val="75000"/>
                </a:prstClr>
              </a:solidFill>
            </a:endParaRPr>
          </a:p>
        </p:txBody>
      </p:sp>
    </p:spTree>
    <p:extLst>
      <p:ext uri="{BB962C8B-B14F-4D97-AF65-F5344CB8AC3E}">
        <p14:creationId xmlns:p14="http://schemas.microsoft.com/office/powerpoint/2010/main" val="59388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204864"/>
            <a:ext cx="3613212" cy="3705876"/>
          </a:xfrm>
        </p:spPr>
        <p:txBody>
          <a:bodyPr>
            <a:normAutofit/>
          </a:bodyPr>
          <a:lstStyle/>
          <a:p>
            <a:r>
              <a:rPr lang="ru-RU" sz="1950" b="1" dirty="0">
                <a:latin typeface="Arial" panose="020B0604020202020204" pitchFamily="34" charset="0"/>
                <a:cs typeface="Arial" panose="020B0604020202020204" pitchFamily="34" charset="0"/>
              </a:rPr>
              <a:t>колонизируют объекты больничной среды </a:t>
            </a:r>
          </a:p>
          <a:p>
            <a:pPr marL="0" indent="0">
              <a:buNone/>
            </a:pPr>
            <a:r>
              <a:rPr lang="ru-RU" sz="1950" b="1" dirty="0">
                <a:latin typeface="Arial" panose="020B0604020202020204" pitchFamily="34" charset="0"/>
                <a:cs typeface="Arial" panose="020B0604020202020204" pitchFamily="34" charset="0"/>
              </a:rPr>
              <a:t> </a:t>
            </a:r>
          </a:p>
          <a:p>
            <a:r>
              <a:rPr lang="ru-RU" sz="1950" b="1" dirty="0">
                <a:latin typeface="Arial" panose="020B0604020202020204" pitchFamily="34" charset="0"/>
                <a:cs typeface="Arial" panose="020B0604020202020204" pitchFamily="34" charset="0"/>
              </a:rPr>
              <a:t>вступают в антагонистические отношения с возбудителям ГСИ</a:t>
            </a:r>
          </a:p>
          <a:p>
            <a:endParaRPr lang="ru-RU" sz="1950" b="1" dirty="0">
              <a:latin typeface="Arial" panose="020B0604020202020204" pitchFamily="34" charset="0"/>
              <a:cs typeface="Arial" panose="020B0604020202020204" pitchFamily="34" charset="0"/>
            </a:endParaRPr>
          </a:p>
          <a:p>
            <a:r>
              <a:rPr lang="ru-RU" sz="1950" b="1" dirty="0">
                <a:latin typeface="Arial" panose="020B0604020202020204" pitchFamily="34" charset="0"/>
                <a:cs typeface="Arial" panose="020B0604020202020204" pitchFamily="34" charset="0"/>
              </a:rPr>
              <a:t>препятствуют их распространению в отделении</a:t>
            </a:r>
          </a:p>
          <a:p>
            <a:endParaRPr lang="ru-RU" dirty="0"/>
          </a:p>
        </p:txBody>
      </p:sp>
      <p:sp>
        <p:nvSpPr>
          <p:cNvPr id="4" name="Номер слайда 3"/>
          <p:cNvSpPr>
            <a:spLocks noGrp="1"/>
          </p:cNvSpPr>
          <p:nvPr>
            <p:ph type="sldNum" sz="quarter" idx="12"/>
          </p:nvPr>
        </p:nvSpPr>
        <p:spPr/>
        <p:txBody>
          <a:bodyPr/>
          <a:lstStyle/>
          <a:p>
            <a:fld id="{62EFF118-F5C6-4F86-9690-94F738C72958}" type="slidenum">
              <a:rPr lang="ru-RU" smtClean="0">
                <a:solidFill>
                  <a:prstClr val="black">
                    <a:tint val="75000"/>
                  </a:prstClr>
                </a:solidFill>
              </a:rPr>
              <a:pPr/>
              <a:t>78</a:t>
            </a:fld>
            <a:endParaRPr lang="ru-RU">
              <a:solidFill>
                <a:prstClr val="black">
                  <a:tint val="75000"/>
                </a:prstClr>
              </a:solidFill>
            </a:endParaRPr>
          </a:p>
        </p:txBody>
      </p:sp>
      <p:pic>
        <p:nvPicPr>
          <p:cNvPr id="1027" name="Picture 3" descr="C:\Users\user\Desktop\bE-j6PGY_U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746307"/>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971600" y="401812"/>
            <a:ext cx="6984776" cy="1026004"/>
          </a:xfrm>
        </p:spPr>
        <p:txBody>
          <a:bodyPr>
            <a:noAutofit/>
          </a:bodyPr>
          <a:lstStyle/>
          <a:p>
            <a:r>
              <a:rPr lang="ru-RU" sz="2100" b="1" dirty="0">
                <a:solidFill>
                  <a:srgbClr val="FF0000"/>
                </a:solidFill>
                <a:latin typeface="Arial" pitchFamily="34" charset="0"/>
                <a:cs typeface="Arial" pitchFamily="34" charset="0"/>
              </a:rPr>
              <a:t>Механизм действия </a:t>
            </a:r>
            <a:r>
              <a:rPr lang="ru-RU" sz="2100" b="1" dirty="0" err="1">
                <a:solidFill>
                  <a:srgbClr val="FF0000"/>
                </a:solidFill>
                <a:latin typeface="Arial" pitchFamily="34" charset="0"/>
                <a:cs typeface="Arial" pitchFamily="34" charset="0"/>
              </a:rPr>
              <a:t>пробиотиков</a:t>
            </a:r>
            <a:r>
              <a:rPr lang="en-US" sz="2100" b="1" i="1" dirty="0">
                <a:solidFill>
                  <a:srgbClr val="FF0000"/>
                </a:solidFill>
                <a:latin typeface="Arial" panose="020B0604020202020204" pitchFamily="34" charset="0"/>
                <a:cs typeface="Arial" panose="020B0604020202020204" pitchFamily="34" charset="0"/>
              </a:rPr>
              <a:t> Bacillus subtilis</a:t>
            </a:r>
            <a:r>
              <a:rPr lang="ru-RU" sz="2100" b="1" dirty="0">
                <a:solidFill>
                  <a:srgbClr val="FF0000"/>
                </a:solidFill>
                <a:latin typeface="Arial" panose="020B0604020202020204" pitchFamily="34" charset="0"/>
                <a:cs typeface="Arial" panose="020B0604020202020204" pitchFamily="34" charset="0"/>
              </a:rPr>
              <a:t>, </a:t>
            </a:r>
            <a:r>
              <a:rPr lang="ru-RU" sz="2100" b="1" i="1" dirty="0" err="1">
                <a:solidFill>
                  <a:srgbClr val="FF0000"/>
                </a:solidFill>
                <a:latin typeface="Arial" panose="020B0604020202020204" pitchFamily="34" charset="0"/>
                <a:cs typeface="Arial" panose="020B0604020202020204" pitchFamily="34" charset="0"/>
              </a:rPr>
              <a:t>Bacillus</a:t>
            </a:r>
            <a:r>
              <a:rPr lang="ru-RU" sz="2100" b="1" i="1" dirty="0">
                <a:solidFill>
                  <a:srgbClr val="FF0000"/>
                </a:solidFill>
                <a:latin typeface="Arial" panose="020B0604020202020204" pitchFamily="34" charset="0"/>
                <a:cs typeface="Arial" panose="020B0604020202020204" pitchFamily="34" charset="0"/>
              </a:rPr>
              <a:t> </a:t>
            </a:r>
            <a:r>
              <a:rPr lang="ru-RU" sz="2100" b="1" i="1" dirty="0" err="1">
                <a:solidFill>
                  <a:srgbClr val="FF0000"/>
                </a:solidFill>
                <a:latin typeface="Arial" panose="020B0604020202020204" pitchFamily="34" charset="0"/>
                <a:cs typeface="Arial" panose="020B0604020202020204" pitchFamily="34" charset="0"/>
              </a:rPr>
              <a:t>pumilus</a:t>
            </a:r>
            <a:r>
              <a:rPr lang="ru-RU" sz="2100" b="1" dirty="0">
                <a:solidFill>
                  <a:srgbClr val="FF0000"/>
                </a:solidFill>
                <a:latin typeface="Arial" panose="020B0604020202020204" pitchFamily="34" charset="0"/>
                <a:cs typeface="Arial" panose="020B0604020202020204" pitchFamily="34" charset="0"/>
              </a:rPr>
              <a:t>, </a:t>
            </a:r>
            <a:r>
              <a:rPr lang="ru-RU" sz="2100" b="1" i="1" dirty="0" err="1">
                <a:solidFill>
                  <a:srgbClr val="FF0000"/>
                </a:solidFill>
                <a:latin typeface="Arial" panose="020B0604020202020204" pitchFamily="34" charset="0"/>
                <a:cs typeface="Arial" panose="020B0604020202020204" pitchFamily="34" charset="0"/>
              </a:rPr>
              <a:t>Bacillus</a:t>
            </a:r>
            <a:r>
              <a:rPr lang="ru-RU" sz="2100" b="1" i="1" dirty="0">
                <a:solidFill>
                  <a:srgbClr val="FF0000"/>
                </a:solidFill>
                <a:latin typeface="Arial" panose="020B0604020202020204" pitchFamily="34" charset="0"/>
                <a:cs typeface="Arial" panose="020B0604020202020204" pitchFamily="34" charset="0"/>
              </a:rPr>
              <a:t> </a:t>
            </a:r>
            <a:r>
              <a:rPr lang="ru-RU" sz="2100" b="1" i="1" dirty="0" err="1">
                <a:solidFill>
                  <a:srgbClr val="FF0000"/>
                </a:solidFill>
                <a:latin typeface="Arial" panose="020B0604020202020204" pitchFamily="34" charset="0"/>
                <a:cs typeface="Arial" panose="020B0604020202020204" pitchFamily="34" charset="0"/>
              </a:rPr>
              <a:t>megaterium</a:t>
            </a:r>
            <a:endParaRPr lang="ru-RU" sz="2100" dirty="0">
              <a:solidFill>
                <a:srgbClr val="FF0000"/>
              </a:solidFill>
            </a:endParaRPr>
          </a:p>
        </p:txBody>
      </p:sp>
    </p:spTree>
    <p:extLst>
      <p:ext uri="{BB962C8B-B14F-4D97-AF65-F5344CB8AC3E}">
        <p14:creationId xmlns:p14="http://schemas.microsoft.com/office/powerpoint/2010/main" val="122952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ECAF6D73-5CBA-4FE9-8C2B-4F1FB0BF56D1}" type="slidenum">
              <a:rPr lang="ru-RU" smtClean="0">
                <a:solidFill>
                  <a:prstClr val="black">
                    <a:tint val="75000"/>
                  </a:prstClr>
                </a:solidFill>
              </a:rPr>
              <a:pPr>
                <a:defRPr/>
              </a:pPr>
              <a:t>79</a:t>
            </a:fld>
            <a:endParaRPr lang="ru-RU">
              <a:solidFill>
                <a:prstClr val="black">
                  <a:tint val="75000"/>
                </a:prstClr>
              </a:solidFill>
            </a:endParaRPr>
          </a:p>
        </p:txBody>
      </p:sp>
      <p:sp>
        <p:nvSpPr>
          <p:cNvPr id="38915" name="Заголовок 5"/>
          <p:cNvSpPr>
            <a:spLocks noGrp="1"/>
          </p:cNvSpPr>
          <p:nvPr>
            <p:ph type="title"/>
          </p:nvPr>
        </p:nvSpPr>
        <p:spPr>
          <a:xfrm>
            <a:off x="0" y="548680"/>
            <a:ext cx="9144000" cy="1035845"/>
          </a:xfrm>
        </p:spPr>
        <p:txBody>
          <a:bodyPr>
            <a:normAutofit fontScale="90000"/>
          </a:bodyPr>
          <a:lstStyle/>
          <a:p>
            <a:pPr eaLnBrk="1" hangingPunct="1"/>
            <a:r>
              <a:rPr lang="ru-RU" sz="2400" b="1" dirty="0">
                <a:solidFill>
                  <a:srgbClr val="FF0000"/>
                </a:solidFill>
                <a:latin typeface="Arial" charset="0"/>
                <a:cs typeface="Arial" charset="0"/>
              </a:rPr>
              <a:t>Контаминация эпидзначимых объектов ОРИТ ожогового </a:t>
            </a:r>
            <a:r>
              <a:rPr lang="ru-RU" sz="2400" b="1" dirty="0" smtClean="0">
                <a:solidFill>
                  <a:srgbClr val="FF0000"/>
                </a:solidFill>
                <a:latin typeface="Arial" charset="0"/>
                <a:cs typeface="Arial" charset="0"/>
              </a:rPr>
              <a:t>центра до </a:t>
            </a:r>
            <a:r>
              <a:rPr lang="ru-RU" sz="2400" b="1" dirty="0">
                <a:solidFill>
                  <a:srgbClr val="FF0000"/>
                </a:solidFill>
                <a:latin typeface="Arial" charset="0"/>
                <a:cs typeface="Arial" charset="0"/>
              </a:rPr>
              <a:t>и после применения моющих средств с пробиотическим эффектом</a:t>
            </a:r>
          </a:p>
        </p:txBody>
      </p:sp>
      <p:graphicFrame>
        <p:nvGraphicFramePr>
          <p:cNvPr id="8" name="Содержимое 7"/>
          <p:cNvGraphicFramePr>
            <a:graphicFrameLocks noGrp="1"/>
          </p:cNvGraphicFramePr>
          <p:nvPr>
            <p:ph idx="1"/>
            <p:extLst>
              <p:ext uri="{D42A27DB-BD31-4B8C-83A1-F6EECF244321}">
                <p14:modId xmlns:p14="http://schemas.microsoft.com/office/powerpoint/2010/main" val="2209042615"/>
              </p:ext>
            </p:extLst>
          </p:nvPr>
        </p:nvGraphicFramePr>
        <p:xfrm>
          <a:off x="204787" y="2276872"/>
          <a:ext cx="8734425" cy="3771900"/>
        </p:xfrm>
        <a:graphic>
          <a:graphicData uri="http://schemas.openxmlformats.org/drawingml/2006/table">
            <a:tbl>
              <a:tblPr/>
              <a:tblGrid>
                <a:gridCol w="1584325"/>
                <a:gridCol w="1152525"/>
                <a:gridCol w="1008062"/>
                <a:gridCol w="863600"/>
                <a:gridCol w="1079500"/>
                <a:gridCol w="1152525"/>
                <a:gridCol w="936625"/>
                <a:gridCol w="957263"/>
              </a:tblGrid>
              <a:tr h="340720">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Всего исследовано проб</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в том числе</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р</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4904">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до обработки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после обработки</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vMerge="1">
                  <a:txBody>
                    <a:bodyPr/>
                    <a:lstStyle/>
                    <a:p>
                      <a:endParaRPr lang="ru-RU"/>
                    </a:p>
                  </a:txBody>
                  <a:tcPr/>
                </a:tc>
              </a:tr>
              <a:tr h="340720">
                <a:tc v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Всего</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из них с высевом</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Всего</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из них с высевом</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vMerge="1">
                  <a:txBody>
                    <a:bodyPr/>
                    <a:lstStyle/>
                    <a:p>
                      <a:endParaRPr lang="ru-RU"/>
                    </a:p>
                  </a:txBody>
                  <a:tcPr/>
                </a:tc>
              </a:tr>
              <a:tr h="1048368">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абс. пок-ль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абс. пок-ль</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7862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123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59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45,8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62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17,2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&lt;0,001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40544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850106"/>
          </a:xfrm>
        </p:spPr>
        <p:txBody>
          <a:bodyPr>
            <a:normAutofit/>
          </a:bodyPr>
          <a:lstStyle/>
          <a:p>
            <a:r>
              <a:rPr lang="ru-RU" sz="3200" b="1" dirty="0" smtClean="0">
                <a:solidFill>
                  <a:srgbClr val="C00000"/>
                </a:solidFill>
                <a:latin typeface="Arial" pitchFamily="34" charset="0"/>
                <a:cs typeface="Arial" pitchFamily="34" charset="0"/>
              </a:rPr>
              <a:t>Структура «большой четверки» ИСМП</a:t>
            </a:r>
            <a:endParaRPr lang="ru-RU" sz="3200" b="1" dirty="0">
              <a:solidFill>
                <a:srgbClr val="C00000"/>
              </a:solidFill>
              <a:latin typeface="Arial" pitchFamily="34" charset="0"/>
              <a:cs typeface="Arial" pitchFamily="34" charset="0"/>
            </a:endParaRPr>
          </a:p>
        </p:txBody>
      </p:sp>
      <p:sp>
        <p:nvSpPr>
          <p:cNvPr id="3" name="Содержимое 2"/>
          <p:cNvSpPr>
            <a:spLocks noGrp="1"/>
          </p:cNvSpPr>
          <p:nvPr>
            <p:ph idx="1"/>
          </p:nvPr>
        </p:nvSpPr>
        <p:spPr>
          <a:xfrm>
            <a:off x="395536" y="1052736"/>
            <a:ext cx="4690864" cy="2376264"/>
          </a:xfrm>
        </p:spPr>
        <p:txBody>
          <a:bodyPr>
            <a:normAutofit/>
          </a:bodyPr>
          <a:lstStyle/>
          <a:p>
            <a:r>
              <a:rPr lang="ru-RU" sz="2800" b="1" dirty="0" smtClean="0">
                <a:latin typeface="Arial" pitchFamily="34" charset="0"/>
                <a:cs typeface="Arial" pitchFamily="34" charset="0"/>
              </a:rPr>
              <a:t>1место – ИМВП – 27%</a:t>
            </a:r>
          </a:p>
          <a:p>
            <a:r>
              <a:rPr lang="ru-RU" sz="2800" b="1" dirty="0" smtClean="0">
                <a:latin typeface="Arial" pitchFamily="34" charset="0"/>
                <a:cs typeface="Arial" pitchFamily="34" charset="0"/>
              </a:rPr>
              <a:t>2 место – ИНДП – 24%</a:t>
            </a:r>
          </a:p>
          <a:p>
            <a:r>
              <a:rPr lang="ru-RU" sz="2800" b="1" dirty="0" smtClean="0">
                <a:latin typeface="Arial" pitchFamily="34" charset="0"/>
                <a:cs typeface="Arial" pitchFamily="34" charset="0"/>
              </a:rPr>
              <a:t>3 место – ИОХВ – 17%</a:t>
            </a:r>
          </a:p>
          <a:p>
            <a:r>
              <a:rPr lang="ru-RU" sz="2800" b="1" dirty="0" smtClean="0">
                <a:latin typeface="Arial" pitchFamily="34" charset="0"/>
                <a:cs typeface="Arial" pitchFamily="34" charset="0"/>
              </a:rPr>
              <a:t>4 место – ИКР – 10,5% </a:t>
            </a:r>
            <a:endParaRPr lang="ru-RU" sz="2800" b="1" dirty="0">
              <a:latin typeface="Arial" pitchFamily="34" charset="0"/>
              <a:cs typeface="Arial" pitchFamily="34" charset="0"/>
            </a:endParaRPr>
          </a:p>
        </p:txBody>
      </p:sp>
      <p:sp>
        <p:nvSpPr>
          <p:cNvPr id="4" name="Заголовок 1"/>
          <p:cNvSpPr txBox="1">
            <a:spLocks/>
          </p:cNvSpPr>
          <p:nvPr/>
        </p:nvSpPr>
        <p:spPr>
          <a:xfrm>
            <a:off x="395536" y="3429000"/>
            <a:ext cx="8229600" cy="8501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Статистика в России</a:t>
            </a:r>
          </a:p>
        </p:txBody>
      </p:sp>
      <p:sp>
        <p:nvSpPr>
          <p:cNvPr id="5" name="Содержимое 2"/>
          <p:cNvSpPr txBox="1">
            <a:spLocks/>
          </p:cNvSpPr>
          <p:nvPr/>
        </p:nvSpPr>
        <p:spPr>
          <a:xfrm>
            <a:off x="395536" y="4221088"/>
            <a:ext cx="6552728" cy="26642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1 место – ИНДП– 31,1%</a:t>
            </a:r>
          </a:p>
          <a:p>
            <a:pPr marL="342900" indent="-342900">
              <a:spcBef>
                <a:spcPct val="20000"/>
              </a:spcBef>
              <a:buFont typeface="Arial" pitchFamily="34" charset="0"/>
              <a:buChar char="•"/>
              <a:defRPr/>
            </a:pPr>
            <a:r>
              <a:rPr lang="ru-RU" sz="2800" b="1" dirty="0" smtClean="0">
                <a:latin typeface="Arial" pitchFamily="34" charset="0"/>
                <a:cs typeface="Arial" pitchFamily="34" charset="0"/>
              </a:rPr>
              <a:t>2 </a:t>
            </a:r>
            <a:r>
              <a:rPr lang="ru-RU" sz="2800" b="1" dirty="0">
                <a:latin typeface="Arial" pitchFamily="34" charset="0"/>
                <a:cs typeface="Arial" pitchFamily="34" charset="0"/>
              </a:rPr>
              <a:t>место – ИОХВ – </a:t>
            </a:r>
            <a:r>
              <a:rPr lang="ru-RU" sz="2800" b="1" dirty="0" smtClean="0">
                <a:latin typeface="Arial" pitchFamily="34" charset="0"/>
                <a:cs typeface="Arial" pitchFamily="34" charset="0"/>
              </a:rPr>
              <a:t>22,0%</a:t>
            </a:r>
            <a:endParaRPr lang="ru-RU" sz="2800" b="1"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ru-RU" sz="2800" b="1" dirty="0">
                <a:latin typeface="Arial" pitchFamily="34" charset="0"/>
                <a:cs typeface="Arial" pitchFamily="34" charset="0"/>
              </a:rPr>
              <a:t>3</a:t>
            </a:r>
            <a:r>
              <a:rPr kumimoji="0" lang="ru-RU"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 место – инфекции репродуктивных</a:t>
            </a:r>
            <a:r>
              <a:rPr kumimoji="0" lang="ru-RU" sz="2800" b="1" i="0" u="none" strike="noStrike" kern="1200" cap="none" spc="0" normalizeH="0" noProof="0" dirty="0" smtClean="0">
                <a:ln>
                  <a:noFill/>
                </a:ln>
                <a:solidFill>
                  <a:schemeClr val="tx1"/>
                </a:solidFill>
                <a:effectLst/>
                <a:uLnTx/>
                <a:uFillTx/>
                <a:latin typeface="Arial" pitchFamily="34" charset="0"/>
                <a:cs typeface="Arial" pitchFamily="34" charset="0"/>
              </a:rPr>
              <a:t> органов </a:t>
            </a:r>
            <a:r>
              <a:rPr lang="ru-RU" sz="2800" b="1" dirty="0" smtClean="0">
                <a:latin typeface="Arial" pitchFamily="34" charset="0"/>
                <a:cs typeface="Arial" pitchFamily="34" charset="0"/>
              </a:rPr>
              <a:t>– 17,8</a:t>
            </a:r>
            <a:r>
              <a:rPr kumimoji="0" lang="ru-RU"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a:t>
            </a:r>
          </a:p>
        </p:txBody>
      </p:sp>
    </p:spTree>
    <p:extLst>
      <p:ext uri="{BB962C8B-B14F-4D97-AF65-F5344CB8AC3E}">
        <p14:creationId xmlns:p14="http://schemas.microsoft.com/office/powerpoint/2010/main" val="279977192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1844824"/>
            <a:ext cx="7306568" cy="2862244"/>
          </a:xfrm>
        </p:spPr>
        <p:txBody>
          <a:bodyPr rtlCol="0">
            <a:noAutofit/>
          </a:bodyPr>
          <a:lstStyle/>
          <a:p>
            <a:pPr marL="0" indent="0" algn="ctr">
              <a:lnSpc>
                <a:spcPct val="150000"/>
              </a:lnSpc>
              <a:buNone/>
            </a:pPr>
            <a:r>
              <a:rPr lang="ru-RU" sz="2800" b="1" dirty="0" smtClean="0">
                <a:solidFill>
                  <a:srgbClr val="FF0000"/>
                </a:solidFill>
                <a:latin typeface="Arial" panose="020B0604020202020204" pitchFamily="34" charset="0"/>
                <a:cs typeface="Arial" panose="020B0604020202020204" pitchFamily="34" charset="0"/>
              </a:rPr>
              <a:t>Использование </a:t>
            </a:r>
            <a:r>
              <a:rPr lang="ru-RU" sz="2800" b="1" dirty="0" err="1">
                <a:solidFill>
                  <a:srgbClr val="FF0000"/>
                </a:solidFill>
                <a:latin typeface="Arial" panose="020B0604020202020204" pitchFamily="34" charset="0"/>
                <a:cs typeface="Arial" panose="020B0604020202020204" pitchFamily="34" charset="0"/>
              </a:rPr>
              <a:t>антисинегнойной</a:t>
            </a:r>
            <a:r>
              <a:rPr lang="ru-RU" sz="2800" b="1" dirty="0">
                <a:solidFill>
                  <a:srgbClr val="FF0000"/>
                </a:solidFill>
                <a:latin typeface="Arial" panose="020B0604020202020204" pitchFamily="34" charset="0"/>
                <a:cs typeface="Arial" panose="020B0604020202020204" pitchFamily="34" charset="0"/>
              </a:rPr>
              <a:t> вакцины для профилактики и лечения госпитальных инфекций у пациентов с тяжелой ожоговой травмой</a:t>
            </a:r>
          </a:p>
        </p:txBody>
      </p:sp>
      <p:sp>
        <p:nvSpPr>
          <p:cNvPr id="11" name="Номер слайда 10"/>
          <p:cNvSpPr>
            <a:spLocks noGrp="1"/>
          </p:cNvSpPr>
          <p:nvPr>
            <p:ph type="sldNum" sz="quarter" idx="12"/>
          </p:nvPr>
        </p:nvSpPr>
        <p:spPr/>
        <p:txBody>
          <a:bodyPr/>
          <a:lstStyle/>
          <a:p>
            <a:pPr>
              <a:defRPr/>
            </a:pPr>
            <a:fld id="{E1BE05DC-CD8F-4133-B510-31C49FCD9FA2}" type="slidenum">
              <a:rPr lang="ru-RU"/>
              <a:pPr>
                <a:defRPr/>
              </a:pPr>
              <a:t>80</a:t>
            </a:fld>
            <a:endParaRPr lang="ru-RU"/>
          </a:p>
        </p:txBody>
      </p:sp>
    </p:spTree>
    <p:extLst>
      <p:ext uri="{BB962C8B-B14F-4D97-AF65-F5344CB8AC3E}">
        <p14:creationId xmlns:p14="http://schemas.microsoft.com/office/powerpoint/2010/main" val="4209102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13130" y="258767"/>
            <a:ext cx="9144000" cy="857250"/>
          </a:xfrm>
        </p:spPr>
        <p:txBody>
          <a:bodyPr>
            <a:normAutofit fontScale="90000"/>
          </a:bodyPr>
          <a:lstStyle/>
          <a:p>
            <a:pPr eaLnBrk="1" hangingPunct="1"/>
            <a:r>
              <a:rPr lang="ru-RU" altLang="ru-RU" sz="1800" b="1" dirty="0" smtClean="0">
                <a:solidFill>
                  <a:srgbClr val="FF0000"/>
                </a:solidFill>
                <a:latin typeface="Arial" charset="0"/>
                <a:ea typeface="Calibri" pitchFamily="34" charset="0"/>
                <a:cs typeface="Arial" charset="0"/>
              </a:rPr>
              <a:t/>
            </a:r>
            <a:br>
              <a:rPr lang="ru-RU" altLang="ru-RU" sz="1800" b="1" dirty="0" smtClean="0">
                <a:solidFill>
                  <a:srgbClr val="FF0000"/>
                </a:solidFill>
                <a:latin typeface="Arial" charset="0"/>
                <a:ea typeface="Calibri" pitchFamily="34" charset="0"/>
                <a:cs typeface="Arial" charset="0"/>
              </a:rPr>
            </a:br>
            <a:r>
              <a:rPr lang="ru-RU" altLang="ru-RU" sz="2200" b="1" dirty="0" smtClean="0">
                <a:solidFill>
                  <a:srgbClr val="FF0000"/>
                </a:solidFill>
                <a:latin typeface="Arial" panose="020B0604020202020204" pitchFamily="34" charset="0"/>
                <a:ea typeface="Calibri" pitchFamily="34" charset="0"/>
                <a:cs typeface="Arial" panose="020B0604020202020204" pitchFamily="34" charset="0"/>
              </a:rPr>
              <a:t>Сравнительная характеристика частоты ГСИ, </a:t>
            </a:r>
            <a:br>
              <a:rPr lang="ru-RU" altLang="ru-RU" sz="2200" b="1" dirty="0" smtClean="0">
                <a:solidFill>
                  <a:srgbClr val="FF0000"/>
                </a:solidFill>
                <a:latin typeface="Arial" panose="020B0604020202020204" pitchFamily="34" charset="0"/>
                <a:ea typeface="Calibri" pitchFamily="34" charset="0"/>
                <a:cs typeface="Arial" panose="020B0604020202020204" pitchFamily="34" charset="0"/>
              </a:rPr>
            </a:br>
            <a:r>
              <a:rPr lang="ru-RU" altLang="ru-RU" sz="2200" b="1" dirty="0" smtClean="0">
                <a:solidFill>
                  <a:srgbClr val="FF0000"/>
                </a:solidFill>
                <a:latin typeface="Arial" panose="020B0604020202020204" pitchFamily="34" charset="0"/>
                <a:ea typeface="Calibri" pitchFamily="34" charset="0"/>
                <a:cs typeface="Arial" panose="020B0604020202020204" pitchFamily="34" charset="0"/>
              </a:rPr>
              <a:t>ассоциированных с  </a:t>
            </a:r>
            <a:r>
              <a:rPr lang="ru-RU" altLang="ru-RU" sz="2200" b="1" i="1" dirty="0" smtClean="0">
                <a:solidFill>
                  <a:srgbClr val="FF0000"/>
                </a:solidFill>
                <a:latin typeface="Arial" panose="020B0604020202020204" pitchFamily="34" charset="0"/>
                <a:ea typeface="Calibri" pitchFamily="34" charset="0"/>
                <a:cs typeface="Arial" panose="020B0604020202020204" pitchFamily="34" charset="0"/>
              </a:rPr>
              <a:t>P. </a:t>
            </a:r>
            <a:r>
              <a:rPr lang="ru-RU" altLang="ru-RU" sz="2200" b="1" i="1" dirty="0" err="1" smtClean="0">
                <a:solidFill>
                  <a:srgbClr val="FF0000"/>
                </a:solidFill>
                <a:latin typeface="Arial" panose="020B0604020202020204" pitchFamily="34" charset="0"/>
                <a:ea typeface="Calibri" pitchFamily="34" charset="0"/>
                <a:cs typeface="Arial" panose="020B0604020202020204" pitchFamily="34" charset="0"/>
              </a:rPr>
              <a:t>aeruginosa</a:t>
            </a:r>
            <a:r>
              <a:rPr lang="ru-RU" altLang="ru-RU" sz="2200" b="1" dirty="0" smtClean="0">
                <a:solidFill>
                  <a:srgbClr val="FF0000"/>
                </a:solidFill>
                <a:latin typeface="Arial" panose="020B0604020202020204" pitchFamily="34" charset="0"/>
                <a:ea typeface="Calibri" pitchFamily="34" charset="0"/>
                <a:cs typeface="Arial" panose="020B0604020202020204" pitchFamily="34" charset="0"/>
              </a:rPr>
              <a:t> в группе вакцинированных и контроле</a:t>
            </a:r>
            <a:r>
              <a:rPr lang="ru-RU" altLang="ru-RU" sz="2700" dirty="0" smtClean="0">
                <a:solidFill>
                  <a:srgbClr val="FF0000"/>
                </a:solidFill>
                <a:latin typeface="Arial" panose="020B0604020202020204" pitchFamily="34" charset="0"/>
                <a:cs typeface="Arial" panose="020B0604020202020204" pitchFamily="34" charset="0"/>
              </a:rPr>
              <a:t/>
            </a:r>
            <a:br>
              <a:rPr lang="ru-RU" altLang="ru-RU" sz="2700" dirty="0" smtClean="0">
                <a:solidFill>
                  <a:srgbClr val="FF0000"/>
                </a:solidFill>
                <a:latin typeface="Arial" panose="020B0604020202020204" pitchFamily="34" charset="0"/>
                <a:cs typeface="Arial" panose="020B0604020202020204" pitchFamily="34" charset="0"/>
              </a:rPr>
            </a:br>
            <a:endParaRPr lang="ru-RU" sz="2700" dirty="0" smtClean="0">
              <a:solidFill>
                <a:srgbClr val="FF0000"/>
              </a:solidFill>
              <a:latin typeface="Arial" panose="020B0604020202020204" pitchFamily="34" charset="0"/>
              <a:cs typeface="Arial" panose="020B06040202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26007554"/>
              </p:ext>
            </p:extLst>
          </p:nvPr>
        </p:nvGraphicFramePr>
        <p:xfrm>
          <a:off x="179512" y="1176232"/>
          <a:ext cx="8636000" cy="5180120"/>
        </p:xfrm>
        <a:graphic>
          <a:graphicData uri="http://schemas.openxmlformats.org/drawingml/2006/table">
            <a:tbl>
              <a:tblPr firstRow="1" firstCol="1" bandRow="1">
                <a:tableStyleId>{5940675A-B579-460E-94D1-54222C63F5DA}</a:tableStyleId>
              </a:tblPr>
              <a:tblGrid>
                <a:gridCol w="2859400"/>
                <a:gridCol w="2057817"/>
                <a:gridCol w="2131311"/>
                <a:gridCol w="1587472"/>
              </a:tblGrid>
              <a:tr h="447932">
                <a:tc>
                  <a:txBody>
                    <a:bodyPr/>
                    <a:lstStyle/>
                    <a:p>
                      <a:pPr algn="ctr">
                        <a:spcAft>
                          <a:spcPts val="0"/>
                        </a:spcAft>
                      </a:pPr>
                      <a:r>
                        <a:rPr lang="ru-RU" sz="1600" b="1" dirty="0">
                          <a:effectLst/>
                          <a:latin typeface="Arial" panose="020B0604020202020204" pitchFamily="34" charset="0"/>
                          <a:cs typeface="Arial" panose="020B0604020202020204" pitchFamily="34" charset="0"/>
                        </a:rPr>
                        <a:t> </a:t>
                      </a:r>
                      <a:r>
                        <a:rPr lang="ru-RU" sz="1600" b="1" kern="1200" dirty="0" smtClean="0">
                          <a:solidFill>
                            <a:schemeClr val="tx1"/>
                          </a:solidFill>
                          <a:latin typeface="Arial" pitchFamily="34" charset="0"/>
                          <a:ea typeface="+mn-ea"/>
                          <a:cs typeface="Arial" pitchFamily="34" charset="0"/>
                        </a:rPr>
                        <a:t>Анализируемые показатели</a:t>
                      </a:r>
                      <a:endParaRPr lang="ru-RU" sz="1600" b="1" dirty="0">
                        <a:effectLst/>
                        <a:latin typeface="Arial" panose="020B0604020202020204" pitchFamily="34" charset="0"/>
                        <a:cs typeface="Arial" panose="020B0604020202020204" pitchFamily="34" charset="0"/>
                      </a:endParaRPr>
                    </a:p>
                  </a:txBody>
                  <a:tcPr marL="91435" marR="91435" marT="34292" marB="34292" anchor="ctr"/>
                </a:tc>
                <a:tc>
                  <a:txBody>
                    <a:bodyPr/>
                    <a:lstStyle/>
                    <a:p>
                      <a:pPr algn="ctr">
                        <a:spcAft>
                          <a:spcPts val="0"/>
                        </a:spcAft>
                      </a:pPr>
                      <a:r>
                        <a:rPr lang="ru-RU" sz="1600" b="1" dirty="0">
                          <a:effectLst/>
                          <a:latin typeface="Arial" panose="020B0604020202020204" pitchFamily="34" charset="0"/>
                          <a:cs typeface="Arial" panose="020B0604020202020204" pitchFamily="34" charset="0"/>
                        </a:rPr>
                        <a:t>Вакцина(+), </a:t>
                      </a:r>
                      <a:r>
                        <a:rPr lang="en-US" sz="1600" b="1" dirty="0">
                          <a:effectLst/>
                          <a:latin typeface="Arial" panose="020B0604020202020204" pitchFamily="34" charset="0"/>
                          <a:cs typeface="Arial" panose="020B0604020202020204" pitchFamily="34" charset="0"/>
                        </a:rPr>
                        <a:t>n</a:t>
                      </a:r>
                      <a:r>
                        <a:rPr lang="ru-RU" sz="1600" b="1" dirty="0" smtClean="0">
                          <a:effectLst/>
                          <a:latin typeface="Arial" panose="020B0604020202020204" pitchFamily="34" charset="0"/>
                          <a:cs typeface="Arial" panose="020B0604020202020204" pitchFamily="34" charset="0"/>
                        </a:rPr>
                        <a:t>=24</a:t>
                      </a:r>
                    </a:p>
                    <a:p>
                      <a:pPr algn="ctr">
                        <a:spcAft>
                          <a:spcPts val="0"/>
                        </a:spcAft>
                      </a:pPr>
                      <a:endParaRPr lang="ru-RU" sz="1600" b="1" dirty="0">
                        <a:effectLst/>
                        <a:latin typeface="Arial" panose="020B0604020202020204" pitchFamily="34" charset="0"/>
                        <a:cs typeface="Arial" panose="020B0604020202020204" pitchFamily="34" charset="0"/>
                      </a:endParaRP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Вакцина(–</a:t>
                      </a:r>
                      <a:r>
                        <a:rPr lang="en-US" sz="1600" b="1">
                          <a:effectLst/>
                          <a:latin typeface="Arial" panose="020B0604020202020204" pitchFamily="34" charset="0"/>
                          <a:cs typeface="Arial" panose="020B0604020202020204" pitchFamily="34" charset="0"/>
                        </a:rPr>
                        <a:t>)</a:t>
                      </a:r>
                      <a:r>
                        <a:rPr lang="ru-RU" sz="1600" b="1">
                          <a:effectLst/>
                          <a:latin typeface="Arial" panose="020B0604020202020204" pitchFamily="34" charset="0"/>
                          <a:cs typeface="Arial" panose="020B0604020202020204" pitchFamily="34" charset="0"/>
                        </a:rPr>
                        <a:t>,</a:t>
                      </a:r>
                      <a:r>
                        <a:rPr lang="en-US" sz="1600" b="1">
                          <a:effectLst/>
                          <a:latin typeface="Arial" panose="020B0604020202020204" pitchFamily="34" charset="0"/>
                          <a:cs typeface="Arial" panose="020B0604020202020204" pitchFamily="34" charset="0"/>
                        </a:rPr>
                        <a:t> n=24</a:t>
                      </a:r>
                      <a:endParaRPr lang="ru-RU" sz="1600" b="1">
                        <a:effectLst/>
                        <a:latin typeface="Arial" panose="020B0604020202020204" pitchFamily="34" charset="0"/>
                        <a:cs typeface="Arial" panose="020B0604020202020204" pitchFamily="34" charset="0"/>
                      </a:endParaRPr>
                    </a:p>
                  </a:txBody>
                  <a:tcPr marL="91435" marR="91435" marT="34292" marB="34292" anchor="ctr"/>
                </a:tc>
                <a:tc>
                  <a:txBody>
                    <a:bodyPr/>
                    <a:lstStyle/>
                    <a:p>
                      <a:pPr algn="ctr">
                        <a:spcAft>
                          <a:spcPts val="0"/>
                        </a:spcAft>
                      </a:pPr>
                      <a:r>
                        <a:rPr lang="ru-RU" sz="1600" b="1" dirty="0" err="1" smtClean="0">
                          <a:effectLst/>
                          <a:latin typeface="Arial" panose="020B0604020202020204" pitchFamily="34" charset="0"/>
                          <a:cs typeface="Arial" panose="020B0604020202020204" pitchFamily="34" charset="0"/>
                        </a:rPr>
                        <a:t>р</a:t>
                      </a:r>
                      <a:endParaRPr lang="ru-RU" sz="1600" b="1" dirty="0">
                        <a:effectLst/>
                        <a:latin typeface="Arial" panose="020B0604020202020204" pitchFamily="34" charset="0"/>
                        <a:cs typeface="Arial" panose="020B0604020202020204" pitchFamily="34" charset="0"/>
                      </a:endParaRPr>
                    </a:p>
                  </a:txBody>
                  <a:tcPr marL="91435" marR="91435" marT="34292" marB="34292" anchor="ctr"/>
                </a:tc>
              </a:tr>
              <a:tr h="259329">
                <a:tc>
                  <a:txBody>
                    <a:bodyPr/>
                    <a:lstStyle/>
                    <a:p>
                      <a:pPr>
                        <a:spcAft>
                          <a:spcPts val="0"/>
                        </a:spcAft>
                      </a:pPr>
                      <a:r>
                        <a:rPr lang="ru-RU" sz="1600" b="1" dirty="0">
                          <a:effectLst/>
                          <a:latin typeface="Arial" panose="020B0604020202020204" pitchFamily="34" charset="0"/>
                          <a:cs typeface="Arial" panose="020B0604020202020204" pitchFamily="34" charset="0"/>
                        </a:rPr>
                        <a:t>Госпитальная </a:t>
                      </a:r>
                      <a:r>
                        <a:rPr lang="ru-RU" sz="1600" b="1" dirty="0" smtClean="0">
                          <a:effectLst/>
                          <a:latin typeface="Arial" panose="020B0604020202020204" pitchFamily="34" charset="0"/>
                          <a:cs typeface="Arial" panose="020B0604020202020204" pitchFamily="34" charset="0"/>
                        </a:rPr>
                        <a:t>ИОР, </a:t>
                      </a:r>
                      <a:r>
                        <a:rPr lang="en-US" sz="1600" b="1" dirty="0">
                          <a:effectLst/>
                          <a:latin typeface="Arial" panose="020B0604020202020204" pitchFamily="34" charset="0"/>
                          <a:cs typeface="Arial" panose="020B0604020202020204" pitchFamily="34" charset="0"/>
                        </a:rPr>
                        <a:t>n</a:t>
                      </a:r>
                      <a:r>
                        <a:rPr lang="ru-RU" sz="1600" b="1" dirty="0">
                          <a:effectLst/>
                          <a:latin typeface="Arial" panose="020B0604020202020204" pitchFamily="34" charset="0"/>
                          <a:cs typeface="Arial" panose="020B0604020202020204" pitchFamily="34" charset="0"/>
                        </a:rPr>
                        <a:t>(%)</a:t>
                      </a:r>
                    </a:p>
                  </a:txBody>
                  <a:tcPr marL="91435" marR="91435" marT="34292" marB="34292" anchor="ctr"/>
                </a:tc>
                <a:tc>
                  <a:txBody>
                    <a:bodyPr/>
                    <a:lstStyle/>
                    <a:p>
                      <a:pPr algn="ctr">
                        <a:spcAft>
                          <a:spcPts val="0"/>
                        </a:spcAft>
                      </a:pPr>
                      <a:r>
                        <a:rPr lang="ru-RU" sz="1600" b="1" dirty="0">
                          <a:effectLst/>
                          <a:latin typeface="Arial" panose="020B0604020202020204" pitchFamily="34" charset="0"/>
                          <a:cs typeface="Arial" panose="020B0604020202020204" pitchFamily="34" charset="0"/>
                        </a:rPr>
                        <a:t>8(33,3)</a:t>
                      </a:r>
                    </a:p>
                  </a:txBody>
                  <a:tcPr marL="91435" marR="91435" marT="34292" marB="34292" anchor="ctr"/>
                </a:tc>
                <a:tc>
                  <a:txBody>
                    <a:bodyPr/>
                    <a:lstStyle/>
                    <a:p>
                      <a:pPr algn="ctr">
                        <a:spcAft>
                          <a:spcPts val="0"/>
                        </a:spcAft>
                      </a:pPr>
                      <a:r>
                        <a:rPr lang="ru-RU" sz="1600" b="1" dirty="0">
                          <a:effectLst/>
                          <a:latin typeface="Arial" panose="020B0604020202020204" pitchFamily="34" charset="0"/>
                          <a:cs typeface="Arial" panose="020B0604020202020204" pitchFamily="34" charset="0"/>
                        </a:rPr>
                        <a:t>11(45,8)</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0,5550</a:t>
                      </a:r>
                    </a:p>
                  </a:txBody>
                  <a:tcPr marL="91435" marR="91435" marT="34292" marB="34292" anchor="ctr"/>
                </a:tc>
              </a:tr>
              <a:tr h="259329">
                <a:tc>
                  <a:txBody>
                    <a:bodyPr/>
                    <a:lstStyle/>
                    <a:p>
                      <a:pPr>
                        <a:spcAft>
                          <a:spcPts val="0"/>
                        </a:spcAft>
                      </a:pPr>
                      <a:r>
                        <a:rPr lang="ru-RU" sz="1600" b="1" dirty="0">
                          <a:effectLst/>
                          <a:latin typeface="Arial" panose="020B0604020202020204" pitchFamily="34" charset="0"/>
                          <a:cs typeface="Arial" panose="020B0604020202020204" pitchFamily="34" charset="0"/>
                        </a:rPr>
                        <a:t>Колонизация </a:t>
                      </a:r>
                      <a:r>
                        <a:rPr lang="ru-RU" sz="1600" b="1" dirty="0" smtClean="0">
                          <a:effectLst/>
                          <a:latin typeface="Arial" panose="020B0604020202020204" pitchFamily="34" charset="0"/>
                          <a:cs typeface="Arial" panose="020B0604020202020204" pitchFamily="34" charset="0"/>
                        </a:rPr>
                        <a:t>ОР,</a:t>
                      </a:r>
                      <a:r>
                        <a:rPr lang="en-US" sz="1600" b="1" dirty="0" smtClean="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n</a:t>
                      </a:r>
                      <a:r>
                        <a:rPr lang="ru-RU" sz="1600" b="1" dirty="0">
                          <a:effectLst/>
                          <a:latin typeface="Arial" panose="020B0604020202020204" pitchFamily="34" charset="0"/>
                          <a:cs typeface="Arial" panose="020B0604020202020204" pitchFamily="34" charset="0"/>
                        </a:rPr>
                        <a:t>(%)</a:t>
                      </a:r>
                    </a:p>
                  </a:txBody>
                  <a:tcPr marL="91435" marR="91435" marT="34292" marB="34292" anchor="ctr"/>
                </a:tc>
                <a:tc>
                  <a:txBody>
                    <a:bodyPr/>
                    <a:lstStyle/>
                    <a:p>
                      <a:pPr algn="ctr">
                        <a:spcAft>
                          <a:spcPts val="0"/>
                        </a:spcAft>
                      </a:pPr>
                      <a:r>
                        <a:rPr lang="ru-RU" sz="1600" b="1" dirty="0">
                          <a:effectLst/>
                          <a:latin typeface="Arial" panose="020B0604020202020204" pitchFamily="34" charset="0"/>
                          <a:cs typeface="Arial" panose="020B0604020202020204" pitchFamily="34" charset="0"/>
                        </a:rPr>
                        <a:t>0(0)</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3(12,5)</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0,2340</a:t>
                      </a:r>
                    </a:p>
                  </a:txBody>
                  <a:tcPr marL="91435" marR="91435" marT="34292" marB="34292" anchor="ctr"/>
                </a:tc>
              </a:tr>
              <a:tr h="447932">
                <a:tc>
                  <a:txBody>
                    <a:bodyPr/>
                    <a:lstStyle/>
                    <a:p>
                      <a:pPr>
                        <a:spcAft>
                          <a:spcPts val="0"/>
                        </a:spcAft>
                      </a:pPr>
                      <a:r>
                        <a:rPr lang="ru-RU" sz="1600" b="1" dirty="0">
                          <a:effectLst/>
                          <a:latin typeface="Arial" panose="020B0604020202020204" pitchFamily="34" charset="0"/>
                          <a:cs typeface="Arial" panose="020B0604020202020204" pitchFamily="34" charset="0"/>
                        </a:rPr>
                        <a:t>Колонизация </a:t>
                      </a:r>
                      <a:r>
                        <a:rPr lang="ru-RU" sz="1600" b="1" dirty="0" smtClean="0">
                          <a:effectLst/>
                          <a:latin typeface="Arial" panose="020B0604020202020204" pitchFamily="34" charset="0"/>
                          <a:cs typeface="Arial" panose="020B0604020202020204" pitchFamily="34" charset="0"/>
                        </a:rPr>
                        <a:t>ОР+ ИОР,</a:t>
                      </a:r>
                      <a:r>
                        <a:rPr lang="en-US" sz="1600" b="1" dirty="0" smtClean="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n</a:t>
                      </a:r>
                      <a:r>
                        <a:rPr lang="ru-RU" sz="1600" b="1" dirty="0">
                          <a:effectLst/>
                          <a:latin typeface="Arial" panose="020B0604020202020204" pitchFamily="34" charset="0"/>
                          <a:cs typeface="Arial" panose="020B0604020202020204" pitchFamily="34" charset="0"/>
                        </a:rPr>
                        <a:t>(%)</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8(33,3)</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14(58,3)</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0,1475</a:t>
                      </a:r>
                    </a:p>
                  </a:txBody>
                  <a:tcPr marL="91435" marR="91435" marT="34292" marB="34292" anchor="ctr"/>
                </a:tc>
              </a:tr>
              <a:tr h="259329">
                <a:tc>
                  <a:txBody>
                    <a:bodyPr/>
                    <a:lstStyle/>
                    <a:p>
                      <a:pPr>
                        <a:spcAft>
                          <a:spcPts val="0"/>
                        </a:spcAft>
                      </a:pPr>
                      <a:r>
                        <a:rPr lang="ru-RU" sz="1600" b="1">
                          <a:effectLst/>
                          <a:latin typeface="Arial" panose="020B0604020202020204" pitchFamily="34" charset="0"/>
                          <a:cs typeface="Arial" panose="020B0604020202020204" pitchFamily="34" charset="0"/>
                        </a:rPr>
                        <a:t>ИНДП+ВАТ,</a:t>
                      </a:r>
                      <a:r>
                        <a:rPr lang="en-US" sz="1600" b="1">
                          <a:effectLst/>
                          <a:latin typeface="Arial" panose="020B0604020202020204" pitchFamily="34" charset="0"/>
                          <a:cs typeface="Arial" panose="020B0604020202020204" pitchFamily="34" charset="0"/>
                        </a:rPr>
                        <a:t> n</a:t>
                      </a:r>
                      <a:r>
                        <a:rPr lang="ru-RU" sz="1600" b="1">
                          <a:effectLst/>
                          <a:latin typeface="Arial" panose="020B0604020202020204" pitchFamily="34" charset="0"/>
                          <a:cs typeface="Arial" panose="020B0604020202020204" pitchFamily="34" charset="0"/>
                        </a:rPr>
                        <a:t>(%)</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1(4,2)</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2(8,3)</a:t>
                      </a:r>
                    </a:p>
                  </a:txBody>
                  <a:tcPr marL="91435" marR="91435" marT="34292" marB="34292" anchor="ctr"/>
                </a:tc>
                <a:tc>
                  <a:txBody>
                    <a:bodyPr/>
                    <a:lstStyle/>
                    <a:p>
                      <a:pPr algn="ctr">
                        <a:spcAft>
                          <a:spcPts val="0"/>
                        </a:spcAft>
                      </a:pPr>
                      <a:r>
                        <a:rPr lang="ru-RU" sz="1600" b="1" dirty="0">
                          <a:effectLst/>
                          <a:latin typeface="Arial" panose="020B0604020202020204" pitchFamily="34" charset="0"/>
                          <a:cs typeface="Arial" panose="020B0604020202020204" pitchFamily="34" charset="0"/>
                        </a:rPr>
                        <a:t>1,0000</a:t>
                      </a:r>
                    </a:p>
                  </a:txBody>
                  <a:tcPr marL="91435" marR="91435" marT="34292" marB="34292" anchor="ctr"/>
                </a:tc>
              </a:tr>
              <a:tr h="533051">
                <a:tc>
                  <a:txBody>
                    <a:bodyPr/>
                    <a:lstStyle/>
                    <a:p>
                      <a:pPr>
                        <a:spcAft>
                          <a:spcPts val="0"/>
                        </a:spcAft>
                      </a:pPr>
                      <a:r>
                        <a:rPr lang="ru-RU" sz="1600" b="1" dirty="0">
                          <a:effectLst/>
                          <a:latin typeface="Arial" panose="020B0604020202020204" pitchFamily="34" charset="0"/>
                          <a:cs typeface="Arial" panose="020B0604020202020204" pitchFamily="34" charset="0"/>
                        </a:rPr>
                        <a:t>ИНДП+ВАТ + колонизация ВДП, </a:t>
                      </a:r>
                      <a:r>
                        <a:rPr lang="en-US" sz="1600" b="1" dirty="0">
                          <a:effectLst/>
                          <a:latin typeface="Arial" panose="020B0604020202020204" pitchFamily="34" charset="0"/>
                          <a:cs typeface="Arial" panose="020B0604020202020204" pitchFamily="34" charset="0"/>
                        </a:rPr>
                        <a:t>n</a:t>
                      </a:r>
                      <a:r>
                        <a:rPr lang="ru-RU" sz="1600" b="1" dirty="0">
                          <a:effectLst/>
                          <a:latin typeface="Arial" panose="020B0604020202020204" pitchFamily="34" charset="0"/>
                          <a:cs typeface="Arial" panose="020B0604020202020204" pitchFamily="34" charset="0"/>
                        </a:rPr>
                        <a:t>(%)</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1(4,2)</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2(8,3)</a:t>
                      </a:r>
                    </a:p>
                  </a:txBody>
                  <a:tcPr marL="91435" marR="91435" marT="34292" marB="34292" anchor="ctr"/>
                </a:tc>
                <a:tc>
                  <a:txBody>
                    <a:bodyPr/>
                    <a:lstStyle/>
                    <a:p>
                      <a:pPr algn="ctr">
                        <a:spcAft>
                          <a:spcPts val="0"/>
                        </a:spcAft>
                      </a:pPr>
                      <a:r>
                        <a:rPr lang="ru-RU" sz="1600" b="1" dirty="0">
                          <a:effectLst/>
                          <a:latin typeface="Arial" panose="020B0604020202020204" pitchFamily="34" charset="0"/>
                          <a:cs typeface="Arial" panose="020B0604020202020204" pitchFamily="34" charset="0"/>
                        </a:rPr>
                        <a:t>1,0000</a:t>
                      </a:r>
                    </a:p>
                  </a:txBody>
                  <a:tcPr marL="91435" marR="91435" marT="34292" marB="34292" anchor="ctr"/>
                </a:tc>
              </a:tr>
              <a:tr h="259329">
                <a:tc>
                  <a:txBody>
                    <a:bodyPr/>
                    <a:lstStyle/>
                    <a:p>
                      <a:pPr>
                        <a:spcAft>
                          <a:spcPts val="0"/>
                        </a:spcAft>
                      </a:pPr>
                      <a:r>
                        <a:rPr lang="ru-RU" sz="1600" b="1">
                          <a:effectLst/>
                          <a:latin typeface="Arial" panose="020B0604020202020204" pitchFamily="34" charset="0"/>
                          <a:cs typeface="Arial" panose="020B0604020202020204" pitchFamily="34" charset="0"/>
                        </a:rPr>
                        <a:t>Госпитальная КАИК,</a:t>
                      </a:r>
                      <a:r>
                        <a:rPr lang="en-US" sz="1600" b="1">
                          <a:effectLst/>
                          <a:latin typeface="Arial" panose="020B0604020202020204" pitchFamily="34" charset="0"/>
                          <a:cs typeface="Arial" panose="020B0604020202020204" pitchFamily="34" charset="0"/>
                        </a:rPr>
                        <a:t> n</a:t>
                      </a:r>
                      <a:r>
                        <a:rPr lang="ru-RU" sz="1600" b="1">
                          <a:effectLst/>
                          <a:latin typeface="Arial" panose="020B0604020202020204" pitchFamily="34" charset="0"/>
                          <a:cs typeface="Arial" panose="020B0604020202020204" pitchFamily="34" charset="0"/>
                        </a:rPr>
                        <a:t>(%)</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0</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0</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a:t>
                      </a:r>
                    </a:p>
                  </a:txBody>
                  <a:tcPr marL="91435" marR="91435" marT="34292" marB="34292" anchor="ctr"/>
                </a:tc>
              </a:tr>
              <a:tr h="259329">
                <a:tc>
                  <a:txBody>
                    <a:bodyPr/>
                    <a:lstStyle/>
                    <a:p>
                      <a:pPr>
                        <a:spcAft>
                          <a:spcPts val="0"/>
                        </a:spcAft>
                      </a:pPr>
                      <a:r>
                        <a:rPr lang="ru-RU" sz="1600" b="1" dirty="0">
                          <a:effectLst/>
                          <a:latin typeface="Arial" panose="020B0604020202020204" pitchFamily="34" charset="0"/>
                          <a:cs typeface="Arial" panose="020B0604020202020204" pitchFamily="34" charset="0"/>
                        </a:rPr>
                        <a:t>Бактериемия, </a:t>
                      </a:r>
                      <a:r>
                        <a:rPr lang="en-US" sz="1600" b="1" dirty="0">
                          <a:effectLst/>
                          <a:latin typeface="Arial" panose="020B0604020202020204" pitchFamily="34" charset="0"/>
                          <a:cs typeface="Arial" panose="020B0604020202020204" pitchFamily="34" charset="0"/>
                        </a:rPr>
                        <a:t>n</a:t>
                      </a:r>
                      <a:r>
                        <a:rPr lang="ru-RU" sz="1600" b="1" dirty="0">
                          <a:effectLst/>
                          <a:latin typeface="Arial" panose="020B0604020202020204" pitchFamily="34" charset="0"/>
                          <a:cs typeface="Arial" panose="020B0604020202020204" pitchFamily="34" charset="0"/>
                        </a:rPr>
                        <a:t>(%)</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0</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0</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a:t>
                      </a:r>
                    </a:p>
                  </a:txBody>
                  <a:tcPr marL="91435" marR="91435" marT="34292" marB="34292" anchor="ctr"/>
                </a:tc>
              </a:tr>
              <a:tr h="447932">
                <a:tc>
                  <a:txBody>
                    <a:bodyPr/>
                    <a:lstStyle/>
                    <a:p>
                      <a:pPr>
                        <a:spcAft>
                          <a:spcPts val="0"/>
                        </a:spcAft>
                      </a:pPr>
                      <a:r>
                        <a:rPr lang="ru-RU" sz="1600" b="1" dirty="0">
                          <a:effectLst/>
                          <a:latin typeface="Arial" panose="020B0604020202020204" pitchFamily="34" charset="0"/>
                          <a:cs typeface="Arial" panose="020B0604020202020204" pitchFamily="34" charset="0"/>
                        </a:rPr>
                        <a:t>Госпитальная </a:t>
                      </a:r>
                      <a:r>
                        <a:rPr lang="ru-RU" sz="1600" b="1" dirty="0" smtClean="0">
                          <a:effectLst/>
                          <a:latin typeface="Arial" panose="020B0604020202020204" pitchFamily="34" charset="0"/>
                          <a:cs typeface="Arial" panose="020B0604020202020204" pitchFamily="34" charset="0"/>
                        </a:rPr>
                        <a:t>КАИМВП</a:t>
                      </a:r>
                      <a:r>
                        <a:rPr lang="ru-RU" sz="1600" b="1" dirty="0">
                          <a:effectLst/>
                          <a:latin typeface="Arial" panose="020B0604020202020204" pitchFamily="34" charset="0"/>
                          <a:cs typeface="Arial" panose="020B0604020202020204" pitchFamily="34" charset="0"/>
                        </a:rPr>
                        <a:t>,</a:t>
                      </a:r>
                      <a:r>
                        <a:rPr lang="en-US" sz="1600" b="1" dirty="0">
                          <a:effectLst/>
                          <a:latin typeface="Arial" panose="020B0604020202020204" pitchFamily="34" charset="0"/>
                          <a:cs typeface="Arial" panose="020B0604020202020204" pitchFamily="34" charset="0"/>
                        </a:rPr>
                        <a:t> n</a:t>
                      </a:r>
                      <a:r>
                        <a:rPr lang="ru-RU" sz="1600" b="1" dirty="0">
                          <a:effectLst/>
                          <a:latin typeface="Arial" panose="020B0604020202020204" pitchFamily="34" charset="0"/>
                          <a:cs typeface="Arial" panose="020B0604020202020204" pitchFamily="34" charset="0"/>
                        </a:rPr>
                        <a:t>(%)</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0</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0</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a:t>
                      </a:r>
                    </a:p>
                  </a:txBody>
                  <a:tcPr marL="91435" marR="91435" marT="34292" marB="34292" anchor="ctr"/>
                </a:tc>
              </a:tr>
              <a:tr h="636535">
                <a:tc>
                  <a:txBody>
                    <a:bodyPr/>
                    <a:lstStyle/>
                    <a:p>
                      <a:pPr>
                        <a:spcAft>
                          <a:spcPts val="0"/>
                        </a:spcAft>
                      </a:pPr>
                      <a:r>
                        <a:rPr lang="ru-RU" sz="1600" b="1">
                          <a:effectLst/>
                          <a:latin typeface="Arial" panose="020B0604020202020204" pitchFamily="34" charset="0"/>
                          <a:cs typeface="Arial" panose="020B0604020202020204" pitchFamily="34" charset="0"/>
                        </a:rPr>
                        <a:t>Общее количество пациентов с инфекцией и колонизацией, </a:t>
                      </a:r>
                      <a:r>
                        <a:rPr lang="en-US" sz="1600" b="1">
                          <a:effectLst/>
                          <a:latin typeface="Arial" panose="020B0604020202020204" pitchFamily="34" charset="0"/>
                          <a:cs typeface="Arial" panose="020B0604020202020204" pitchFamily="34" charset="0"/>
                        </a:rPr>
                        <a:t>n</a:t>
                      </a:r>
                      <a:r>
                        <a:rPr lang="ru-RU" sz="1600" b="1">
                          <a:effectLst/>
                          <a:latin typeface="Arial" panose="020B0604020202020204" pitchFamily="34" charset="0"/>
                          <a:cs typeface="Arial" panose="020B0604020202020204" pitchFamily="34" charset="0"/>
                        </a:rPr>
                        <a:t>(%)</a:t>
                      </a:r>
                    </a:p>
                  </a:txBody>
                  <a:tcPr marL="91435" marR="91435" marT="34292" marB="34292" anchor="ctr"/>
                </a:tc>
                <a:tc>
                  <a:txBody>
                    <a:bodyPr/>
                    <a:lstStyle/>
                    <a:p>
                      <a:pPr algn="ctr">
                        <a:spcAft>
                          <a:spcPts val="0"/>
                        </a:spcAft>
                      </a:pPr>
                      <a:r>
                        <a:rPr lang="ru-RU" sz="1600" b="1" dirty="0">
                          <a:effectLst/>
                          <a:latin typeface="Arial" panose="020B0604020202020204" pitchFamily="34" charset="0"/>
                          <a:cs typeface="Arial" panose="020B0604020202020204" pitchFamily="34" charset="0"/>
                        </a:rPr>
                        <a:t>9(37,5)</a:t>
                      </a:r>
                    </a:p>
                  </a:txBody>
                  <a:tcPr marL="91435" marR="91435" marT="34292" marB="34292" anchor="ctr"/>
                </a:tc>
                <a:tc>
                  <a:txBody>
                    <a:bodyPr/>
                    <a:lstStyle/>
                    <a:p>
                      <a:pPr algn="ctr">
                        <a:spcAft>
                          <a:spcPts val="0"/>
                        </a:spcAft>
                      </a:pPr>
                      <a:r>
                        <a:rPr lang="ru-RU" sz="1600" b="1" dirty="0">
                          <a:effectLst/>
                          <a:latin typeface="Arial" panose="020B0604020202020204" pitchFamily="34" charset="0"/>
                          <a:cs typeface="Arial" panose="020B0604020202020204" pitchFamily="34" charset="0"/>
                        </a:rPr>
                        <a:t>15(62,5)</a:t>
                      </a:r>
                    </a:p>
                  </a:txBody>
                  <a:tcPr marL="91435" marR="91435" marT="34292" marB="34292" anchor="ctr"/>
                </a:tc>
                <a:tc>
                  <a:txBody>
                    <a:bodyPr/>
                    <a:lstStyle/>
                    <a:p>
                      <a:pPr algn="ctr">
                        <a:spcAft>
                          <a:spcPts val="0"/>
                        </a:spcAft>
                      </a:pPr>
                      <a:r>
                        <a:rPr lang="ru-RU" sz="1600" b="1">
                          <a:effectLst/>
                          <a:latin typeface="Arial" panose="020B0604020202020204" pitchFamily="34" charset="0"/>
                          <a:cs typeface="Arial" panose="020B0604020202020204" pitchFamily="34" charset="0"/>
                        </a:rPr>
                        <a:t>0,1489</a:t>
                      </a:r>
                    </a:p>
                  </a:txBody>
                  <a:tcPr marL="91435" marR="91435" marT="34292" marB="34292" anchor="ctr"/>
                </a:tc>
              </a:tr>
              <a:tr h="476222">
                <a:tc>
                  <a:txBody>
                    <a:bodyPr/>
                    <a:lstStyle/>
                    <a:p>
                      <a:pPr>
                        <a:spcAft>
                          <a:spcPts val="0"/>
                        </a:spcAft>
                      </a:pPr>
                      <a:r>
                        <a:rPr lang="ru-RU" sz="1600" b="1" dirty="0">
                          <a:effectLst/>
                          <a:latin typeface="Arial" panose="020B0604020202020204" pitchFamily="34" charset="0"/>
                          <a:cs typeface="Arial" panose="020B0604020202020204" pitchFamily="34" charset="0"/>
                        </a:rPr>
                        <a:t>Сроки </a:t>
                      </a:r>
                      <a:r>
                        <a:rPr lang="ru-RU" sz="1600" b="1" dirty="0" smtClean="0">
                          <a:effectLst/>
                          <a:latin typeface="Arial" panose="020B0604020202020204" pitchFamily="34" charset="0"/>
                          <a:cs typeface="Arial" panose="020B0604020202020204" pitchFamily="34" charset="0"/>
                        </a:rPr>
                        <a:t>дебюта </a:t>
                      </a:r>
                      <a:r>
                        <a:rPr lang="ru-RU" sz="1600" b="1" dirty="0">
                          <a:effectLst/>
                          <a:latin typeface="Arial" panose="020B0604020202020204" pitchFamily="34" charset="0"/>
                          <a:cs typeface="Arial" panose="020B0604020202020204" pitchFamily="34" charset="0"/>
                        </a:rPr>
                        <a:t>инфекции, </a:t>
                      </a:r>
                      <a:r>
                        <a:rPr lang="ru-RU" sz="1600" b="1" dirty="0" err="1">
                          <a:effectLst/>
                          <a:latin typeface="Arial" panose="020B0604020202020204" pitchFamily="34" charset="0"/>
                          <a:cs typeface="Arial" panose="020B0604020202020204" pitchFamily="34" charset="0"/>
                        </a:rPr>
                        <a:t>сут</a:t>
                      </a:r>
                      <a:r>
                        <a:rPr lang="ru-RU" sz="1600" b="1" dirty="0">
                          <a:effectLst/>
                          <a:latin typeface="Arial" panose="020B0604020202020204" pitchFamily="34" charset="0"/>
                          <a:cs typeface="Arial" panose="020B0604020202020204" pitchFamily="34" charset="0"/>
                        </a:rPr>
                        <a:t>, </a:t>
                      </a:r>
                      <a:r>
                        <a:rPr lang="ru-RU" sz="1600" b="1" dirty="0" err="1">
                          <a:effectLst/>
                          <a:latin typeface="Arial" panose="020B0604020202020204" pitchFamily="34" charset="0"/>
                          <a:cs typeface="Arial" panose="020B0604020202020204" pitchFamily="34" charset="0"/>
                        </a:rPr>
                        <a:t>Me</a:t>
                      </a:r>
                      <a:r>
                        <a:rPr lang="ru-RU" sz="1600" b="1" dirty="0">
                          <a:effectLst/>
                          <a:latin typeface="Arial" panose="020B0604020202020204" pitchFamily="34" charset="0"/>
                          <a:cs typeface="Arial" panose="020B0604020202020204" pitchFamily="34" charset="0"/>
                        </a:rPr>
                        <a:t> (95% ДИ)</a:t>
                      </a:r>
                    </a:p>
                  </a:txBody>
                  <a:tcPr marL="91435" marR="91435" marT="34292" marB="34292" anchor="ctr"/>
                </a:tc>
                <a:tc>
                  <a:txBody>
                    <a:bodyPr/>
                    <a:lstStyle/>
                    <a:p>
                      <a:pPr algn="ctr">
                        <a:spcAft>
                          <a:spcPts val="0"/>
                        </a:spcAft>
                      </a:pPr>
                      <a:r>
                        <a:rPr lang="ru-RU" sz="1600" b="1" dirty="0">
                          <a:effectLst/>
                          <a:latin typeface="Arial" panose="020B0604020202020204" pitchFamily="34" charset="0"/>
                          <a:cs typeface="Arial" panose="020B0604020202020204" pitchFamily="34" charset="0"/>
                        </a:rPr>
                        <a:t>17(14,3-28,3)</a:t>
                      </a:r>
                    </a:p>
                  </a:txBody>
                  <a:tcPr marL="91435" marR="91435" marT="34292" marB="34292" anchor="ctr"/>
                </a:tc>
                <a:tc>
                  <a:txBody>
                    <a:bodyPr/>
                    <a:lstStyle/>
                    <a:p>
                      <a:pPr algn="ctr">
                        <a:spcAft>
                          <a:spcPts val="0"/>
                        </a:spcAft>
                      </a:pPr>
                      <a:r>
                        <a:rPr lang="ru-RU" sz="1600" b="1" dirty="0">
                          <a:effectLst/>
                          <a:latin typeface="Arial" panose="020B0604020202020204" pitchFamily="34" charset="0"/>
                          <a:cs typeface="Arial" panose="020B0604020202020204" pitchFamily="34" charset="0"/>
                        </a:rPr>
                        <a:t>12(6,9-21,1)</a:t>
                      </a:r>
                    </a:p>
                  </a:txBody>
                  <a:tcPr marL="91435" marR="91435" marT="34292" marB="34292" anchor="ctr"/>
                </a:tc>
                <a:tc>
                  <a:txBody>
                    <a:bodyPr/>
                    <a:lstStyle/>
                    <a:p>
                      <a:pPr algn="ctr">
                        <a:lnSpc>
                          <a:spcPct val="115000"/>
                        </a:lnSpc>
                        <a:spcAft>
                          <a:spcPts val="0"/>
                        </a:spcAft>
                      </a:pPr>
                      <a:r>
                        <a:rPr lang="ru-RU" sz="1600" b="1" dirty="0">
                          <a:effectLst/>
                          <a:latin typeface="Arial" panose="020B0604020202020204" pitchFamily="34" charset="0"/>
                          <a:cs typeface="Arial" panose="020B0604020202020204" pitchFamily="34" charset="0"/>
                        </a:rPr>
                        <a:t>0,0726</a:t>
                      </a:r>
                    </a:p>
                    <a:p>
                      <a:pPr algn="ctr">
                        <a:spcAft>
                          <a:spcPts val="0"/>
                        </a:spcAft>
                      </a:pPr>
                      <a:r>
                        <a:rPr lang="ru-RU" sz="1600" b="1" dirty="0">
                          <a:effectLst/>
                          <a:latin typeface="Arial" panose="020B0604020202020204" pitchFamily="34" charset="0"/>
                          <a:cs typeface="Arial" panose="020B0604020202020204" pitchFamily="34" charset="0"/>
                        </a:rPr>
                        <a:t> </a:t>
                      </a:r>
                    </a:p>
                  </a:txBody>
                  <a:tcPr marL="91435" marR="91435" marT="34292" marB="34292" anchor="ctr"/>
                </a:tc>
              </a:tr>
            </a:tbl>
          </a:graphicData>
        </a:graphic>
      </p:graphicFrame>
      <p:sp>
        <p:nvSpPr>
          <p:cNvPr id="4" name="Номер слайда 3"/>
          <p:cNvSpPr>
            <a:spLocks noGrp="1"/>
          </p:cNvSpPr>
          <p:nvPr>
            <p:ph type="sldNum" sz="quarter" idx="12"/>
          </p:nvPr>
        </p:nvSpPr>
        <p:spPr/>
        <p:txBody>
          <a:bodyPr/>
          <a:lstStyle/>
          <a:p>
            <a:pPr>
              <a:defRPr/>
            </a:pPr>
            <a:fld id="{341BA347-E19E-4D5A-9A00-41775ADE1E47}" type="slidenum">
              <a:rPr lang="ru-RU" smtClean="0">
                <a:solidFill>
                  <a:prstClr val="black">
                    <a:tint val="75000"/>
                  </a:prstClr>
                </a:solidFill>
              </a:rPr>
              <a:pPr>
                <a:defRPr/>
              </a:pPr>
              <a:t>81</a:t>
            </a:fld>
            <a:endParaRPr lang="ru-RU">
              <a:solidFill>
                <a:prstClr val="black">
                  <a:tint val="75000"/>
                </a:prstClr>
              </a:solidFill>
            </a:endParaRPr>
          </a:p>
        </p:txBody>
      </p:sp>
    </p:spTree>
    <p:extLst>
      <p:ext uri="{BB962C8B-B14F-4D97-AF65-F5344CB8AC3E}">
        <p14:creationId xmlns:p14="http://schemas.microsoft.com/office/powerpoint/2010/main" val="61722533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84189" y="715169"/>
            <a:ext cx="8340725" cy="594122"/>
          </a:xfrm>
        </p:spPr>
        <p:txBody>
          <a:bodyPr>
            <a:normAutofit fontScale="90000"/>
          </a:bodyPr>
          <a:lstStyle/>
          <a:p>
            <a:pPr eaLnBrk="1" hangingPunct="1"/>
            <a:r>
              <a:rPr lang="ru-RU" altLang="ru-RU" sz="2400" b="1" dirty="0">
                <a:solidFill>
                  <a:srgbClr val="FF0000"/>
                </a:solidFill>
                <a:latin typeface="Arial" pitchFamily="34" charset="0"/>
                <a:cs typeface="Arial" pitchFamily="34" charset="0"/>
              </a:rPr>
              <a:t/>
            </a:r>
            <a:br>
              <a:rPr lang="ru-RU" altLang="ru-RU" sz="2400" b="1" dirty="0">
                <a:solidFill>
                  <a:srgbClr val="FF0000"/>
                </a:solidFill>
                <a:latin typeface="Arial" pitchFamily="34" charset="0"/>
                <a:cs typeface="Arial" pitchFamily="34" charset="0"/>
              </a:rPr>
            </a:br>
            <a:r>
              <a:rPr lang="ru-RU" altLang="ru-RU" sz="3100" b="1" dirty="0">
                <a:solidFill>
                  <a:srgbClr val="FF0000"/>
                </a:solidFill>
                <a:latin typeface="Arial" pitchFamily="34" charset="0"/>
                <a:cs typeface="Arial" pitchFamily="34" charset="0"/>
              </a:rPr>
              <a:t>Особенности антимикробной терапии</a:t>
            </a:r>
            <a:r>
              <a:rPr lang="ru-RU" altLang="ru-RU" sz="3100" dirty="0">
                <a:solidFill>
                  <a:srgbClr val="FF0000"/>
                </a:solidFill>
                <a:latin typeface="Arial" panose="020B0604020202020204" pitchFamily="34" charset="0"/>
                <a:cs typeface="Arial" panose="020B0604020202020204" pitchFamily="34" charset="0"/>
              </a:rPr>
              <a:t/>
            </a:r>
            <a:br>
              <a:rPr lang="ru-RU" altLang="ru-RU" sz="3100" dirty="0">
                <a:solidFill>
                  <a:srgbClr val="FF0000"/>
                </a:solidFill>
                <a:latin typeface="Arial" panose="020B0604020202020204" pitchFamily="34" charset="0"/>
                <a:cs typeface="Arial" panose="020B0604020202020204" pitchFamily="34" charset="0"/>
              </a:rPr>
            </a:br>
            <a:endParaRPr lang="ru-RU" sz="3100" dirty="0" smtClean="0">
              <a:solidFill>
                <a:srgbClr val="FF0000"/>
              </a:solidFill>
              <a:latin typeface="Arial" panose="020B0604020202020204" pitchFamily="34" charset="0"/>
              <a:cs typeface="Arial" panose="020B06040202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592107605"/>
              </p:ext>
            </p:extLst>
          </p:nvPr>
        </p:nvGraphicFramePr>
        <p:xfrm>
          <a:off x="363889" y="1916833"/>
          <a:ext cx="8435283" cy="3459039"/>
        </p:xfrm>
        <a:graphic>
          <a:graphicData uri="http://schemas.openxmlformats.org/drawingml/2006/table">
            <a:tbl>
              <a:tblPr firstRow="1" firstCol="1" bandRow="1">
                <a:tableStyleId>{5940675A-B579-460E-94D1-54222C63F5DA}</a:tableStyleId>
              </a:tblPr>
              <a:tblGrid>
                <a:gridCol w="4071518"/>
                <a:gridCol w="1718606"/>
                <a:gridCol w="1509385"/>
                <a:gridCol w="1135774"/>
              </a:tblGrid>
              <a:tr h="990159">
                <a:tc>
                  <a:txBody>
                    <a:bodyPr/>
                    <a:lstStyle/>
                    <a:p>
                      <a:pPr algn="ctr">
                        <a:spcAft>
                          <a:spcPts val="0"/>
                        </a:spcAft>
                      </a:pPr>
                      <a:r>
                        <a:rPr lang="ru-RU" sz="1800" b="1" dirty="0">
                          <a:effectLst/>
                          <a:latin typeface="Arial" panose="020B0604020202020204" pitchFamily="34" charset="0"/>
                          <a:cs typeface="Arial" panose="020B0604020202020204" pitchFamily="34" charset="0"/>
                        </a:rPr>
                        <a:t> </a:t>
                      </a:r>
                      <a:r>
                        <a:rPr lang="ru-RU" sz="1800" b="1" kern="1200" dirty="0" smtClean="0">
                          <a:solidFill>
                            <a:schemeClr val="tx1"/>
                          </a:solidFill>
                          <a:latin typeface="Arial" pitchFamily="34" charset="0"/>
                          <a:ea typeface="+mn-ea"/>
                          <a:cs typeface="Arial" pitchFamily="34" charset="0"/>
                        </a:rPr>
                        <a:t>Анализируемые показатели</a:t>
                      </a:r>
                      <a:endParaRPr lang="ru-RU" sz="1800" b="1" dirty="0">
                        <a:effectLst/>
                        <a:latin typeface="Arial" panose="020B0604020202020204" pitchFamily="34" charset="0"/>
                        <a:cs typeface="Arial" panose="020B0604020202020204" pitchFamily="34" charset="0"/>
                      </a:endParaRPr>
                    </a:p>
                  </a:txBody>
                  <a:tcPr marL="91435" marR="91435" marT="34290" marB="34290" anchor="ctr"/>
                </a:tc>
                <a:tc>
                  <a:txBody>
                    <a:bodyPr/>
                    <a:lstStyle/>
                    <a:p>
                      <a:pPr algn="ctr">
                        <a:spcAft>
                          <a:spcPts val="0"/>
                        </a:spcAft>
                      </a:pPr>
                      <a:r>
                        <a:rPr lang="ru-RU" sz="1800" b="1" dirty="0">
                          <a:effectLst/>
                          <a:latin typeface="Arial" panose="020B0604020202020204" pitchFamily="34" charset="0"/>
                          <a:cs typeface="Arial" panose="020B0604020202020204" pitchFamily="34" charset="0"/>
                        </a:rPr>
                        <a:t>Вакцина(+), </a:t>
                      </a:r>
                      <a:r>
                        <a:rPr lang="en-US" sz="1800" b="1" dirty="0">
                          <a:effectLst/>
                          <a:latin typeface="Arial" panose="020B0604020202020204" pitchFamily="34" charset="0"/>
                          <a:cs typeface="Arial" panose="020B0604020202020204" pitchFamily="34" charset="0"/>
                        </a:rPr>
                        <a:t>n</a:t>
                      </a:r>
                      <a:r>
                        <a:rPr lang="ru-RU" sz="1800" b="1" dirty="0">
                          <a:effectLst/>
                          <a:latin typeface="Arial" panose="020B0604020202020204" pitchFamily="34" charset="0"/>
                          <a:cs typeface="Arial" panose="020B0604020202020204" pitchFamily="34" charset="0"/>
                        </a:rPr>
                        <a:t>=24</a:t>
                      </a:r>
                    </a:p>
                  </a:txBody>
                  <a:tcPr marL="91435" marR="91435" marT="34290" marB="34290" anchor="ctr"/>
                </a:tc>
                <a:tc>
                  <a:txBody>
                    <a:bodyPr/>
                    <a:lstStyle/>
                    <a:p>
                      <a:pPr algn="ctr">
                        <a:spcAft>
                          <a:spcPts val="0"/>
                        </a:spcAft>
                      </a:pPr>
                      <a:r>
                        <a:rPr lang="ru-RU" sz="1800" b="1" dirty="0">
                          <a:effectLst/>
                          <a:latin typeface="Arial" panose="020B0604020202020204" pitchFamily="34" charset="0"/>
                          <a:cs typeface="Arial" panose="020B0604020202020204" pitchFamily="34" charset="0"/>
                        </a:rPr>
                        <a:t>Вакцина(–), </a:t>
                      </a:r>
                      <a:r>
                        <a:rPr lang="en-US" sz="1800" b="1" dirty="0">
                          <a:effectLst/>
                          <a:latin typeface="Arial" panose="020B0604020202020204" pitchFamily="34" charset="0"/>
                          <a:cs typeface="Arial" panose="020B0604020202020204" pitchFamily="34" charset="0"/>
                        </a:rPr>
                        <a:t>n</a:t>
                      </a:r>
                      <a:r>
                        <a:rPr lang="ru-RU" sz="1800" b="1" dirty="0">
                          <a:effectLst/>
                          <a:latin typeface="Arial" panose="020B0604020202020204" pitchFamily="34" charset="0"/>
                          <a:cs typeface="Arial" panose="020B0604020202020204" pitchFamily="34" charset="0"/>
                        </a:rPr>
                        <a:t>=24</a:t>
                      </a:r>
                    </a:p>
                  </a:txBody>
                  <a:tcPr marL="91435" marR="91435" marT="34290" marB="34290" anchor="ctr"/>
                </a:tc>
                <a:tc>
                  <a:txBody>
                    <a:bodyPr/>
                    <a:lstStyle/>
                    <a:p>
                      <a:pPr algn="ctr">
                        <a:spcAft>
                          <a:spcPts val="0"/>
                        </a:spcAft>
                      </a:pPr>
                      <a:r>
                        <a:rPr lang="ru-RU" sz="1800" b="1" dirty="0" smtClean="0">
                          <a:effectLst/>
                          <a:latin typeface="Arial" panose="020B0604020202020204" pitchFamily="34" charset="0"/>
                          <a:cs typeface="Arial" panose="020B0604020202020204" pitchFamily="34" charset="0"/>
                        </a:rPr>
                        <a:t>р</a:t>
                      </a:r>
                      <a:endParaRPr lang="ru-RU" sz="1800" b="1" dirty="0">
                        <a:effectLst/>
                        <a:latin typeface="Arial" panose="020B0604020202020204" pitchFamily="34" charset="0"/>
                        <a:cs typeface="Arial" panose="020B0604020202020204" pitchFamily="34" charset="0"/>
                      </a:endParaRPr>
                    </a:p>
                  </a:txBody>
                  <a:tcPr marL="91435" marR="91435" marT="34290" marB="34290" anchor="ctr"/>
                </a:tc>
              </a:tr>
              <a:tr h="297180">
                <a:tc>
                  <a:txBody>
                    <a:bodyPr/>
                    <a:lstStyle/>
                    <a:p>
                      <a:pPr>
                        <a:spcAft>
                          <a:spcPts val="0"/>
                        </a:spcAft>
                      </a:pPr>
                      <a:r>
                        <a:rPr lang="ru-RU" sz="1800" b="1" dirty="0" smtClean="0">
                          <a:effectLst/>
                          <a:latin typeface="Arial" panose="020B0604020202020204" pitchFamily="34" charset="0"/>
                          <a:cs typeface="Arial" panose="020B0604020202020204" pitchFamily="34" charset="0"/>
                        </a:rPr>
                        <a:t>АБ* </a:t>
                      </a:r>
                      <a:r>
                        <a:rPr lang="ru-RU" sz="1800" b="1" dirty="0">
                          <a:effectLst/>
                          <a:latin typeface="Arial" panose="020B0604020202020204" pitchFamily="34" charset="0"/>
                          <a:cs typeface="Arial" panose="020B0604020202020204" pitchFamily="34" charset="0"/>
                        </a:rPr>
                        <a:t>терапия, </a:t>
                      </a:r>
                      <a:r>
                        <a:rPr lang="en-US" sz="1800" b="1" dirty="0">
                          <a:effectLst/>
                          <a:latin typeface="Arial" panose="020B0604020202020204" pitchFamily="34" charset="0"/>
                          <a:cs typeface="Arial" panose="020B0604020202020204" pitchFamily="34" charset="0"/>
                        </a:rPr>
                        <a:t>n</a:t>
                      </a:r>
                      <a:r>
                        <a:rPr lang="ru-RU" sz="1800" b="1" dirty="0">
                          <a:effectLst/>
                          <a:latin typeface="Arial" panose="020B0604020202020204" pitchFamily="34" charset="0"/>
                          <a:cs typeface="Arial" panose="020B0604020202020204" pitchFamily="34" charset="0"/>
                        </a:rPr>
                        <a:t>(%)</a:t>
                      </a:r>
                    </a:p>
                  </a:txBody>
                  <a:tcPr marL="91435" marR="91435" marT="34290" marB="34290" anchor="ctr"/>
                </a:tc>
                <a:tc>
                  <a:txBody>
                    <a:bodyPr/>
                    <a:lstStyle/>
                    <a:p>
                      <a:pPr algn="ctr">
                        <a:spcAft>
                          <a:spcPts val="0"/>
                        </a:spcAft>
                      </a:pPr>
                      <a:r>
                        <a:rPr lang="ru-RU" sz="1800" b="1" dirty="0">
                          <a:effectLst/>
                          <a:latin typeface="Arial" panose="020B0604020202020204" pitchFamily="34" charset="0"/>
                          <a:cs typeface="Arial" panose="020B0604020202020204" pitchFamily="34" charset="0"/>
                        </a:rPr>
                        <a:t>18(75)</a:t>
                      </a:r>
                    </a:p>
                  </a:txBody>
                  <a:tcPr marL="91435" marR="91435" marT="34290" marB="34290" anchor="ctr"/>
                </a:tc>
                <a:tc>
                  <a:txBody>
                    <a:bodyPr/>
                    <a:lstStyle/>
                    <a:p>
                      <a:pPr algn="ctr">
                        <a:spcAft>
                          <a:spcPts val="0"/>
                        </a:spcAft>
                      </a:pPr>
                      <a:r>
                        <a:rPr lang="ru-RU" sz="1800" b="1" dirty="0">
                          <a:effectLst/>
                          <a:latin typeface="Arial" panose="020B0604020202020204" pitchFamily="34" charset="0"/>
                          <a:cs typeface="Arial" panose="020B0604020202020204" pitchFamily="34" charset="0"/>
                        </a:rPr>
                        <a:t>19(79,2)</a:t>
                      </a:r>
                    </a:p>
                  </a:txBody>
                  <a:tcPr marL="91435" marR="91435" marT="34290" marB="34290" anchor="ctr"/>
                </a:tc>
                <a:tc>
                  <a:txBody>
                    <a:bodyPr/>
                    <a:lstStyle/>
                    <a:p>
                      <a:pPr algn="ctr">
                        <a:spcAft>
                          <a:spcPts val="0"/>
                        </a:spcAft>
                      </a:pPr>
                      <a:r>
                        <a:rPr lang="ru-RU" sz="1800" b="1" dirty="0">
                          <a:effectLst/>
                          <a:latin typeface="Arial" panose="020B0604020202020204" pitchFamily="34" charset="0"/>
                          <a:cs typeface="Arial" panose="020B0604020202020204" pitchFamily="34" charset="0"/>
                        </a:rPr>
                        <a:t>1,0000</a:t>
                      </a:r>
                    </a:p>
                  </a:txBody>
                  <a:tcPr marL="91435" marR="91435" marT="34290" marB="34290" anchor="ctr"/>
                </a:tc>
              </a:tr>
              <a:tr h="525780">
                <a:tc>
                  <a:txBody>
                    <a:bodyPr/>
                    <a:lstStyle/>
                    <a:p>
                      <a:pPr>
                        <a:spcAft>
                          <a:spcPts val="0"/>
                        </a:spcAft>
                      </a:pPr>
                      <a:r>
                        <a:rPr lang="ru-RU" sz="1800" b="1" dirty="0" smtClean="0">
                          <a:effectLst/>
                          <a:latin typeface="Arial" panose="020B0604020202020204" pitchFamily="34" charset="0"/>
                          <a:cs typeface="Arial" panose="020B0604020202020204" pitchFamily="34" charset="0"/>
                        </a:rPr>
                        <a:t>Назначение</a:t>
                      </a:r>
                      <a:r>
                        <a:rPr lang="ru-RU" sz="1800" b="1" baseline="0" dirty="0" smtClean="0">
                          <a:effectLst/>
                          <a:latin typeface="Arial" panose="020B0604020202020204" pitchFamily="34" charset="0"/>
                          <a:cs typeface="Arial" panose="020B0604020202020204" pitchFamily="34" charset="0"/>
                        </a:rPr>
                        <a:t> АБ с </a:t>
                      </a:r>
                      <a:r>
                        <a:rPr lang="ru-RU" sz="1800" b="1" dirty="0" smtClean="0">
                          <a:effectLst/>
                          <a:latin typeface="Arial" panose="020B0604020202020204" pitchFamily="34" charset="0"/>
                          <a:cs typeface="Arial" panose="020B0604020202020204" pitchFamily="34" charset="0"/>
                        </a:rPr>
                        <a:t>антисинегнойной активностью,</a:t>
                      </a:r>
                      <a:r>
                        <a:rPr lang="en-US" sz="1800" b="1" dirty="0" smtClean="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n</a:t>
                      </a:r>
                      <a:r>
                        <a:rPr lang="ru-RU" sz="1800" b="1" dirty="0">
                          <a:effectLst/>
                          <a:latin typeface="Arial" panose="020B0604020202020204" pitchFamily="34" charset="0"/>
                          <a:cs typeface="Arial" panose="020B0604020202020204" pitchFamily="34" charset="0"/>
                        </a:rPr>
                        <a:t>(%)</a:t>
                      </a:r>
                    </a:p>
                  </a:txBody>
                  <a:tcPr marL="91435" marR="91435" marT="34290" marB="34290" anchor="ctr"/>
                </a:tc>
                <a:tc>
                  <a:txBody>
                    <a:bodyPr/>
                    <a:lstStyle/>
                    <a:p>
                      <a:pPr algn="ctr">
                        <a:spcAft>
                          <a:spcPts val="0"/>
                        </a:spcAft>
                      </a:pPr>
                      <a:r>
                        <a:rPr lang="ru-RU" sz="1800" b="1" dirty="0">
                          <a:solidFill>
                            <a:schemeClr val="tx1"/>
                          </a:solidFill>
                          <a:effectLst/>
                          <a:latin typeface="Arial" panose="020B0604020202020204" pitchFamily="34" charset="0"/>
                          <a:cs typeface="Arial" panose="020B0604020202020204" pitchFamily="34" charset="0"/>
                        </a:rPr>
                        <a:t>5(20,8)</a:t>
                      </a:r>
                    </a:p>
                  </a:txBody>
                  <a:tcPr marL="91435" marR="91435" marT="34290" marB="34290" anchor="ctr"/>
                </a:tc>
                <a:tc>
                  <a:txBody>
                    <a:bodyPr/>
                    <a:lstStyle/>
                    <a:p>
                      <a:pPr algn="ctr">
                        <a:spcAft>
                          <a:spcPts val="0"/>
                        </a:spcAft>
                      </a:pPr>
                      <a:r>
                        <a:rPr lang="ru-RU" sz="1800" b="1" dirty="0">
                          <a:solidFill>
                            <a:schemeClr val="tx1"/>
                          </a:solidFill>
                          <a:effectLst/>
                          <a:latin typeface="Arial" panose="020B0604020202020204" pitchFamily="34" charset="0"/>
                          <a:cs typeface="Arial" panose="020B0604020202020204" pitchFamily="34" charset="0"/>
                        </a:rPr>
                        <a:t>10(41,7)</a:t>
                      </a:r>
                    </a:p>
                  </a:txBody>
                  <a:tcPr marL="91435" marR="91435" marT="34290" marB="34290" anchor="ctr"/>
                </a:tc>
                <a:tc>
                  <a:txBody>
                    <a:bodyPr/>
                    <a:lstStyle/>
                    <a:p>
                      <a:pPr algn="ctr">
                        <a:spcAft>
                          <a:spcPts val="0"/>
                        </a:spcAft>
                      </a:pPr>
                      <a:r>
                        <a:rPr lang="ru-RU" sz="1800" b="1">
                          <a:effectLst/>
                          <a:latin typeface="Arial" panose="020B0604020202020204" pitchFamily="34" charset="0"/>
                          <a:cs typeface="Arial" panose="020B0604020202020204" pitchFamily="34" charset="0"/>
                        </a:rPr>
                        <a:t>0,2129</a:t>
                      </a:r>
                    </a:p>
                  </a:txBody>
                  <a:tcPr marL="91435" marR="91435" marT="34290" marB="34290" anchor="ctr"/>
                </a:tc>
              </a:tr>
              <a:tr h="525780">
                <a:tc>
                  <a:txBody>
                    <a:bodyPr/>
                    <a:lstStyle/>
                    <a:p>
                      <a:pPr>
                        <a:spcAft>
                          <a:spcPts val="0"/>
                        </a:spcAft>
                      </a:pPr>
                      <a:r>
                        <a:rPr lang="ru-RU" sz="1800" b="1">
                          <a:effectLst/>
                          <a:latin typeface="Arial" panose="020B0604020202020204" pitchFamily="34" charset="0"/>
                          <a:cs typeface="Arial" panose="020B0604020202020204" pitchFamily="34" charset="0"/>
                        </a:rPr>
                        <a:t>Длительность АБ терапии, сут, Me (95% ДИ)</a:t>
                      </a:r>
                    </a:p>
                  </a:txBody>
                  <a:tcPr marL="91435" marR="91435" marT="34290" marB="34290" anchor="ctr"/>
                </a:tc>
                <a:tc>
                  <a:txBody>
                    <a:bodyPr/>
                    <a:lstStyle/>
                    <a:p>
                      <a:pPr algn="ctr">
                        <a:spcAft>
                          <a:spcPts val="0"/>
                        </a:spcAft>
                      </a:pPr>
                      <a:r>
                        <a:rPr lang="ru-RU" sz="1800" b="1">
                          <a:solidFill>
                            <a:schemeClr val="tx1"/>
                          </a:solidFill>
                          <a:effectLst/>
                          <a:latin typeface="Arial" panose="020B0604020202020204" pitchFamily="34" charset="0"/>
                          <a:cs typeface="Arial" panose="020B0604020202020204" pitchFamily="34" charset="0"/>
                        </a:rPr>
                        <a:t>11(8,2-16,0)</a:t>
                      </a:r>
                    </a:p>
                  </a:txBody>
                  <a:tcPr marL="91435" marR="91435" marT="34290" marB="34290" anchor="ctr"/>
                </a:tc>
                <a:tc>
                  <a:txBody>
                    <a:bodyPr/>
                    <a:lstStyle/>
                    <a:p>
                      <a:pPr algn="ctr">
                        <a:spcAft>
                          <a:spcPts val="0"/>
                        </a:spcAft>
                      </a:pPr>
                      <a:r>
                        <a:rPr lang="ru-RU" sz="1800" b="1" dirty="0">
                          <a:solidFill>
                            <a:schemeClr val="tx1"/>
                          </a:solidFill>
                          <a:effectLst/>
                          <a:latin typeface="Arial" panose="020B0604020202020204" pitchFamily="34" charset="0"/>
                          <a:cs typeface="Arial" panose="020B0604020202020204" pitchFamily="34" charset="0"/>
                        </a:rPr>
                        <a:t>12(8,0-15,9)</a:t>
                      </a:r>
                    </a:p>
                  </a:txBody>
                  <a:tcPr marL="91435" marR="91435" marT="34290" marB="34290" anchor="ctr"/>
                </a:tc>
                <a:tc>
                  <a:txBody>
                    <a:bodyPr/>
                    <a:lstStyle/>
                    <a:p>
                      <a:pPr algn="ctr">
                        <a:spcAft>
                          <a:spcPts val="0"/>
                        </a:spcAft>
                      </a:pPr>
                      <a:r>
                        <a:rPr lang="ru-RU" sz="1800" b="1" dirty="0">
                          <a:effectLst/>
                          <a:latin typeface="Arial" panose="020B0604020202020204" pitchFamily="34" charset="0"/>
                          <a:cs typeface="Arial" panose="020B0604020202020204" pitchFamily="34" charset="0"/>
                        </a:rPr>
                        <a:t>0,7726</a:t>
                      </a:r>
                    </a:p>
                  </a:txBody>
                  <a:tcPr marL="91435" marR="91435" marT="34290" marB="34290" anchor="ctr"/>
                </a:tc>
              </a:tr>
              <a:tr h="525780">
                <a:tc>
                  <a:txBody>
                    <a:bodyPr/>
                    <a:lstStyle/>
                    <a:p>
                      <a:pPr>
                        <a:spcAft>
                          <a:spcPts val="0"/>
                        </a:spcAft>
                      </a:pPr>
                      <a:r>
                        <a:rPr lang="ru-RU" sz="1800" b="1" dirty="0">
                          <a:effectLst/>
                          <a:latin typeface="Arial" panose="020B0604020202020204" pitchFamily="34" charset="0"/>
                          <a:cs typeface="Arial" panose="020B0604020202020204" pitchFamily="34" charset="0"/>
                        </a:rPr>
                        <a:t>Дни, свободные от АБ терапии, </a:t>
                      </a:r>
                      <a:r>
                        <a:rPr lang="ru-RU" sz="1800" b="1" dirty="0" err="1">
                          <a:effectLst/>
                          <a:latin typeface="Arial" panose="020B0604020202020204" pitchFamily="34" charset="0"/>
                          <a:cs typeface="Arial" panose="020B0604020202020204" pitchFamily="34" charset="0"/>
                        </a:rPr>
                        <a:t>сут</a:t>
                      </a:r>
                      <a:r>
                        <a:rPr lang="ru-RU" sz="1800" b="1" dirty="0">
                          <a:effectLst/>
                          <a:latin typeface="Arial" panose="020B0604020202020204" pitchFamily="34" charset="0"/>
                          <a:cs typeface="Arial" panose="020B0604020202020204" pitchFamily="34" charset="0"/>
                        </a:rPr>
                        <a:t>, </a:t>
                      </a:r>
                      <a:r>
                        <a:rPr lang="ru-RU" sz="1800" b="1" dirty="0" err="1">
                          <a:effectLst/>
                          <a:latin typeface="Arial" panose="020B0604020202020204" pitchFamily="34" charset="0"/>
                          <a:cs typeface="Arial" panose="020B0604020202020204" pitchFamily="34" charset="0"/>
                        </a:rPr>
                        <a:t>Me</a:t>
                      </a:r>
                      <a:r>
                        <a:rPr lang="ru-RU" sz="1800" b="1" dirty="0">
                          <a:effectLst/>
                          <a:latin typeface="Arial" panose="020B0604020202020204" pitchFamily="34" charset="0"/>
                          <a:cs typeface="Arial" panose="020B0604020202020204" pitchFamily="34" charset="0"/>
                        </a:rPr>
                        <a:t> (95% ДИ)</a:t>
                      </a:r>
                    </a:p>
                  </a:txBody>
                  <a:tcPr marL="91435" marR="91435" marT="34290" marB="34290" anchor="ctr"/>
                </a:tc>
                <a:tc>
                  <a:txBody>
                    <a:bodyPr/>
                    <a:lstStyle/>
                    <a:p>
                      <a:pPr algn="ctr">
                        <a:spcAft>
                          <a:spcPts val="0"/>
                        </a:spcAft>
                      </a:pPr>
                      <a:r>
                        <a:rPr lang="en-US" sz="1800" b="1" dirty="0">
                          <a:solidFill>
                            <a:schemeClr val="tx1"/>
                          </a:solidFill>
                          <a:effectLst/>
                          <a:latin typeface="Arial" panose="020B0604020202020204" pitchFamily="34" charset="0"/>
                          <a:cs typeface="Arial" panose="020B0604020202020204" pitchFamily="34" charset="0"/>
                        </a:rPr>
                        <a:t>11</a:t>
                      </a:r>
                      <a:r>
                        <a:rPr lang="ru-RU" sz="1800" b="1" dirty="0">
                          <a:solidFill>
                            <a:schemeClr val="tx1"/>
                          </a:solidFill>
                          <a:effectLst/>
                          <a:latin typeface="Arial" panose="020B0604020202020204" pitchFamily="34" charset="0"/>
                          <a:cs typeface="Arial" panose="020B0604020202020204" pitchFamily="34" charset="0"/>
                        </a:rPr>
                        <a:t>(3,0-12,3)</a:t>
                      </a:r>
                    </a:p>
                  </a:txBody>
                  <a:tcPr marL="91435" marR="91435" marT="34290" marB="34290" anchor="ctr"/>
                </a:tc>
                <a:tc>
                  <a:txBody>
                    <a:bodyPr/>
                    <a:lstStyle/>
                    <a:p>
                      <a:pPr algn="ctr">
                        <a:spcAft>
                          <a:spcPts val="0"/>
                        </a:spcAft>
                      </a:pPr>
                      <a:r>
                        <a:rPr lang="en-US" sz="1800" b="1" dirty="0">
                          <a:solidFill>
                            <a:schemeClr val="tx1"/>
                          </a:solidFill>
                          <a:effectLst/>
                          <a:latin typeface="Arial" panose="020B0604020202020204" pitchFamily="34" charset="0"/>
                          <a:cs typeface="Arial" panose="020B0604020202020204" pitchFamily="34" charset="0"/>
                        </a:rPr>
                        <a:t>5</a:t>
                      </a:r>
                      <a:r>
                        <a:rPr lang="ru-RU" sz="1800" b="1" dirty="0">
                          <a:solidFill>
                            <a:schemeClr val="tx1"/>
                          </a:solidFill>
                          <a:effectLst/>
                          <a:latin typeface="Arial" panose="020B0604020202020204" pitchFamily="34" charset="0"/>
                          <a:cs typeface="Arial" panose="020B0604020202020204" pitchFamily="34" charset="0"/>
                        </a:rPr>
                        <a:t>,5(2,0-11,0)</a:t>
                      </a:r>
                    </a:p>
                  </a:txBody>
                  <a:tcPr marL="91435" marR="91435" marT="34290" marB="34290" anchor="ctr"/>
                </a:tc>
                <a:tc>
                  <a:txBody>
                    <a:bodyPr/>
                    <a:lstStyle/>
                    <a:p>
                      <a:pPr algn="ctr">
                        <a:spcAft>
                          <a:spcPts val="0"/>
                        </a:spcAft>
                      </a:pPr>
                      <a:r>
                        <a:rPr lang="ru-RU" sz="1800" b="1" dirty="0">
                          <a:effectLst/>
                          <a:latin typeface="Arial" panose="020B0604020202020204" pitchFamily="34" charset="0"/>
                          <a:cs typeface="Arial" panose="020B0604020202020204" pitchFamily="34" charset="0"/>
                        </a:rPr>
                        <a:t>0,2420</a:t>
                      </a:r>
                    </a:p>
                  </a:txBody>
                  <a:tcPr marL="91435" marR="91435" marT="34290" marB="34290" anchor="ctr"/>
                </a:tc>
              </a:tr>
            </a:tbl>
          </a:graphicData>
        </a:graphic>
      </p:graphicFrame>
      <p:sp>
        <p:nvSpPr>
          <p:cNvPr id="4" name="Номер слайда 3"/>
          <p:cNvSpPr>
            <a:spLocks noGrp="1"/>
          </p:cNvSpPr>
          <p:nvPr>
            <p:ph type="sldNum" sz="quarter" idx="12"/>
          </p:nvPr>
        </p:nvSpPr>
        <p:spPr/>
        <p:txBody>
          <a:bodyPr/>
          <a:lstStyle/>
          <a:p>
            <a:pPr>
              <a:defRPr/>
            </a:pPr>
            <a:fld id="{467886AE-3740-4525-840D-88278B3CA320}" type="slidenum">
              <a:rPr lang="ru-RU" smtClean="0">
                <a:solidFill>
                  <a:prstClr val="black">
                    <a:tint val="75000"/>
                  </a:prstClr>
                </a:solidFill>
              </a:rPr>
              <a:pPr>
                <a:defRPr/>
              </a:pPr>
              <a:t>82</a:t>
            </a:fld>
            <a:endParaRPr lang="ru-RU">
              <a:solidFill>
                <a:prstClr val="black">
                  <a:tint val="75000"/>
                </a:prstClr>
              </a:solidFill>
            </a:endParaRPr>
          </a:p>
        </p:txBody>
      </p:sp>
      <p:sp>
        <p:nvSpPr>
          <p:cNvPr id="47140" name="Rectangle 1"/>
          <p:cNvSpPr>
            <a:spLocks noChangeArrowheads="1"/>
          </p:cNvSpPr>
          <p:nvPr/>
        </p:nvSpPr>
        <p:spPr bwMode="auto">
          <a:xfrm>
            <a:off x="755650" y="5399494"/>
            <a:ext cx="1435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ru-RU" altLang="ru-RU" sz="1050" b="1" dirty="0">
                <a:solidFill>
                  <a:prstClr val="black"/>
                </a:solidFill>
                <a:latin typeface="Arial" pitchFamily="34" charset="0"/>
                <a:cs typeface="Arial" pitchFamily="34" charset="0"/>
              </a:rPr>
              <a:t>*АБ – антибиотики</a:t>
            </a:r>
          </a:p>
        </p:txBody>
      </p:sp>
    </p:spTree>
    <p:extLst>
      <p:ext uri="{BB962C8B-B14F-4D97-AF65-F5344CB8AC3E}">
        <p14:creationId xmlns:p14="http://schemas.microsoft.com/office/powerpoint/2010/main" val="336316432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0" y="274638"/>
            <a:ext cx="9144000" cy="1143000"/>
          </a:xfrm>
        </p:spPr>
        <p:txBody>
          <a:bodyPr>
            <a:normAutofit/>
          </a:bodyPr>
          <a:lstStyle/>
          <a:p>
            <a:pPr eaLnBrk="1" hangingPunct="1"/>
            <a:r>
              <a:rPr lang="ru-RU" sz="2800" b="1" dirty="0">
                <a:solidFill>
                  <a:srgbClr val="FF0000"/>
                </a:solidFill>
                <a:latin typeface="Arial" pitchFamily="34" charset="0"/>
                <a:cs typeface="Arial" pitchFamily="34" charset="0"/>
              </a:rPr>
              <a:t>Частота потребления антибиотиков с антисинегнойной активностью</a:t>
            </a:r>
          </a:p>
        </p:txBody>
      </p:sp>
      <p:sp>
        <p:nvSpPr>
          <p:cNvPr id="4" name="Номер слайда 3"/>
          <p:cNvSpPr>
            <a:spLocks noGrp="1"/>
          </p:cNvSpPr>
          <p:nvPr>
            <p:ph type="sldNum" sz="quarter" idx="12"/>
          </p:nvPr>
        </p:nvSpPr>
        <p:spPr/>
        <p:txBody>
          <a:bodyPr/>
          <a:lstStyle/>
          <a:p>
            <a:pPr>
              <a:defRPr/>
            </a:pPr>
            <a:fld id="{7CB5E7FE-8245-44ED-A00B-F49D9E2760F2}" type="slidenum">
              <a:rPr lang="ru-RU" smtClean="0">
                <a:solidFill>
                  <a:prstClr val="black">
                    <a:tint val="75000"/>
                  </a:prstClr>
                </a:solidFill>
              </a:rPr>
              <a:pPr>
                <a:defRPr/>
              </a:pPr>
              <a:t>83</a:t>
            </a:fld>
            <a:endParaRPr lang="ru-RU">
              <a:solidFill>
                <a:prstClr val="black">
                  <a:tint val="75000"/>
                </a:prstClr>
              </a:solidFill>
            </a:endParaRPr>
          </a:p>
        </p:txBody>
      </p:sp>
      <p:sp>
        <p:nvSpPr>
          <p:cNvPr id="48132" name="Rectangle 2"/>
          <p:cNvSpPr>
            <a:spLocks noChangeArrowheads="1"/>
          </p:cNvSpPr>
          <p:nvPr/>
        </p:nvSpPr>
        <p:spPr bwMode="auto">
          <a:xfrm>
            <a:off x="573" y="87865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ru-RU" sz="1350">
              <a:solidFill>
                <a:prstClr val="black"/>
              </a:solidFill>
              <a:latin typeface="Arial" pitchFamily="34" charset="0"/>
              <a:cs typeface="Arial" pitchFamily="34" charset="0"/>
            </a:endParaRPr>
          </a:p>
        </p:txBody>
      </p:sp>
      <p:pic>
        <p:nvPicPr>
          <p:cNvPr id="48133" name="Диаграмма 1"/>
          <p:cNvPicPr>
            <a:picLocks noChangeArrowheads="1"/>
          </p:cNvPicPr>
          <p:nvPr/>
        </p:nvPicPr>
        <p:blipFill>
          <a:blip r:embed="rId4" cstate="print">
            <a:extLst>
              <a:ext uri="{28A0092B-C50C-407E-A947-70E740481C1C}">
                <a14:useLocalDpi xmlns:a14="http://schemas.microsoft.com/office/drawing/2010/main" val="0"/>
              </a:ext>
            </a:extLst>
          </a:blip>
          <a:srcRect r="92754" b="-150"/>
          <a:stretch>
            <a:fillRect/>
          </a:stretch>
        </p:blipFill>
        <p:spPr bwMode="auto">
          <a:xfrm>
            <a:off x="2" y="2294335"/>
            <a:ext cx="3603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Прямоугольник 6"/>
          <p:cNvSpPr>
            <a:spLocks noChangeArrowheads="1"/>
          </p:cNvSpPr>
          <p:nvPr/>
        </p:nvSpPr>
        <p:spPr bwMode="auto">
          <a:xfrm>
            <a:off x="92938" y="5501431"/>
            <a:ext cx="783272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ru-RU" altLang="ru-RU" sz="675" dirty="0">
                <a:solidFill>
                  <a:prstClr val="black"/>
                </a:solidFill>
                <a:latin typeface="Arial" pitchFamily="34" charset="0"/>
                <a:cs typeface="Arial" pitchFamily="34" charset="0"/>
              </a:rPr>
              <a:t>АБ</a:t>
            </a:r>
            <a:r>
              <a:rPr lang="en-US" altLang="ru-RU" sz="675" dirty="0">
                <a:solidFill>
                  <a:prstClr val="black"/>
                </a:solidFill>
                <a:latin typeface="Arial" pitchFamily="34" charset="0"/>
                <a:cs typeface="Arial" pitchFamily="34" charset="0"/>
              </a:rPr>
              <a:t> – </a:t>
            </a:r>
            <a:r>
              <a:rPr lang="ru-RU" altLang="ru-RU" sz="675" dirty="0">
                <a:solidFill>
                  <a:prstClr val="black"/>
                </a:solidFill>
                <a:latin typeface="Arial" pitchFamily="34" charset="0"/>
                <a:cs typeface="Arial" pitchFamily="34" charset="0"/>
              </a:rPr>
              <a:t>антибиотики</a:t>
            </a:r>
          </a:p>
          <a:p>
            <a:pPr eaLnBrk="0" fontAlgn="base" hangingPunct="0">
              <a:spcBef>
                <a:spcPct val="0"/>
              </a:spcBef>
              <a:spcAft>
                <a:spcPct val="0"/>
              </a:spcAft>
            </a:pPr>
            <a:r>
              <a:rPr lang="en-US" altLang="ru-RU" sz="675" dirty="0">
                <a:solidFill>
                  <a:prstClr val="black"/>
                </a:solidFill>
                <a:latin typeface="Arial" pitchFamily="34" charset="0"/>
                <a:cs typeface="Arial" pitchFamily="34" charset="0"/>
              </a:rPr>
              <a:t>NDDD – Number of Defined Daily Dose</a:t>
            </a:r>
            <a:endParaRPr lang="ru-RU" altLang="ru-RU" sz="675" dirty="0">
              <a:solidFill>
                <a:prstClr val="black"/>
              </a:solidFill>
              <a:latin typeface="Arial" pitchFamily="34" charset="0"/>
              <a:cs typeface="Arial" pitchFamily="34" charset="0"/>
            </a:endParaRPr>
          </a:p>
          <a:p>
            <a:pPr eaLnBrk="0" fontAlgn="base" hangingPunct="0">
              <a:spcBef>
                <a:spcPct val="0"/>
              </a:spcBef>
              <a:spcAft>
                <a:spcPct val="0"/>
              </a:spcAft>
            </a:pPr>
            <a:r>
              <a:rPr lang="en-US" altLang="ru-RU" sz="675" dirty="0">
                <a:solidFill>
                  <a:prstClr val="black"/>
                </a:solidFill>
                <a:latin typeface="Arial" pitchFamily="34" charset="0"/>
                <a:cs typeface="Arial" pitchFamily="34" charset="0"/>
              </a:rPr>
              <a:t>MRSA - Methicillin-resistant Staphylococcus aureus</a:t>
            </a:r>
            <a:endParaRPr lang="ru-RU" altLang="ru-RU" sz="675" dirty="0">
              <a:solidFill>
                <a:prstClr val="black"/>
              </a:solidFill>
              <a:latin typeface="Arial" pitchFamily="34" charset="0"/>
              <a:cs typeface="Arial" pitchFamily="34" charset="0"/>
            </a:endParaRPr>
          </a:p>
          <a:p>
            <a:pPr eaLnBrk="0" fontAlgn="base" hangingPunct="0">
              <a:spcBef>
                <a:spcPct val="0"/>
              </a:spcBef>
              <a:spcAft>
                <a:spcPct val="0"/>
              </a:spcAft>
            </a:pPr>
            <a:r>
              <a:rPr lang="ru-RU" altLang="ru-RU" sz="675" dirty="0">
                <a:solidFill>
                  <a:prstClr val="black"/>
                </a:solidFill>
                <a:latin typeface="Arial" pitchFamily="34" charset="0"/>
                <a:cs typeface="Arial" pitchFamily="34" charset="0"/>
              </a:rPr>
              <a:t>Цефалоспорины</a:t>
            </a:r>
            <a:r>
              <a:rPr lang="en-US" altLang="ru-RU" sz="675" dirty="0">
                <a:solidFill>
                  <a:prstClr val="black"/>
                </a:solidFill>
                <a:latin typeface="Arial" pitchFamily="34" charset="0"/>
                <a:cs typeface="Arial" pitchFamily="34" charset="0"/>
              </a:rPr>
              <a:t> I-III </a:t>
            </a:r>
            <a:r>
              <a:rPr lang="ru-RU" altLang="ru-RU" sz="675" dirty="0">
                <a:solidFill>
                  <a:prstClr val="black"/>
                </a:solidFill>
                <a:latin typeface="Arial" pitchFamily="34" charset="0"/>
                <a:cs typeface="Arial" pitchFamily="34" charset="0"/>
              </a:rPr>
              <a:t>поколения</a:t>
            </a:r>
            <a:r>
              <a:rPr lang="en-US" altLang="ru-RU" sz="675" dirty="0">
                <a:solidFill>
                  <a:prstClr val="black"/>
                </a:solidFill>
                <a:latin typeface="Arial" pitchFamily="34" charset="0"/>
                <a:cs typeface="Arial" pitchFamily="34" charset="0"/>
              </a:rPr>
              <a:t> – </a:t>
            </a:r>
            <a:r>
              <a:rPr lang="ru-RU" altLang="ru-RU" sz="675" dirty="0" err="1">
                <a:solidFill>
                  <a:prstClr val="black"/>
                </a:solidFill>
                <a:latin typeface="Arial" pitchFamily="34" charset="0"/>
                <a:cs typeface="Arial" pitchFamily="34" charset="0"/>
              </a:rPr>
              <a:t>цефазолин</a:t>
            </a:r>
            <a:r>
              <a:rPr lang="en-US" altLang="ru-RU" sz="675" dirty="0">
                <a:solidFill>
                  <a:prstClr val="black"/>
                </a:solidFill>
                <a:latin typeface="Arial" pitchFamily="34" charset="0"/>
                <a:cs typeface="Arial" pitchFamily="34" charset="0"/>
              </a:rPr>
              <a:t>, </a:t>
            </a:r>
            <a:r>
              <a:rPr lang="ru-RU" altLang="ru-RU" sz="675" dirty="0" err="1">
                <a:solidFill>
                  <a:prstClr val="black"/>
                </a:solidFill>
                <a:latin typeface="Arial" pitchFamily="34" charset="0"/>
                <a:cs typeface="Arial" pitchFamily="34" charset="0"/>
              </a:rPr>
              <a:t>цефуроксим</a:t>
            </a:r>
            <a:r>
              <a:rPr lang="en-US" altLang="ru-RU" sz="675" dirty="0">
                <a:solidFill>
                  <a:prstClr val="black"/>
                </a:solidFill>
                <a:latin typeface="Arial" pitchFamily="34" charset="0"/>
                <a:cs typeface="Arial" pitchFamily="34" charset="0"/>
              </a:rPr>
              <a:t>, </a:t>
            </a:r>
            <a:r>
              <a:rPr lang="ru-RU" altLang="ru-RU" sz="675" dirty="0" err="1">
                <a:solidFill>
                  <a:prstClr val="black"/>
                </a:solidFill>
                <a:latin typeface="Arial" pitchFamily="34" charset="0"/>
                <a:cs typeface="Arial" pitchFamily="34" charset="0"/>
              </a:rPr>
              <a:t>цефтриаксон</a:t>
            </a:r>
            <a:r>
              <a:rPr lang="en-US" altLang="ru-RU" sz="675" dirty="0">
                <a:solidFill>
                  <a:prstClr val="black"/>
                </a:solidFill>
                <a:latin typeface="Arial" pitchFamily="34" charset="0"/>
                <a:cs typeface="Arial" pitchFamily="34" charset="0"/>
              </a:rPr>
              <a:t>, </a:t>
            </a:r>
            <a:r>
              <a:rPr lang="ru-RU" altLang="ru-RU" sz="675" dirty="0" err="1">
                <a:solidFill>
                  <a:prstClr val="black"/>
                </a:solidFill>
                <a:latin typeface="Arial" pitchFamily="34" charset="0"/>
                <a:cs typeface="Arial" pitchFamily="34" charset="0"/>
              </a:rPr>
              <a:t>цефоперазон</a:t>
            </a:r>
            <a:endParaRPr lang="ru-RU" altLang="ru-RU" sz="675" dirty="0">
              <a:solidFill>
                <a:prstClr val="black"/>
              </a:solidFill>
              <a:latin typeface="Arial" pitchFamily="34" charset="0"/>
              <a:cs typeface="Arial" pitchFamily="34" charset="0"/>
            </a:endParaRPr>
          </a:p>
          <a:p>
            <a:pPr eaLnBrk="0" fontAlgn="base" hangingPunct="0">
              <a:spcBef>
                <a:spcPct val="0"/>
              </a:spcBef>
              <a:spcAft>
                <a:spcPct val="0"/>
              </a:spcAft>
            </a:pPr>
            <a:r>
              <a:rPr lang="ru-RU" altLang="ru-RU" sz="675" dirty="0" err="1">
                <a:solidFill>
                  <a:prstClr val="black"/>
                </a:solidFill>
                <a:latin typeface="Arial" pitchFamily="34" charset="0"/>
                <a:cs typeface="Arial" pitchFamily="34" charset="0"/>
              </a:rPr>
              <a:t>Антисинегнойные</a:t>
            </a:r>
            <a:r>
              <a:rPr lang="ru-RU" altLang="ru-RU" sz="675" dirty="0">
                <a:solidFill>
                  <a:prstClr val="black"/>
                </a:solidFill>
                <a:latin typeface="Arial" pitchFamily="34" charset="0"/>
                <a:cs typeface="Arial" pitchFamily="34" charset="0"/>
              </a:rPr>
              <a:t> АБ – </a:t>
            </a:r>
            <a:r>
              <a:rPr lang="ru-RU" altLang="ru-RU" sz="675" dirty="0" err="1">
                <a:solidFill>
                  <a:prstClr val="black"/>
                </a:solidFill>
                <a:latin typeface="Arial" pitchFamily="34" charset="0"/>
                <a:cs typeface="Arial" pitchFamily="34" charset="0"/>
              </a:rPr>
              <a:t>имипенем</a:t>
            </a:r>
            <a:r>
              <a:rPr lang="ru-RU" altLang="ru-RU" sz="675" dirty="0">
                <a:solidFill>
                  <a:prstClr val="black"/>
                </a:solidFill>
                <a:latin typeface="Arial" pitchFamily="34" charset="0"/>
                <a:cs typeface="Arial" pitchFamily="34" charset="0"/>
              </a:rPr>
              <a:t>, </a:t>
            </a:r>
            <a:r>
              <a:rPr lang="ru-RU" altLang="ru-RU" sz="675" dirty="0" err="1">
                <a:solidFill>
                  <a:prstClr val="black"/>
                </a:solidFill>
                <a:latin typeface="Arial" pitchFamily="34" charset="0"/>
                <a:cs typeface="Arial" pitchFamily="34" charset="0"/>
              </a:rPr>
              <a:t>меропенем</a:t>
            </a:r>
            <a:r>
              <a:rPr lang="ru-RU" altLang="ru-RU" sz="675" dirty="0">
                <a:solidFill>
                  <a:prstClr val="black"/>
                </a:solidFill>
                <a:latin typeface="Arial" pitchFamily="34" charset="0"/>
                <a:cs typeface="Arial" pitchFamily="34" charset="0"/>
              </a:rPr>
              <a:t>, </a:t>
            </a:r>
            <a:r>
              <a:rPr lang="ru-RU" altLang="ru-RU" sz="675" dirty="0" err="1">
                <a:solidFill>
                  <a:prstClr val="black"/>
                </a:solidFill>
                <a:latin typeface="Arial" pitchFamily="34" charset="0"/>
                <a:cs typeface="Arial" pitchFamily="34" charset="0"/>
              </a:rPr>
              <a:t>амикацин</a:t>
            </a:r>
            <a:r>
              <a:rPr lang="ru-RU" altLang="ru-RU" sz="675" dirty="0">
                <a:solidFill>
                  <a:prstClr val="black"/>
                </a:solidFill>
                <a:latin typeface="Arial" pitchFamily="34" charset="0"/>
                <a:cs typeface="Arial" pitchFamily="34" charset="0"/>
              </a:rPr>
              <a:t>, </a:t>
            </a:r>
            <a:r>
              <a:rPr lang="ru-RU" altLang="ru-RU" sz="675" dirty="0" err="1">
                <a:solidFill>
                  <a:prstClr val="black"/>
                </a:solidFill>
                <a:latin typeface="Arial" pitchFamily="34" charset="0"/>
                <a:cs typeface="Arial" pitchFamily="34" charset="0"/>
              </a:rPr>
              <a:t>цефепим</a:t>
            </a:r>
            <a:r>
              <a:rPr lang="ru-RU" altLang="ru-RU" sz="675" dirty="0">
                <a:solidFill>
                  <a:prstClr val="black"/>
                </a:solidFill>
                <a:latin typeface="Arial" pitchFamily="34" charset="0"/>
                <a:cs typeface="Arial" pitchFamily="34" charset="0"/>
              </a:rPr>
              <a:t>, </a:t>
            </a:r>
            <a:r>
              <a:rPr lang="ru-RU" altLang="ru-RU" sz="675" dirty="0" err="1">
                <a:solidFill>
                  <a:prstClr val="black"/>
                </a:solidFill>
                <a:latin typeface="Arial" pitchFamily="34" charset="0"/>
                <a:cs typeface="Arial" pitchFamily="34" charset="0"/>
              </a:rPr>
              <a:t>пиперациллин</a:t>
            </a:r>
            <a:r>
              <a:rPr lang="ru-RU" altLang="ru-RU" sz="675" dirty="0">
                <a:solidFill>
                  <a:prstClr val="black"/>
                </a:solidFill>
                <a:latin typeface="Arial" pitchFamily="34" charset="0"/>
                <a:cs typeface="Arial" pitchFamily="34" charset="0"/>
              </a:rPr>
              <a:t>/</a:t>
            </a:r>
            <a:r>
              <a:rPr lang="ru-RU" altLang="ru-RU" sz="675" dirty="0" err="1">
                <a:solidFill>
                  <a:prstClr val="black"/>
                </a:solidFill>
                <a:latin typeface="Arial" pitchFamily="34" charset="0"/>
                <a:cs typeface="Arial" pitchFamily="34" charset="0"/>
              </a:rPr>
              <a:t>тазобактам</a:t>
            </a:r>
            <a:endParaRPr lang="ru-RU" altLang="ru-RU" sz="675" dirty="0">
              <a:solidFill>
                <a:prstClr val="black"/>
              </a:solidFill>
              <a:latin typeface="Arial" pitchFamily="34" charset="0"/>
              <a:cs typeface="Arial" pitchFamily="34" charset="0"/>
            </a:endParaRPr>
          </a:p>
          <a:p>
            <a:pPr eaLnBrk="0" fontAlgn="base" hangingPunct="0">
              <a:spcBef>
                <a:spcPct val="0"/>
              </a:spcBef>
              <a:spcAft>
                <a:spcPct val="0"/>
              </a:spcAft>
            </a:pPr>
            <a:r>
              <a:rPr lang="ru-RU" altLang="ru-RU" sz="675" dirty="0">
                <a:solidFill>
                  <a:prstClr val="black"/>
                </a:solidFill>
                <a:latin typeface="Arial" pitchFamily="34" charset="0"/>
                <a:cs typeface="Arial" pitchFamily="34" charset="0"/>
              </a:rPr>
              <a:t>Анти </a:t>
            </a:r>
            <a:r>
              <a:rPr lang="en-US" altLang="ru-RU" sz="675" dirty="0">
                <a:solidFill>
                  <a:prstClr val="black"/>
                </a:solidFill>
                <a:latin typeface="Arial" pitchFamily="34" charset="0"/>
                <a:cs typeface="Arial" pitchFamily="34" charset="0"/>
              </a:rPr>
              <a:t>MRSA</a:t>
            </a:r>
            <a:r>
              <a:rPr lang="ru-RU" altLang="ru-RU" sz="675" dirty="0">
                <a:solidFill>
                  <a:prstClr val="black"/>
                </a:solidFill>
                <a:latin typeface="Arial" pitchFamily="34" charset="0"/>
                <a:cs typeface="Arial" pitchFamily="34" charset="0"/>
              </a:rPr>
              <a:t> АБ – </a:t>
            </a:r>
            <a:r>
              <a:rPr lang="ru-RU" altLang="ru-RU" sz="675" dirty="0" err="1">
                <a:solidFill>
                  <a:prstClr val="black"/>
                </a:solidFill>
                <a:latin typeface="Arial" pitchFamily="34" charset="0"/>
                <a:cs typeface="Arial" pitchFamily="34" charset="0"/>
              </a:rPr>
              <a:t>линезолид</a:t>
            </a:r>
            <a:r>
              <a:rPr lang="ru-RU" altLang="ru-RU" sz="675" dirty="0">
                <a:solidFill>
                  <a:prstClr val="black"/>
                </a:solidFill>
                <a:latin typeface="Arial" pitchFamily="34" charset="0"/>
                <a:cs typeface="Arial" pitchFamily="34" charset="0"/>
              </a:rPr>
              <a:t>, </a:t>
            </a:r>
            <a:r>
              <a:rPr lang="ru-RU" altLang="ru-RU" sz="675" dirty="0" err="1">
                <a:solidFill>
                  <a:prstClr val="black"/>
                </a:solidFill>
                <a:latin typeface="Arial" pitchFamily="34" charset="0"/>
                <a:cs typeface="Arial" pitchFamily="34" charset="0"/>
              </a:rPr>
              <a:t>ванкомицин</a:t>
            </a:r>
            <a:endParaRPr lang="ru-RU" altLang="ru-RU" sz="675" dirty="0">
              <a:solidFill>
                <a:prstClr val="black"/>
              </a:solidFill>
              <a:latin typeface="Arial" pitchFamily="34" charset="0"/>
              <a:cs typeface="Arial" pitchFamily="34" charset="0"/>
            </a:endParaRPr>
          </a:p>
        </p:txBody>
      </p:sp>
      <p:graphicFrame>
        <p:nvGraphicFramePr>
          <p:cNvPr id="48135" name="Диаграмма 10"/>
          <p:cNvGraphicFramePr>
            <a:graphicFrameLocks/>
          </p:cNvGraphicFramePr>
          <p:nvPr>
            <p:extLst>
              <p:ext uri="{D42A27DB-BD31-4B8C-83A1-F6EECF244321}">
                <p14:modId xmlns:p14="http://schemas.microsoft.com/office/powerpoint/2010/main" val="3066075623"/>
              </p:ext>
            </p:extLst>
          </p:nvPr>
        </p:nvGraphicFramePr>
        <p:xfrm>
          <a:off x="417513" y="1770063"/>
          <a:ext cx="8596312" cy="3532187"/>
        </p:xfrm>
        <a:graphic>
          <a:graphicData uri="http://schemas.openxmlformats.org/presentationml/2006/ole">
            <mc:AlternateContent xmlns:mc="http://schemas.openxmlformats.org/markup-compatibility/2006">
              <mc:Choice xmlns:v="urn:schemas-microsoft-com:vml" Requires="v">
                <p:oleObj spid="_x0000_s7179" name="Лист" r:id="rId6" imgW="8601197" imgH="4705416" progId="Excel.Sheet.8">
                  <p:embed/>
                </p:oleObj>
              </mc:Choice>
              <mc:Fallback>
                <p:oleObj name="Лист" r:id="rId6" imgW="8601197" imgH="4705416" progId="Excel.Sheet.8">
                  <p:embed/>
                  <p:pic>
                    <p:nvPicPr>
                      <p:cNvPr id="0" name=""/>
                      <p:cNvPicPr>
                        <a:picLocks noChangeArrowheads="1"/>
                      </p:cNvPicPr>
                      <p:nvPr/>
                    </p:nvPicPr>
                    <p:blipFill>
                      <a:blip r:embed="rId7"/>
                      <a:srcRect/>
                      <a:stretch>
                        <a:fillRect/>
                      </a:stretch>
                    </p:blipFill>
                    <p:spPr bwMode="auto">
                      <a:xfrm>
                        <a:off x="417513" y="1770063"/>
                        <a:ext cx="8596312" cy="353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Прямая соединительная линия 12"/>
          <p:cNvCxnSpPr/>
          <p:nvPr/>
        </p:nvCxnSpPr>
        <p:spPr>
          <a:xfrm>
            <a:off x="611188" y="2294340"/>
            <a:ext cx="0" cy="2917031"/>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95289" y="2294335"/>
            <a:ext cx="57626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11189" y="5156597"/>
            <a:ext cx="504825"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3256890" y="3762155"/>
            <a:ext cx="824265" cy="300082"/>
          </a:xfrm>
          <a:prstGeom prst="rect">
            <a:avLst/>
          </a:prstGeom>
        </p:spPr>
        <p:txBody>
          <a:bodyPr wrap="none">
            <a:spAutoFit/>
          </a:bodyPr>
          <a:lstStyle/>
          <a:p>
            <a:r>
              <a:rPr lang="ru-RU" sz="1350" b="1" dirty="0">
                <a:latin typeface="Arial" pitchFamily="34" charset="0"/>
                <a:ea typeface="Calibri"/>
                <a:cs typeface="Arial" pitchFamily="34" charset="0"/>
              </a:rPr>
              <a:t>p&lt;0,001</a:t>
            </a:r>
            <a:endParaRPr lang="ru-RU" sz="1350" b="1" dirty="0">
              <a:latin typeface="Arial" pitchFamily="34" charset="0"/>
              <a:cs typeface="Arial" pitchFamily="34" charset="0"/>
            </a:endParaRPr>
          </a:p>
        </p:txBody>
      </p:sp>
    </p:spTree>
    <p:extLst>
      <p:ext uri="{BB962C8B-B14F-4D97-AF65-F5344CB8AC3E}">
        <p14:creationId xmlns:p14="http://schemas.microsoft.com/office/powerpoint/2010/main" val="10255689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44624"/>
            <a:ext cx="9145016" cy="1143000"/>
          </a:xfrm>
        </p:spPr>
        <p:txBody>
          <a:bodyPr>
            <a:noAutofit/>
          </a:bodyPr>
          <a:lstStyle/>
          <a:p>
            <a:r>
              <a:rPr lang="ru-RU" sz="3500" b="1" dirty="0" smtClean="0">
                <a:solidFill>
                  <a:srgbClr val="660066"/>
                </a:solidFill>
                <a:latin typeface="Arial" pitchFamily="34" charset="0"/>
                <a:cs typeface="Arial" pitchFamily="34" charset="0"/>
              </a:rPr>
              <a:t>Предотвратимый значит ликвидируемый?</a:t>
            </a:r>
            <a:endParaRPr lang="ru-RU" sz="3500" b="1" dirty="0">
              <a:solidFill>
                <a:srgbClr val="660066"/>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l="11881" t="23108" r="9704" b="15856"/>
          <a:stretch>
            <a:fillRect/>
          </a:stretch>
        </p:blipFill>
        <p:spPr bwMode="auto">
          <a:xfrm>
            <a:off x="251520" y="1273601"/>
            <a:ext cx="8712968" cy="5395759"/>
          </a:xfrm>
          <a:prstGeom prst="rect">
            <a:avLst/>
          </a:prstGeom>
          <a:noFill/>
          <a:ln w="9525">
            <a:noFill/>
            <a:miter lim="800000"/>
            <a:headEnd/>
            <a:tailEnd/>
          </a:ln>
        </p:spPr>
      </p:pic>
    </p:spTree>
    <p:extLst>
      <p:ext uri="{BB962C8B-B14F-4D97-AF65-F5344CB8AC3E}">
        <p14:creationId xmlns:p14="http://schemas.microsoft.com/office/powerpoint/2010/main" val="29178109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TotalTime>
  <Words>4862</Words>
  <Application>Microsoft Office PowerPoint</Application>
  <PresentationFormat>Экран (4:3)</PresentationFormat>
  <Paragraphs>1049</Paragraphs>
  <Slides>83</Slides>
  <Notes>32</Notes>
  <HiddenSlides>0</HiddenSlides>
  <MMClips>2</MMClips>
  <ScaleCrop>false</ScaleCrop>
  <HeadingPairs>
    <vt:vector size="6" baseType="variant">
      <vt:variant>
        <vt:lpstr>Тема</vt:lpstr>
      </vt:variant>
      <vt:variant>
        <vt:i4>1</vt:i4>
      </vt:variant>
      <vt:variant>
        <vt:lpstr>Внедренные серверы OLE</vt:lpstr>
      </vt:variant>
      <vt:variant>
        <vt:i4>4</vt:i4>
      </vt:variant>
      <vt:variant>
        <vt:lpstr>Заголовки слайдов</vt:lpstr>
      </vt:variant>
      <vt:variant>
        <vt:i4>83</vt:i4>
      </vt:variant>
    </vt:vector>
  </HeadingPairs>
  <TitlesOfParts>
    <vt:vector size="88" baseType="lpstr">
      <vt:lpstr>Тема Office</vt:lpstr>
      <vt:lpstr>Диаграмма</vt:lpstr>
      <vt:lpstr>Worksheet</vt:lpstr>
      <vt:lpstr>CorelDRAW</vt:lpstr>
      <vt:lpstr>Лист</vt:lpstr>
      <vt:lpstr>ФБУН Центральный НИИ Эпидемиологии Роспотребнадзора</vt:lpstr>
      <vt:lpstr>Презентация PowerPoint</vt:lpstr>
      <vt:lpstr>Статистика ИСМП в мире</vt:lpstr>
      <vt:lpstr>Заболеваемость ИСМП в Российской Федерации в 2005-2020 гг.</vt:lpstr>
      <vt:lpstr>Проблемы:</vt:lpstr>
      <vt:lpstr>Исследование ЭРГИНИ (Экспертная Рабочая Группа по Изучению Нозокомиальных Инфекций): главные результаты 32 многопрофильных стационара из 18 городов РФ</vt:lpstr>
      <vt:lpstr>Структура ИСМП в России, Европе и США</vt:lpstr>
      <vt:lpstr>Структура «большой четверки» ИСМП</vt:lpstr>
      <vt:lpstr>Предотвратимый значит ликвидируемый?</vt:lpstr>
      <vt:lpstr>Структура заносов инфекционных заболеваний в медицинские организации на территории  одного субъекта за 2011-2020 гг.</vt:lpstr>
      <vt:lpstr>Структура заносов инфекционных заболеваний в подразделения медицинских организаций  на территории одного из субъектов за 2020 год </vt:lpstr>
      <vt:lpstr>ИСМП  (healthcare associated infection) </vt:lpstr>
      <vt:lpstr>Инфекции, связанные с оказанием медицинской помощи</vt:lpstr>
      <vt:lpstr>ОСНОВНЫЕ ПРОБЛЕМЫ В ОРГАНИЗАЦИИ  ЭПИДНАДЗОРА ЗА ИСМП</vt:lpstr>
      <vt:lpstr>Регистрируемое количество ИСМП не отражает фактического состояния дел, ни по количеству, ни по структуре</vt:lpstr>
      <vt:lpstr>Презентация PowerPoint</vt:lpstr>
      <vt:lpstr>Оценка полноты выявления случаев ИСМП у новорожденных и родильниц в роддоме г. К.  (в показателях на 1000 родов)</vt:lpstr>
      <vt:lpstr>Регистрация ИСМП у новорожденных в течение семи дней приводит к потере более 40% случаев ГСИ</vt:lpstr>
      <vt:lpstr>Ежегодно в хирургических стационарах Свердловской области проводится  более 220 тыс. операций.</vt:lpstr>
      <vt:lpstr>Структура ИОХВ в МО в 2018-2020 гг.</vt:lpstr>
      <vt:lpstr>Презентация PowerPoint</vt:lpstr>
      <vt:lpstr>Презентация PowerPoint</vt:lpstr>
      <vt:lpstr>Дефекты системы учета ИСМП в МО:</vt:lpstr>
      <vt:lpstr>Этиология ИСМП</vt:lpstr>
      <vt:lpstr>Группировка возбудителей ИСМП с учетом эпидемиологических данных</vt:lpstr>
      <vt:lpstr>Этиология ИСМП</vt:lpstr>
      <vt:lpstr>Структура ведущих этиологически  значимых возбудителей ИСМП</vt:lpstr>
      <vt:lpstr>Характеристика микробного пейзажа возбудителей,  выделенных при различных клинических формах ИСМП</vt:lpstr>
      <vt:lpstr>Ведущие признаки госпитальных штаммов</vt:lpstr>
      <vt:lpstr>Госпитальная популяция </vt:lpstr>
      <vt:lpstr>Презентация PowerPoint</vt:lpstr>
      <vt:lpstr>ЭПИДЕМИЧЕСКИЙ ПОТЕНЦИАЛ ВОЗБУДИТЕЛЕЙ И СКОРОСТЬ ФОРМИРОВАНИЯ ГОСПИТАЛЬНОЙ ПОПУЛЯЦИИ</vt:lpstr>
      <vt:lpstr>Внутрибольничный штамм-это:</vt:lpstr>
      <vt:lpstr>Презентация PowerPoint</vt:lpstr>
      <vt:lpstr>Нерешенные вопросы</vt:lpstr>
      <vt:lpstr>Социологизация микробного сообщества  quorum sensing, cross told – как варианты межвидового общения. Продукция сигнальных молекул, контролирующих синтез экзотоксина, образование биоплёнки, при изменении численности микробной популяции.</vt:lpstr>
      <vt:lpstr> Фенотипические методы внутривидового типирования </vt:lpstr>
      <vt:lpstr>Презентация PowerPoint</vt:lpstr>
      <vt:lpstr>   Молекулярно-генетические методы типирования  </vt:lpstr>
      <vt:lpstr>Презентация PowerPoint</vt:lpstr>
      <vt:lpstr>Презентация PowerPoint</vt:lpstr>
      <vt:lpstr>Презентация PowerPoint</vt:lpstr>
      <vt:lpstr>Презентация PowerPoint</vt:lpstr>
      <vt:lpstr>Сигнальные признаки в оценке неблагополучия родильного дома</vt:lpstr>
      <vt:lpstr>Соотношение генерализованных и «малых клинических форм» инфекционно-септических заболеваний новорожденных.</vt:lpstr>
      <vt:lpstr>Сравнительная характеристика манипуляционной нагрузки в роддомах </vt:lpstr>
      <vt:lpstr>Динамика частоты назначения инвазивных медицинских вмешательств новорожденным в роддоме г. К. (%)</vt:lpstr>
      <vt:lpstr>Оценка пораженности новорожденных при разных видах медицинских манипуляций в роддоме г.К. (%)</vt:lpstr>
      <vt:lpstr>Оценка результатов микробиологического мониторинга  (на примере новорожденных)</vt:lpstr>
      <vt:lpstr>Оценка структуры и частоты потребления антибиотиков  по наиболее значимым группам в 2020 г. (Больницы) </vt:lpstr>
      <vt:lpstr>Эпидемиология и профилактика инфекций в отделениях высокого эпидемиологического риска</vt:lpstr>
      <vt:lpstr>Отделение реанимации и интенсивной терапии (ОРИТ) Intensive care unit (ICU)</vt:lpstr>
      <vt:lpstr>ОРИТ – отделения высокого эпидемиологического риска</vt:lpstr>
      <vt:lpstr>Исследование ЭРГИНИ (Экспертная Рабочая Группа по Изучению Нозокомиальных Инфекций): главные результаты 32 многопрофильных стационара из 18 городов РФ</vt:lpstr>
      <vt:lpstr>Нозологические формы ИСМП в ОРИТ</vt:lpstr>
      <vt:lpstr>Вспышки в ОРИТ</vt:lpstr>
      <vt:lpstr>Презентация PowerPoint</vt:lpstr>
      <vt:lpstr>Презентация PowerPoint</vt:lpstr>
      <vt:lpstr>Микрофлора кожи рук медицинских работников</vt:lpstr>
      <vt:lpstr>Сравнительная характеристика частоты положительных находок в 2х структурных подразделениях после антисептической обработки (%)</vt:lpstr>
      <vt:lpstr>Сравнительная доля микроорганизмов с измененными биологическими характеристиками (%)</vt:lpstr>
      <vt:lpstr>Презентация PowerPoint</vt:lpstr>
      <vt:lpstr>Презентация PowerPoint</vt:lpstr>
      <vt:lpstr> Структура микроорганизмов, выделенных с ООС ОРИТ ожогового центра, % </vt:lpstr>
      <vt:lpstr>Фомиты и антифомитная стратегия</vt:lpstr>
      <vt:lpstr>Технологии контроля ГСИ  в ОРИТ</vt:lpstr>
      <vt:lpstr>Дезинфекция поверхностей и воздушной среды</vt:lpstr>
      <vt:lpstr>Презентация PowerPoint</vt:lpstr>
      <vt:lpstr>Презентация PowerPoint</vt:lpstr>
      <vt:lpstr>Амбилайф – очистка и обеззараживание воздуха в помещениях</vt:lpstr>
      <vt:lpstr>Презентация PowerPoint</vt:lpstr>
      <vt:lpstr>Презентация PowerPoint</vt:lpstr>
      <vt:lpstr>Презентация PowerPoint</vt:lpstr>
      <vt:lpstr>ОБЕЗЗАРАЖИВАТЕЛь-ОЧИСТИТЕЛь ВОЗДУХА TION</vt:lpstr>
      <vt:lpstr>Аэрозольная дезинфекция</vt:lpstr>
      <vt:lpstr>Контаминация эпидзначимых объектов в ОРИТ ожогового центра до и после аэрозолирования</vt:lpstr>
      <vt:lpstr>Моющие пробиотики</vt:lpstr>
      <vt:lpstr>Механизм действия пробиотиков Bacillus subtilis, Bacillus pumilus, Bacillus megaterium</vt:lpstr>
      <vt:lpstr>Контаминация эпидзначимых объектов ОРИТ ожогового центра до и после применения моющих средств с пробиотическим эффектом</vt:lpstr>
      <vt:lpstr>Презентация PowerPoint</vt:lpstr>
      <vt:lpstr> Сравнительная характеристика частоты ГСИ,  ассоциированных с  P. aeruginosa в группе вакцинированных и контроле </vt:lpstr>
      <vt:lpstr> Особенности антимикробной терапии </vt:lpstr>
      <vt:lpstr>Частота потребления антибиотиков с антисинегнойной активностью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11</cp:revision>
  <dcterms:created xsi:type="dcterms:W3CDTF">2022-03-16T08:32:52Z</dcterms:created>
  <dcterms:modified xsi:type="dcterms:W3CDTF">2022-03-17T07:56:03Z</dcterms:modified>
</cp:coreProperties>
</file>