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71" r:id="rId12"/>
    <p:sldId id="268" r:id="rId13"/>
    <p:sldId id="270" r:id="rId14"/>
    <p:sldId id="269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421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30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41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A6F2-598A-4D96-8C6D-3CDC4CB0F8C9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6A33423-E96B-4114-A7A3-B2C8BAD97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069" y="1947672"/>
            <a:ext cx="8915399" cy="2262781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0099"/>
                </a:solidFill>
              </a:rPr>
              <a:t>ИЗМЕНЕНИЯ ЗАКОНОДАТЕЛЬНОГО РЕГУЛИРОВАНИЯ В СФЕРЕ ОБРАЩЕНИЯ НАРКОТИЧЕСКИХ И ПСИХОТРОПНЫХ ЛЕКАРСТВЕННЫХ СРЕДСТВ, ПРЕКУРСОРОВ НАРКОТИЧЕСКИХ СРЕДСТВ И ПСИХОТРОПНЫХ ВЕЩЕСТВ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xmlns="" id="{7A83EF18-9D7B-47CF-9E91-55C64CE2D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535424"/>
            <a:ext cx="8915399" cy="1368239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b="1" i="1" dirty="0" err="1" smtClean="0">
                <a:solidFill>
                  <a:schemeClr val="tx1"/>
                </a:solidFill>
              </a:rPr>
              <a:t>Гладунова</a:t>
            </a:r>
            <a:r>
              <a:rPr lang="ru-RU" sz="2400" b="1" i="1" dirty="0" smtClean="0">
                <a:solidFill>
                  <a:schemeClr val="tx1"/>
                </a:solidFill>
              </a:rPr>
              <a:t> Елена Павловна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доктор фармацевтических наук, профессор кафедры управления и экономики фармации, ФГБОУ ВО </a:t>
            </a:r>
            <a:r>
              <a:rPr lang="ru-RU" b="1" i="1" dirty="0" err="1" smtClean="0">
                <a:solidFill>
                  <a:schemeClr val="tx1"/>
                </a:solidFill>
              </a:rPr>
              <a:t>СамГМУ</a:t>
            </a:r>
            <a:r>
              <a:rPr lang="ru-RU" b="1" i="1" dirty="0" smtClean="0">
                <a:solidFill>
                  <a:schemeClr val="tx1"/>
                </a:solidFill>
              </a:rPr>
              <a:t> Минздрава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9E8301-7548-463A-83E9-E4A8857B7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46482" cy="1446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368723-55CE-4498-8956-B0E4079C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5518" y="0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9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Перевозка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24" y="1179576"/>
            <a:ext cx="9893808" cy="168249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 smtClean="0"/>
              <a:t>Постановление Правительства РФ от 12.06.2008 г. N 449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 smtClean="0"/>
              <a:t>«О порядке перевозки наркотических средств, психотропных веществ и их </a:t>
            </a:r>
            <a:r>
              <a:rPr lang="ru-RU" altLang="ru-RU" b="1" dirty="0" err="1" smtClean="0"/>
              <a:t>прекурсоров</a:t>
            </a:r>
            <a:r>
              <a:rPr lang="ru-RU" altLang="ru-RU" b="1" dirty="0" smtClean="0"/>
              <a:t> на территории РФ, а также оформления необходимых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b="1" dirty="0" smtClean="0"/>
              <a:t>для этого документов»</a:t>
            </a:r>
            <a:endParaRPr lang="ru-RU" i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Утратило силу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9"/>
          <p:cNvSpPr txBox="1">
            <a:spLocks/>
          </p:cNvSpPr>
          <p:nvPr/>
        </p:nvSpPr>
        <p:spPr>
          <a:xfrm>
            <a:off x="1755648" y="3328416"/>
            <a:ext cx="9957816" cy="2418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Постановление Правительства РФ от 31.03.2022 г. N 526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 утверждении Правил перевозки НС, ПВ и их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прекурсоров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территории РФ, а также оформления необходимых для этого документов и о признании утратившими силу некоторых актов и отдельных положений некоторых актов Правительства РФ»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altLang="ru-RU" sz="2200" b="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alt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Вступило в силу с 01.09.2022 г.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73368" y="2880360"/>
            <a:ext cx="7040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Распределение, отпуск  и реализация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664" y="886968"/>
            <a:ext cx="9893808" cy="117957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/>
              <a:t>Постановление Правительства РФ от 26.07.2010 г. N 558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b="1" dirty="0" smtClean="0"/>
              <a:t>«О порядке распределения, отпуска и реализации наркотических средств и психотропных веществ, а также отпуска и реализации их </a:t>
            </a:r>
            <a:r>
              <a:rPr lang="ru-RU" b="1" dirty="0" err="1" smtClean="0"/>
              <a:t>прекурсоров</a:t>
            </a:r>
            <a:r>
              <a:rPr lang="ru-RU" b="1" dirty="0" smtClean="0"/>
              <a:t>»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Утратило силу с 01.03.2022 г.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364224" y="2057400"/>
            <a:ext cx="7040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 txBox="1">
            <a:spLocks/>
          </p:cNvSpPr>
          <p:nvPr/>
        </p:nvSpPr>
        <p:spPr>
          <a:xfrm>
            <a:off x="1816608" y="2548128"/>
            <a:ext cx="9951720" cy="1356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Постановление Правительства РФ от 30.10.2021 г. N 1871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«Об утверждении Правил распределения, реализации и отпуска наркотических средств и психотропных веществ, а также реализации и отпуска их </a:t>
            </a:r>
            <a:r>
              <a:rPr lang="ru-RU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b="1" dirty="0" smtClean="0">
                <a:solidFill>
                  <a:srgbClr val="000099"/>
                </a:solidFill>
              </a:rPr>
              <a:t>»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Вступило в силу 01.03.2022 г.</a:t>
            </a:r>
            <a:endParaRPr lang="ru-RU" altLang="ru-RU" sz="2200" i="1" dirty="0" smtClean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7008" y="4415344"/>
            <a:ext cx="10786813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П. 5 При представлении заявок в уполномоченную организацию расчет потребности в наркотических средствах и психотропных веществах, используемых в медицинских целях, осуществляется организациями исходя из нормативов, утверждаемых Минздравом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8720" y="5428831"/>
            <a:ext cx="10864680" cy="10552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П. 7 Заявка подписывается руководителем организации, заверяется печатью (при наличии) этой организации и представляется в уполномоченную организацию не позднее 15 сентября. Руководитель организации несет персональную ответственность за обоснованность и достоверность представленной заявки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342888" y="3919728"/>
            <a:ext cx="7040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65" y="112046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Хранение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8585" y="776298"/>
            <a:ext cx="4855463" cy="1610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Постановление Правительства  РФ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№ 1148 от 31.12.09 г.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«О порядке хранения наркотических средств, психотропных веществ и их </a:t>
            </a:r>
            <a:r>
              <a:rPr lang="ru-RU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прекурсоров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cs typeface="Arial" panose="020B0604020202020204" pitchFamily="34" charset="0"/>
              </a:rPr>
              <a:t>Утратило силу с 01.09.2022 г.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6492240" y="1289304"/>
            <a:ext cx="466344" cy="3749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9616" y="2743200"/>
            <a:ext cx="10314432" cy="8595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 4-й категории относятся помещения медицинских … организаций, предназначенные для хранения </a:t>
            </a:r>
            <a:r>
              <a:rPr lang="ru-RU" sz="1600" b="1" dirty="0" smtClean="0">
                <a:solidFill>
                  <a:srgbClr val="C00000"/>
                </a:solidFill>
              </a:rPr>
              <a:t>трехдневного запаса </a:t>
            </a:r>
            <a:r>
              <a:rPr lang="ru-RU" sz="1600" dirty="0" smtClean="0">
                <a:solidFill>
                  <a:schemeClr val="tx1"/>
                </a:solidFill>
              </a:rPr>
              <a:t>НС и ПВ  (</a:t>
            </a:r>
            <a:r>
              <a:rPr lang="ru-RU" sz="1600" b="1" dirty="0" smtClean="0">
                <a:solidFill>
                  <a:srgbClr val="000099"/>
                </a:solidFill>
              </a:rPr>
              <a:t>ранее суточный запас</a:t>
            </a:r>
            <a:r>
              <a:rPr lang="ru-RU" sz="1600" dirty="0" smtClean="0">
                <a:solidFill>
                  <a:srgbClr val="000099"/>
                </a:solidFill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Отмена требования возврата НС и ПВ  на основное место хранения в конце рабочего дня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246120" y="2404872"/>
            <a:ext cx="448056" cy="33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0472" y="3959352"/>
            <a:ext cx="10332720" cy="701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Решение о необходимости </a:t>
            </a:r>
            <a:r>
              <a:rPr lang="ru-RU" sz="1600" b="1" dirty="0" smtClean="0">
                <a:solidFill>
                  <a:schemeClr val="tx1"/>
                </a:solidFill>
              </a:rPr>
              <a:t>организации мест временного хранения </a:t>
            </a:r>
            <a:r>
              <a:rPr lang="ru-RU" sz="1600" dirty="0" smtClean="0">
                <a:solidFill>
                  <a:schemeClr val="tx1"/>
                </a:solidFill>
              </a:rPr>
              <a:t>НС и ПВ…принимает руководитель юридического лица </a:t>
            </a:r>
            <a:r>
              <a:rPr lang="ru-RU" sz="1600" b="1" dirty="0" smtClean="0">
                <a:solidFill>
                  <a:srgbClr val="C00000"/>
                </a:solidFill>
              </a:rPr>
              <a:t>или уполномоченное им должностное лицо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7048" y="5050536"/>
            <a:ext cx="10287000" cy="11765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Приказом руководителя юридического лица (</a:t>
            </a:r>
            <a:r>
              <a:rPr lang="ru-RU" sz="1600" b="1" dirty="0" smtClean="0">
                <a:solidFill>
                  <a:srgbClr val="C00000"/>
                </a:solidFill>
              </a:rPr>
              <a:t>уполномоченного им должностного лица</a:t>
            </a:r>
            <a:r>
              <a:rPr lang="ru-RU" sz="1600" dirty="0" smtClean="0">
                <a:solidFill>
                  <a:schemeClr val="tx1"/>
                </a:solidFill>
              </a:rPr>
              <a:t>) назначаются лица, ответственные за хранение НС и ПВ…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устанавливается порядок хранения ключей от сейфов, металлических шкафов и помещений, а также используемых при опечатывании (пломбировании) печатей и пломбировочных устройств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319272" y="3602736"/>
            <a:ext cx="374904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307080" y="4672584"/>
            <a:ext cx="414528" cy="381000"/>
          </a:xfrm>
          <a:prstGeom prst="downArrow">
            <a:avLst>
              <a:gd name="adj1" fmla="val 50000"/>
              <a:gd name="adj2" fmla="val 52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9616" y="749808"/>
            <a:ext cx="5001768" cy="1655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Постановление Правительства РФ от 30004.22 г. N 809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«О хранении НС, ПВ и их </a:t>
            </a:r>
            <a:r>
              <a:rPr lang="ru-RU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b="1" dirty="0" smtClean="0">
                <a:solidFill>
                  <a:srgbClr val="000099"/>
                </a:solidFill>
              </a:rPr>
              <a:t>" 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Вступило в силу 01.09. 2022 г.</a:t>
            </a: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21" y="148622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Хранение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83" t="22312" r="15312" b="7688"/>
          <a:stretch>
            <a:fillRect/>
          </a:stretch>
        </p:blipFill>
        <p:spPr bwMode="auto">
          <a:xfrm>
            <a:off x="1668775" y="1500569"/>
            <a:ext cx="8907281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813435" y="3438143"/>
            <a:ext cx="3053751" cy="1174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Письмо Министерства здравоохранения и социального развития РФ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 02.11.2005 г. N 5268-ВС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29883" y="4867425"/>
            <a:ext cx="3053751" cy="975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solidFill>
                  <a:schemeClr val="tx1"/>
                </a:solidFill>
              </a:rPr>
              <a:t>Письмо Минздрава РФ от 21.03.2013 г.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N 25-4/10/2-1971</a:t>
            </a:r>
          </a:p>
          <a:p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9072" y="594360"/>
            <a:ext cx="10003536" cy="841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</a:rPr>
              <a:t>Приказ Минздрава России от 01.12.2016 г. № 917н</a:t>
            </a: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</a:rPr>
              <a:t>«Об утверждении нормативов для расчета потребности  в наркотических и психотропных лекарственных средств, предназначенных для медицинского применения»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Хранение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4" name="Содержимое 11"/>
          <p:cNvSpPr txBox="1">
            <a:spLocks/>
          </p:cNvSpPr>
          <p:nvPr/>
        </p:nvSpPr>
        <p:spPr>
          <a:xfrm>
            <a:off x="6528816" y="1271015"/>
            <a:ext cx="5283956" cy="51085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Приказ войск Национальной гвардии России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Приказ МВД России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от 15.09.2021г. № 335/677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 утверждении Требований к оснащению  инженерно-техническими средствами охраны объектов и помещений, в которых осуществляются деятельность, связанная с оборотом НС, ПВ и внесенных в Список </a:t>
            </a:r>
            <a:r>
              <a:rPr kumimoji="0" lang="en-US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0" lang="ru-RU" alt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прекурсоров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подлежащих контролю в РФ, </a:t>
            </a:r>
            <a:r>
              <a:rPr kumimoji="0" lang="ru-RU" alt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прекурсоров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 (или) культивирование </a:t>
            </a:r>
            <a:r>
              <a:rPr kumimoji="0" lang="ru-RU" alt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наркосодержащих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растений для использования в  научных, учебных целях и в экспертной деятельности, для производства используемых в медицинских целях и (или) в ветеринарии НС и ПВ»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Вступил в силу с 1 марта 2022 г.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853" t="16922" r="36703" b="20693"/>
          <a:stretch>
            <a:fillRect/>
          </a:stretch>
        </p:blipFill>
        <p:spPr bwMode="auto">
          <a:xfrm>
            <a:off x="1828800" y="908705"/>
            <a:ext cx="4562856" cy="5730949"/>
          </a:xfrm>
          <a:prstGeom prst="rect">
            <a:avLst/>
          </a:prstGeom>
          <a:noFill/>
          <a:ln w="6350">
            <a:solidFill>
              <a:srgbClr val="0000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Хранение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92" y="1197864"/>
            <a:ext cx="9829800" cy="512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608" y="777215"/>
            <a:ext cx="5477256" cy="2186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458B"/>
              </a:buClr>
              <a:defRPr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Приказ Минздрава России № 484 </a:t>
            </a:r>
            <a:r>
              <a:rPr lang="ru-RU" sz="1600" dirty="0" err="1" smtClean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от 24.07.2015 г</a:t>
            </a:r>
          </a:p>
          <a:p>
            <a:pPr algn="ctr">
              <a:buClr>
                <a:srgbClr val="00458B"/>
              </a:buClr>
              <a:defRPr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«Об утверждении специальных требований к условиям хранения НС, ПВ,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зарегистрированных в установленном порядке в качестве лекарственных средств, предназначенных для медицинского применения в аптечных, медицинских… организациях…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»</a:t>
            </a:r>
          </a:p>
          <a:p>
            <a:pPr algn="ctr">
              <a:buClr>
                <a:srgbClr val="00458B"/>
              </a:buClr>
              <a:defRPr/>
            </a:pP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Утратил силу с 1 марта 2022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224" y="825757"/>
            <a:ext cx="4308874" cy="2158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458B"/>
              </a:buClr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Приказ Минздрава России  </a:t>
            </a:r>
          </a:p>
          <a:p>
            <a:pPr algn="ctr">
              <a:buClr>
                <a:srgbClr val="00458B"/>
              </a:buClr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от 26.11.2021 г. N 1103н </a:t>
            </a:r>
          </a:p>
          <a:p>
            <a:pPr algn="ctr">
              <a:buClr>
                <a:srgbClr val="00458B"/>
              </a:buClr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«Об утверждении специальных требований к условиям хранения наркотических и психотропных ЛС, предназначенных для медицинского применения»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08176" y="3063240"/>
          <a:ext cx="10360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449"/>
                <a:gridCol w="2759647"/>
                <a:gridCol w="1262865"/>
                <a:gridCol w="1587456"/>
                <a:gridCol w="3001735"/>
              </a:tblGrid>
              <a:tr h="4743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Наименование ЛП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Форма выпуска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Высшие разовые и суточные дозы (для взрослого)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Нормативный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</a:rPr>
                        <a:t> документ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4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ВРД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ВСД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6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</a:rPr>
                        <a:t>Промедол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раствор для инъекций 20 мг/мл 1 мл № 10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40 мг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150 мг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Р  № 000368/01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6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</a:rPr>
                        <a:t>Бупренорфин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раствор для инъекций 0,3 мг/мл 1 мл № 5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2,4 мг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Р №002817/01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6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</a:rPr>
                        <a:t>Диазепам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раствор для в/м и в/</a:t>
                      </a:r>
                      <a:r>
                        <a:rPr lang="ru-RU" sz="1400" b="1" i="0" dirty="0" err="1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 введения 5 мг/мл № 10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Средняя суммарная доза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3,7-7,5 мг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</a:rPr>
                        <a:t>ЛП-003720</a:t>
                      </a:r>
                      <a:endParaRPr lang="ru-RU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10712" y="5478809"/>
            <a:ext cx="6766560" cy="483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Заключение ГБУЗ г. Москвы «НИИ скорой помощи им. Н.В. Склифосовского» от 06.12.2013 г. № 3125/1-13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949440" y="1572768"/>
            <a:ext cx="539496" cy="466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5024" y="6051833"/>
            <a:ext cx="10552176" cy="641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Требования к опечатыванию распространяются в том числе на холодильники (холодильные камеры) ИЛИ на специальные зоны для размещения холодильников (холодильных камер).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Хранение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3240" y="841248"/>
            <a:ext cx="8915400" cy="859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Приказ  Минздрава России от 31.08.2016 № 646н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«Об утверждении Правил надлежащей практики хранения и перевозки лекарственных препаратов для медицинского применения»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27" t="13382" r="4143" b="3389"/>
          <a:stretch>
            <a:fillRect/>
          </a:stretch>
        </p:blipFill>
        <p:spPr bwMode="auto">
          <a:xfrm>
            <a:off x="3035808" y="1847088"/>
            <a:ext cx="8951976" cy="450799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56032" y="2596896"/>
            <a:ext cx="2322576" cy="2231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ОФС.1.1.0010.18.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Фармакопейная статья. Хранение лекарственных средств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112046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Назначение, реализация и отпуск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431" t="16330" r="35100" b="13289"/>
          <a:stretch>
            <a:fillRect/>
          </a:stretch>
        </p:blipFill>
        <p:spPr bwMode="auto">
          <a:xfrm>
            <a:off x="1984248" y="630936"/>
            <a:ext cx="4663439" cy="608076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 l="37375" t="16249" r="35028" b="12866"/>
          <a:stretch>
            <a:fillRect/>
          </a:stretch>
        </p:blipFill>
        <p:spPr bwMode="auto">
          <a:xfrm>
            <a:off x="6949439" y="640080"/>
            <a:ext cx="4782313" cy="609904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513407" y="1643581"/>
            <a:ext cx="903767" cy="3934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606615" y="1661869"/>
            <a:ext cx="903767" cy="3934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173" y="230918"/>
            <a:ext cx="8911687" cy="52803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Отпуск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994" t="23570" r="20029" b="20869"/>
          <a:stretch>
            <a:fillRect/>
          </a:stretch>
        </p:blipFill>
        <p:spPr>
          <a:xfrm>
            <a:off x="5248656" y="1773936"/>
            <a:ext cx="6775704" cy="433425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5" name="Содержимое 6"/>
          <p:cNvSpPr txBox="1">
            <a:spLocks/>
          </p:cNvSpPr>
          <p:nvPr/>
        </p:nvSpPr>
        <p:spPr>
          <a:xfrm>
            <a:off x="5733288" y="858035"/>
            <a:ext cx="6458712" cy="7418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n-ea"/>
                <a:cs typeface="+mn-cs"/>
              </a:rPr>
              <a:t>Форма  требования-накладной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Форма 0504204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(приказ Минфина России от 30.03.2015 № 52н)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944" y="4407407"/>
            <a:ext cx="6492239" cy="23225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Федеральный закон 61-ФЗ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54) </a:t>
            </a:r>
            <a:r>
              <a:rPr lang="ru-RU" sz="1400" b="1" dirty="0" smtClean="0">
                <a:solidFill>
                  <a:schemeClr val="tx1"/>
                </a:solidFill>
              </a:rPr>
              <a:t>требование медицинской организации, ветеринарной организации</a:t>
            </a:r>
            <a:r>
              <a:rPr lang="ru-RU" sz="1400" dirty="0" smtClean="0">
                <a:solidFill>
                  <a:schemeClr val="tx1"/>
                </a:solidFill>
              </a:rPr>
              <a:t> - </a:t>
            </a:r>
            <a:r>
              <a:rPr lang="ru-RU" sz="1400" b="1" dirty="0" smtClean="0">
                <a:solidFill>
                  <a:schemeClr val="tx1"/>
                </a:solidFill>
              </a:rPr>
              <a:t>документ установленной формы</a:t>
            </a:r>
            <a:r>
              <a:rPr lang="ru-RU" sz="1400" dirty="0" smtClean="0">
                <a:solidFill>
                  <a:schemeClr val="tx1"/>
                </a:solidFill>
              </a:rPr>
              <a:t>, который выписан медицинским работником или специалистом в области ветеринарии, имеющими на это право, и содержит в письменной форме указание аптечной организации или ветеринарной аптечной организации об отпуске ЛП или о его изготовлении и об отпуске для обеспечения лечебного процесса в медицинской организации, ветеринарной организации</a:t>
            </a:r>
            <a:r>
              <a:rPr lang="ru-RU" sz="1400" b="1" dirty="0" smtClean="0">
                <a:solidFill>
                  <a:srgbClr val="000099"/>
                </a:solidFill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(Статья 4)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85800" y="1289304"/>
            <a:ext cx="4487333" cy="295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</a:t>
            </a: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Минздравсоцразвития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России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12.02.2007 N 110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 порядке назначения и выписывания ЛП , изделий медицинского назначения и специализированных продуктов лечебного питания»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Утратил силу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01.01.2021 г.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Минздрава России от 11.07.2017 N 403н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 утверждении правил отпуска ЛП для медицинского применения, в том числе ИЛП, аптечными организациями, индивидуальными предпринимателями, имеющими лицензию на фармацевтическую деятельность» 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Утратил силу с 01.03.2022 г.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Учет движения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3873" t="30883" r="14207" b="25188"/>
          <a:stretch>
            <a:fillRect/>
          </a:stretch>
        </p:blipFill>
        <p:spPr bwMode="auto">
          <a:xfrm>
            <a:off x="0" y="3877732"/>
            <a:ext cx="9042400" cy="298026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462" t="19858" r="27649" b="10266"/>
          <a:stretch>
            <a:fillRect/>
          </a:stretch>
        </p:blipFill>
        <p:spPr bwMode="auto">
          <a:xfrm>
            <a:off x="6180667" y="846667"/>
            <a:ext cx="5873948" cy="405553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831666" y="4986867"/>
            <a:ext cx="1253066" cy="1346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41067" y="1032933"/>
            <a:ext cx="4682066" cy="8974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60256" y="5166360"/>
            <a:ext cx="2861733" cy="1554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Отчет об использовании НС и ПВ –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форма № 1-ИСП годовая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</a:rPr>
              <a:t>(приложение 9)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не позднее  1 марта </a:t>
            </a:r>
          </a:p>
          <a:p>
            <a:pPr algn="ctr"/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9224" y="1243584"/>
            <a:ext cx="5431536" cy="2423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Постановление Правительства РФ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от 30.11.21 г. N 2117 «О порядке представления сведений о деятельности, связанной с оборотом НС и ПВ, а также о культивировании растений, содержащих НС или ПВ либо их </a:t>
            </a:r>
            <a:r>
              <a:rPr lang="ru-RU" sz="1600" b="1" dirty="0" err="1" smtClean="0">
                <a:solidFill>
                  <a:srgbClr val="000099"/>
                </a:solidFill>
              </a:rPr>
              <a:t>прекурсоры</a:t>
            </a:r>
            <a:r>
              <a:rPr lang="ru-RU" sz="1600" b="1" dirty="0" smtClean="0">
                <a:solidFill>
                  <a:srgbClr val="000099"/>
                </a:solidFill>
              </a:rPr>
              <a:t>, и регистрации операций, связанных с оборотом НС и ПВ , в результате которых изменяются количество и состояние НС и ПВ»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7" y="267494"/>
            <a:ext cx="8911687" cy="884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Законодательное регулирование обращения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контролируемых  групп ЛС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6" y="1453895"/>
            <a:ext cx="3156749" cy="4539661"/>
          </a:xfrm>
          <a:prstGeom prst="rect">
            <a:avLst/>
          </a:prstGeo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2228" y="1444752"/>
            <a:ext cx="3103404" cy="4480560"/>
          </a:xfrm>
          <a:prstGeom prst="rect">
            <a:avLst/>
          </a:prstGeo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4130" t="25562" r="47155" b="28323"/>
          <a:stretch>
            <a:fillRect/>
          </a:stretch>
        </p:blipFill>
        <p:spPr bwMode="auto">
          <a:xfrm>
            <a:off x="8641079" y="1417320"/>
            <a:ext cx="3209545" cy="44988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323592" y="5533813"/>
            <a:ext cx="6231467" cy="1132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Единая конвенции о наркотических средствах  1961 года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Конвенция о психотропных веществах 1971 года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Конвенция ООН о борьбе против незаконного оборота наркотических средств и психотропных веществ 1988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Учет движения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26" t="22306" r="8071" b="8271"/>
          <a:stretch>
            <a:fillRect/>
          </a:stretch>
        </p:blipFill>
        <p:spPr bwMode="auto">
          <a:xfrm>
            <a:off x="1645920" y="969264"/>
            <a:ext cx="10387584" cy="52577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25" y="130334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Уничтожение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526" t="16837" r="56228" b="10768"/>
          <a:stretch>
            <a:fillRect/>
          </a:stretch>
        </p:blipFill>
        <p:spPr>
          <a:xfrm>
            <a:off x="8198781" y="659723"/>
            <a:ext cx="3810000" cy="496094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1112" t="14509" r="31212" b="10768"/>
          <a:stretch>
            <a:fillRect/>
          </a:stretch>
        </p:blipFill>
        <p:spPr>
          <a:xfrm>
            <a:off x="5659120" y="3378539"/>
            <a:ext cx="6227253" cy="324273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13232" y="3316563"/>
            <a:ext cx="4754880" cy="20743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altLang="ru-RU" sz="1400" b="1" dirty="0" smtClean="0">
                <a:solidFill>
                  <a:schemeClr val="tx1"/>
                </a:solidFill>
              </a:rPr>
              <a:t>Договор на передачу наркотических средств и психотропных веществ для уничтожения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1400" b="1" dirty="0" smtClean="0">
                <a:solidFill>
                  <a:schemeClr val="tx1"/>
                </a:solidFill>
              </a:rPr>
              <a:t>Акт приемки-передачи НС и ПВ на уничтожение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1400" b="1" dirty="0" smtClean="0">
                <a:solidFill>
                  <a:schemeClr val="tx1"/>
                </a:solidFill>
              </a:rPr>
              <a:t>Приказ об уничтожении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1400" b="1" dirty="0" smtClean="0">
                <a:solidFill>
                  <a:schemeClr val="tx1"/>
                </a:solidFill>
              </a:rPr>
              <a:t>Акт  уничтожения НС и ПВ, дальнейшее использование которых в медицинской практике признано нецелесообразным</a:t>
            </a:r>
            <a:r>
              <a:rPr lang="ru-RU" altLang="ru-RU" sz="1400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73906" y="6123772"/>
            <a:ext cx="3970867" cy="558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Письмо </a:t>
            </a:r>
            <a:r>
              <a:rPr lang="ru-RU" sz="1400" b="1" dirty="0" err="1" smtClean="0">
                <a:solidFill>
                  <a:srgbClr val="000099"/>
                </a:solidFill>
                <a:latin typeface="Georgia" pitchFamily="18" charset="0"/>
              </a:rPr>
              <a:t>Минздравсоцразвития</a:t>
            </a: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 РФ от 02.11.2005 г. N 5268-ВС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560" y="5520906"/>
            <a:ext cx="5127445" cy="12016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Приказ Минздрава России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от 15.01.2016 г. N 23н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«Об утверждении порядка приема неиспользованных наркотических средств от родственников умерших больных»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5920" y="786384"/>
            <a:ext cx="6272784" cy="2313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Приказ Минздрава РФ от 22.10.2021 г. N 1004н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«Об утверждении инструкции по уничтожению НС и ПВ, входящих в списки II и III перечня НС , ПВ и их </a:t>
            </a:r>
            <a:r>
              <a:rPr lang="ru-RU" sz="1600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sz="1600" b="1" dirty="0" smtClean="0">
                <a:solidFill>
                  <a:srgbClr val="000099"/>
                </a:solidFill>
              </a:rPr>
              <a:t>, подлежащих контролю в Российской Федерации, дальнейшее использование которых в медицинской практике признано нецелесообразным»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Вступил в силу с 01.03.2022 г.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629" y="112046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Уничтожения документации по обороту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xfrm>
            <a:off x="5724144" y="805371"/>
            <a:ext cx="6327648" cy="57691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/>
              <a:t>Приказ </a:t>
            </a:r>
            <a:r>
              <a:rPr lang="ru-RU" sz="1700" b="1" dirty="0" err="1" smtClean="0"/>
              <a:t>Минздравсоцразвития</a:t>
            </a:r>
            <a:r>
              <a:rPr lang="ru-RU" sz="1700" b="1" dirty="0" smtClean="0"/>
              <a:t> России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/>
              <a:t>от 12.02.2007 г. N 110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 smtClean="0"/>
              <a:t>«О порядке назначения и выписывания лекарственных препаратов, изделий медицинского назначения и специализированных продуктов лечебного питания»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99"/>
                </a:solidFill>
              </a:rPr>
              <a:t>Не действует с 01.01.2021 г.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/>
              <a:t>Приказ Минфина России от 30.03. 2015 г. N 52н  «Об утверждении форм первичных учетных документов и регистров бухгалтерского учета, применяемых органами государственной власти (государственными органами), </a:t>
            </a:r>
            <a:r>
              <a:rPr lang="ru-RU" sz="1700" b="1" dirty="0" err="1" smtClean="0"/>
              <a:t>органами</a:t>
            </a:r>
            <a:r>
              <a:rPr lang="ru-RU" sz="1700" b="1" dirty="0" smtClean="0"/>
              <a:t> местного самоуправления, органами управления государственными внебюджетными фондами, государственными (муниципальными) учреждениями, и Методических указаний по их применению»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7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7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/>
              <a:t>Приказом </a:t>
            </a:r>
            <a:r>
              <a:rPr lang="ru-RU" sz="1700" b="1" dirty="0" err="1" smtClean="0"/>
              <a:t>Росархива</a:t>
            </a:r>
            <a:r>
              <a:rPr lang="ru-RU" sz="1700" b="1" dirty="0" smtClean="0"/>
              <a:t> от 20.12.2019 N 236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/>
              <a:t>«Об утверждении Перечня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хранения»</a:t>
            </a:r>
            <a:endParaRPr lang="ru-RU" sz="1700" dirty="0" smtClean="0">
              <a:solidFill>
                <a:srgbClr val="00009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П. 162 – Акты об уничтожении бланков строгой отчетности – 3 года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П. 321 – Инвентаризационные акты -  5 лет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585" t="15141" r="34303" b="14004"/>
          <a:stretch>
            <a:fillRect/>
          </a:stretch>
        </p:blipFill>
        <p:spPr bwMode="auto">
          <a:xfrm>
            <a:off x="1581913" y="1147803"/>
            <a:ext cx="3945490" cy="536272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97" y="166910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Оценочные и проверочные листы </a:t>
            </a:r>
            <a:r>
              <a:rPr lang="ru-RU" sz="2500" b="1" dirty="0" err="1" smtClean="0">
                <a:solidFill>
                  <a:srgbClr val="000099"/>
                </a:solidFill>
              </a:rPr>
              <a:t>Росздравнадзора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7633" y="647869"/>
            <a:ext cx="10314432" cy="15009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rgbClr val="000099"/>
              </a:solidFill>
            </a:endParaRPr>
          </a:p>
          <a:p>
            <a:pPr algn="ctr"/>
            <a:endParaRPr lang="ru-RU" sz="16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000099"/>
                </a:solidFill>
              </a:rPr>
              <a:t>Федеральный закон от 04.05.2011 г. N 99-ФЗ «О лицензировании отдельных видов деятельности»</a:t>
            </a:r>
            <a:r>
              <a:rPr lang="ru-RU" sz="14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Статья 19.1. Оценка соответствия соискателя лицензии или лицензиата лицензионным требованиям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8. Оценка соответствия соискателя лицензии или лицензиата лицензионным требованиям проводится в соответствии </a:t>
            </a:r>
            <a:r>
              <a:rPr lang="ru-RU" sz="1400" b="1" dirty="0" smtClean="0">
                <a:solidFill>
                  <a:srgbClr val="000099"/>
                </a:solidFill>
              </a:rPr>
              <a:t>с оценочным листом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rgbClr val="000099"/>
                </a:solidFill>
              </a:rPr>
              <a:t>содержащим список контрольных вопросов</a:t>
            </a:r>
            <a:r>
              <a:rPr lang="ru-RU" sz="1400" dirty="0" smtClean="0">
                <a:solidFill>
                  <a:schemeClr val="tx1"/>
                </a:solidFill>
              </a:rPr>
              <a:t>, ответы на которые должны свидетельствовать о соответствии соискателя лицензии, лицензиата лицензионным требованиям. 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Форма оценочного листа утверждается лицензирующим органом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8488" y="2336459"/>
            <a:ext cx="10387584" cy="11474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0099"/>
                </a:solidFill>
              </a:rPr>
              <a:t>Приказ </a:t>
            </a:r>
            <a:r>
              <a:rPr lang="ru-RU" sz="1300" b="1" dirty="0" err="1" smtClean="0">
                <a:solidFill>
                  <a:srgbClr val="000099"/>
                </a:solidFill>
              </a:rPr>
              <a:t>Росздравнадзора</a:t>
            </a:r>
            <a:r>
              <a:rPr lang="ru-RU" sz="1300" b="1" dirty="0" smtClean="0">
                <a:solidFill>
                  <a:srgbClr val="000099"/>
                </a:solidFill>
              </a:rPr>
              <a:t> от 26.08.2022 г. N 7923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«Об утверждении формы оценочного листа, в соответствии с которым Федеральной службой по надзору в сфере здравоохранения и ее территориальными органами проводится оценка соответствия соискателя лицензии или лицензиата лицензионным требованиям при осуществлении деятельности по обороту НС, ПВ и их </a:t>
            </a:r>
            <a:r>
              <a:rPr lang="ru-RU" sz="13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300" b="1" dirty="0" smtClean="0">
                <a:solidFill>
                  <a:schemeClr val="tx1"/>
                </a:solidFill>
              </a:rPr>
              <a:t>, культивированию </a:t>
            </a:r>
            <a:r>
              <a:rPr lang="ru-RU" sz="1300" b="1" dirty="0" err="1" smtClean="0">
                <a:solidFill>
                  <a:schemeClr val="tx1"/>
                </a:solidFill>
              </a:rPr>
              <a:t>наркосодержащих</a:t>
            </a:r>
            <a:r>
              <a:rPr lang="ru-RU" sz="1300" b="1" dirty="0" smtClean="0">
                <a:solidFill>
                  <a:schemeClr val="tx1"/>
                </a:solidFill>
              </a:rPr>
              <a:t> растений»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279218" y="2094652"/>
            <a:ext cx="364067" cy="22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81912" y="3694176"/>
            <a:ext cx="10442448" cy="15951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000099"/>
                </a:solidFill>
              </a:rPr>
              <a:t>Федеральный закон от .31.07.2020 г. N 248-ФЗ «О в РФ»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Статья 53. </a:t>
            </a:r>
            <a:r>
              <a:rPr lang="ru-RU" sz="1400" b="1" dirty="0" err="1" smtClean="0">
                <a:solidFill>
                  <a:schemeClr val="tx1"/>
                </a:solidFill>
              </a:rPr>
              <a:t>Пров</a:t>
            </a:r>
            <a:r>
              <a:rPr lang="ru-RU" sz="1400" b="1" dirty="0" err="1" smtClean="0">
                <a:solidFill>
                  <a:srgbClr val="000099"/>
                </a:solidFill>
              </a:rPr>
              <a:t>государственном</a:t>
            </a:r>
            <a:r>
              <a:rPr lang="ru-RU" sz="1400" b="1" dirty="0" smtClean="0">
                <a:solidFill>
                  <a:srgbClr val="000099"/>
                </a:solidFill>
              </a:rPr>
              <a:t> контроле (надзоре) и муниципальном контроле </a:t>
            </a:r>
            <a:r>
              <a:rPr lang="ru-RU" sz="1400" b="1" dirty="0" err="1" smtClean="0">
                <a:solidFill>
                  <a:schemeClr val="tx1"/>
                </a:solidFill>
              </a:rPr>
              <a:t>ерочные</a:t>
            </a:r>
            <a:r>
              <a:rPr lang="ru-RU" sz="1400" b="1" dirty="0" smtClean="0">
                <a:solidFill>
                  <a:schemeClr val="tx1"/>
                </a:solidFill>
              </a:rPr>
              <a:t> листы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В целях снижения рисков причинения вреда (ущерба) на объектах контроля и оптимизации проведения контрольных (надзорных) мероприятий контрольные (надзорные) органы формируют и утверждают </a:t>
            </a:r>
            <a:r>
              <a:rPr lang="ru-RU" sz="1400" b="1" dirty="0" smtClean="0">
                <a:solidFill>
                  <a:srgbClr val="000099"/>
                </a:solidFill>
              </a:rPr>
              <a:t>проверочные листы </a:t>
            </a:r>
            <a:r>
              <a:rPr lang="ru-RU" sz="1400" dirty="0" smtClean="0">
                <a:solidFill>
                  <a:srgbClr val="000099"/>
                </a:solidFill>
              </a:rPr>
              <a:t>(списки контрольных вопросов, ответы на которые свидетельствуют о соблюдении или несоблюдении контролируемым лицом обязательных требований)…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5465741"/>
            <a:ext cx="10397066" cy="12276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000099"/>
                </a:solidFill>
              </a:rPr>
              <a:t>Приказ </a:t>
            </a:r>
            <a:r>
              <a:rPr lang="ru-RU" sz="1500" b="1" dirty="0" err="1" smtClean="0">
                <a:solidFill>
                  <a:srgbClr val="000099"/>
                </a:solidFill>
              </a:rPr>
              <a:t>Росздравнадзора</a:t>
            </a:r>
            <a:r>
              <a:rPr lang="ru-RU" sz="1500" b="1" dirty="0" smtClean="0">
                <a:solidFill>
                  <a:srgbClr val="000099"/>
                </a:solidFill>
              </a:rPr>
              <a:t> от 19.02.2022 г. N 1185 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«Об утверждении форм проверочных листов (списков контрольных вопросов, ответы на которые свидетельствуют о соблюдении или несоблюдении контролируемым лицом обязательных требований), используемых Федеральной службой по надзору в сфере здравоохранения и ее территориальными органами при осуществлении федерального государственного контроля (надзора) в сфере обращения ЛС» </a:t>
            </a:r>
            <a:r>
              <a:rPr lang="ru-RU" sz="1300" b="1" dirty="0" smtClean="0">
                <a:solidFill>
                  <a:srgbClr val="C00000"/>
                </a:solidFill>
              </a:rPr>
              <a:t>- приложения 1-4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303602" y="5209708"/>
            <a:ext cx="364067" cy="22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54DD4-9663-45D1-8265-2EEA9632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864" y="159981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Благодарю  </a:t>
            </a:r>
            <a:r>
              <a:rPr lang="ru-RU" sz="4800" dirty="0"/>
              <a:t>за </a:t>
            </a:r>
            <a:r>
              <a:rPr lang="ru-RU" sz="4800" dirty="0" smtClean="0"/>
              <a:t> внимание</a:t>
            </a:r>
            <a:r>
              <a:rPr lang="ru-RU" sz="4800" dirty="0"/>
              <a:t>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B37F74-BA0E-459A-944B-14E2D21EF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4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130334"/>
            <a:ext cx="10003535" cy="7200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</a:rPr>
              <a:t>Постановление Правительства РФ от 30.06.1988 г. № 681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«Об утверждении перечня наркотических средств, психотропных веществ и их </a:t>
            </a:r>
            <a:r>
              <a:rPr lang="ru-RU" sz="1800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sz="1800" b="1" dirty="0" smtClean="0">
                <a:solidFill>
                  <a:srgbClr val="000099"/>
                </a:solidFill>
              </a:rPr>
              <a:t>, подлежащих контролю в РФ»</a:t>
            </a: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92" y="1197864"/>
            <a:ext cx="9829800" cy="512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3624" y="997560"/>
            <a:ext cx="3212821" cy="175478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Список НС и ПВ и их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, оборот которых в РФ запрещен в соответствии с законодательством РФ и международными договорами РФ </a:t>
            </a:r>
            <a:r>
              <a:rPr lang="ru-RU" sz="1400" b="1" dirty="0" smtClean="0">
                <a:solidFill>
                  <a:srgbClr val="C00000"/>
                </a:solidFill>
              </a:rPr>
              <a:t>(Список </a:t>
            </a:r>
            <a:r>
              <a:rPr lang="en-US" sz="1400" b="1" dirty="0" smtClean="0">
                <a:solidFill>
                  <a:srgbClr val="C00000"/>
                </a:solidFill>
              </a:rPr>
              <a:t>I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0328" y="1039366"/>
            <a:ext cx="3438143" cy="171297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Список НС и ПВ, оборот которых в РФ ограничен и в отношении которых устанавливаются меры контроля в соответствии с законодательством РФ и международными договорами РФ </a:t>
            </a:r>
            <a:r>
              <a:rPr lang="ru-RU" sz="1400" b="1" dirty="0" smtClean="0">
                <a:solidFill>
                  <a:srgbClr val="C00000"/>
                </a:solidFill>
              </a:rPr>
              <a:t>(Список II)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22208" y="1042416"/>
            <a:ext cx="3419856" cy="169733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Список ПВ, оборот которых в РФ ограничен и в отношении которых допускается исключение некоторых мер контроля в соответствии с законодательством РФ и международными договорами РФ </a:t>
            </a:r>
            <a:r>
              <a:rPr lang="ru-RU" sz="1400" b="1" dirty="0" smtClean="0">
                <a:solidFill>
                  <a:srgbClr val="C00000"/>
                </a:solidFill>
              </a:rPr>
              <a:t>(Список III)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1727" y="2857414"/>
            <a:ext cx="8876581" cy="78500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Список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, оборот которых в РФ ограничен и в отношении которых устанавливаются меры контроля в соответствии с законодательством РФ и международными договорами Российской Федерации </a:t>
            </a:r>
            <a:r>
              <a:rPr lang="ru-RU" sz="1400" b="1" dirty="0" smtClean="0">
                <a:solidFill>
                  <a:srgbClr val="C00000"/>
                </a:solidFill>
              </a:rPr>
              <a:t>(Список I</a:t>
            </a:r>
            <a:r>
              <a:rPr lang="en-US" sz="1400" b="1" dirty="0" smtClean="0">
                <a:solidFill>
                  <a:srgbClr val="C00000"/>
                </a:solidFill>
              </a:rPr>
              <a:t>V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24" y="3839789"/>
            <a:ext cx="3769743" cy="905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Таблицу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, оборот которых в РФ ограничен и в отношении которых устанавливаются особые меры контроля (Таблица I)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5727" y="3844505"/>
            <a:ext cx="3769743" cy="905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Таблицу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, оборот которых в РФ ограничен и в отношении которых устанавливаются общие меры контроля (Таблица II)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8886" y="3849220"/>
            <a:ext cx="3769743" cy="905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Таблицу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, оборот которых в РФ ограничен и в отношении которых допускается исключение некоторых мер контроля (Таблица III)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29969" y="5498132"/>
            <a:ext cx="9198864" cy="121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500" b="1" dirty="0" smtClean="0">
                <a:solidFill>
                  <a:schemeClr val="tx1"/>
                </a:solidFill>
                <a:cs typeface="Arial" pitchFamily="34" charset="0"/>
              </a:rPr>
              <a:t>Статья 58.1</a:t>
            </a:r>
          </a:p>
          <a:p>
            <a:pPr indent="0" algn="ctr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Перечень ЛС для медицинского применения, подлежащих предметно-количественному учету , утверждается уполномоченным федеральным органом исполнительной власти </a:t>
            </a:r>
          </a:p>
          <a:p>
            <a:pPr indent="0" algn="ctr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(п. 1, ст.58.1)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0094" y="4934827"/>
            <a:ext cx="7806906" cy="672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+mj-lt"/>
              </a:rPr>
              <a:t>Федеральный закон от 12.04.2010 г. № 61-ФЗ</a:t>
            </a:r>
            <a:br>
              <a:rPr lang="ru-RU" sz="1600" b="1" dirty="0" smtClean="0">
                <a:solidFill>
                  <a:srgbClr val="000099"/>
                </a:solidFill>
                <a:latin typeface="+mj-lt"/>
              </a:rPr>
            </a:br>
            <a:r>
              <a:rPr lang="ru-RU" sz="1600" b="1" dirty="0" smtClean="0">
                <a:solidFill>
                  <a:srgbClr val="000099"/>
                </a:solidFill>
                <a:latin typeface="+mj-lt"/>
              </a:rPr>
              <a:t>«Об обращении лекарственных средств»</a:t>
            </a:r>
            <a:endParaRPr lang="ru-RU" sz="1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843784" y="3657600"/>
            <a:ext cx="347472" cy="155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995416" y="3663696"/>
            <a:ext cx="347472" cy="155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823704" y="3669792"/>
            <a:ext cx="347472" cy="155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17" y="230918"/>
            <a:ext cx="8911687" cy="65605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0099"/>
                </a:solidFill>
              </a:rPr>
              <a:t>Контролируемые группы лекарственных средств</a:t>
            </a:r>
            <a:r>
              <a:rPr lang="ru-RU" sz="2500" b="1" dirty="0" smtClean="0">
                <a:cs typeface="Arial" pitchFamily="34" charset="0"/>
              </a:rPr>
              <a:t/>
            </a:r>
            <a:br>
              <a:rPr lang="ru-RU" sz="2500" b="1" dirty="0" smtClean="0">
                <a:cs typeface="Arial" pitchFamily="34" charset="0"/>
              </a:rPr>
            </a:br>
            <a:endParaRPr lang="ru-RU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90" t="4937" r="2171" b="7893"/>
          <a:stretch>
            <a:fillRect/>
          </a:stretch>
        </p:blipFill>
        <p:spPr bwMode="auto">
          <a:xfrm>
            <a:off x="868680" y="826006"/>
            <a:ext cx="5750221" cy="276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42" t="4354" r="1295" b="15481"/>
          <a:stretch>
            <a:fillRect/>
          </a:stretch>
        </p:blipFill>
        <p:spPr bwMode="auto">
          <a:xfrm>
            <a:off x="6702552" y="835152"/>
            <a:ext cx="5367527" cy="27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077117" y="4103962"/>
            <a:ext cx="4834468" cy="7789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  <a:defRPr/>
            </a:pPr>
            <a:r>
              <a:rPr lang="ru-RU" sz="1200" b="1" dirty="0" err="1" smtClean="0">
                <a:solidFill>
                  <a:schemeClr val="tx1"/>
                </a:solidFill>
              </a:rPr>
              <a:t>Бромдигидрохлорфенилбензодиазепин</a:t>
            </a:r>
            <a:r>
              <a:rPr lang="ru-RU" sz="1200" b="1" dirty="0" smtClean="0">
                <a:solidFill>
                  <a:schemeClr val="tx1"/>
                </a:solidFill>
              </a:rPr>
              <a:t> (7‑бромо-5- (2‑хлорфенил) — 1,3дигидро-2H-1,4‑бензодиазепин-2‑он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ФЕНАЗЕПАМ  </a:t>
            </a:r>
            <a:r>
              <a:rPr lang="ru-RU" sz="1200" dirty="0" smtClean="0">
                <a:solidFill>
                  <a:schemeClr val="tx1"/>
                </a:solidFill>
              </a:rPr>
              <a:t>(ПП РФ от  19.09.20 г № 1495)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1405" t="7078" b="14508"/>
          <a:stretch>
            <a:fillRect/>
          </a:stretch>
        </p:blipFill>
        <p:spPr bwMode="auto">
          <a:xfrm>
            <a:off x="813815" y="3630168"/>
            <a:ext cx="5815585" cy="30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068312" y="4983480"/>
            <a:ext cx="4809744" cy="1595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0099"/>
                </a:solidFill>
                <a:cs typeface="Arial" pitchFamily="34" charset="0"/>
              </a:rPr>
              <a:t>Приказ Минздрава России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0099"/>
                </a:solidFill>
                <a:cs typeface="Arial" pitchFamily="34" charset="0"/>
              </a:rPr>
              <a:t> от 22.04.2014 г  № 183 </a:t>
            </a:r>
            <a:r>
              <a:rPr lang="ru-RU" sz="1600" b="1" dirty="0" err="1" smtClean="0">
                <a:solidFill>
                  <a:srgbClr val="000099"/>
                </a:solidFill>
                <a:cs typeface="Arial" pitchFamily="34" charset="0"/>
              </a:rPr>
              <a:t>н</a:t>
            </a:r>
            <a:r>
              <a:rPr lang="ru-RU" sz="1600" b="1" dirty="0" smtClean="0">
                <a:solidFill>
                  <a:srgbClr val="000099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0099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000099"/>
                </a:solidFill>
                <a:cs typeface="Arial" pitchFamily="34" charset="0"/>
              </a:rPr>
              <a:t>«Об утверждении перечня ЛС для медицинского применения, подлежащих предметно-количественному учету»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213" y="166910"/>
            <a:ext cx="8911687" cy="47317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Контролируемые группы лекарственных средств</a:t>
            </a:r>
            <a:r>
              <a:rPr lang="ru-RU" sz="2500" b="1" dirty="0" smtClean="0">
                <a:cs typeface="Arial" pitchFamily="34" charset="0"/>
              </a:rPr>
              <a:t/>
            </a:r>
            <a:br>
              <a:rPr lang="ru-RU" sz="2500" b="1" dirty="0" smtClean="0">
                <a:cs typeface="Arial" pitchFamily="34" charset="0"/>
              </a:rPr>
            </a:b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26" t="21373" r="2212" b="9412"/>
          <a:stretch>
            <a:fillRect/>
          </a:stretch>
        </p:blipFill>
        <p:spPr bwMode="auto">
          <a:xfrm>
            <a:off x="1412240" y="1505374"/>
            <a:ext cx="1064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688336" y="6220969"/>
            <a:ext cx="8805671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Приказ Минздрава России от 16.03.2010 . № 157н – утратил силу с 01.03.2022 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3624" y="704088"/>
            <a:ext cx="10360152" cy="694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0099"/>
                </a:solidFill>
              </a:rPr>
              <a:t>Приказ Минздрава России от 26.11.2021 г. N 1102н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«Об утверждении предельно допустимого количества НС, ПВ и их </a:t>
            </a:r>
            <a:r>
              <a:rPr lang="ru-RU" sz="1600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sz="1600" b="1" dirty="0" smtClean="0">
                <a:solidFill>
                  <a:srgbClr val="000099"/>
                </a:solidFill>
              </a:rPr>
              <a:t>, содержащихся в препаратах, в отношении которых могут исключаться некоторые меры контроля»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9" y="27663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Лицензирование оборота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4" name="Содержимое 8"/>
          <p:cNvSpPr>
            <a:spLocks noGrp="1"/>
          </p:cNvSpPr>
          <p:nvPr>
            <p:ph idx="1"/>
          </p:nvPr>
        </p:nvSpPr>
        <p:spPr>
          <a:xfrm>
            <a:off x="3154680" y="951675"/>
            <a:ext cx="7744968" cy="9411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Федеральный закон от 04.05.2011 г. № 99-ФЗ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«О лицензировании отдельных видов деятельности»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81528" y="2135027"/>
            <a:ext cx="7872984" cy="584775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A53010"/>
              </a:buClr>
            </a:pPr>
            <a:r>
              <a:rPr lang="ru-RU" sz="1600" b="1" dirty="0" smtClean="0">
                <a:solidFill>
                  <a:prstClr val="black"/>
                </a:solidFill>
              </a:rPr>
              <a:t>Оборот  НС, ПВ и их </a:t>
            </a:r>
            <a:r>
              <a:rPr lang="ru-RU" sz="1600" b="1" dirty="0" err="1" smtClean="0">
                <a:solidFill>
                  <a:prstClr val="black"/>
                </a:solidFill>
              </a:rPr>
              <a:t>прекурсоров</a:t>
            </a:r>
            <a:r>
              <a:rPr lang="ru-RU" sz="1600" b="1" dirty="0" smtClean="0">
                <a:solidFill>
                  <a:prstClr val="black"/>
                </a:solidFill>
              </a:rPr>
              <a:t>, культивирование </a:t>
            </a:r>
            <a:r>
              <a:rPr lang="ru-RU" sz="1600" b="1" dirty="0" err="1" smtClean="0">
                <a:solidFill>
                  <a:prstClr val="black"/>
                </a:solidFill>
              </a:rPr>
              <a:t>наркосодержащих</a:t>
            </a:r>
            <a:r>
              <a:rPr lang="ru-RU" sz="1600" b="1" dirty="0" smtClean="0">
                <a:solidFill>
                  <a:prstClr val="black"/>
                </a:solidFill>
              </a:rPr>
              <a:t> растений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711696" y="1911096"/>
            <a:ext cx="576072" cy="219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2978926"/>
            <a:ext cx="9838944" cy="1477328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Постановление Правительства РФ от 02.06.2022 г. N 1007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 «О лицензировании деятельности по обороту наркотических средств, психотропных веществ и их </a:t>
            </a:r>
            <a:r>
              <a:rPr lang="ru-RU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b="1" dirty="0" smtClean="0">
                <a:solidFill>
                  <a:srgbClr val="000099"/>
                </a:solidFill>
              </a:rPr>
              <a:t>, культивированию </a:t>
            </a:r>
            <a:r>
              <a:rPr lang="ru-RU" b="1" dirty="0" err="1" smtClean="0">
                <a:solidFill>
                  <a:srgbClr val="000099"/>
                </a:solidFill>
              </a:rPr>
              <a:t>наркосодержащих</a:t>
            </a:r>
            <a:r>
              <a:rPr lang="ru-RU" b="1" dirty="0" smtClean="0">
                <a:solidFill>
                  <a:srgbClr val="000099"/>
                </a:solidFill>
              </a:rPr>
              <a:t> растений»</a:t>
            </a:r>
          </a:p>
          <a:p>
            <a:pPr algn="ctr"/>
            <a:r>
              <a:rPr lang="ru-RU" i="1" dirty="0" smtClean="0"/>
              <a:t>Вступило в силу с 1 сентября 2022 г. и действует до 1 сентября 2028 </a:t>
            </a:r>
            <a:r>
              <a:rPr lang="ru-RU" dirty="0" smtClean="0"/>
              <a:t>г.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708648" y="2740152"/>
            <a:ext cx="576072" cy="219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4718304"/>
            <a:ext cx="4715256" cy="1854458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э) наличие в составе </a:t>
            </a:r>
            <a:r>
              <a:rPr lang="ru-RU" sz="1600" b="1" dirty="0" smtClean="0"/>
              <a:t>руководителей лицензиата</a:t>
            </a:r>
            <a:r>
              <a:rPr lang="ru-RU" sz="1600" dirty="0" smtClean="0"/>
              <a:t>, осуществляющего деятельность по обороту НС и ПВ , внесенных в </a:t>
            </a:r>
            <a:r>
              <a:rPr lang="ru-RU" sz="1600" b="1" dirty="0" smtClean="0"/>
              <a:t>списки I – III </a:t>
            </a:r>
            <a:r>
              <a:rPr lang="ru-RU" sz="1600" dirty="0" smtClean="0"/>
              <a:t>перечня,…. </a:t>
            </a:r>
            <a:r>
              <a:rPr lang="ru-RU" sz="1600" b="1" dirty="0" smtClean="0">
                <a:solidFill>
                  <a:srgbClr val="000099"/>
                </a:solidFill>
              </a:rPr>
              <a:t>специалиста, имеющего соответствующую профессиональную подготовку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83096" y="4726771"/>
            <a:ext cx="5385816" cy="1815882"/>
          </a:xfrm>
          <a:prstGeom prst="rect">
            <a:avLst/>
          </a:prstGeom>
          <a:ln w="28575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err="1" smtClean="0"/>
              <a:t>ю</a:t>
            </a:r>
            <a:r>
              <a:rPr lang="ru-RU" sz="1600" dirty="0" smtClean="0"/>
              <a:t>) </a:t>
            </a:r>
            <a:r>
              <a:rPr lang="ru-RU" sz="1600" b="1" dirty="0" smtClean="0">
                <a:solidFill>
                  <a:srgbClr val="000099"/>
                </a:solidFill>
              </a:rPr>
              <a:t>повышение квалификации специалистов </a:t>
            </a:r>
            <a:r>
              <a:rPr lang="ru-RU" sz="1600" dirty="0" smtClean="0"/>
              <a:t>с фармацевтическим и медицинским образованием, осуществляющих деятельность по обороту НС и ПВ, внесенных в </a:t>
            </a:r>
            <a:r>
              <a:rPr lang="ru-RU" sz="1600" b="1" dirty="0" smtClean="0">
                <a:solidFill>
                  <a:srgbClr val="000099"/>
                </a:solidFill>
              </a:rPr>
              <a:t>списки II и III перечня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не реже одного раза в 5 лет </a:t>
            </a:r>
            <a:r>
              <a:rPr lang="ru-RU" sz="1600" dirty="0" smtClean="0"/>
              <a:t>(в случае, если лицензиатом является медицинская или фармацевтическая организация).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834384" y="4462272"/>
            <a:ext cx="408432" cy="24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796528" y="4459224"/>
            <a:ext cx="408432" cy="24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6062472" y="5394960"/>
            <a:ext cx="521208" cy="265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947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Лицензирование оборота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658368"/>
            <a:ext cx="10543032" cy="22585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Приказ </a:t>
            </a:r>
            <a:r>
              <a:rPr lang="ru-RU" sz="1500" b="1" dirty="0" err="1" smtClean="0">
                <a:solidFill>
                  <a:schemeClr val="tx1"/>
                </a:solidFill>
              </a:rPr>
              <a:t>Росздравнадзора</a:t>
            </a:r>
            <a:r>
              <a:rPr lang="ru-RU" sz="1500" b="1" dirty="0" smtClean="0">
                <a:solidFill>
                  <a:schemeClr val="tx1"/>
                </a:solidFill>
              </a:rPr>
              <a:t> от 23.11.2020 г. N 10949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«Об утверждении Административного регламента Федеральной службы по надзору в сфере здравоохранения по предоставлению государственной услуги по лицензированию деятельности по обороту НС, ПВ и их </a:t>
            </a:r>
            <a:r>
              <a:rPr lang="ru-RU" sz="15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500" b="1" dirty="0" smtClean="0">
                <a:solidFill>
                  <a:schemeClr val="tx1"/>
                </a:solidFill>
              </a:rPr>
              <a:t>, культивированию </a:t>
            </a:r>
            <a:r>
              <a:rPr lang="ru-RU" sz="1500" b="1" dirty="0" err="1" smtClean="0">
                <a:solidFill>
                  <a:schemeClr val="tx1"/>
                </a:solidFill>
              </a:rPr>
              <a:t>наркосодержащих</a:t>
            </a:r>
            <a:r>
              <a:rPr lang="ru-RU" sz="1500" b="1" dirty="0" smtClean="0">
                <a:solidFill>
                  <a:schemeClr val="tx1"/>
                </a:solidFill>
              </a:rPr>
              <a:t> растений»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5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Приказ </a:t>
            </a:r>
            <a:r>
              <a:rPr lang="ru-RU" sz="1500" b="1" dirty="0" err="1" smtClean="0">
                <a:solidFill>
                  <a:schemeClr val="tx1"/>
                </a:solidFill>
              </a:rPr>
              <a:t>Росздравнадзора</a:t>
            </a:r>
            <a:r>
              <a:rPr lang="ru-RU" sz="1500" b="1" dirty="0" smtClean="0">
                <a:solidFill>
                  <a:schemeClr val="tx1"/>
                </a:solidFill>
              </a:rPr>
              <a:t> от 09.02.2022 г. N 826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«Об утверждении форм документов, используемых Федеральной службой по надзору в сфере здравоохранения в процессе лицензирования деятельности по обороту НС, ПВ и их </a:t>
            </a:r>
            <a:r>
              <a:rPr lang="ru-RU" sz="15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500" b="1" dirty="0" smtClean="0">
                <a:solidFill>
                  <a:schemeClr val="tx1"/>
                </a:solidFill>
              </a:rPr>
              <a:t>, культивированию </a:t>
            </a:r>
            <a:r>
              <a:rPr lang="ru-RU" sz="1500" b="1" dirty="0" err="1" smtClean="0">
                <a:solidFill>
                  <a:schemeClr val="tx1"/>
                </a:solidFill>
              </a:rPr>
              <a:t>наркосодержащих</a:t>
            </a:r>
            <a:r>
              <a:rPr lang="ru-RU" sz="1500" b="1" dirty="0" smtClean="0">
                <a:solidFill>
                  <a:schemeClr val="tx1"/>
                </a:solidFill>
              </a:rPr>
              <a:t> растений»</a:t>
            </a:r>
          </a:p>
          <a:p>
            <a:endParaRPr lang="ru-RU" dirty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2450592" y="2890203"/>
            <a:ext cx="8705088" cy="9411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ru-RU" altLang="ru-RU" sz="3100" b="1" dirty="0" smtClean="0">
                <a:solidFill>
                  <a:srgbClr val="000099"/>
                </a:solidFill>
              </a:rPr>
              <a:t>Перечень</a:t>
            </a:r>
            <a:br>
              <a:rPr lang="ru-RU" altLang="ru-RU" sz="3100" b="1" dirty="0" smtClean="0">
                <a:solidFill>
                  <a:srgbClr val="000099"/>
                </a:solidFill>
              </a:rPr>
            </a:br>
            <a:r>
              <a:rPr lang="ru-RU" altLang="ru-RU" sz="3100" b="1" dirty="0" smtClean="0">
                <a:solidFill>
                  <a:srgbClr val="000099"/>
                </a:solidFill>
              </a:rPr>
              <a:t>работ и услуг, составляющих деятельность по обороту НС, ПВ и </a:t>
            </a:r>
            <a:br>
              <a:rPr lang="ru-RU" altLang="ru-RU" sz="3100" b="1" dirty="0" smtClean="0">
                <a:solidFill>
                  <a:srgbClr val="000099"/>
                </a:solidFill>
              </a:rPr>
            </a:br>
            <a:r>
              <a:rPr lang="ru-RU" altLang="ru-RU" sz="3100" b="1" dirty="0" smtClean="0">
                <a:solidFill>
                  <a:srgbClr val="000099"/>
                </a:solidFill>
              </a:rPr>
              <a:t>их  </a:t>
            </a:r>
            <a:r>
              <a:rPr lang="ru-RU" altLang="ru-RU" sz="3100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altLang="ru-RU" sz="3100" b="1" dirty="0" smtClean="0">
                <a:solidFill>
                  <a:srgbClr val="000099"/>
                </a:solidFill>
              </a:rPr>
              <a:t>, культивированию </a:t>
            </a:r>
            <a:r>
              <a:rPr lang="ru-RU" altLang="ru-RU" sz="3100" b="1" dirty="0" err="1" smtClean="0">
                <a:solidFill>
                  <a:srgbClr val="000099"/>
                </a:solidFill>
              </a:rPr>
              <a:t>наркосодержащих</a:t>
            </a:r>
            <a:r>
              <a:rPr lang="ru-RU" altLang="ru-RU" sz="3100" b="1" dirty="0" smtClean="0">
                <a:solidFill>
                  <a:srgbClr val="000099"/>
                </a:solidFill>
              </a:rPr>
              <a:t>  растений</a:t>
            </a:r>
            <a:endParaRPr lang="ru-RU" sz="3100" dirty="0" smtClean="0">
              <a:solidFill>
                <a:srgbClr val="000099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одержимое 7"/>
          <p:cNvGraphicFramePr>
            <a:graphicFrameLocks/>
          </p:cNvGraphicFramePr>
          <p:nvPr/>
        </p:nvGraphicFramePr>
        <p:xfrm>
          <a:off x="822960" y="3888615"/>
          <a:ext cx="11164824" cy="277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608"/>
                <a:gridCol w="3621024"/>
                <a:gridCol w="3822192"/>
              </a:tblGrid>
              <a:tr h="4792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Виды работ и услуг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Список 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>II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Виды работ и услуг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Список 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>III</a:t>
                      </a:r>
                      <a:endParaRPr lang="ru-RU" sz="1400" b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Виды работ и услуг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Таблица 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>I ,</a:t>
                      </a:r>
                      <a:r>
                        <a:rPr lang="en-US" sz="14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Список </a:t>
                      </a:r>
                      <a:r>
                        <a:rPr lang="en-US" sz="1400" b="1" dirty="0" smtClean="0">
                          <a:solidFill>
                            <a:srgbClr val="000099"/>
                          </a:solidFill>
                        </a:rPr>
                        <a:t>IV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5319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30. Хранение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31. Перевозка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32. Отпуск физическим лицам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33. Отпуск (за исключением отпуска физическим лицам) НС и </a:t>
                      </a:r>
                      <a:r>
                        <a:rPr lang="ru-RU" altLang="ru-RU" sz="1400" dirty="0" err="1" smtClean="0"/>
                        <a:t>и</a:t>
                      </a:r>
                      <a:r>
                        <a:rPr lang="ru-RU" altLang="ru-RU" sz="1400" dirty="0" smtClean="0"/>
                        <a:t>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34. Реализация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35. Распределение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36. Приобретение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37. Использование НС и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41. Уничтожение НС и ПВ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46. Хранение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47. Перевозка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48. Отпуск физическим лицам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49. Отпуск (за исключением отпуска физическим лицам)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50. Реализация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51. Распределение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52. Приобретение 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53. Использование ПВ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ru-RU" altLang="ru-RU" sz="1400" dirty="0" smtClean="0"/>
                        <a:t>57. Уничтожение ПВ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60. Хранение </a:t>
                      </a:r>
                      <a:r>
                        <a:rPr lang="ru-RU" sz="1400" dirty="0" err="1" smtClean="0"/>
                        <a:t>прекурсоров</a:t>
                      </a:r>
                      <a:r>
                        <a:rPr lang="ru-RU" sz="1400" dirty="0" smtClean="0"/>
                        <a:t> НС и ПВ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таблицы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Списка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IV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. Реализация </a:t>
                      </a:r>
                      <a:r>
                        <a:rPr lang="ru-RU" sz="1400" dirty="0" err="1" smtClean="0"/>
                        <a:t>прекурсоров</a:t>
                      </a:r>
                      <a:r>
                        <a:rPr lang="ru-RU" sz="1400" dirty="0" smtClean="0"/>
                        <a:t> НС и ПВ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таблицы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Списка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IV</a:t>
                      </a:r>
                      <a:endParaRPr lang="ru-RU" sz="14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62. Приобретение </a:t>
                      </a:r>
                      <a:r>
                        <a:rPr lang="ru-RU" sz="1400" dirty="0" err="1" smtClean="0"/>
                        <a:t>прекурсоров</a:t>
                      </a:r>
                      <a:r>
                        <a:rPr lang="ru-RU" sz="1400" dirty="0" smtClean="0"/>
                        <a:t> НС и ПВ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таблицы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Списка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IV</a:t>
                      </a:r>
                      <a:endParaRPr lang="ru-RU" sz="14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63. Использование </a:t>
                      </a:r>
                      <a:r>
                        <a:rPr lang="ru-RU" sz="1400" dirty="0" err="1" smtClean="0"/>
                        <a:t>прекурсоров</a:t>
                      </a:r>
                      <a:r>
                        <a:rPr lang="ru-RU" sz="1400" dirty="0" smtClean="0"/>
                        <a:t> НС и ПВ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таблицы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Списка 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IV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17" y="459518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Допуск специалистов к работе с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92" y="1197864"/>
            <a:ext cx="9829800" cy="512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857" y="1211685"/>
            <a:ext cx="5531338" cy="199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Постановление Правительства РФ от 06.08.1998 г. № 892  «Об утверждении правил допуска лиц к работе с НС и ПВ, а также к деятельности, связанной с оборотом  </a:t>
            </a:r>
            <a:r>
              <a:rPr lang="ru-RU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b="1" dirty="0" smtClean="0">
                <a:solidFill>
                  <a:schemeClr val="tx1"/>
                </a:solidFill>
              </a:rPr>
              <a:t> НС и ПВ»</a:t>
            </a:r>
            <a:endParaRPr lang="ru-RU" i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Утратило силу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1410" y="1244151"/>
            <a:ext cx="5722791" cy="1984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Приказ Минздрава России  от 22.12.2016 г. № 988н </a:t>
            </a:r>
          </a:p>
          <a:p>
            <a:pPr algn="ctr">
              <a:buNone/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«О порядке выдачи справки об отсутствии у работников, которые  в соответствии со своими трудовыми обязанностями должны иметь доступ к наркотическим средствам, психотропным вещества….. заболеваний наркоманией, токсикоманией, хроническим алкоголизмом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algn="ctr"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Утратило силу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999019" y="3227833"/>
            <a:ext cx="637954" cy="365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69717" y="3209544"/>
            <a:ext cx="637954" cy="362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949" y="3593592"/>
            <a:ext cx="5496364" cy="2807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Постановление Правительства РФ от 20.05.2022 г. N 911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«О допуске лиц к работе с НС и ПВ, а также к деятельности, связанной с оборотом </a:t>
            </a:r>
            <a:r>
              <a:rPr lang="ru-RU" b="1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НС и ПВ»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 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Вступило в  силу с 01.09.2022 г.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2201" y="3579626"/>
            <a:ext cx="5751144" cy="2821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6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Приказ Минздрава России от 04.05.2022 г. N 303н </a:t>
            </a:r>
          </a:p>
          <a:p>
            <a:pPr algn="ctr"/>
            <a:r>
              <a:rPr lang="ru-RU" sz="1600" dirty="0" smtClean="0">
                <a:solidFill>
                  <a:srgbClr val="000099"/>
                </a:solidFill>
              </a:rPr>
              <a:t>«Об утверждении Порядка выдачи справки об отсутствии у работников, которые в соответствии со своими трудовыми обязанностями должны иметь доступ к НС, ПВ, внесенным в список I и таблицу I списка IV перечня НС, ПВ и их </a:t>
            </a:r>
            <a:r>
              <a:rPr lang="ru-RU" sz="1600" dirty="0" err="1" smtClean="0">
                <a:solidFill>
                  <a:srgbClr val="000099"/>
                </a:solidFill>
              </a:rPr>
              <a:t>прекурсоров</a:t>
            </a:r>
            <a:r>
              <a:rPr lang="ru-RU" sz="1600" dirty="0" smtClean="0">
                <a:solidFill>
                  <a:srgbClr val="000099"/>
                </a:solidFill>
              </a:rPr>
              <a:t>, подлежащих контролю в РФ, </a:t>
            </a:r>
            <a:r>
              <a:rPr lang="ru-RU" sz="1600" dirty="0" err="1" smtClean="0">
                <a:solidFill>
                  <a:srgbClr val="000099"/>
                </a:solidFill>
              </a:rPr>
              <a:t>прекурсорам</a:t>
            </a:r>
            <a:r>
              <a:rPr lang="ru-RU" sz="1600" dirty="0" smtClean="0">
                <a:solidFill>
                  <a:srgbClr val="000099"/>
                </a:solidFill>
              </a:rPr>
              <a:t> или культивируемым </a:t>
            </a:r>
            <a:r>
              <a:rPr lang="ru-RU" sz="1600" dirty="0" err="1" smtClean="0">
                <a:solidFill>
                  <a:srgbClr val="000099"/>
                </a:solidFill>
              </a:rPr>
              <a:t>наркосодержащим</a:t>
            </a:r>
            <a:r>
              <a:rPr lang="ru-RU" sz="1600" dirty="0" smtClean="0">
                <a:solidFill>
                  <a:srgbClr val="000099"/>
                </a:solidFill>
              </a:rPr>
              <a:t> растениям, заболеваний наркоманией, токсикоманией, хроническим алкоголизмом, формы такой справки</a:t>
            </a:r>
            <a:r>
              <a:rPr lang="ru-RU" sz="1600" i="1" dirty="0" smtClean="0">
                <a:solidFill>
                  <a:srgbClr val="000099"/>
                </a:solidFill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629" y="358934"/>
            <a:ext cx="8911687" cy="47317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Допуск специалистов к работе с НС и ПВ</a:t>
            </a:r>
            <a:endParaRPr lang="ru-RU" sz="2500" b="1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92" y="1197864"/>
            <a:ext cx="9829800" cy="512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289" y="1266549"/>
            <a:ext cx="5531338" cy="26928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Приказ МВД России от 17 июля 2017 г. N 470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"Об утверждении Административного регламента МВД РФ по предоставлению государственной услуги по выдаче заключений об отсутствии у работников  …….непогашенной или неснятой судимости за преступление средней тяжести, тяжкое, особо тяжкое преступление или преступление, связанное с незаконным оборотом НС , ПВ, их </a:t>
            </a:r>
            <a:r>
              <a:rPr lang="ru-RU" sz="1400" b="1" dirty="0" err="1" smtClean="0">
                <a:solidFill>
                  <a:schemeClr val="tx1"/>
                </a:solidFill>
              </a:rPr>
              <a:t>прекурсоров</a:t>
            </a:r>
            <a:r>
              <a:rPr lang="ru-RU" sz="1400" b="1" dirty="0" smtClean="0">
                <a:solidFill>
                  <a:schemeClr val="tx1"/>
                </a:solidFill>
              </a:rPr>
              <a:t> либо с незаконным культивированием </a:t>
            </a:r>
            <a:r>
              <a:rPr lang="ru-RU" sz="1400" b="1" dirty="0" err="1" smtClean="0">
                <a:solidFill>
                  <a:schemeClr val="tx1"/>
                </a:solidFill>
              </a:rPr>
              <a:t>наркосодержащих</a:t>
            </a:r>
            <a:r>
              <a:rPr lang="ru-RU" sz="1400" b="1" dirty="0" smtClean="0">
                <a:solidFill>
                  <a:schemeClr val="tx1"/>
                </a:solidFill>
              </a:rPr>
              <a:t> растений, в том числе за преступление, совершенное за пределами РФ "</a:t>
            </a:r>
          </a:p>
          <a:p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3979" y="1280727"/>
            <a:ext cx="5565790" cy="19013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Приказ Минздрава России от 20.05.2022 г. N 342н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«Об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освидетельствование»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6965" y="3611880"/>
            <a:ext cx="5496364" cy="294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Приказ Минздрава России от 28.01.2021 г. N 29н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4352544"/>
            <a:ext cx="4690872" cy="7223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 smtClean="0">
                <a:solidFill>
                  <a:schemeClr val="tx1"/>
                </a:solidFill>
              </a:rPr>
              <a:t>Письмо Министерства здравоохранения РФ </a:t>
            </a:r>
          </a:p>
          <a:p>
            <a:pPr algn="ctr" fontAlgn="base"/>
            <a:r>
              <a:rPr lang="ru-RU" sz="1400" b="1" dirty="0" smtClean="0">
                <a:solidFill>
                  <a:schemeClr val="tx1"/>
                </a:solidFill>
              </a:rPr>
              <a:t>от 24 мая 2021 г. N 28-5/1227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6112" y="5364480"/>
            <a:ext cx="4715256" cy="7223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 smtClean="0">
                <a:solidFill>
                  <a:schemeClr val="tx1"/>
                </a:solidFill>
              </a:rPr>
              <a:t>Письмо Министерства здравоохранения РФ </a:t>
            </a:r>
          </a:p>
          <a:p>
            <a:pPr algn="ctr" fontAlgn="base"/>
            <a:r>
              <a:rPr lang="ru-RU" sz="1400" b="1" dirty="0" smtClean="0">
                <a:solidFill>
                  <a:schemeClr val="tx1"/>
                </a:solidFill>
              </a:rPr>
              <a:t>от 20 июня 2022 г. N 30-0/3066769-14500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869680" y="3154680"/>
            <a:ext cx="539496" cy="46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586984" y="4535424"/>
            <a:ext cx="740664" cy="292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620512" y="5583936"/>
            <a:ext cx="740664" cy="292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</TotalTime>
  <Words>1461</Words>
  <Application>Microsoft Office PowerPoint</Application>
  <PresentationFormat>Произвольный</PresentationFormat>
  <Paragraphs>248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ИЗМЕНЕНИЯ ЗАКОНОДАТЕЛЬНОГО РЕГУЛИРОВАНИЯ В СФЕРЕ ОБРАЩЕНИЯ НАРКОТИЧЕСКИХ И ПСИХОТРОПНЫХ ЛЕКАРСТВЕННЫХ СРЕДСТВ, ПРЕКУРСОРОВ НАРКОТИЧЕСКИХ СРЕДСТВ И ПСИХОТРОПНЫХ ВЕЩЕСТВ </vt:lpstr>
      <vt:lpstr>Законодательное регулирование обращения  контролируемых  групп ЛС</vt:lpstr>
      <vt:lpstr>Постановление Правительства РФ от 30.06.1988 г. № 681 «Об утверждении перечня наркотических средств, психотропных веществ и их прекурсоров, подлежащих контролю в РФ»</vt:lpstr>
      <vt:lpstr>Контролируемые группы лекарственных средств </vt:lpstr>
      <vt:lpstr>Контролируемые группы лекарственных средств </vt:lpstr>
      <vt:lpstr>Лицензирование оборота НС и ПВ</vt:lpstr>
      <vt:lpstr>Лицензирование оборота НС и ПВ</vt:lpstr>
      <vt:lpstr>Допуск специалистов к работе с НС и ПВ</vt:lpstr>
      <vt:lpstr>Допуск специалистов к работе с НС и ПВ</vt:lpstr>
      <vt:lpstr>Перевозка НС и ПВ</vt:lpstr>
      <vt:lpstr>Распределение, отпуск  и реализация НС и ПВ</vt:lpstr>
      <vt:lpstr>Хранение НС и ПВ</vt:lpstr>
      <vt:lpstr>Хранение НС и ПВ</vt:lpstr>
      <vt:lpstr>Хранение НС и ПВ</vt:lpstr>
      <vt:lpstr>Хранение НС и ПВ</vt:lpstr>
      <vt:lpstr>Хранение НС и ПВ</vt:lpstr>
      <vt:lpstr>Назначение, реализация и отпуск НС и ПВ</vt:lpstr>
      <vt:lpstr>Отпуск НС и ПВ</vt:lpstr>
      <vt:lpstr>Учет движения НС и ПВ</vt:lpstr>
      <vt:lpstr>Учет движения НС и ПВ</vt:lpstr>
      <vt:lpstr>Уничтожение НС и ПВ</vt:lpstr>
      <vt:lpstr>Уничтожения документации по обороту НС и ПВ</vt:lpstr>
      <vt:lpstr>Оценочные и проверочные листы Росздравнадзора</vt:lpstr>
      <vt:lpstr>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ЕЛЕНА</cp:lastModifiedBy>
  <cp:revision>23</cp:revision>
  <dcterms:created xsi:type="dcterms:W3CDTF">2022-10-11T11:49:53Z</dcterms:created>
  <dcterms:modified xsi:type="dcterms:W3CDTF">2022-11-27T14:35:05Z</dcterms:modified>
</cp:coreProperties>
</file>