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2"/>
  </p:sldMasterIdLst>
  <p:notesMasterIdLst>
    <p:notesMasterId r:id="rId30"/>
  </p:notesMasterIdLst>
  <p:sldIdLst>
    <p:sldId id="258" r:id="rId3"/>
    <p:sldId id="326" r:id="rId4"/>
    <p:sldId id="290" r:id="rId5"/>
    <p:sldId id="308" r:id="rId6"/>
    <p:sldId id="303" r:id="rId7"/>
    <p:sldId id="296" r:id="rId8"/>
    <p:sldId id="311" r:id="rId9"/>
    <p:sldId id="275" r:id="rId10"/>
    <p:sldId id="285" r:id="rId11"/>
    <p:sldId id="294" r:id="rId12"/>
    <p:sldId id="295" r:id="rId13"/>
    <p:sldId id="259" r:id="rId14"/>
    <p:sldId id="274" r:id="rId15"/>
    <p:sldId id="261" r:id="rId16"/>
    <p:sldId id="332" r:id="rId17"/>
    <p:sldId id="263" r:id="rId18"/>
    <p:sldId id="286" r:id="rId19"/>
    <p:sldId id="289" r:id="rId20"/>
    <p:sldId id="297" r:id="rId21"/>
    <p:sldId id="334" r:id="rId22"/>
    <p:sldId id="299" r:id="rId23"/>
    <p:sldId id="310" r:id="rId24"/>
    <p:sldId id="327" r:id="rId25"/>
    <p:sldId id="330" r:id="rId26"/>
    <p:sldId id="336" r:id="rId27"/>
    <p:sldId id="264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43C63BD1-401A-41B7-8E62-96AB926A1751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5CBA699-64FD-4D86-8E54-092919C4766A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5E4F78-4EA4-4C48-A56A-A0F0D927D97F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F7C88ED-EEA5-45C5-92AA-6EF71842D57F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3 стадия</c:v>
                </c:pt>
                <c:pt idx="1">
                  <c:v>4А стадия</c:v>
                </c:pt>
                <c:pt idx="2">
                  <c:v>4Б стадия</c:v>
                </c:pt>
                <c:pt idx="3">
                  <c:v>4В стадия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23.2</c:v>
                </c:pt>
                <c:pt idx="1">
                  <c:v>63.1</c:v>
                </c:pt>
                <c:pt idx="2">
                  <c:v>10.6</c:v>
                </c:pt>
                <c:pt idx="3">
                  <c:v>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4A8B-3024-48FD-BD52-201851345AB3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5787A-FA05-4FA9-A4D8-C936FF7B4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76A418-E7C9-491F-896C-D1DF70D9FAC1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ko-KR" sz="10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mtClean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6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96191CE-B0D1-4C86-A72C-3FDEE9498F3A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5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7411AE-1705-4E64-9691-21DFDD42D62F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5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A91712B-7F29-456A-8B27-E6BC305C8374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5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Медицинская целесообразность оказания специализированной помощи ВИЧ-инфицированным больным в условиях дневного </a:t>
            </a:r>
            <a:r>
              <a:rPr lang="ru-RU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стационара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			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72704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63\Desktop\презентация\фото\IMG_3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34448"/>
            <a:ext cx="4206906" cy="2366385"/>
          </a:xfrm>
          <a:prstGeom prst="rect">
            <a:avLst/>
          </a:prstGeom>
          <a:noFill/>
        </p:spPr>
      </p:pic>
      <p:pic>
        <p:nvPicPr>
          <p:cNvPr id="3075" name="Picture 3" descr="C:\Users\163\Desktop\презентация\фото\IMG_3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70169"/>
            <a:ext cx="4143404" cy="2330665"/>
          </a:xfrm>
          <a:prstGeom prst="rect">
            <a:avLst/>
          </a:prstGeom>
          <a:noFill/>
        </p:spPr>
      </p:pic>
      <p:pic>
        <p:nvPicPr>
          <p:cNvPr id="3076" name="Picture 4" descr="C:\Users\163\Desktop\презентация\фото\IMG_3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4190997" cy="2357436"/>
          </a:xfrm>
          <a:prstGeom prst="rect">
            <a:avLst/>
          </a:prstGeom>
          <a:noFill/>
        </p:spPr>
      </p:pic>
      <p:pic>
        <p:nvPicPr>
          <p:cNvPr id="3077" name="Picture 5" descr="C:\Users\163\Desktop\презентация\фото\IMG_3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439" y="1571613"/>
            <a:ext cx="4127527" cy="23217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3108" y="785794"/>
            <a:ext cx="4966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Процедурный</a:t>
            </a:r>
            <a:r>
              <a:rPr lang="ru-RU" sz="3600" dirty="0" smtClean="0"/>
              <a:t> кабинет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63\Desktop\презентация\фото\IMG_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17998" cy="2428874"/>
          </a:xfrm>
          <a:prstGeom prst="rect">
            <a:avLst/>
          </a:prstGeom>
          <a:noFill/>
        </p:spPr>
      </p:pic>
      <p:pic>
        <p:nvPicPr>
          <p:cNvPr id="4099" name="Picture 3" descr="C:\Users\163\Desktop\презентация\фото\IMG_3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4318030" cy="2428892"/>
          </a:xfrm>
          <a:prstGeom prst="rect">
            <a:avLst/>
          </a:prstGeom>
          <a:noFill/>
        </p:spPr>
      </p:pic>
      <p:pic>
        <p:nvPicPr>
          <p:cNvPr id="4100" name="Picture 4" descr="C:\Users\163\Desktop\презентация\фото\IMG_3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43380"/>
            <a:ext cx="4063996" cy="22859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7620" y="785794"/>
            <a:ext cx="183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Палаты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Структура стационара дневного пребывания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ГБУЗ СОКЦ СПИД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Мощность: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21койка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из них </a:t>
            </a:r>
            <a:r>
              <a:rPr lang="ru-RU" dirty="0">
                <a:latin typeface="Arial" pitchFamily="34" charset="0"/>
                <a:cs typeface="Arial" pitchFamily="34" charset="0"/>
              </a:rPr>
              <a:t>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терапевтического профиля, 13 –инфекционного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ОМС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развернуто :17 коек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Работа в 2 смены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1 смена 8.00-15.42                        2 смена 10.30-18.12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Штаты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1 зав. отделением, 3 врача, 1 старшая медицинская сестра,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медицинских сестер, 1 сестра –хозяйка, 2 санитарки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Наиболее частые причины направления пациентов в стационар дневного пребывания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Старт АРВТ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Возобновление АРВТ после прерывания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Коррекция нежелательных явлений на фоне проводимой АРВТ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Старт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ПВТ хронического вирусного гепатита С у ВИЧ-инфицированных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Проведение ПВТ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хронического вирусного гепатита 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 пациентов без ВИЧ-инфекции (ОМС)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38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Показатели работы на 2021г.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422397"/>
              </p:ext>
            </p:extLst>
          </p:nvPr>
        </p:nvGraphicFramePr>
        <p:xfrm>
          <a:off x="444843" y="1988840"/>
          <a:ext cx="82296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944216"/>
                <a:gridCol w="1728192"/>
                <a:gridCol w="1512168"/>
                <a:gridCol w="1450504"/>
              </a:tblGrid>
              <a:tr h="88209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Количество пролеченных больных в том числе ОМС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Средний </a:t>
                      </a:r>
                      <a:r>
                        <a:rPr lang="ru-RU" dirty="0" err="1" smtClean="0">
                          <a:latin typeface="Arial" pitchFamily="34" charset="0"/>
                          <a:cs typeface="Arial" pitchFamily="34" charset="0"/>
                        </a:rPr>
                        <a:t>пациенто-день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Работа койки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Летальность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8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Терапевтические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360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Инфекционные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 752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41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1112</a:t>
                      </a:r>
                      <a:endParaRPr lang="ru-RU" sz="2800" b="1" dirty="0" smtClean="0">
                        <a:latin typeface="+mj-lt"/>
                      </a:endParaRPr>
                    </a:p>
                    <a:p>
                      <a:pPr algn="ctr"/>
                      <a:endParaRPr lang="ru-RU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32,4%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67,6%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192,73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Распределение пациентов по стадиям ВИЧ-инфекции </a:t>
            </a:r>
            <a:r>
              <a:rPr lang="en-US" sz="3600" dirty="0" smtClean="0"/>
              <a:t>n=</a:t>
            </a:r>
            <a:r>
              <a:rPr lang="ru-RU" sz="3600" dirty="0" smtClean="0"/>
              <a:t>992</a:t>
            </a:r>
            <a:endParaRPr lang="ru-RU" sz="3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3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причин госпитализации в стационар дневного 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пребывания (</a:t>
            </a:r>
            <a:r>
              <a:rPr lang="en-US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770617"/>
              </p:ext>
            </p:extLst>
          </p:nvPr>
        </p:nvGraphicFramePr>
        <p:xfrm>
          <a:off x="457200" y="1170385"/>
          <a:ext cx="7787208" cy="4967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2592288"/>
                <a:gridCol w="2520280"/>
              </a:tblGrid>
              <a:tr h="5441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Диагноз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Количество пролеченных больных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Доля от общего числа,%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ХВГС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446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44,9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ХВГВ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ХВГВ+С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Хронический токсический гепатит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76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7,6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Хр. гепатит смешанной этиологии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188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18,9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Цирроз печени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Другая</a:t>
                      </a:r>
                      <a:r>
                        <a:rPr lang="ru-RU" sz="1400" baseline="0" dirty="0" smtClean="0"/>
                        <a:t> патология ЖКТ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35,9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Заболевания ЦНС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Заболевания крови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Аллергические реакции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Болезни органов дыхания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Болезни почек, ССС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Всего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992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чел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Исходы лечения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1100 пациентов выписаны с улучшением, что составило 99% от общего числа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У 12 пациентов было ухудшение состояния, в результате они были госпитализированы в круглосуточный стационар для продолжения лечения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19% дешевле стоимость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пациенто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-дня в сравнении с 1 койко-днем круглосуточного стационара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Анкетирование пациентов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 течение года проводилось анкетирование пациентов с целью выяснения удовлетворенности качеством оказания медицинской помощи.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ru-RU" dirty="0">
                <a:latin typeface="Arial" pitchFamily="34" charset="0"/>
                <a:cs typeface="Arial" pitchFamily="34" charset="0"/>
              </a:rPr>
              <a:t>опрошен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256 пациентов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dirty="0">
                <a:latin typeface="Arial" pitchFamily="34" charset="0"/>
                <a:cs typeface="Arial" pitchFamily="34" charset="0"/>
              </a:rPr>
              <a:t>них 89% были полностью удовлетворены качеством оказания медицинской помощи в отделении, 11% удовлетворены частично.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3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Экономическая эффективность 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00952"/>
              </p:ext>
            </p:extLst>
          </p:nvPr>
        </p:nvGraphicFramePr>
        <p:xfrm>
          <a:off x="285721" y="1268761"/>
          <a:ext cx="8174711" cy="53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93"/>
                <a:gridCol w="1765221"/>
                <a:gridCol w="2059424"/>
                <a:gridCol w="1985873"/>
              </a:tblGrid>
              <a:tr h="13429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измерения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Плановая расчетная стоимость единицы услуги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Фактическая стоимость единицы услуги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983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Оказание специализированной помощи ВИЧ-инфицированным в условиях стационара дневного пребывания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Пациенто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-дни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5812,33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5491,82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Оказание специализированной помощи ВИЧ-инфицированным в условиях круглосуточного стационара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Койко-дни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8005,58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7421,40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0"/>
          <p:cNvSpPr>
            <a:spLocks noGrp="1"/>
          </p:cNvSpPr>
          <p:nvPr>
            <p:ph type="title"/>
          </p:nvPr>
        </p:nvSpPr>
        <p:spPr>
          <a:xfrm>
            <a:off x="1485900" y="1431133"/>
            <a:ext cx="6172200" cy="489347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ВИЧ-инфекция в мире</a:t>
            </a:r>
          </a:p>
        </p:txBody>
      </p:sp>
      <p:sp>
        <p:nvSpPr>
          <p:cNvPr id="8195" name="Содержимое 21"/>
          <p:cNvSpPr>
            <a:spLocks noGrp="1"/>
          </p:cNvSpPr>
          <p:nvPr>
            <p:ph idx="1"/>
          </p:nvPr>
        </p:nvSpPr>
        <p:spPr>
          <a:xfrm>
            <a:off x="1303736" y="1916907"/>
            <a:ext cx="6536531" cy="4083844"/>
          </a:xfrm>
        </p:spPr>
        <p:txBody>
          <a:bodyPr>
            <a:normAutofit fontScale="47500" lnSpcReduction="20000"/>
          </a:bodyPr>
          <a:lstStyle/>
          <a:p>
            <a:pPr>
              <a:buNone/>
              <a:defRPr/>
            </a:pPr>
            <a:endParaRPr lang="ru-RU" sz="1500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По данным </a:t>
            </a:r>
            <a:r>
              <a:rPr lang="en-US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UNAIDS</a:t>
            </a: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:</a:t>
            </a:r>
          </a:p>
          <a:p>
            <a:pPr>
              <a:buNone/>
              <a:defRPr/>
            </a:pPr>
            <a:endParaRPr lang="ru-RU" sz="2850" b="1" dirty="0"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34 млн. человек в мире заражены ВИЧ-инфекцией</a:t>
            </a:r>
          </a:p>
          <a:p>
            <a:pPr>
              <a:buNone/>
              <a:defRPr/>
            </a:pPr>
            <a:endParaRPr lang="ru-RU" sz="2850" b="1" dirty="0"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30 млн. человек умерли от заболеваний, связанных с ВИЧ-инфекцией</a:t>
            </a:r>
          </a:p>
          <a:p>
            <a:pPr>
              <a:buNone/>
              <a:defRPr/>
            </a:pPr>
            <a:endParaRPr lang="ru-RU" sz="2850" b="1" dirty="0"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ежегодно выявляется 2, 6 млн. человек вновь инфицированных ВИЧ </a:t>
            </a:r>
          </a:p>
          <a:p>
            <a:pPr>
              <a:buNone/>
              <a:defRPr/>
            </a:pPr>
            <a:endParaRPr lang="ru-RU" sz="2850" b="1" dirty="0"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ежедневно на планете заражается до 7 тыс. человек</a:t>
            </a:r>
          </a:p>
          <a:p>
            <a:pPr>
              <a:buNone/>
              <a:defRPr/>
            </a:pPr>
            <a:endParaRPr lang="ru-RU" sz="2850" b="1" dirty="0"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нуждается в АРВТ около 15 млн. человек</a:t>
            </a:r>
          </a:p>
          <a:p>
            <a:pPr>
              <a:buNone/>
              <a:defRPr/>
            </a:pPr>
            <a:endParaRPr lang="ru-RU" sz="2850" b="1" dirty="0"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получают АРВТ  5,2 </a:t>
            </a:r>
            <a:r>
              <a:rPr lang="ru-RU" sz="2850" b="1" dirty="0" err="1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млн</a:t>
            </a:r>
            <a:r>
              <a:rPr lang="ru-RU" sz="2850" b="1" dirty="0"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 человек (что составляет 1/3 часть (34,6 % ) от всех нуждающихся)</a:t>
            </a:r>
          </a:p>
          <a:p>
            <a:pPr>
              <a:defRPr/>
            </a:pPr>
            <a:endParaRPr lang="ru-RU" sz="2175" dirty="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pPr>
              <a:buNone/>
              <a:defRPr/>
            </a:pPr>
            <a:r>
              <a:rPr lang="ru-RU" sz="2175" dirty="0">
                <a:latin typeface="Arial" pitchFamily="34" charset="0"/>
                <a:ea typeface="Malgun Gothic" pitchFamily="34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4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644" y="764704"/>
            <a:ext cx="6925724" cy="7200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Послание Президента Федеральному Собранию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3" y="1772817"/>
            <a:ext cx="7128793" cy="4227934"/>
          </a:xfrm>
          <a:noFill/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latin typeface="+mj-lt"/>
              </a:rPr>
              <a:t>Владимир Путин утвердил перечень поручений по реализации Послания Президента Российской Федерации Федеральному Собранию Российской Федерации от 21 апреля 2021 года*.</a:t>
            </a:r>
            <a:r>
              <a:rPr lang="en-US" b="1" dirty="0" smtClean="0">
                <a:latin typeface="+mj-lt"/>
              </a:rPr>
              <a:t> </a:t>
            </a:r>
            <a:endParaRPr lang="ru-RU" b="1" dirty="0" smtClean="0">
              <a:latin typeface="+mj-lt"/>
            </a:endParaRPr>
          </a:p>
          <a:p>
            <a:pPr algn="just"/>
            <a:r>
              <a:rPr lang="en-US" b="1" dirty="0" smtClean="0">
                <a:latin typeface="+mj-lt"/>
              </a:rPr>
              <a:t>*http://www.kremlin.ru/acts/assignments/orders/65524</a:t>
            </a:r>
          </a:p>
          <a:p>
            <a:pPr algn="just"/>
            <a:endParaRPr lang="ru-RU" b="1" dirty="0" smtClean="0">
              <a:latin typeface="+mj-lt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Пр-753, п.9 д</a:t>
            </a:r>
          </a:p>
          <a:p>
            <a:pPr algn="just"/>
            <a:r>
              <a:rPr lang="ru-RU" b="1" dirty="0" smtClean="0">
                <a:latin typeface="+mj-lt"/>
              </a:rPr>
              <a:t>Д) обеспечить поэтапную реализацию в 2021-2030 годах мероприятий, направленных на борьбу с гепатитом С, минимизировав риски распространения данного заболевания</a:t>
            </a:r>
            <a:endParaRPr lang="ru-RU" b="1" dirty="0">
              <a:latin typeface="+mj-lt"/>
            </a:endParaRPr>
          </a:p>
          <a:p>
            <a:pPr algn="just"/>
            <a:endParaRPr lang="ru-RU" b="1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необходимости лечения ХВГС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319" y="2780928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длительности жизни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прогрессирования фиброза печени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смертности из-за предотвращения терминальных стадий болезни печени</a:t>
            </a:r>
          </a:p>
        </p:txBody>
      </p:sp>
    </p:spTree>
    <p:extLst>
      <p:ext uri="{BB962C8B-B14F-4D97-AF65-F5344CB8AC3E}">
        <p14:creationId xmlns:p14="http://schemas.microsoft.com/office/powerpoint/2010/main" val="30244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ПВТ ПППД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лечение пациентов с выраженным фиброзом печени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лечения больных, не ответивших на ПВТ интерферонами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лечение больных с тяжелой сопутствующей патологией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 проведение коротких курсов лечения (от 8 недель)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 препаратов прямого противовирусного действия позволяет:</a:t>
            </a:r>
            <a:endParaRPr lang="ru-RU" sz="3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Эффективность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Безопасность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  <a:cs typeface="Arial" pitchFamily="34" charset="0"/>
              </a:rPr>
              <a:t>Длительность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1403648" y="2924944"/>
            <a:ext cx="864096" cy="2088232"/>
          </a:xfrm>
          <a:prstGeom prst="down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4139952" y="2924944"/>
            <a:ext cx="864096" cy="2088232"/>
          </a:xfrm>
          <a:prstGeom prst="down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60232" y="2924944"/>
            <a:ext cx="864096" cy="2088232"/>
          </a:xfrm>
          <a:prstGeom prst="down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Противовирусные препараты прямого действия (ПППД)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3464"/>
            <a:ext cx="2160240" cy="237626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16" y="4293096"/>
            <a:ext cx="2880320" cy="245996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9" y="1847088"/>
            <a:ext cx="2016224" cy="226300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348880" cy="422155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92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53" y="692696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лечения противовирусной терапии ХВГС по ОМС за 2020г.-2021г.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419175"/>
              </p:ext>
            </p:extLst>
          </p:nvPr>
        </p:nvGraphicFramePr>
        <p:xfrm>
          <a:off x="457200" y="1916832"/>
          <a:ext cx="7787208" cy="38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2592288"/>
                <a:gridCol w="2520280"/>
              </a:tblGrid>
              <a:tr h="60243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Схема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Количество пролеченных больных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НВО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202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47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93,6%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Викейра</a:t>
                      </a:r>
                      <a:r>
                        <a:rPr lang="ru-RU" sz="1400" dirty="0" smtClean="0"/>
                        <a:t>-Пак 8 недель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100</a:t>
                      </a:r>
                      <a:r>
                        <a:rPr lang="ru-RU" sz="1400" dirty="0" smtClean="0">
                          <a:latin typeface="+mj-lt"/>
                        </a:rPr>
                        <a:t>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Викейра</a:t>
                      </a:r>
                      <a:r>
                        <a:rPr lang="ru-RU" sz="1400" dirty="0" smtClean="0"/>
                        <a:t> –Пак 12 недель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96%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Мавирет</a:t>
                      </a:r>
                      <a:r>
                        <a:rPr lang="ru-RU" sz="1400" dirty="0" smtClean="0"/>
                        <a:t> 8 недель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Мавирет</a:t>
                      </a:r>
                      <a:r>
                        <a:rPr lang="ru-RU" sz="1400" dirty="0" smtClean="0"/>
                        <a:t>  16 недель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2021 год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52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96,2%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Викейра</a:t>
                      </a:r>
                      <a:r>
                        <a:rPr lang="ru-RU" sz="1400" dirty="0" smtClean="0"/>
                        <a:t>-Пак 8 недель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90%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Викейра</a:t>
                      </a:r>
                      <a:r>
                        <a:rPr lang="ru-RU" sz="1400" dirty="0" smtClean="0"/>
                        <a:t> –Пак 12 недель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Налапревир</a:t>
                      </a:r>
                      <a:r>
                        <a:rPr lang="ru-RU" sz="1400" dirty="0" smtClean="0"/>
                        <a:t> + </a:t>
                      </a:r>
                      <a:r>
                        <a:rPr lang="ru-RU" sz="1400" dirty="0" err="1" smtClean="0"/>
                        <a:t>даклатасвир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100%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Мавирет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97%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2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дальнейшем планируется оценить результаты лечения пациентов в стационаре дневного пребывания по следующим параметрам: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Увеличение периода ремиссии ВИЧ-инфекции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Увеличение периода ремиссии вторичных и сопутствующих заболеваний на фоне ВИЧ-инфекции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Снижение потребности в госпитализации в круглосуточный стационар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Улучшение   переносимости АРВТ и ПВТ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31" y="944166"/>
            <a:ext cx="8429263" cy="502324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оказания медицинской помощи</a:t>
            </a:r>
          </a:p>
          <a:p>
            <a:pPr marL="0" indent="0" algn="ctr"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ВИЧ-инфицированным</a:t>
            </a:r>
          </a:p>
          <a:p>
            <a:pPr marL="0" indent="0" algn="ctr">
              <a:buNone/>
              <a:defRPr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sz="975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14 Федерального закона РФ от 30.03.1995 № 38-ФЗ «О предупреждении распространения в Российской Федерации заболевания, вызываемого вирусом иммунодефицита человека (ВИЧ-инфекции)» </a:t>
            </a: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«…ВИЧ-инфицированным оказываются на общих основаниях все виды медицинской помощи по медицинским показаниям, при этом они пользуются всеми правами, предусмотренными законодательством Российской Федерации об охране здоровья граждан».</a:t>
            </a:r>
          </a:p>
          <a:p>
            <a:pPr marL="0" indent="0" algn="just">
              <a:buNone/>
              <a:defRPr/>
            </a:pPr>
            <a:endParaRPr lang="ru-RU" sz="9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Приказ Минздрава России от 08.11.2012 № 689н «Об утверждении  Порядка оказания медицинской помощи взрослому населению при заболевании, вызываемом вирусом иммунодефицита человека (ВИЧ-инфекции)»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помощь больным ВИЧ-инфекцией оказывается в рамках: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скорой медицинской помощи;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первичной медико-санитарной помощи;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специализированной, в том числе </a:t>
            </a:r>
            <a:r>
              <a:rPr lang="ru-RU" sz="975" b="1" dirty="0" err="1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высокотехнологичнеой</a:t>
            </a: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медицинской помощи;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паллиативной медицинской помощи</a:t>
            </a:r>
          </a:p>
          <a:p>
            <a:pPr marL="0" indent="0" algn="just">
              <a:buNone/>
              <a:defRPr/>
            </a:pPr>
            <a:endParaRPr lang="ru-RU" sz="9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ru-RU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«Профилактика ВИЧ-инфекции» (Санитарные правила и нормы САНПИН 3.3686-21 «</a:t>
            </a:r>
            <a:r>
              <a:rPr lang="ru-RU" sz="97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Сантарно-эпидемилогичекие</a:t>
            </a:r>
            <a:r>
              <a:rPr lang="ru-RU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требования по профилактике инфекционных болезней» от 28.01.2021</a:t>
            </a:r>
          </a:p>
          <a:p>
            <a:pPr marL="0" indent="0" algn="just">
              <a:buNone/>
              <a:defRPr/>
            </a:pPr>
            <a:endParaRPr lang="ru-RU" sz="9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самарской области от 23.04.2015 № 640 «Об организации оказания медицинской помощи больным </a:t>
            </a:r>
            <a:r>
              <a:rPr lang="ru-RU" sz="975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</a:t>
            </a:r>
            <a:r>
              <a:rPr lang="ru-RU" sz="97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-инфекцией в медицинских организациях Самарской области»: </a:t>
            </a:r>
            <a:r>
              <a:rPr lang="ru-RU" sz="975" b="1" dirty="0">
                <a:solidFill>
                  <a:srgbClr val="9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«…врачи-специалисты учреждений при наличии у пациента других заболеваний, не связанных с ВИЧ инфекцией, оказывают медицинскую помощь на основе утвержденных стандартов первичной медико-санитарной помощи по соответствующим профилям патологии; направляют больных ВИЧ-инфекцией на стационарное лечение, на консультацию к врачам-специалистам при наличии медицинских показаний по соответствующим профилям патологии».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4958208" y="1911527"/>
            <a:ext cx="2736764" cy="1889522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59532" y="1027511"/>
            <a:ext cx="8586954" cy="495946"/>
          </a:xfrm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Самарский областной клинический центр профилактики</a:t>
            </a:r>
            <a:br>
              <a:rPr lang="ru-RU" altLang="ru-RU" sz="21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1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борьбы со СПИД 2022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66122" y="1866901"/>
            <a:ext cx="2239565" cy="6590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для лечения больных ВИЧ-инфекцией №1:</a:t>
            </a:r>
          </a:p>
          <a:p>
            <a:pPr algn="ctr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дневного пребывания  42 койки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5566172" y="1534601"/>
            <a:ext cx="12144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5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  <a:r>
              <a:rPr lang="ru-RU" alt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913720" y="1892906"/>
            <a:ext cx="2520553" cy="256222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9710" name="TextBox 17"/>
          <p:cNvSpPr txBox="1">
            <a:spLocks noChangeArrowheads="1"/>
          </p:cNvSpPr>
          <p:nvPr/>
        </p:nvSpPr>
        <p:spPr bwMode="auto">
          <a:xfrm>
            <a:off x="1179033" y="1469142"/>
            <a:ext cx="36294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5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Амбулаторно-поликлинический блок</a:t>
            </a:r>
            <a:endParaRPr lang="ru-RU" alt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85197" y="4207885"/>
            <a:ext cx="2020490" cy="277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клинико-диагностическая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TextBox 23"/>
          <p:cNvSpPr txBox="1">
            <a:spLocks noChangeArrowheads="1"/>
          </p:cNvSpPr>
          <p:nvPr/>
        </p:nvSpPr>
        <p:spPr bwMode="auto">
          <a:xfrm>
            <a:off x="1898508" y="3929387"/>
            <a:ext cx="2571434" cy="280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эпидемиологии №1 </a:t>
            </a:r>
            <a:r>
              <a: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(Самара)</a:t>
            </a:r>
          </a:p>
        </p:txBody>
      </p:sp>
      <p:sp>
        <p:nvSpPr>
          <p:cNvPr id="14355" name="TextBox 24"/>
          <p:cNvSpPr txBox="1">
            <a:spLocks noChangeArrowheads="1"/>
          </p:cNvSpPr>
          <p:nvPr/>
        </p:nvSpPr>
        <p:spPr bwMode="auto">
          <a:xfrm>
            <a:off x="1837264" y="1866540"/>
            <a:ext cx="2707701" cy="280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 №1 (Самара, Новокуйбышевск </a:t>
            </a:r>
            <a:r>
              <a:rPr lang="ru-RU" altLang="ru-RU" sz="8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08156" y="2099102"/>
            <a:ext cx="2063766" cy="254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7" name="TextBox 26"/>
          <p:cNvSpPr txBox="1">
            <a:spLocks noChangeArrowheads="1"/>
          </p:cNvSpPr>
          <p:nvPr/>
        </p:nvSpPr>
        <p:spPr bwMode="auto">
          <a:xfrm>
            <a:off x="2195736" y="2097734"/>
            <a:ext cx="159604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 №2 (Сызрань) </a:t>
            </a:r>
          </a:p>
        </p:txBody>
      </p:sp>
      <p:sp>
        <p:nvSpPr>
          <p:cNvPr id="14358" name="TextBox 27"/>
          <p:cNvSpPr txBox="1">
            <a:spLocks noChangeArrowheads="1"/>
          </p:cNvSpPr>
          <p:nvPr/>
        </p:nvSpPr>
        <p:spPr bwMode="auto">
          <a:xfrm>
            <a:off x="5723335" y="3908359"/>
            <a:ext cx="13830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</p:txBody>
      </p:sp>
      <p:sp>
        <p:nvSpPr>
          <p:cNvPr id="33" name="Овал 32"/>
          <p:cNvSpPr/>
          <p:nvPr/>
        </p:nvSpPr>
        <p:spPr>
          <a:xfrm>
            <a:off x="2010966" y="2907507"/>
            <a:ext cx="2222064" cy="7691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673577" y="2226265"/>
            <a:ext cx="1361014" cy="372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(Самара)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06808" y="2573807"/>
            <a:ext cx="2239565" cy="878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для лечения больных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№2:</a:t>
            </a:r>
          </a:p>
          <a:p>
            <a:pPr algn="ctr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коек для лечения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больных)</a:t>
            </a:r>
          </a:p>
          <a:p>
            <a:pPr algn="ctr"/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паллиативной помощи 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 №3</a:t>
            </a:r>
          </a:p>
          <a:p>
            <a:pPr algn="ctr"/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коек</a:t>
            </a:r>
            <a:endParaRPr lang="ru-RU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7" name="TextBox 26"/>
          <p:cNvSpPr txBox="1">
            <a:spLocks noChangeArrowheads="1"/>
          </p:cNvSpPr>
          <p:nvPr/>
        </p:nvSpPr>
        <p:spPr bwMode="auto">
          <a:xfrm>
            <a:off x="2260386" y="2351571"/>
            <a:ext cx="1940973" cy="280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 №3 (Тольятти) </a:t>
            </a:r>
          </a:p>
        </p:txBody>
      </p:sp>
      <p:sp>
        <p:nvSpPr>
          <p:cNvPr id="14368" name="TextBox 26"/>
          <p:cNvSpPr txBox="1">
            <a:spLocks noChangeArrowheads="1"/>
          </p:cNvSpPr>
          <p:nvPr/>
        </p:nvSpPr>
        <p:spPr bwMode="auto">
          <a:xfrm>
            <a:off x="2275026" y="2609917"/>
            <a:ext cx="1876481" cy="280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АПО №4 (Тольятти) </a:t>
            </a:r>
          </a:p>
        </p:txBody>
      </p:sp>
      <p:sp>
        <p:nvSpPr>
          <p:cNvPr id="14370" name="TextBox 23"/>
          <p:cNvSpPr txBox="1">
            <a:spLocks noChangeArrowheads="1"/>
          </p:cNvSpPr>
          <p:nvPr/>
        </p:nvSpPr>
        <p:spPr bwMode="auto">
          <a:xfrm>
            <a:off x="1903555" y="4229911"/>
            <a:ext cx="2688046" cy="280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эпидемиологии №2 (</a:t>
            </a:r>
            <a:r>
              <a: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Тольятти)</a:t>
            </a:r>
          </a:p>
        </p:txBody>
      </p:sp>
      <p:sp>
        <p:nvSpPr>
          <p:cNvPr id="48" name="Овал 47"/>
          <p:cNvSpPr/>
          <p:nvPr/>
        </p:nvSpPr>
        <p:spPr>
          <a:xfrm>
            <a:off x="1653525" y="2982516"/>
            <a:ext cx="1034653" cy="6191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КДО</a:t>
            </a:r>
          </a:p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(Самара)</a:t>
            </a:r>
          </a:p>
        </p:txBody>
      </p:sp>
      <p:sp>
        <p:nvSpPr>
          <p:cNvPr id="49" name="Овал 48"/>
          <p:cNvSpPr/>
          <p:nvPr/>
        </p:nvSpPr>
        <p:spPr>
          <a:xfrm>
            <a:off x="3661956" y="2974955"/>
            <a:ext cx="1029890" cy="6191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КДО </a:t>
            </a:r>
          </a:p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(Тольятти)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404615" y="4559716"/>
            <a:ext cx="2020490" cy="277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микробиологическая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12501" y="4890892"/>
            <a:ext cx="2020490" cy="2774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иммунологическая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430708" y="5230253"/>
            <a:ext cx="2021681" cy="277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ПЦР и </a:t>
            </a:r>
            <a:r>
              <a:rPr lang="ru-RU" alt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секвенирования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687893" y="2659810"/>
            <a:ext cx="1311491" cy="37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Аптечный пункт</a:t>
            </a:r>
          </a:p>
          <a:p>
            <a:pPr algn="ctr">
              <a:defRPr/>
            </a:pPr>
            <a:r>
              <a:rPr lang="ru-RU" sz="8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(Тольятти)</a:t>
            </a:r>
            <a:endParaRPr lang="ru-RU" sz="78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712426" y="3081172"/>
            <a:ext cx="1311491" cy="37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Аптечный пункт</a:t>
            </a:r>
          </a:p>
          <a:p>
            <a:pPr algn="ctr">
              <a:defRPr/>
            </a:pPr>
            <a:r>
              <a:rPr lang="ru-RU" sz="8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(Сызрань)</a:t>
            </a:r>
            <a:endParaRPr lang="ru-RU" sz="78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712426" y="3490913"/>
            <a:ext cx="1311491" cy="37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Аптечный пункт</a:t>
            </a:r>
          </a:p>
          <a:p>
            <a:pPr algn="ctr">
              <a:defRPr/>
            </a:pPr>
            <a:r>
              <a:rPr lang="ru-RU" sz="8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(Новокуйбышевск)</a:t>
            </a:r>
            <a:endParaRPr lang="ru-RU" sz="788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52869" y="2241099"/>
            <a:ext cx="1296350" cy="4610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8673" y="2713190"/>
            <a:ext cx="1380809" cy="4608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томограф </a:t>
            </a:r>
            <a:r>
              <a:rPr lang="ru-RU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Gеneral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61921" y="3204117"/>
            <a:ext cx="1285218" cy="4588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Фиброскан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383778" y="2575159"/>
            <a:ext cx="489064" cy="43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63709" y="4728432"/>
            <a:ext cx="2197010" cy="996017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i="1" dirty="0">
                <a:solidFill>
                  <a:srgbClr val="44546A">
                    <a:lumMod val="50000"/>
                  </a:srgbClr>
                </a:solidFill>
              </a:rPr>
              <a:t>На базе СПИД Центра работает кабинет Областного клинического противотуберкулезного диспансера.</a:t>
            </a:r>
          </a:p>
        </p:txBody>
      </p:sp>
      <p:sp>
        <p:nvSpPr>
          <p:cNvPr id="45" name="Shape 6"/>
          <p:cNvSpPr/>
          <p:nvPr/>
        </p:nvSpPr>
        <p:spPr>
          <a:xfrm>
            <a:off x="8109694" y="956746"/>
            <a:ext cx="718760" cy="554463"/>
          </a:xfrm>
          <a:custGeom>
            <a:avLst/>
            <a:gdLst/>
            <a:ahLst/>
            <a:cxnLst/>
            <a:rect l="0" t="0" r="0" b="0"/>
            <a:pathLst>
              <a:path w="4189485" h="4369759">
                <a:moveTo>
                  <a:pt x="3098981" y="0"/>
                </a:moveTo>
                <a:lnTo>
                  <a:pt x="3131367" y="0"/>
                </a:lnTo>
                <a:lnTo>
                  <a:pt x="3133270" y="25034"/>
                </a:lnTo>
                <a:lnTo>
                  <a:pt x="3178040" y="76468"/>
                </a:lnTo>
                <a:lnTo>
                  <a:pt x="3209472" y="74563"/>
                </a:lnTo>
                <a:lnTo>
                  <a:pt x="3214234" y="86947"/>
                </a:lnTo>
                <a:lnTo>
                  <a:pt x="3229477" y="87898"/>
                </a:lnTo>
                <a:cubicBezTo>
                  <a:pt x="3229477" y="87898"/>
                  <a:pt x="3234237" y="70751"/>
                  <a:pt x="3239953" y="69800"/>
                </a:cubicBezTo>
                <a:cubicBezTo>
                  <a:pt x="3245670" y="68851"/>
                  <a:pt x="3264718" y="74563"/>
                  <a:pt x="3264718" y="74563"/>
                </a:cubicBezTo>
                <a:lnTo>
                  <a:pt x="3279960" y="60274"/>
                </a:lnTo>
                <a:lnTo>
                  <a:pt x="3299008" y="65038"/>
                </a:lnTo>
                <a:lnTo>
                  <a:pt x="3311392" y="82184"/>
                </a:lnTo>
                <a:lnTo>
                  <a:pt x="3312345" y="98377"/>
                </a:lnTo>
                <a:lnTo>
                  <a:pt x="3357111" y="138381"/>
                </a:lnTo>
                <a:lnTo>
                  <a:pt x="3379020" y="160290"/>
                </a:lnTo>
                <a:lnTo>
                  <a:pt x="3414261" y="161244"/>
                </a:lnTo>
                <a:lnTo>
                  <a:pt x="3423786" y="170766"/>
                </a:lnTo>
                <a:lnTo>
                  <a:pt x="3440934" y="172674"/>
                </a:lnTo>
                <a:lnTo>
                  <a:pt x="3614292" y="239349"/>
                </a:lnTo>
                <a:lnTo>
                  <a:pt x="3627627" y="251730"/>
                </a:lnTo>
                <a:lnTo>
                  <a:pt x="3629531" y="276494"/>
                </a:lnTo>
                <a:lnTo>
                  <a:pt x="3608575" y="285069"/>
                </a:lnTo>
                <a:lnTo>
                  <a:pt x="3612388" y="341265"/>
                </a:lnTo>
                <a:lnTo>
                  <a:pt x="3628581" y="342219"/>
                </a:lnTo>
                <a:lnTo>
                  <a:pt x="3625722" y="364126"/>
                </a:lnTo>
                <a:lnTo>
                  <a:pt x="3652390" y="369842"/>
                </a:lnTo>
                <a:lnTo>
                  <a:pt x="3673347" y="386986"/>
                </a:lnTo>
                <a:lnTo>
                  <a:pt x="3707637" y="389844"/>
                </a:lnTo>
                <a:lnTo>
                  <a:pt x="3740022" y="418420"/>
                </a:lnTo>
                <a:lnTo>
                  <a:pt x="3736213" y="429851"/>
                </a:lnTo>
                <a:lnTo>
                  <a:pt x="3757168" y="440327"/>
                </a:lnTo>
                <a:lnTo>
                  <a:pt x="3771457" y="440327"/>
                </a:lnTo>
                <a:lnTo>
                  <a:pt x="3805747" y="456519"/>
                </a:lnTo>
                <a:lnTo>
                  <a:pt x="3820986" y="450807"/>
                </a:lnTo>
                <a:lnTo>
                  <a:pt x="3881948" y="387939"/>
                </a:lnTo>
                <a:lnTo>
                  <a:pt x="3892425" y="354601"/>
                </a:lnTo>
                <a:lnTo>
                  <a:pt x="3921000" y="350792"/>
                </a:lnTo>
                <a:lnTo>
                  <a:pt x="3947669" y="340316"/>
                </a:lnTo>
                <a:lnTo>
                  <a:pt x="3963863" y="322218"/>
                </a:lnTo>
                <a:lnTo>
                  <a:pt x="4026730" y="330789"/>
                </a:lnTo>
                <a:lnTo>
                  <a:pt x="4072449" y="327932"/>
                </a:lnTo>
                <a:lnTo>
                  <a:pt x="4104836" y="320311"/>
                </a:lnTo>
                <a:lnTo>
                  <a:pt x="4133412" y="345078"/>
                </a:lnTo>
                <a:lnTo>
                  <a:pt x="4189485" y="441281"/>
                </a:lnTo>
                <a:lnTo>
                  <a:pt x="4189485" y="536529"/>
                </a:lnTo>
                <a:lnTo>
                  <a:pt x="4172465" y="550818"/>
                </a:lnTo>
                <a:lnTo>
                  <a:pt x="4163889" y="561298"/>
                </a:lnTo>
                <a:lnTo>
                  <a:pt x="4107694" y="563202"/>
                </a:lnTo>
                <a:lnTo>
                  <a:pt x="4101977" y="572728"/>
                </a:lnTo>
                <a:lnTo>
                  <a:pt x="4079117" y="579394"/>
                </a:lnTo>
                <a:lnTo>
                  <a:pt x="4060065" y="589870"/>
                </a:lnTo>
                <a:cubicBezTo>
                  <a:pt x="4060065" y="589870"/>
                  <a:pt x="4047682" y="597491"/>
                  <a:pt x="4043873" y="604159"/>
                </a:cubicBezTo>
                <a:cubicBezTo>
                  <a:pt x="4040064" y="610827"/>
                  <a:pt x="4044827" y="638449"/>
                  <a:pt x="4044827" y="638449"/>
                </a:cubicBezTo>
                <a:lnTo>
                  <a:pt x="4021967" y="672740"/>
                </a:lnTo>
                <a:lnTo>
                  <a:pt x="4021967" y="700362"/>
                </a:lnTo>
                <a:lnTo>
                  <a:pt x="4009583" y="722272"/>
                </a:lnTo>
                <a:lnTo>
                  <a:pt x="4041019" y="810853"/>
                </a:lnTo>
                <a:lnTo>
                  <a:pt x="4075308" y="845143"/>
                </a:lnTo>
                <a:lnTo>
                  <a:pt x="4103881" y="856573"/>
                </a:lnTo>
                <a:lnTo>
                  <a:pt x="4109598" y="868003"/>
                </a:lnTo>
                <a:lnTo>
                  <a:pt x="4118170" y="889913"/>
                </a:lnTo>
                <a:lnTo>
                  <a:pt x="4118170" y="978495"/>
                </a:lnTo>
                <a:lnTo>
                  <a:pt x="4110548" y="987065"/>
                </a:lnTo>
                <a:lnTo>
                  <a:pt x="4084833" y="987065"/>
                </a:lnTo>
                <a:lnTo>
                  <a:pt x="4061020" y="1012785"/>
                </a:lnTo>
                <a:lnTo>
                  <a:pt x="4055303" y="1023265"/>
                </a:lnTo>
                <a:lnTo>
                  <a:pt x="4054352" y="1083272"/>
                </a:lnTo>
                <a:lnTo>
                  <a:pt x="4081021" y="1101369"/>
                </a:lnTo>
                <a:lnTo>
                  <a:pt x="4078167" y="1128992"/>
                </a:lnTo>
                <a:lnTo>
                  <a:pt x="4066733" y="1142327"/>
                </a:lnTo>
                <a:lnTo>
                  <a:pt x="4065782" y="1168046"/>
                </a:lnTo>
                <a:lnTo>
                  <a:pt x="4029588" y="1201381"/>
                </a:lnTo>
                <a:lnTo>
                  <a:pt x="4030538" y="1239483"/>
                </a:lnTo>
                <a:lnTo>
                  <a:pt x="4021013" y="1249010"/>
                </a:lnTo>
                <a:lnTo>
                  <a:pt x="4018158" y="1318540"/>
                </a:lnTo>
                <a:lnTo>
                  <a:pt x="4003870" y="1327114"/>
                </a:lnTo>
                <a:lnTo>
                  <a:pt x="4012440" y="1357592"/>
                </a:lnTo>
                <a:lnTo>
                  <a:pt x="3997202" y="1354738"/>
                </a:lnTo>
                <a:lnTo>
                  <a:pt x="3997202" y="1371881"/>
                </a:lnTo>
                <a:lnTo>
                  <a:pt x="3964817" y="1411888"/>
                </a:lnTo>
                <a:lnTo>
                  <a:pt x="3910522" y="1573812"/>
                </a:lnTo>
                <a:lnTo>
                  <a:pt x="3912426" y="1591910"/>
                </a:lnTo>
                <a:lnTo>
                  <a:pt x="3892425" y="1609056"/>
                </a:lnTo>
                <a:lnTo>
                  <a:pt x="3882898" y="1634775"/>
                </a:lnTo>
                <a:lnTo>
                  <a:pt x="3840988" y="1658588"/>
                </a:lnTo>
                <a:lnTo>
                  <a:pt x="3821940" y="1653825"/>
                </a:lnTo>
                <a:lnTo>
                  <a:pt x="3805747" y="1677636"/>
                </a:lnTo>
                <a:lnTo>
                  <a:pt x="3793363" y="1692878"/>
                </a:lnTo>
                <a:lnTo>
                  <a:pt x="3791458" y="1712879"/>
                </a:lnTo>
                <a:lnTo>
                  <a:pt x="3774312" y="1719547"/>
                </a:lnTo>
                <a:lnTo>
                  <a:pt x="3771457" y="1737644"/>
                </a:lnTo>
                <a:lnTo>
                  <a:pt x="3787650" y="1742407"/>
                </a:lnTo>
                <a:lnTo>
                  <a:pt x="3785742" y="1782415"/>
                </a:lnTo>
                <a:lnTo>
                  <a:pt x="3798126" y="1790986"/>
                </a:lnTo>
                <a:lnTo>
                  <a:pt x="3797172" y="1810037"/>
                </a:lnTo>
                <a:lnTo>
                  <a:pt x="3819082" y="1811941"/>
                </a:lnTo>
                <a:lnTo>
                  <a:pt x="3829558" y="1823371"/>
                </a:lnTo>
                <a:lnTo>
                  <a:pt x="3824795" y="1833847"/>
                </a:lnTo>
                <a:lnTo>
                  <a:pt x="3809556" y="1853852"/>
                </a:lnTo>
                <a:lnTo>
                  <a:pt x="3831465" y="1880521"/>
                </a:lnTo>
                <a:lnTo>
                  <a:pt x="3872423" y="1919574"/>
                </a:lnTo>
                <a:lnTo>
                  <a:pt x="3908617" y="1920529"/>
                </a:lnTo>
                <a:lnTo>
                  <a:pt x="3912426" y="1906240"/>
                </a:lnTo>
                <a:lnTo>
                  <a:pt x="3936240" y="1907190"/>
                </a:lnTo>
                <a:lnTo>
                  <a:pt x="3936240" y="1918619"/>
                </a:lnTo>
                <a:lnTo>
                  <a:pt x="3955290" y="1934813"/>
                </a:lnTo>
                <a:lnTo>
                  <a:pt x="3951478" y="1971011"/>
                </a:lnTo>
                <a:lnTo>
                  <a:pt x="3967672" y="1991012"/>
                </a:lnTo>
                <a:lnTo>
                  <a:pt x="3963863" y="2034829"/>
                </a:lnTo>
                <a:lnTo>
                  <a:pt x="3915284" y="2034829"/>
                </a:lnTo>
                <a:lnTo>
                  <a:pt x="3910522" y="2045305"/>
                </a:lnTo>
                <a:lnTo>
                  <a:pt x="3894328" y="2049116"/>
                </a:lnTo>
                <a:lnTo>
                  <a:pt x="3875281" y="2065310"/>
                </a:lnTo>
                <a:lnTo>
                  <a:pt x="3860993" y="2072927"/>
                </a:lnTo>
                <a:lnTo>
                  <a:pt x="3864802" y="2090073"/>
                </a:lnTo>
                <a:lnTo>
                  <a:pt x="3849563" y="2101504"/>
                </a:lnTo>
                <a:lnTo>
                  <a:pt x="3847658" y="2128172"/>
                </a:lnTo>
                <a:lnTo>
                  <a:pt x="3870518" y="2131985"/>
                </a:lnTo>
                <a:lnTo>
                  <a:pt x="3872423" y="2151032"/>
                </a:lnTo>
                <a:lnTo>
                  <a:pt x="3868611" y="2162462"/>
                </a:lnTo>
                <a:lnTo>
                  <a:pt x="3861943" y="2172942"/>
                </a:lnTo>
                <a:lnTo>
                  <a:pt x="3866706" y="2189135"/>
                </a:lnTo>
                <a:lnTo>
                  <a:pt x="3853372" y="2209136"/>
                </a:lnTo>
                <a:lnTo>
                  <a:pt x="3841942" y="2221521"/>
                </a:lnTo>
                <a:lnTo>
                  <a:pt x="3830512" y="2239617"/>
                </a:lnTo>
                <a:lnTo>
                  <a:pt x="3823844" y="2264382"/>
                </a:lnTo>
                <a:lnTo>
                  <a:pt x="3821940" y="2286292"/>
                </a:lnTo>
                <a:lnTo>
                  <a:pt x="3829558" y="2320583"/>
                </a:lnTo>
                <a:lnTo>
                  <a:pt x="3827653" y="2333916"/>
                </a:lnTo>
                <a:lnTo>
                  <a:pt x="3840037" y="2341537"/>
                </a:lnTo>
                <a:lnTo>
                  <a:pt x="3844800" y="2359634"/>
                </a:lnTo>
                <a:lnTo>
                  <a:pt x="3837178" y="2368206"/>
                </a:lnTo>
                <a:lnTo>
                  <a:pt x="3826703" y="2374874"/>
                </a:lnTo>
                <a:lnTo>
                  <a:pt x="3816223" y="2380590"/>
                </a:lnTo>
                <a:lnTo>
                  <a:pt x="3812415" y="2392020"/>
                </a:lnTo>
                <a:lnTo>
                  <a:pt x="3798126" y="2414880"/>
                </a:lnTo>
                <a:lnTo>
                  <a:pt x="3780979" y="2419644"/>
                </a:lnTo>
                <a:lnTo>
                  <a:pt x="3778125" y="2429165"/>
                </a:lnTo>
                <a:lnTo>
                  <a:pt x="3767645" y="2427261"/>
                </a:lnTo>
                <a:lnTo>
                  <a:pt x="3762882" y="2436786"/>
                </a:lnTo>
                <a:lnTo>
                  <a:pt x="3765741" y="2452028"/>
                </a:lnTo>
                <a:lnTo>
                  <a:pt x="3749548" y="2459646"/>
                </a:lnTo>
                <a:lnTo>
                  <a:pt x="3757168" y="2527276"/>
                </a:lnTo>
                <a:lnTo>
                  <a:pt x="3735260" y="2543469"/>
                </a:lnTo>
                <a:lnTo>
                  <a:pt x="3738118" y="2554898"/>
                </a:lnTo>
                <a:lnTo>
                  <a:pt x="3716212" y="2572042"/>
                </a:lnTo>
                <a:lnTo>
                  <a:pt x="3678110" y="2572042"/>
                </a:lnTo>
                <a:lnTo>
                  <a:pt x="3674301" y="2585380"/>
                </a:lnTo>
                <a:lnTo>
                  <a:pt x="3627627" y="2585380"/>
                </a:lnTo>
                <a:lnTo>
                  <a:pt x="3622863" y="2600619"/>
                </a:lnTo>
                <a:lnTo>
                  <a:pt x="3605716" y="2608240"/>
                </a:lnTo>
                <a:lnTo>
                  <a:pt x="3600003" y="2621575"/>
                </a:lnTo>
                <a:lnTo>
                  <a:pt x="3579048" y="2626337"/>
                </a:lnTo>
                <a:lnTo>
                  <a:pt x="3577143" y="2643480"/>
                </a:lnTo>
                <a:lnTo>
                  <a:pt x="3546662" y="2674915"/>
                </a:lnTo>
                <a:lnTo>
                  <a:pt x="3543804" y="2687296"/>
                </a:lnTo>
                <a:lnTo>
                  <a:pt x="3538090" y="2701585"/>
                </a:lnTo>
                <a:lnTo>
                  <a:pt x="3523802" y="2708251"/>
                </a:lnTo>
                <a:lnTo>
                  <a:pt x="3492371" y="2708251"/>
                </a:lnTo>
                <a:lnTo>
                  <a:pt x="3478082" y="2710156"/>
                </a:lnTo>
                <a:lnTo>
                  <a:pt x="3477128" y="2722540"/>
                </a:lnTo>
                <a:lnTo>
                  <a:pt x="3457127" y="2739684"/>
                </a:lnTo>
                <a:lnTo>
                  <a:pt x="3447601" y="2754925"/>
                </a:lnTo>
                <a:lnTo>
                  <a:pt x="3447601" y="2768260"/>
                </a:lnTo>
                <a:lnTo>
                  <a:pt x="3431408" y="2772069"/>
                </a:lnTo>
                <a:lnTo>
                  <a:pt x="3431408" y="2782548"/>
                </a:lnTo>
                <a:lnTo>
                  <a:pt x="3439029" y="2802550"/>
                </a:lnTo>
                <a:lnTo>
                  <a:pt x="3450459" y="2813030"/>
                </a:lnTo>
                <a:lnTo>
                  <a:pt x="3494275" y="2853986"/>
                </a:lnTo>
                <a:lnTo>
                  <a:pt x="3494275" y="2886372"/>
                </a:lnTo>
                <a:lnTo>
                  <a:pt x="3480940" y="2895897"/>
                </a:lnTo>
                <a:lnTo>
                  <a:pt x="3481891" y="2919708"/>
                </a:lnTo>
                <a:lnTo>
                  <a:pt x="3482846" y="2938760"/>
                </a:lnTo>
                <a:lnTo>
                  <a:pt x="3473319" y="2947331"/>
                </a:lnTo>
                <a:lnTo>
                  <a:pt x="3457127" y="2977812"/>
                </a:lnTo>
                <a:lnTo>
                  <a:pt x="3445697" y="3005435"/>
                </a:lnTo>
                <a:lnTo>
                  <a:pt x="3430454" y="3018770"/>
                </a:lnTo>
                <a:lnTo>
                  <a:pt x="3424741" y="3039725"/>
                </a:lnTo>
                <a:lnTo>
                  <a:pt x="3424741" y="3053060"/>
                </a:lnTo>
                <a:lnTo>
                  <a:pt x="3416169" y="3064490"/>
                </a:lnTo>
                <a:lnTo>
                  <a:pt x="3403785" y="3076874"/>
                </a:lnTo>
                <a:lnTo>
                  <a:pt x="3381879" y="3076874"/>
                </a:lnTo>
                <a:lnTo>
                  <a:pt x="3349494" y="3070206"/>
                </a:lnTo>
                <a:lnTo>
                  <a:pt x="3340919" y="3054014"/>
                </a:lnTo>
                <a:lnTo>
                  <a:pt x="3321870" y="3042583"/>
                </a:lnTo>
                <a:lnTo>
                  <a:pt x="3313296" y="3037821"/>
                </a:lnTo>
                <a:lnTo>
                  <a:pt x="3275197" y="3036866"/>
                </a:lnTo>
                <a:lnTo>
                  <a:pt x="3226619" y="3089253"/>
                </a:lnTo>
                <a:lnTo>
                  <a:pt x="3218998" y="3110210"/>
                </a:lnTo>
                <a:lnTo>
                  <a:pt x="3219952" y="3120689"/>
                </a:lnTo>
                <a:lnTo>
                  <a:pt x="3236144" y="3124497"/>
                </a:lnTo>
                <a:lnTo>
                  <a:pt x="3235190" y="3134024"/>
                </a:lnTo>
                <a:lnTo>
                  <a:pt x="3231382" y="3144500"/>
                </a:lnTo>
                <a:lnTo>
                  <a:pt x="3223761" y="3155930"/>
                </a:lnTo>
                <a:lnTo>
                  <a:pt x="3220902" y="3169267"/>
                </a:lnTo>
                <a:lnTo>
                  <a:pt x="3211377" y="3175935"/>
                </a:lnTo>
                <a:lnTo>
                  <a:pt x="3211377" y="3210225"/>
                </a:lnTo>
                <a:lnTo>
                  <a:pt x="3211377" y="3230226"/>
                </a:lnTo>
                <a:lnTo>
                  <a:pt x="3228523" y="3231180"/>
                </a:lnTo>
                <a:lnTo>
                  <a:pt x="3225662" y="3268332"/>
                </a:lnTo>
                <a:lnTo>
                  <a:pt x="3241854" y="3285479"/>
                </a:lnTo>
                <a:lnTo>
                  <a:pt x="3242808" y="3304526"/>
                </a:lnTo>
                <a:lnTo>
                  <a:pt x="3272335" y="3337866"/>
                </a:lnTo>
                <a:lnTo>
                  <a:pt x="3279957" y="3370251"/>
                </a:lnTo>
                <a:lnTo>
                  <a:pt x="3272335" y="3392157"/>
                </a:lnTo>
                <a:lnTo>
                  <a:pt x="3257097" y="3403587"/>
                </a:lnTo>
                <a:lnTo>
                  <a:pt x="3242808" y="3417876"/>
                </a:lnTo>
                <a:lnTo>
                  <a:pt x="3217089" y="3446453"/>
                </a:lnTo>
                <a:lnTo>
                  <a:pt x="3208518" y="3457882"/>
                </a:lnTo>
                <a:lnTo>
                  <a:pt x="3190420" y="3458834"/>
                </a:lnTo>
                <a:lnTo>
                  <a:pt x="3138984" y="3508366"/>
                </a:lnTo>
                <a:lnTo>
                  <a:pt x="3140888" y="3527413"/>
                </a:lnTo>
                <a:lnTo>
                  <a:pt x="3128508" y="3537892"/>
                </a:lnTo>
                <a:lnTo>
                  <a:pt x="3122792" y="3565516"/>
                </a:lnTo>
                <a:lnTo>
                  <a:pt x="3136126" y="3581709"/>
                </a:lnTo>
                <a:lnTo>
                  <a:pt x="3137079" y="3606473"/>
                </a:lnTo>
                <a:lnTo>
                  <a:pt x="3139942" y="3639348"/>
                </a:lnTo>
                <a:lnTo>
                  <a:pt x="3164706" y="3654586"/>
                </a:lnTo>
                <a:lnTo>
                  <a:pt x="3169944" y="3676496"/>
                </a:lnTo>
                <a:lnTo>
                  <a:pt x="3173278" y="3708404"/>
                </a:lnTo>
                <a:cubicBezTo>
                  <a:pt x="3173278" y="3708404"/>
                  <a:pt x="3191378" y="3713167"/>
                  <a:pt x="3191378" y="3716024"/>
                </a:cubicBezTo>
                <a:cubicBezTo>
                  <a:pt x="3191378" y="3718883"/>
                  <a:pt x="3187091" y="3746030"/>
                  <a:pt x="3187091" y="3746030"/>
                </a:cubicBezTo>
                <a:lnTo>
                  <a:pt x="3176143" y="3766983"/>
                </a:lnTo>
                <a:lnTo>
                  <a:pt x="3173285" y="3803177"/>
                </a:lnTo>
                <a:lnTo>
                  <a:pt x="3160900" y="3818419"/>
                </a:lnTo>
                <a:lnTo>
                  <a:pt x="3160900" y="3849852"/>
                </a:lnTo>
                <a:lnTo>
                  <a:pt x="3142803" y="3883186"/>
                </a:lnTo>
                <a:lnTo>
                  <a:pt x="3138041" y="3906047"/>
                </a:lnTo>
                <a:lnTo>
                  <a:pt x="3137091" y="3929861"/>
                </a:lnTo>
                <a:lnTo>
                  <a:pt x="3132328" y="3947008"/>
                </a:lnTo>
                <a:lnTo>
                  <a:pt x="3101847" y="3964152"/>
                </a:lnTo>
                <a:lnTo>
                  <a:pt x="3085653" y="3962246"/>
                </a:lnTo>
                <a:lnTo>
                  <a:pt x="3071366" y="3978439"/>
                </a:lnTo>
                <a:lnTo>
                  <a:pt x="3057077" y="3995583"/>
                </a:lnTo>
                <a:lnTo>
                  <a:pt x="3040884" y="3998441"/>
                </a:lnTo>
                <a:lnTo>
                  <a:pt x="3018978" y="4016538"/>
                </a:lnTo>
                <a:lnTo>
                  <a:pt x="2990401" y="4037494"/>
                </a:lnTo>
                <a:lnTo>
                  <a:pt x="2952302" y="4063213"/>
                </a:lnTo>
                <a:lnTo>
                  <a:pt x="2929442" y="4076546"/>
                </a:lnTo>
                <a:lnTo>
                  <a:pt x="2900852" y="4087994"/>
                </a:lnTo>
                <a:lnTo>
                  <a:pt x="2877992" y="4116572"/>
                </a:lnTo>
                <a:lnTo>
                  <a:pt x="2885613" y="4141335"/>
                </a:lnTo>
                <a:lnTo>
                  <a:pt x="2834175" y="4166100"/>
                </a:lnTo>
                <a:lnTo>
                  <a:pt x="2771313" y="4183247"/>
                </a:lnTo>
                <a:lnTo>
                  <a:pt x="2742735" y="4192773"/>
                </a:lnTo>
                <a:lnTo>
                  <a:pt x="2712254" y="4208012"/>
                </a:lnTo>
                <a:lnTo>
                  <a:pt x="2637961" y="4267066"/>
                </a:lnTo>
                <a:lnTo>
                  <a:pt x="2615102" y="4278496"/>
                </a:lnTo>
                <a:lnTo>
                  <a:pt x="2592242" y="4301356"/>
                </a:lnTo>
                <a:lnTo>
                  <a:pt x="2569381" y="4324216"/>
                </a:lnTo>
                <a:lnTo>
                  <a:pt x="2517944" y="4369759"/>
                </a:lnTo>
                <a:lnTo>
                  <a:pt x="2466508" y="4369759"/>
                </a:lnTo>
                <a:lnTo>
                  <a:pt x="2445555" y="4311335"/>
                </a:lnTo>
                <a:lnTo>
                  <a:pt x="2432218" y="4282308"/>
                </a:lnTo>
                <a:lnTo>
                  <a:pt x="2415074" y="4267066"/>
                </a:lnTo>
                <a:lnTo>
                  <a:pt x="2420788" y="4219442"/>
                </a:lnTo>
                <a:lnTo>
                  <a:pt x="2409358" y="4187055"/>
                </a:lnTo>
                <a:lnTo>
                  <a:pt x="2396023" y="4156578"/>
                </a:lnTo>
                <a:lnTo>
                  <a:pt x="2386498" y="4124193"/>
                </a:lnTo>
                <a:lnTo>
                  <a:pt x="2321730" y="4076564"/>
                </a:lnTo>
                <a:lnTo>
                  <a:pt x="2296962" y="4084185"/>
                </a:lnTo>
                <a:lnTo>
                  <a:pt x="2283628" y="4059422"/>
                </a:lnTo>
                <a:lnTo>
                  <a:pt x="2180758" y="4057517"/>
                </a:lnTo>
                <a:lnTo>
                  <a:pt x="2159801" y="4034657"/>
                </a:lnTo>
                <a:lnTo>
                  <a:pt x="2146468" y="3998459"/>
                </a:lnTo>
                <a:lnTo>
                  <a:pt x="2131229" y="3979412"/>
                </a:lnTo>
                <a:lnTo>
                  <a:pt x="2062645" y="3983221"/>
                </a:lnTo>
                <a:lnTo>
                  <a:pt x="2037880" y="4017510"/>
                </a:lnTo>
                <a:lnTo>
                  <a:pt x="1994065" y="4021319"/>
                </a:lnTo>
                <a:lnTo>
                  <a:pt x="1971205" y="4007984"/>
                </a:lnTo>
                <a:lnTo>
                  <a:pt x="1954062" y="3990842"/>
                </a:lnTo>
                <a:lnTo>
                  <a:pt x="1950249" y="3952739"/>
                </a:lnTo>
                <a:lnTo>
                  <a:pt x="1950249" y="3891780"/>
                </a:lnTo>
                <a:lnTo>
                  <a:pt x="1982635" y="3867016"/>
                </a:lnTo>
                <a:lnTo>
                  <a:pt x="1967396" y="3846060"/>
                </a:lnTo>
                <a:lnTo>
                  <a:pt x="1965492" y="3825104"/>
                </a:lnTo>
                <a:lnTo>
                  <a:pt x="1942631" y="3804149"/>
                </a:lnTo>
                <a:lnTo>
                  <a:pt x="1910246" y="3794623"/>
                </a:lnTo>
                <a:lnTo>
                  <a:pt x="1881669" y="3783193"/>
                </a:lnTo>
                <a:lnTo>
                  <a:pt x="1853096" y="3788910"/>
                </a:lnTo>
                <a:lnTo>
                  <a:pt x="1832140" y="3771763"/>
                </a:lnTo>
                <a:lnTo>
                  <a:pt x="1801659" y="3771763"/>
                </a:lnTo>
                <a:lnTo>
                  <a:pt x="1757844" y="3758429"/>
                </a:lnTo>
                <a:lnTo>
                  <a:pt x="1730696" y="3758429"/>
                </a:lnTo>
                <a:cubicBezTo>
                  <a:pt x="1730696" y="3758429"/>
                  <a:pt x="1736413" y="3767479"/>
                  <a:pt x="1728316" y="3769859"/>
                </a:cubicBezTo>
                <a:cubicBezTo>
                  <a:pt x="1720220" y="3772238"/>
                  <a:pt x="1640685" y="3770334"/>
                  <a:pt x="1640685" y="3770334"/>
                </a:cubicBezTo>
                <a:lnTo>
                  <a:pt x="1624014" y="3767000"/>
                </a:lnTo>
                <a:lnTo>
                  <a:pt x="1618776" y="3755095"/>
                </a:lnTo>
                <a:lnTo>
                  <a:pt x="1613063" y="3740807"/>
                </a:lnTo>
                <a:lnTo>
                  <a:pt x="1618300" y="3702233"/>
                </a:lnTo>
                <a:lnTo>
                  <a:pt x="1619730" y="3685087"/>
                </a:lnTo>
                <a:lnTo>
                  <a:pt x="1594008" y="3644129"/>
                </a:lnTo>
                <a:lnTo>
                  <a:pt x="1574960" y="3621269"/>
                </a:lnTo>
                <a:lnTo>
                  <a:pt x="1548288" y="3606030"/>
                </a:lnTo>
                <a:lnTo>
                  <a:pt x="1532095" y="3605077"/>
                </a:lnTo>
                <a:lnTo>
                  <a:pt x="1510189" y="3611743"/>
                </a:lnTo>
                <a:lnTo>
                  <a:pt x="1493996" y="3616507"/>
                </a:lnTo>
                <a:lnTo>
                  <a:pt x="1482566" y="3632699"/>
                </a:lnTo>
                <a:lnTo>
                  <a:pt x="1458752" y="3635557"/>
                </a:lnTo>
                <a:lnTo>
                  <a:pt x="1454948" y="3543163"/>
                </a:lnTo>
                <a:lnTo>
                  <a:pt x="1428279" y="3531733"/>
                </a:lnTo>
                <a:lnTo>
                  <a:pt x="1439709" y="3499348"/>
                </a:lnTo>
                <a:lnTo>
                  <a:pt x="1460664" y="3491727"/>
                </a:lnTo>
                <a:lnTo>
                  <a:pt x="1460664" y="3463153"/>
                </a:lnTo>
                <a:lnTo>
                  <a:pt x="1428279" y="3428863"/>
                </a:lnTo>
                <a:lnTo>
                  <a:pt x="1386368" y="3425050"/>
                </a:lnTo>
                <a:lnTo>
                  <a:pt x="1369224" y="3447914"/>
                </a:lnTo>
                <a:lnTo>
                  <a:pt x="1363508" y="3491727"/>
                </a:lnTo>
                <a:lnTo>
                  <a:pt x="1378749" y="3512682"/>
                </a:lnTo>
                <a:lnTo>
                  <a:pt x="1352078" y="3526017"/>
                </a:lnTo>
                <a:lnTo>
                  <a:pt x="1331121" y="3541259"/>
                </a:lnTo>
                <a:lnTo>
                  <a:pt x="1298736" y="3541259"/>
                </a:lnTo>
                <a:lnTo>
                  <a:pt x="1279689" y="3487918"/>
                </a:lnTo>
                <a:lnTo>
                  <a:pt x="1283498" y="3451723"/>
                </a:lnTo>
                <a:lnTo>
                  <a:pt x="1239681" y="3417433"/>
                </a:lnTo>
                <a:lnTo>
                  <a:pt x="1178723" y="3419338"/>
                </a:lnTo>
                <a:lnTo>
                  <a:pt x="1153955" y="3392669"/>
                </a:lnTo>
                <a:lnTo>
                  <a:pt x="1153955" y="3354567"/>
                </a:lnTo>
                <a:lnTo>
                  <a:pt x="1174910" y="3346949"/>
                </a:lnTo>
                <a:lnTo>
                  <a:pt x="1157768" y="3305038"/>
                </a:lnTo>
                <a:lnTo>
                  <a:pt x="1119665" y="3285987"/>
                </a:lnTo>
                <a:lnTo>
                  <a:pt x="1072040" y="3263127"/>
                </a:lnTo>
                <a:lnTo>
                  <a:pt x="1045371" y="3259318"/>
                </a:lnTo>
                <a:lnTo>
                  <a:pt x="1022511" y="3261222"/>
                </a:lnTo>
                <a:lnTo>
                  <a:pt x="993935" y="3266936"/>
                </a:lnTo>
                <a:lnTo>
                  <a:pt x="982505" y="3293608"/>
                </a:lnTo>
                <a:lnTo>
                  <a:pt x="856775" y="3287891"/>
                </a:lnTo>
                <a:lnTo>
                  <a:pt x="841536" y="3301225"/>
                </a:lnTo>
                <a:lnTo>
                  <a:pt x="833915" y="3320277"/>
                </a:lnTo>
                <a:lnTo>
                  <a:pt x="822485" y="3343137"/>
                </a:lnTo>
                <a:lnTo>
                  <a:pt x="801529" y="3365997"/>
                </a:lnTo>
                <a:lnTo>
                  <a:pt x="776765" y="3385048"/>
                </a:lnTo>
                <a:lnTo>
                  <a:pt x="746284" y="3381239"/>
                </a:lnTo>
                <a:lnTo>
                  <a:pt x="721519" y="3362188"/>
                </a:lnTo>
                <a:lnTo>
                  <a:pt x="729140" y="3205977"/>
                </a:lnTo>
                <a:lnTo>
                  <a:pt x="689134" y="3164066"/>
                </a:lnTo>
                <a:lnTo>
                  <a:pt x="666274" y="3158352"/>
                </a:lnTo>
                <a:lnTo>
                  <a:pt x="656748" y="3137397"/>
                </a:lnTo>
                <a:lnTo>
                  <a:pt x="637696" y="3137397"/>
                </a:lnTo>
                <a:lnTo>
                  <a:pt x="612933" y="3112632"/>
                </a:lnTo>
                <a:lnTo>
                  <a:pt x="612933" y="3082150"/>
                </a:lnTo>
                <a:lnTo>
                  <a:pt x="590073" y="3045957"/>
                </a:lnTo>
                <a:lnTo>
                  <a:pt x="561499" y="3036430"/>
                </a:lnTo>
                <a:lnTo>
                  <a:pt x="525301" y="3036430"/>
                </a:lnTo>
                <a:lnTo>
                  <a:pt x="492919" y="3009759"/>
                </a:lnTo>
                <a:lnTo>
                  <a:pt x="464342" y="3004045"/>
                </a:lnTo>
                <a:lnTo>
                  <a:pt x="447199" y="2981186"/>
                </a:lnTo>
                <a:lnTo>
                  <a:pt x="300510" y="2977377"/>
                </a:lnTo>
                <a:lnTo>
                  <a:pt x="268127" y="2950704"/>
                </a:lnTo>
                <a:lnTo>
                  <a:pt x="264315" y="2868789"/>
                </a:lnTo>
                <a:lnTo>
                  <a:pt x="281462" y="2857359"/>
                </a:lnTo>
                <a:lnTo>
                  <a:pt x="281462" y="2819182"/>
                </a:lnTo>
                <a:lnTo>
                  <a:pt x="292892" y="2798305"/>
                </a:lnTo>
                <a:lnTo>
                  <a:pt x="308131" y="2739248"/>
                </a:lnTo>
                <a:lnTo>
                  <a:pt x="315752" y="2699244"/>
                </a:lnTo>
                <a:lnTo>
                  <a:pt x="351946" y="2663049"/>
                </a:lnTo>
                <a:lnTo>
                  <a:pt x="378615" y="2638282"/>
                </a:lnTo>
                <a:lnTo>
                  <a:pt x="431956" y="2596374"/>
                </a:lnTo>
                <a:lnTo>
                  <a:pt x="431956" y="2552559"/>
                </a:lnTo>
                <a:lnTo>
                  <a:pt x="405287" y="2520173"/>
                </a:lnTo>
                <a:lnTo>
                  <a:pt x="365281" y="2506839"/>
                </a:lnTo>
                <a:lnTo>
                  <a:pt x="338612" y="2483979"/>
                </a:lnTo>
                <a:lnTo>
                  <a:pt x="306226" y="2466832"/>
                </a:lnTo>
                <a:lnTo>
                  <a:pt x="287175" y="2463023"/>
                </a:lnTo>
                <a:lnTo>
                  <a:pt x="296701" y="2428733"/>
                </a:lnTo>
                <a:lnTo>
                  <a:pt x="319561" y="2421112"/>
                </a:lnTo>
                <a:lnTo>
                  <a:pt x="336708" y="2384918"/>
                </a:lnTo>
                <a:lnTo>
                  <a:pt x="308131" y="2356340"/>
                </a:lnTo>
                <a:lnTo>
                  <a:pt x="258602" y="2354436"/>
                </a:lnTo>
                <a:lnTo>
                  <a:pt x="247173" y="2373488"/>
                </a:lnTo>
                <a:lnTo>
                  <a:pt x="191926" y="2381105"/>
                </a:lnTo>
                <a:lnTo>
                  <a:pt x="172875" y="2362057"/>
                </a:lnTo>
                <a:lnTo>
                  <a:pt x="170971" y="2337293"/>
                </a:lnTo>
                <a:lnTo>
                  <a:pt x="159541" y="2304907"/>
                </a:lnTo>
                <a:lnTo>
                  <a:pt x="186210" y="2285857"/>
                </a:lnTo>
                <a:lnTo>
                  <a:pt x="184305" y="2215372"/>
                </a:lnTo>
                <a:lnTo>
                  <a:pt x="159541" y="2200129"/>
                </a:lnTo>
                <a:lnTo>
                  <a:pt x="127155" y="2188699"/>
                </a:lnTo>
                <a:lnTo>
                  <a:pt x="130964" y="2156314"/>
                </a:lnTo>
                <a:lnTo>
                  <a:pt x="130964" y="2122024"/>
                </a:lnTo>
                <a:lnTo>
                  <a:pt x="155732" y="2112501"/>
                </a:lnTo>
                <a:lnTo>
                  <a:pt x="155732" y="2062969"/>
                </a:lnTo>
                <a:lnTo>
                  <a:pt x="129060" y="2042014"/>
                </a:lnTo>
                <a:lnTo>
                  <a:pt x="106200" y="2021058"/>
                </a:lnTo>
                <a:lnTo>
                  <a:pt x="60480" y="2015345"/>
                </a:lnTo>
                <a:lnTo>
                  <a:pt x="52859" y="1979151"/>
                </a:lnTo>
                <a:lnTo>
                  <a:pt x="26190" y="1942953"/>
                </a:lnTo>
                <a:lnTo>
                  <a:pt x="0" y="1912479"/>
                </a:lnTo>
                <a:lnTo>
                  <a:pt x="0" y="1824844"/>
                </a:lnTo>
                <a:lnTo>
                  <a:pt x="16664" y="1800079"/>
                </a:lnTo>
                <a:lnTo>
                  <a:pt x="31906" y="1771503"/>
                </a:lnTo>
                <a:lnTo>
                  <a:pt x="41429" y="1737213"/>
                </a:lnTo>
                <a:lnTo>
                  <a:pt x="56671" y="1723878"/>
                </a:lnTo>
                <a:lnTo>
                  <a:pt x="89056" y="1710544"/>
                </a:lnTo>
                <a:lnTo>
                  <a:pt x="123346" y="1693397"/>
                </a:lnTo>
                <a:lnTo>
                  <a:pt x="153824" y="1683872"/>
                </a:lnTo>
                <a:lnTo>
                  <a:pt x="212883" y="1681966"/>
                </a:lnTo>
                <a:lnTo>
                  <a:pt x="231930" y="1666728"/>
                </a:lnTo>
                <a:lnTo>
                  <a:pt x="268127" y="1664824"/>
                </a:lnTo>
                <a:lnTo>
                  <a:pt x="292892" y="1681966"/>
                </a:lnTo>
                <a:lnTo>
                  <a:pt x="292892" y="1701018"/>
                </a:lnTo>
                <a:lnTo>
                  <a:pt x="336708" y="1699114"/>
                </a:lnTo>
                <a:lnTo>
                  <a:pt x="363376" y="1689588"/>
                </a:lnTo>
                <a:lnTo>
                  <a:pt x="382427" y="1678158"/>
                </a:lnTo>
                <a:lnTo>
                  <a:pt x="397666" y="1647676"/>
                </a:lnTo>
                <a:lnTo>
                  <a:pt x="407192" y="1585764"/>
                </a:lnTo>
                <a:lnTo>
                  <a:pt x="380524" y="1551474"/>
                </a:lnTo>
                <a:lnTo>
                  <a:pt x="372902" y="1494324"/>
                </a:lnTo>
                <a:lnTo>
                  <a:pt x="456725" y="1494324"/>
                </a:lnTo>
                <a:lnTo>
                  <a:pt x="521492" y="1421935"/>
                </a:lnTo>
                <a:lnTo>
                  <a:pt x="502445" y="1360973"/>
                </a:lnTo>
                <a:lnTo>
                  <a:pt x="491015" y="1303823"/>
                </a:lnTo>
                <a:lnTo>
                  <a:pt x="532923" y="1280963"/>
                </a:lnTo>
                <a:lnTo>
                  <a:pt x="593885" y="1296205"/>
                </a:lnTo>
                <a:lnTo>
                  <a:pt x="620554" y="1330496"/>
                </a:lnTo>
                <a:lnTo>
                  <a:pt x="639605" y="1364785"/>
                </a:lnTo>
                <a:lnTo>
                  <a:pt x="696755" y="1360973"/>
                </a:lnTo>
                <a:lnTo>
                  <a:pt x="742475" y="1357164"/>
                </a:lnTo>
                <a:lnTo>
                  <a:pt x="780574" y="1380024"/>
                </a:lnTo>
                <a:lnTo>
                  <a:pt x="837724" y="1349542"/>
                </a:lnTo>
                <a:lnTo>
                  <a:pt x="879635" y="1311444"/>
                </a:lnTo>
                <a:lnTo>
                  <a:pt x="902495" y="1265724"/>
                </a:lnTo>
                <a:lnTo>
                  <a:pt x="917734" y="1208574"/>
                </a:lnTo>
                <a:lnTo>
                  <a:pt x="917734" y="1155233"/>
                </a:lnTo>
                <a:lnTo>
                  <a:pt x="936785" y="1105704"/>
                </a:lnTo>
                <a:lnTo>
                  <a:pt x="982505" y="1079031"/>
                </a:lnTo>
                <a:lnTo>
                  <a:pt x="1020604" y="1059984"/>
                </a:lnTo>
                <a:lnTo>
                  <a:pt x="1039655" y="1105704"/>
                </a:lnTo>
                <a:lnTo>
                  <a:pt x="1096805" y="1090461"/>
                </a:lnTo>
                <a:lnTo>
                  <a:pt x="1157764" y="1109513"/>
                </a:lnTo>
                <a:lnTo>
                  <a:pt x="1169194" y="1166663"/>
                </a:lnTo>
                <a:lnTo>
                  <a:pt x="1199675" y="1197144"/>
                </a:lnTo>
                <a:lnTo>
                  <a:pt x="1241586" y="1204765"/>
                </a:lnTo>
                <a:lnTo>
                  <a:pt x="1313975" y="1216196"/>
                </a:lnTo>
                <a:lnTo>
                  <a:pt x="1374934" y="1204765"/>
                </a:lnTo>
                <a:lnTo>
                  <a:pt x="1413036" y="1246673"/>
                </a:lnTo>
                <a:lnTo>
                  <a:pt x="1466374" y="1261915"/>
                </a:lnTo>
                <a:lnTo>
                  <a:pt x="1550196" y="1254294"/>
                </a:lnTo>
                <a:lnTo>
                  <a:pt x="1603534" y="1269533"/>
                </a:lnTo>
                <a:lnTo>
                  <a:pt x="1641636" y="1239055"/>
                </a:lnTo>
                <a:lnTo>
                  <a:pt x="1683544" y="1208574"/>
                </a:lnTo>
                <a:lnTo>
                  <a:pt x="1740698" y="1261915"/>
                </a:lnTo>
                <a:lnTo>
                  <a:pt x="1778796" y="1284775"/>
                </a:lnTo>
                <a:lnTo>
                  <a:pt x="1816895" y="1280963"/>
                </a:lnTo>
                <a:lnTo>
                  <a:pt x="1858806" y="1269533"/>
                </a:lnTo>
                <a:lnTo>
                  <a:pt x="1881666" y="1223813"/>
                </a:lnTo>
                <a:lnTo>
                  <a:pt x="1877858" y="1170471"/>
                </a:lnTo>
                <a:lnTo>
                  <a:pt x="1847376" y="1139994"/>
                </a:lnTo>
                <a:lnTo>
                  <a:pt x="1829279" y="1137133"/>
                </a:lnTo>
                <a:lnTo>
                  <a:pt x="1829279" y="1099988"/>
                </a:lnTo>
                <a:lnTo>
                  <a:pt x="1852139" y="1097129"/>
                </a:lnTo>
                <a:lnTo>
                  <a:pt x="1846421" y="1073315"/>
                </a:lnTo>
                <a:lnTo>
                  <a:pt x="1859756" y="1058077"/>
                </a:lnTo>
                <a:lnTo>
                  <a:pt x="1865472" y="1033311"/>
                </a:lnTo>
                <a:lnTo>
                  <a:pt x="1885475" y="1026644"/>
                </a:lnTo>
                <a:lnTo>
                  <a:pt x="1905476" y="1016165"/>
                </a:lnTo>
                <a:lnTo>
                  <a:pt x="1954081" y="983779"/>
                </a:lnTo>
                <a:lnTo>
                  <a:pt x="1989324" y="958062"/>
                </a:lnTo>
                <a:lnTo>
                  <a:pt x="2016947" y="935201"/>
                </a:lnTo>
                <a:lnTo>
                  <a:pt x="2044569" y="927580"/>
                </a:lnTo>
                <a:lnTo>
                  <a:pt x="2074097" y="892335"/>
                </a:lnTo>
                <a:lnTo>
                  <a:pt x="2084573" y="868525"/>
                </a:lnTo>
                <a:lnTo>
                  <a:pt x="2076956" y="852333"/>
                </a:lnTo>
                <a:lnTo>
                  <a:pt x="2062667" y="831376"/>
                </a:lnTo>
                <a:lnTo>
                  <a:pt x="2046474" y="825660"/>
                </a:lnTo>
                <a:lnTo>
                  <a:pt x="2054095" y="785656"/>
                </a:lnTo>
                <a:lnTo>
                  <a:pt x="2067429" y="771368"/>
                </a:lnTo>
                <a:lnTo>
                  <a:pt x="2117923" y="698972"/>
                </a:lnTo>
                <a:lnTo>
                  <a:pt x="2127448" y="674208"/>
                </a:lnTo>
                <a:lnTo>
                  <a:pt x="2117923" y="497041"/>
                </a:lnTo>
                <a:lnTo>
                  <a:pt x="2091251" y="464656"/>
                </a:lnTo>
                <a:lnTo>
                  <a:pt x="2060773" y="445608"/>
                </a:lnTo>
                <a:lnTo>
                  <a:pt x="2018862" y="413222"/>
                </a:lnTo>
                <a:lnTo>
                  <a:pt x="2013146" y="388458"/>
                </a:lnTo>
                <a:lnTo>
                  <a:pt x="1997907" y="369408"/>
                </a:lnTo>
                <a:lnTo>
                  <a:pt x="1982667" y="354168"/>
                </a:lnTo>
                <a:lnTo>
                  <a:pt x="1961712" y="321783"/>
                </a:lnTo>
                <a:lnTo>
                  <a:pt x="1975047" y="297018"/>
                </a:lnTo>
                <a:lnTo>
                  <a:pt x="1988381" y="266537"/>
                </a:lnTo>
                <a:lnTo>
                  <a:pt x="2018862" y="253202"/>
                </a:lnTo>
                <a:lnTo>
                  <a:pt x="2032168" y="224106"/>
                </a:lnTo>
                <a:lnTo>
                  <a:pt x="2095034" y="221249"/>
                </a:lnTo>
                <a:lnTo>
                  <a:pt x="2107415" y="243158"/>
                </a:lnTo>
                <a:lnTo>
                  <a:pt x="2106464" y="257447"/>
                </a:lnTo>
                <a:lnTo>
                  <a:pt x="2131229" y="281256"/>
                </a:lnTo>
                <a:lnTo>
                  <a:pt x="2131229" y="292687"/>
                </a:lnTo>
                <a:lnTo>
                  <a:pt x="2184570" y="294595"/>
                </a:lnTo>
                <a:lnTo>
                  <a:pt x="2209334" y="270782"/>
                </a:lnTo>
                <a:lnTo>
                  <a:pt x="2242674" y="270782"/>
                </a:lnTo>
                <a:lnTo>
                  <a:pt x="2252197" y="283166"/>
                </a:lnTo>
                <a:lnTo>
                  <a:pt x="2267438" y="282211"/>
                </a:lnTo>
                <a:lnTo>
                  <a:pt x="2294106" y="305072"/>
                </a:lnTo>
                <a:lnTo>
                  <a:pt x="2292203" y="325073"/>
                </a:lnTo>
                <a:lnTo>
                  <a:pt x="2344590" y="374606"/>
                </a:lnTo>
                <a:lnTo>
                  <a:pt x="2344590" y="404132"/>
                </a:lnTo>
                <a:lnTo>
                  <a:pt x="2381738" y="453661"/>
                </a:lnTo>
                <a:lnTo>
                  <a:pt x="2447464" y="454616"/>
                </a:lnTo>
                <a:lnTo>
                  <a:pt x="2468419" y="428897"/>
                </a:lnTo>
                <a:lnTo>
                  <a:pt x="2617009" y="426992"/>
                </a:lnTo>
                <a:lnTo>
                  <a:pt x="2621772" y="438422"/>
                </a:lnTo>
                <a:lnTo>
                  <a:pt x="2701782" y="444140"/>
                </a:lnTo>
                <a:lnTo>
                  <a:pt x="2740838" y="400323"/>
                </a:lnTo>
                <a:lnTo>
                  <a:pt x="2741789" y="378414"/>
                </a:lnTo>
                <a:lnTo>
                  <a:pt x="2753219" y="379368"/>
                </a:lnTo>
                <a:lnTo>
                  <a:pt x="2756077" y="306026"/>
                </a:lnTo>
                <a:lnTo>
                  <a:pt x="2769412" y="303167"/>
                </a:lnTo>
                <a:lnTo>
                  <a:pt x="2768462" y="246967"/>
                </a:lnTo>
                <a:lnTo>
                  <a:pt x="2777033" y="225061"/>
                </a:lnTo>
                <a:lnTo>
                  <a:pt x="2807514" y="194580"/>
                </a:lnTo>
                <a:lnTo>
                  <a:pt x="2821799" y="200297"/>
                </a:lnTo>
                <a:lnTo>
                  <a:pt x="2870377" y="130763"/>
                </a:lnTo>
                <a:lnTo>
                  <a:pt x="2978964" y="77422"/>
                </a:lnTo>
                <a:lnTo>
                  <a:pt x="3038973" y="39323"/>
                </a:lnTo>
                <a:lnTo>
                  <a:pt x="3087551" y="19318"/>
                </a:lnTo>
                <a:lnTo>
                  <a:pt x="3098981" y="0"/>
                </a:lnTo>
                <a:close/>
              </a:path>
            </a:pathLst>
          </a:custGeom>
          <a:ln w="50800" cap="flat">
            <a:miter lim="291155"/>
          </a:ln>
        </p:spPr>
        <p:style>
          <a:lnRef idx="1">
            <a:srgbClr val="52648A"/>
          </a:lnRef>
          <a:fillRef idx="1">
            <a:srgbClr val="7A95D1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35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01" y="1162080"/>
            <a:ext cx="327757" cy="4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37527" y="3929387"/>
            <a:ext cx="1787545" cy="4792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altLang="ru-RU" sz="10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туберкулинодиагностики</a:t>
            </a:r>
            <a:r>
              <a:rPr lang="ru-RU" alt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Самаре и Тольятти</a:t>
            </a:r>
            <a:endParaRPr lang="ru-RU" sz="1050" dirty="0">
              <a:solidFill>
                <a:prstClr val="black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1497490" y="2963155"/>
            <a:ext cx="233708" cy="16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1428320" y="3429000"/>
            <a:ext cx="277285" cy="88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611560" y="476672"/>
            <a:ext cx="7746628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Эпидемиологическая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ситуация по ВИЧ – инфекции в Самарской области на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01.10.20</a:t>
            </a:r>
            <a:r>
              <a:rPr lang="en-US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alt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Лиц живущих с ВИЧ-инфекцией- 3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7106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человек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Пациентов живущих с хроническим  вирусным  гепатитом С + ВИЧ-инфекцией- 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10711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человек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Пациентов 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состоящих на диспансерном учете                    - 36236 человек 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>
              <a:latin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093296"/>
            <a:ext cx="8571719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303643" y="965521"/>
            <a:ext cx="4174436" cy="537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endParaRPr lang="ru-RU" sz="1500" b="1" dirty="0">
              <a:solidFill>
                <a:srgbClr val="9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969065" y="620688"/>
            <a:ext cx="7402167" cy="71405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оказания медицинской помощи</a:t>
            </a:r>
            <a:br>
              <a:rPr lang="ru-RU" sz="1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ВИЧ-инфицированным на </a:t>
            </a:r>
            <a:r>
              <a:rPr lang="ru-RU" sz="1800" b="1" dirty="0" smtClean="0">
                <a:solidFill>
                  <a:srgbClr val="9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01.09.2022</a:t>
            </a:r>
            <a:endParaRPr lang="ru-RU" sz="1500" b="1" dirty="0">
              <a:solidFill>
                <a:srgbClr val="9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97950" y="1551733"/>
            <a:ext cx="4025348" cy="8749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D0D0D"/>
                </a:solidFill>
              </a:rPr>
              <a:t>Охват диспансерным наблюдением – 97,7%</a:t>
            </a:r>
          </a:p>
          <a:p>
            <a:pPr algn="ctr"/>
            <a:r>
              <a:rPr lang="ru-RU" sz="1500" b="1" dirty="0">
                <a:solidFill>
                  <a:srgbClr val="0D0D0D"/>
                </a:solidFill>
              </a:rPr>
              <a:t>(ЛЖВ – </a:t>
            </a:r>
            <a:r>
              <a:rPr lang="ru-RU" sz="1500" b="1" dirty="0" smtClean="0">
                <a:solidFill>
                  <a:srgbClr val="0D0D0D"/>
                </a:solidFill>
              </a:rPr>
              <a:t>37106 </a:t>
            </a:r>
            <a:r>
              <a:rPr lang="ru-RU" sz="1500" b="1" dirty="0">
                <a:solidFill>
                  <a:srgbClr val="0D0D0D"/>
                </a:solidFill>
              </a:rPr>
              <a:t>чел., на Д учете – </a:t>
            </a:r>
            <a:r>
              <a:rPr lang="ru-RU" sz="1500" b="1" dirty="0" smtClean="0">
                <a:solidFill>
                  <a:srgbClr val="0D0D0D"/>
                </a:solidFill>
              </a:rPr>
              <a:t>36236 021236чел</a:t>
            </a:r>
            <a:r>
              <a:rPr lang="ru-RU" sz="1500" b="1" dirty="0">
                <a:solidFill>
                  <a:srgbClr val="0D0D0D"/>
                </a:solidFill>
              </a:rPr>
              <a:t>.)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8064" y="1802696"/>
            <a:ext cx="2869924" cy="1058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D0D0D"/>
                </a:solidFill>
              </a:rPr>
              <a:t>В 2022 году включены в АРВТ</a:t>
            </a:r>
          </a:p>
          <a:p>
            <a:pPr algn="ctr"/>
            <a:r>
              <a:rPr lang="ru-RU" sz="1500" b="1" dirty="0">
                <a:solidFill>
                  <a:srgbClr val="0D0D0D"/>
                </a:solidFill>
              </a:rPr>
              <a:t>1815 человек,</a:t>
            </a:r>
          </a:p>
          <a:p>
            <a:pPr algn="ctr"/>
            <a:r>
              <a:rPr lang="ru-RU" sz="1500" b="1" dirty="0">
                <a:solidFill>
                  <a:srgbClr val="0D0D0D"/>
                </a:solidFill>
              </a:rPr>
              <a:t>возвращены в АРВТ 73 человека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31235" y="2479082"/>
            <a:ext cx="4025348" cy="797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D0D0D"/>
                </a:solidFill>
              </a:rPr>
              <a:t>Охват АРВТ (из числа находящихся на диспансерном наблюдении) –  83,6%</a:t>
            </a:r>
          </a:p>
          <a:p>
            <a:pPr algn="ctr"/>
            <a:r>
              <a:rPr lang="ru-RU" sz="1500" b="1" dirty="0">
                <a:solidFill>
                  <a:srgbClr val="0D0D0D"/>
                </a:solidFill>
              </a:rPr>
              <a:t>(</a:t>
            </a:r>
            <a:r>
              <a:rPr lang="ru-RU" sz="1500" b="1" dirty="0" smtClean="0">
                <a:solidFill>
                  <a:srgbClr val="0D0D0D"/>
                </a:solidFill>
              </a:rPr>
              <a:t>36236 </a:t>
            </a:r>
            <a:r>
              <a:rPr lang="ru-RU" sz="1500" b="1" dirty="0">
                <a:solidFill>
                  <a:srgbClr val="0D0D0D"/>
                </a:solidFill>
              </a:rPr>
              <a:t>чел.)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45100" y="3328950"/>
            <a:ext cx="4028657" cy="905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D0D0D"/>
                </a:solidFill>
              </a:rPr>
              <a:t>Охват мониторингом эффективности АРВТ – 95% (обследование на иммунный статус</a:t>
            </a:r>
          </a:p>
          <a:p>
            <a:pPr algn="ctr"/>
            <a:r>
              <a:rPr lang="ru-RU" sz="1500" b="1" dirty="0">
                <a:solidFill>
                  <a:srgbClr val="0D0D0D"/>
                </a:solidFill>
              </a:rPr>
              <a:t> и вирусную нагрузку)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9862" y="4286438"/>
            <a:ext cx="4025348" cy="797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Эффективность АРВТ (неопределяемая вирусная нагрузка  – 92,6%</a:t>
            </a:r>
          </a:p>
          <a:p>
            <a:pPr algn="ctr"/>
            <a:r>
              <a:rPr lang="ru-RU" sz="1500" b="1" dirty="0">
                <a:solidFill>
                  <a:schemeClr val="tx1"/>
                </a:solidFill>
              </a:rPr>
              <a:t>(27 892 чел.)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78237" y="5136306"/>
            <a:ext cx="4025348" cy="7975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>
                <a:solidFill>
                  <a:srgbClr val="0D0D0D"/>
                </a:solidFill>
              </a:rPr>
              <a:t>Химиопрофилактика</a:t>
            </a:r>
            <a:r>
              <a:rPr lang="ru-RU" sz="1500" b="1" dirty="0">
                <a:solidFill>
                  <a:srgbClr val="0D0D0D"/>
                </a:solidFill>
              </a:rPr>
              <a:t> туберкулеза проведена 98,9% (992 из 1003 человек</a:t>
            </a:r>
          </a:p>
          <a:p>
            <a:pPr algn="ctr"/>
            <a:r>
              <a:rPr lang="ru-RU" sz="1500" b="1" dirty="0">
                <a:solidFill>
                  <a:srgbClr val="0D0D0D"/>
                </a:solidFill>
              </a:rPr>
              <a:t> с </a:t>
            </a:r>
            <a:r>
              <a:rPr lang="en-US" sz="1500" b="1" dirty="0">
                <a:solidFill>
                  <a:srgbClr val="0D0D0D"/>
                </a:solidFill>
              </a:rPr>
              <a:t>CD4 </a:t>
            </a:r>
            <a:r>
              <a:rPr lang="ru-RU" sz="1500" b="1" dirty="0">
                <a:solidFill>
                  <a:srgbClr val="0D0D0D"/>
                </a:solidFill>
              </a:rPr>
              <a:t>менее</a:t>
            </a:r>
            <a:r>
              <a:rPr lang="en-US" sz="1500" b="1" dirty="0">
                <a:solidFill>
                  <a:srgbClr val="0D0D0D"/>
                </a:solidFill>
              </a:rPr>
              <a:t> 350</a:t>
            </a:r>
            <a:r>
              <a:rPr lang="ru-RU" sz="1500" b="1" dirty="0">
                <a:solidFill>
                  <a:srgbClr val="0D0D0D"/>
                </a:solidFill>
              </a:rPr>
              <a:t> </a:t>
            </a:r>
            <a:r>
              <a:rPr lang="ru-RU" sz="1500" b="1" dirty="0" err="1">
                <a:solidFill>
                  <a:srgbClr val="0D0D0D"/>
                </a:solidFill>
              </a:rPr>
              <a:t>кл</a:t>
            </a:r>
            <a:r>
              <a:rPr lang="ru-RU" sz="1500" b="1" dirty="0">
                <a:solidFill>
                  <a:srgbClr val="0D0D0D"/>
                </a:solidFill>
              </a:rPr>
              <a:t>/мл)</a:t>
            </a:r>
          </a:p>
        </p:txBody>
      </p:sp>
    </p:spTree>
    <p:extLst>
      <p:ext uri="{BB962C8B-B14F-4D97-AF65-F5344CB8AC3E}">
        <p14:creationId xmlns:p14="http://schemas.microsoft.com/office/powerpoint/2010/main" val="613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cs typeface="Times New Roman" panose="02020603050405020304" pitchFamily="18" charset="0"/>
              </a:rPr>
            </a:br>
            <a:r>
              <a:rPr lang="ru-RU" altLang="ru-RU" sz="2800" dirty="0"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Приказ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главного врача ГБУЗ 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 </a:t>
            </a:r>
            <a:r>
              <a:rPr lang="ru-RU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СПИД и ИЗ от 22.10.2014 №54/1-П «Об утверждении коечного фонда и структуры стационара ГБУЗ СОЦ СПИД и ИЗ</a:t>
            </a:r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Стационар дневного пребывания предназначен для проведения профилактических, диагностических, лечебных и реабилитационных мероприятий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больным, не требующим круглосуточного медицинского наблюдения,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itchFamily="34" charset="0"/>
              </a:rPr>
              <a:t>с применением современных медицинских технологий в соответствии с порядками и стандартами оказания медицинской помощи и протоколами ведения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больных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Госпитализация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стационар дневного пребывания осуществляется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плановом порядке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по решению врачебной комиссии ГБУЗ СКОЦ СПИД</a:t>
            </a:r>
            <a:endParaRPr lang="ru-RU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63\Desktop\презентация\фото\IMG_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929090" cy="2210114"/>
          </a:xfrm>
          <a:prstGeom prst="rect">
            <a:avLst/>
          </a:prstGeom>
          <a:noFill/>
        </p:spPr>
      </p:pic>
      <p:pic>
        <p:nvPicPr>
          <p:cNvPr id="2052" name="Picture 4" descr="C:\Users\163\Desktop\презентация\фото\IMG_3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4063996" cy="2285998"/>
          </a:xfrm>
          <a:prstGeom prst="rect">
            <a:avLst/>
          </a:prstGeom>
          <a:noFill/>
        </p:spPr>
      </p:pic>
      <p:pic>
        <p:nvPicPr>
          <p:cNvPr id="2053" name="Picture 5" descr="C:\Users\163\Desktop\презентация\фото\IMG_3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7"/>
            <a:ext cx="4000528" cy="2250297"/>
          </a:xfrm>
          <a:prstGeom prst="rect">
            <a:avLst/>
          </a:prstGeom>
          <a:noFill/>
        </p:spPr>
      </p:pic>
      <p:pic>
        <p:nvPicPr>
          <p:cNvPr id="2054" name="Picture 6" descr="C:\Users\163\Desktop\презентация\фото\IMG_3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35"/>
            <a:ext cx="4000528" cy="2250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3974" y="857232"/>
            <a:ext cx="7695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тационар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дневного пребывания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ГБУЗ СОКЦ СПИД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27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1184</Words>
  <Application>Microsoft Office PowerPoint</Application>
  <PresentationFormat>Экран (4:3)</PresentationFormat>
  <Paragraphs>265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 Unicode MS</vt:lpstr>
      <vt:lpstr>맑은 고딕</vt:lpstr>
      <vt:lpstr>맑은 고딕</vt:lpstr>
      <vt:lpstr>Arial</vt:lpstr>
      <vt:lpstr>Calibri</vt:lpstr>
      <vt:lpstr>Constantia</vt:lpstr>
      <vt:lpstr>Tahoma</vt:lpstr>
      <vt:lpstr>Times New Roman</vt:lpstr>
      <vt:lpstr>Wingdings 2</vt:lpstr>
      <vt:lpstr>Поток</vt:lpstr>
      <vt:lpstr>                                    Медицинская целесообразность оказания специализированной помощи ВИЧ-инфицированным больным в условиях дневного стационара       </vt:lpstr>
      <vt:lpstr>ВИЧ-инфекция в мире</vt:lpstr>
      <vt:lpstr>Презентация PowerPoint</vt:lpstr>
      <vt:lpstr>Презентация PowerPoint</vt:lpstr>
      <vt:lpstr>  Самарский областной клинический центр профилактики  и борьбы со СПИД 2022</vt:lpstr>
      <vt:lpstr>Презентация PowerPoint</vt:lpstr>
      <vt:lpstr>Мониторинг оказания медицинской помощи  ВИЧ-инфицированным на 01.09.2022</vt:lpstr>
      <vt:lpstr>  Приказ главного врача ГБУЗ СОЦ СПИД и ИЗ от 22.10.2014 №54/1-П «Об утверждении коечного фонда и структуры стационара ГБУЗ СОЦ СПИД и ИЗ»</vt:lpstr>
      <vt:lpstr>Презентация PowerPoint</vt:lpstr>
      <vt:lpstr>Презентация PowerPoint</vt:lpstr>
      <vt:lpstr>Презентация PowerPoint</vt:lpstr>
      <vt:lpstr>Структура стационара дневного пребывания ГБУЗ СОКЦ СПИД</vt:lpstr>
      <vt:lpstr>Наиболее частые причины направления пациентов в стационар дневного пребывания</vt:lpstr>
      <vt:lpstr>Показатели работы на 2021г.</vt:lpstr>
      <vt:lpstr>Распределение пациентов по стадиям ВИЧ-инфекции n=992</vt:lpstr>
      <vt:lpstr>Структура причин госпитализации в стационар дневного пребывания (n=992) </vt:lpstr>
      <vt:lpstr>Исходы лечения</vt:lpstr>
      <vt:lpstr>Анкетирование пациентов</vt:lpstr>
      <vt:lpstr>Экономическая эффективность </vt:lpstr>
      <vt:lpstr>Послание Президента Федеральному Собранию</vt:lpstr>
      <vt:lpstr>Обоснование необходимости лечения ХВГС</vt:lpstr>
      <vt:lpstr>Особенности ПВТ ПППД</vt:lpstr>
      <vt:lpstr>   Применение препаратов прямого противовирусного действия позволяет:</vt:lpstr>
      <vt:lpstr>Противовирусные препараты прямого действия (ПППД)</vt:lpstr>
      <vt:lpstr>Итоги лечения противовирусной терапии ХВГС по ОМС за 2020г.-2021г.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целесообразность оказания специализированной помощи ВИЧ-инфицированным больным в условиях стационара дневного пребывания   Агафонова О.В., Карпова И.В., Соколова Г.А.  Самара, 2016</dc:title>
  <dc:creator>Соколова Галина Александровна</dc:creator>
  <cp:lastModifiedBy>Чвялева Галина Николаевна</cp:lastModifiedBy>
  <cp:revision>169</cp:revision>
  <cp:lastPrinted>2022-12-05T03:36:49Z</cp:lastPrinted>
  <dcterms:created xsi:type="dcterms:W3CDTF">2016-03-24T10:23:44Z</dcterms:created>
  <dcterms:modified xsi:type="dcterms:W3CDTF">2022-12-05T03:37:46Z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