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Лист1!$E$1:$AH$1</c:f>
              <c:numCache>
                <c:formatCode>General</c:formatCode>
                <c:ptCount val="3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</c:numCache>
            </c:numRef>
          </c:cat>
          <c:val>
            <c:numRef>
              <c:f>Лист1!$E$2:$AH$2</c:f>
              <c:numCache>
                <c:formatCode>General</c:formatCode>
                <c:ptCount val="30"/>
                <c:pt idx="0">
                  <c:v>1.7</c:v>
                </c:pt>
                <c:pt idx="1">
                  <c:v>1.5</c:v>
                </c:pt>
                <c:pt idx="2">
                  <c:v>1.7</c:v>
                </c:pt>
                <c:pt idx="3">
                  <c:v>1.7</c:v>
                </c:pt>
                <c:pt idx="4">
                  <c:v>1.9</c:v>
                </c:pt>
                <c:pt idx="5">
                  <c:v>1.7</c:v>
                </c:pt>
                <c:pt idx="6">
                  <c:v>1.6</c:v>
                </c:pt>
                <c:pt idx="7">
                  <c:v>1.6</c:v>
                </c:pt>
                <c:pt idx="8">
                  <c:v>1.2</c:v>
                </c:pt>
                <c:pt idx="9">
                  <c:v>1.2</c:v>
                </c:pt>
                <c:pt idx="10">
                  <c:v>1.2</c:v>
                </c:pt>
                <c:pt idx="11">
                  <c:v>1</c:v>
                </c:pt>
                <c:pt idx="12">
                  <c:v>0.9</c:v>
                </c:pt>
                <c:pt idx="13">
                  <c:v>0.9</c:v>
                </c:pt>
                <c:pt idx="14">
                  <c:v>0.9</c:v>
                </c:pt>
                <c:pt idx="15">
                  <c:v>0.85</c:v>
                </c:pt>
                <c:pt idx="16">
                  <c:v>0.9</c:v>
                </c:pt>
                <c:pt idx="17">
                  <c:v>1</c:v>
                </c:pt>
                <c:pt idx="18">
                  <c:v>0.9</c:v>
                </c:pt>
                <c:pt idx="19">
                  <c:v>0.85</c:v>
                </c:pt>
                <c:pt idx="20">
                  <c:v>0.87</c:v>
                </c:pt>
                <c:pt idx="21">
                  <c:v>0.8</c:v>
                </c:pt>
                <c:pt idx="22">
                  <c:v>0.8</c:v>
                </c:pt>
                <c:pt idx="23">
                  <c:v>0.5</c:v>
                </c:pt>
                <c:pt idx="24">
                  <c:v>0.8</c:v>
                </c:pt>
                <c:pt idx="25">
                  <c:v>0.76</c:v>
                </c:pt>
                <c:pt idx="26">
                  <c:v>0.74</c:v>
                </c:pt>
                <c:pt idx="27">
                  <c:v>0.7</c:v>
                </c:pt>
                <c:pt idx="28">
                  <c:v>0.81</c:v>
                </c:pt>
                <c:pt idx="29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3E-436A-9B6B-6C2947C22E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825984"/>
        <c:axId val="6895488"/>
      </c:barChart>
      <c:catAx>
        <c:axId val="150825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6895488"/>
        <c:crosses val="autoZero"/>
        <c:auto val="1"/>
        <c:lblAlgn val="ctr"/>
        <c:lblOffset val="100"/>
        <c:noMultiLvlLbl val="0"/>
      </c:catAx>
      <c:valAx>
        <c:axId val="689548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50825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BED841-A9EB-4A82-B82A-01B681C5095C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1AB62DA-D754-4F61-8E0B-14969656DE86}">
      <dgm:prSet phldrT="[Текст]" custT="1"/>
      <dgm:spPr/>
      <dgm:t>
        <a:bodyPr/>
        <a:lstStyle/>
        <a:p>
          <a:r>
            <a:rPr lang="ru-RU" sz="2000" b="1" dirty="0" err="1" smtClean="0"/>
            <a:t>Профилак</a:t>
          </a:r>
          <a:r>
            <a:rPr lang="ru-RU" sz="2000" b="1" dirty="0" smtClean="0"/>
            <a:t>-тика</a:t>
          </a:r>
          <a:r>
            <a:rPr lang="ru-RU" sz="1600" b="1" dirty="0" smtClean="0"/>
            <a:t> </a:t>
          </a:r>
        </a:p>
        <a:p>
          <a:r>
            <a:rPr lang="ru-RU" sz="1600" b="1" dirty="0" smtClean="0"/>
            <a:t>ИСМП</a:t>
          </a:r>
          <a:endParaRPr lang="ru-RU" sz="1600" b="1" dirty="0"/>
        </a:p>
      </dgm:t>
    </dgm:pt>
    <dgm:pt modelId="{A213E432-318D-4069-A241-54A4DAEF1AA4}" type="parTrans" cxnId="{4EBDBB53-45AF-469C-BE87-DCBE1023A8FA}">
      <dgm:prSet/>
      <dgm:spPr/>
      <dgm:t>
        <a:bodyPr/>
        <a:lstStyle/>
        <a:p>
          <a:endParaRPr lang="ru-RU"/>
        </a:p>
      </dgm:t>
    </dgm:pt>
    <dgm:pt modelId="{8D4342DA-804D-48E0-AFD6-464635967674}" type="sibTrans" cxnId="{4EBDBB53-45AF-469C-BE87-DCBE1023A8FA}">
      <dgm:prSet/>
      <dgm:spPr/>
      <dgm:t>
        <a:bodyPr/>
        <a:lstStyle/>
        <a:p>
          <a:endParaRPr lang="ru-RU"/>
        </a:p>
      </dgm:t>
    </dgm:pt>
    <dgm:pt modelId="{DD371C1F-8E58-4181-B31E-EDC072DDA4D9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/>
              </a:solidFill>
            </a:rPr>
            <a:t>СП 2.1.3678-20 </a:t>
          </a:r>
        </a:p>
        <a:p>
          <a:r>
            <a:rPr lang="ru-RU" sz="1800" b="1" dirty="0" smtClean="0">
              <a:solidFill>
                <a:schemeClr val="tx2"/>
              </a:solidFill>
            </a:rPr>
            <a:t>(здания)</a:t>
          </a:r>
          <a:endParaRPr lang="ru-RU" sz="1800" b="1" dirty="0">
            <a:solidFill>
              <a:schemeClr val="tx2"/>
            </a:solidFill>
          </a:endParaRPr>
        </a:p>
      </dgm:t>
    </dgm:pt>
    <dgm:pt modelId="{C5161ACE-3266-4A4B-AFC5-01F6C8936200}" type="parTrans" cxnId="{F5201184-B131-418D-8A08-6D3F9D1528AA}">
      <dgm:prSet/>
      <dgm:spPr/>
      <dgm:t>
        <a:bodyPr/>
        <a:lstStyle/>
        <a:p>
          <a:endParaRPr lang="ru-RU"/>
        </a:p>
      </dgm:t>
    </dgm:pt>
    <dgm:pt modelId="{B42F881A-FA57-45F8-A4F3-1585EB6DB990}" type="sibTrans" cxnId="{F5201184-B131-418D-8A08-6D3F9D1528AA}">
      <dgm:prSet/>
      <dgm:spPr/>
      <dgm:t>
        <a:bodyPr/>
        <a:lstStyle/>
        <a:p>
          <a:endParaRPr lang="ru-RU"/>
        </a:p>
      </dgm:t>
    </dgm:pt>
    <dgm:pt modelId="{E0D1B165-56E9-4946-8D9A-C67F53F6ED0C}">
      <dgm:prSet phldrT="[Текст]" custT="1"/>
      <dgm:spPr/>
      <dgm:t>
        <a:bodyPr/>
        <a:lstStyle/>
        <a:p>
          <a:r>
            <a:rPr lang="ru-RU" sz="1700" b="1" dirty="0" err="1" smtClean="0">
              <a:solidFill>
                <a:schemeClr val="bg2"/>
              </a:solidFill>
            </a:rPr>
            <a:t>СанПин</a:t>
          </a:r>
          <a:r>
            <a:rPr lang="ru-RU" sz="1700" b="1" dirty="0" smtClean="0">
              <a:solidFill>
                <a:schemeClr val="bg2"/>
              </a:solidFill>
            </a:rPr>
            <a:t> 2.1.3684-21 (содержание территории)</a:t>
          </a:r>
          <a:endParaRPr lang="ru-RU" sz="1700" b="1" dirty="0">
            <a:solidFill>
              <a:schemeClr val="bg2"/>
            </a:solidFill>
          </a:endParaRPr>
        </a:p>
      </dgm:t>
    </dgm:pt>
    <dgm:pt modelId="{E24E06D7-AA3D-4A04-9150-CBC25D73FEAE}" type="parTrans" cxnId="{99C2BC8F-04DC-40E7-B2A4-3E6D17E0E97A}">
      <dgm:prSet/>
      <dgm:spPr/>
      <dgm:t>
        <a:bodyPr/>
        <a:lstStyle/>
        <a:p>
          <a:endParaRPr lang="ru-RU"/>
        </a:p>
      </dgm:t>
    </dgm:pt>
    <dgm:pt modelId="{3AD9B08A-BA67-4F80-84A6-2B1609AC6F58}" type="sibTrans" cxnId="{99C2BC8F-04DC-40E7-B2A4-3E6D17E0E97A}">
      <dgm:prSet/>
      <dgm:spPr/>
      <dgm:t>
        <a:bodyPr/>
        <a:lstStyle/>
        <a:p>
          <a:endParaRPr lang="ru-RU"/>
        </a:p>
      </dgm:t>
    </dgm:pt>
    <dgm:pt modelId="{82DF8BAC-9720-4734-82E3-BE59B6B7BA67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/>
              </a:solidFill>
            </a:rPr>
            <a:t>СанПиН 1.2.3685-21 (</a:t>
          </a:r>
          <a:r>
            <a:rPr lang="ru-RU" sz="1800" b="1" dirty="0" err="1" smtClean="0">
              <a:solidFill>
                <a:schemeClr val="tx2"/>
              </a:solidFill>
            </a:rPr>
            <a:t>гигиениче-ские</a:t>
          </a:r>
          <a:r>
            <a:rPr lang="ru-RU" sz="1800" b="1" dirty="0" smtClean="0">
              <a:solidFill>
                <a:schemeClr val="tx2"/>
              </a:solidFill>
            </a:rPr>
            <a:t> нормативы)</a:t>
          </a:r>
          <a:endParaRPr lang="ru-RU" sz="1800" b="1" dirty="0">
            <a:solidFill>
              <a:schemeClr val="tx2"/>
            </a:solidFill>
          </a:endParaRPr>
        </a:p>
      </dgm:t>
    </dgm:pt>
    <dgm:pt modelId="{59D33A01-7961-40BA-B5A9-D977CE1867A0}" type="parTrans" cxnId="{A6FF84DB-1A7C-4F77-825B-1DE5E13BF13B}">
      <dgm:prSet/>
      <dgm:spPr/>
      <dgm:t>
        <a:bodyPr/>
        <a:lstStyle/>
        <a:p>
          <a:endParaRPr lang="ru-RU"/>
        </a:p>
      </dgm:t>
    </dgm:pt>
    <dgm:pt modelId="{C0E07AE2-80BC-4476-9492-D55D1441215B}" type="sibTrans" cxnId="{A6FF84DB-1A7C-4F77-825B-1DE5E13BF13B}">
      <dgm:prSet/>
      <dgm:spPr/>
      <dgm:t>
        <a:bodyPr/>
        <a:lstStyle/>
        <a:p>
          <a:endParaRPr lang="ru-RU"/>
        </a:p>
      </dgm:t>
    </dgm:pt>
    <dgm:pt modelId="{87336A31-D5F4-4679-B182-6CF2638D8263}">
      <dgm:prSet phldrT="[Текст]" custT="1"/>
      <dgm:spPr/>
      <dgm:t>
        <a:bodyPr/>
        <a:lstStyle/>
        <a:p>
          <a:r>
            <a:rPr lang="ru-RU" sz="1800" b="1" dirty="0" err="1" smtClean="0"/>
            <a:t>СанПин</a:t>
          </a:r>
          <a:r>
            <a:rPr lang="ru-RU" sz="1800" b="1" dirty="0" smtClean="0"/>
            <a:t> 2.3/2.4.3590-19 (общественное питание)</a:t>
          </a:r>
          <a:endParaRPr lang="ru-RU" sz="1800" b="1" dirty="0"/>
        </a:p>
      </dgm:t>
    </dgm:pt>
    <dgm:pt modelId="{726E18AD-51FB-4DB1-B183-F310407C7D69}" type="parTrans" cxnId="{AB757382-85E4-458A-AF63-F37C33628575}">
      <dgm:prSet/>
      <dgm:spPr/>
      <dgm:t>
        <a:bodyPr/>
        <a:lstStyle/>
        <a:p>
          <a:endParaRPr lang="ru-RU"/>
        </a:p>
      </dgm:t>
    </dgm:pt>
    <dgm:pt modelId="{D5CED7B5-78D4-4925-AA1A-F259EFFC1A66}" type="sibTrans" cxnId="{AB757382-85E4-458A-AF63-F37C33628575}">
      <dgm:prSet/>
      <dgm:spPr/>
      <dgm:t>
        <a:bodyPr/>
        <a:lstStyle/>
        <a:p>
          <a:endParaRPr lang="ru-RU"/>
        </a:p>
      </dgm:t>
    </dgm:pt>
    <dgm:pt modelId="{7FC314F2-0F50-485F-B94F-880518C2E7A6}">
      <dgm:prSet custT="1"/>
      <dgm:spPr/>
      <dgm:t>
        <a:bodyPr/>
        <a:lstStyle/>
        <a:p>
          <a:r>
            <a:rPr lang="ru-RU" sz="1800" b="1" dirty="0" smtClean="0"/>
            <a:t>СП 2.2.3670-20 </a:t>
          </a:r>
        </a:p>
        <a:p>
          <a:r>
            <a:rPr lang="ru-RU" sz="1800" b="1" dirty="0" smtClean="0"/>
            <a:t>(условия труда)</a:t>
          </a:r>
          <a:endParaRPr lang="ru-RU" sz="1800" b="1" dirty="0"/>
        </a:p>
      </dgm:t>
    </dgm:pt>
    <dgm:pt modelId="{6EE40F19-E903-4301-B70A-0130AB6C7020}" type="parTrans" cxnId="{EF0AC3CC-8BFE-45CE-9814-63AC88668619}">
      <dgm:prSet/>
      <dgm:spPr/>
      <dgm:t>
        <a:bodyPr/>
        <a:lstStyle/>
        <a:p>
          <a:endParaRPr lang="ru-RU"/>
        </a:p>
      </dgm:t>
    </dgm:pt>
    <dgm:pt modelId="{E398D713-76DF-4658-9B18-E9E0D67605B3}" type="sibTrans" cxnId="{EF0AC3CC-8BFE-45CE-9814-63AC88668619}">
      <dgm:prSet/>
      <dgm:spPr/>
      <dgm:t>
        <a:bodyPr/>
        <a:lstStyle/>
        <a:p>
          <a:endParaRPr lang="ru-RU"/>
        </a:p>
      </dgm:t>
    </dgm:pt>
    <dgm:pt modelId="{E8ED83A0-DC9C-41DB-8D2D-5D0E4F289AD7}">
      <dgm:prSet custT="1"/>
      <dgm:spPr/>
      <dgm:t>
        <a:bodyPr/>
        <a:lstStyle/>
        <a:p>
          <a:r>
            <a:rPr lang="ru-RU" sz="1800" b="1" dirty="0" smtClean="0"/>
            <a:t>СанПиН 3.3686-21 (профилактика ИБ)</a:t>
          </a:r>
          <a:endParaRPr lang="ru-RU" sz="1800" b="1" dirty="0"/>
        </a:p>
      </dgm:t>
    </dgm:pt>
    <dgm:pt modelId="{F6524F4A-5B88-4DCF-A646-AA7E29B0331D}" type="parTrans" cxnId="{198B9776-EC20-4EB4-91B1-A4C38D52B71C}">
      <dgm:prSet/>
      <dgm:spPr/>
      <dgm:t>
        <a:bodyPr/>
        <a:lstStyle/>
        <a:p>
          <a:endParaRPr lang="ru-RU"/>
        </a:p>
      </dgm:t>
    </dgm:pt>
    <dgm:pt modelId="{EE0D12D5-54D1-4C19-BFB2-97D347B49272}" type="sibTrans" cxnId="{198B9776-EC20-4EB4-91B1-A4C38D52B71C}">
      <dgm:prSet/>
      <dgm:spPr/>
      <dgm:t>
        <a:bodyPr/>
        <a:lstStyle/>
        <a:p>
          <a:endParaRPr lang="ru-RU"/>
        </a:p>
      </dgm:t>
    </dgm:pt>
    <dgm:pt modelId="{DC3A678A-001C-455B-B9C1-C2A3CCAEFF84}" type="pres">
      <dgm:prSet presAssocID="{A3BED841-A9EB-4A82-B82A-01B681C5095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2F126D-ED79-4B61-9C5D-892FE5D04074}" type="pres">
      <dgm:prSet presAssocID="{91AB62DA-D754-4F61-8E0B-14969656DE86}" presName="centerShape" presStyleLbl="node0" presStyleIdx="0" presStyleCnt="1"/>
      <dgm:spPr/>
      <dgm:t>
        <a:bodyPr/>
        <a:lstStyle/>
        <a:p>
          <a:endParaRPr lang="ru-RU"/>
        </a:p>
      </dgm:t>
    </dgm:pt>
    <dgm:pt modelId="{5988BF4F-0353-4DB7-BEF8-31EB150822F3}" type="pres">
      <dgm:prSet presAssocID="{F6524F4A-5B88-4DCF-A646-AA7E29B0331D}" presName="Name9" presStyleLbl="parChTrans1D2" presStyleIdx="0" presStyleCnt="6"/>
      <dgm:spPr/>
      <dgm:t>
        <a:bodyPr/>
        <a:lstStyle/>
        <a:p>
          <a:endParaRPr lang="ru-RU"/>
        </a:p>
      </dgm:t>
    </dgm:pt>
    <dgm:pt modelId="{CDC3083E-40F5-4C04-A0AC-B3139E2FE498}" type="pres">
      <dgm:prSet presAssocID="{F6524F4A-5B88-4DCF-A646-AA7E29B0331D}" presName="connTx" presStyleLbl="parChTrans1D2" presStyleIdx="0" presStyleCnt="6"/>
      <dgm:spPr/>
      <dgm:t>
        <a:bodyPr/>
        <a:lstStyle/>
        <a:p>
          <a:endParaRPr lang="ru-RU"/>
        </a:p>
      </dgm:t>
    </dgm:pt>
    <dgm:pt modelId="{6689D44F-9186-4B3F-A3B1-FF8C6883E79D}" type="pres">
      <dgm:prSet presAssocID="{E8ED83A0-DC9C-41DB-8D2D-5D0E4F289AD7}" presName="node" presStyleLbl="node1" presStyleIdx="0" presStyleCnt="6" custScaleX="1276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C4DA9B-2973-44C6-AE12-66801BBDB4CE}" type="pres">
      <dgm:prSet presAssocID="{C5161ACE-3266-4A4B-AFC5-01F6C8936200}" presName="Name9" presStyleLbl="parChTrans1D2" presStyleIdx="1" presStyleCnt="6"/>
      <dgm:spPr/>
      <dgm:t>
        <a:bodyPr/>
        <a:lstStyle/>
        <a:p>
          <a:endParaRPr lang="ru-RU"/>
        </a:p>
      </dgm:t>
    </dgm:pt>
    <dgm:pt modelId="{3D92B7DE-6AC8-42FB-8E02-FAA850C97B8B}" type="pres">
      <dgm:prSet presAssocID="{C5161ACE-3266-4A4B-AFC5-01F6C8936200}" presName="connTx" presStyleLbl="parChTrans1D2" presStyleIdx="1" presStyleCnt="6"/>
      <dgm:spPr/>
      <dgm:t>
        <a:bodyPr/>
        <a:lstStyle/>
        <a:p>
          <a:endParaRPr lang="ru-RU"/>
        </a:p>
      </dgm:t>
    </dgm:pt>
    <dgm:pt modelId="{700C8850-AF87-44E4-BED8-220F9ECA1CD4}" type="pres">
      <dgm:prSet presAssocID="{DD371C1F-8E58-4181-B31E-EDC072DDA4D9}" presName="node" presStyleLbl="node1" presStyleIdx="1" presStyleCnt="6" custScaleX="1256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7FF4F5-4E18-4EE9-B5FC-B36165CA6C5C}" type="pres">
      <dgm:prSet presAssocID="{E24E06D7-AA3D-4A04-9150-CBC25D73FEAE}" presName="Name9" presStyleLbl="parChTrans1D2" presStyleIdx="2" presStyleCnt="6"/>
      <dgm:spPr/>
      <dgm:t>
        <a:bodyPr/>
        <a:lstStyle/>
        <a:p>
          <a:endParaRPr lang="ru-RU"/>
        </a:p>
      </dgm:t>
    </dgm:pt>
    <dgm:pt modelId="{EC45C26A-D772-4498-B29B-2570F7FC9D38}" type="pres">
      <dgm:prSet presAssocID="{E24E06D7-AA3D-4A04-9150-CBC25D73FEAE}" presName="connTx" presStyleLbl="parChTrans1D2" presStyleIdx="2" presStyleCnt="6"/>
      <dgm:spPr/>
      <dgm:t>
        <a:bodyPr/>
        <a:lstStyle/>
        <a:p>
          <a:endParaRPr lang="ru-RU"/>
        </a:p>
      </dgm:t>
    </dgm:pt>
    <dgm:pt modelId="{806DC627-4748-49B0-82F4-67787469C51A}" type="pres">
      <dgm:prSet presAssocID="{E0D1B165-56E9-4946-8D9A-C67F53F6ED0C}" presName="node" presStyleLbl="node1" presStyleIdx="2" presStyleCnt="6" custScaleX="1308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F659CE-6601-4703-B6AD-668599DE2D33}" type="pres">
      <dgm:prSet presAssocID="{6EE40F19-E903-4301-B70A-0130AB6C7020}" presName="Name9" presStyleLbl="parChTrans1D2" presStyleIdx="3" presStyleCnt="6"/>
      <dgm:spPr/>
      <dgm:t>
        <a:bodyPr/>
        <a:lstStyle/>
        <a:p>
          <a:endParaRPr lang="ru-RU"/>
        </a:p>
      </dgm:t>
    </dgm:pt>
    <dgm:pt modelId="{8EFE21FB-9142-4C12-8F9F-749AFD7B3A84}" type="pres">
      <dgm:prSet presAssocID="{6EE40F19-E903-4301-B70A-0130AB6C7020}" presName="connTx" presStyleLbl="parChTrans1D2" presStyleIdx="3" presStyleCnt="6"/>
      <dgm:spPr/>
      <dgm:t>
        <a:bodyPr/>
        <a:lstStyle/>
        <a:p>
          <a:endParaRPr lang="ru-RU"/>
        </a:p>
      </dgm:t>
    </dgm:pt>
    <dgm:pt modelId="{A331A14A-3FA7-4EBD-9AE5-532497B0A57F}" type="pres">
      <dgm:prSet presAssocID="{7FC314F2-0F50-485F-B94F-880518C2E7A6}" presName="node" presStyleLbl="node1" presStyleIdx="3" presStyleCnt="6" custScaleX="1195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2B25EF-C989-4203-808A-38588C455CE5}" type="pres">
      <dgm:prSet presAssocID="{59D33A01-7961-40BA-B5A9-D977CE1867A0}" presName="Name9" presStyleLbl="parChTrans1D2" presStyleIdx="4" presStyleCnt="6"/>
      <dgm:spPr/>
      <dgm:t>
        <a:bodyPr/>
        <a:lstStyle/>
        <a:p>
          <a:endParaRPr lang="ru-RU"/>
        </a:p>
      </dgm:t>
    </dgm:pt>
    <dgm:pt modelId="{991962E9-285D-4ECD-A383-30DF6CA7FE8F}" type="pres">
      <dgm:prSet presAssocID="{59D33A01-7961-40BA-B5A9-D977CE1867A0}" presName="connTx" presStyleLbl="parChTrans1D2" presStyleIdx="4" presStyleCnt="6"/>
      <dgm:spPr/>
      <dgm:t>
        <a:bodyPr/>
        <a:lstStyle/>
        <a:p>
          <a:endParaRPr lang="ru-RU"/>
        </a:p>
      </dgm:t>
    </dgm:pt>
    <dgm:pt modelId="{F691E103-4DF6-4789-AD2F-EF6B4A879A7E}" type="pres">
      <dgm:prSet presAssocID="{82DF8BAC-9720-4734-82E3-BE59B6B7BA67}" presName="node" presStyleLbl="node1" presStyleIdx="4" presStyleCnt="6" custScaleX="1340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5FE563-8D0B-4B36-B0B8-486F924D1221}" type="pres">
      <dgm:prSet presAssocID="{726E18AD-51FB-4DB1-B183-F310407C7D69}" presName="Name9" presStyleLbl="parChTrans1D2" presStyleIdx="5" presStyleCnt="6"/>
      <dgm:spPr/>
      <dgm:t>
        <a:bodyPr/>
        <a:lstStyle/>
        <a:p>
          <a:endParaRPr lang="ru-RU"/>
        </a:p>
      </dgm:t>
    </dgm:pt>
    <dgm:pt modelId="{A41D37E4-975F-460D-A4BC-D8395BC2B213}" type="pres">
      <dgm:prSet presAssocID="{726E18AD-51FB-4DB1-B183-F310407C7D69}" presName="connTx" presStyleLbl="parChTrans1D2" presStyleIdx="5" presStyleCnt="6"/>
      <dgm:spPr/>
      <dgm:t>
        <a:bodyPr/>
        <a:lstStyle/>
        <a:p>
          <a:endParaRPr lang="ru-RU"/>
        </a:p>
      </dgm:t>
    </dgm:pt>
    <dgm:pt modelId="{BB732A71-2965-45C2-8EE4-67A22550ED88}" type="pres">
      <dgm:prSet presAssocID="{87336A31-D5F4-4679-B182-6CF2638D8263}" presName="node" presStyleLbl="node1" presStyleIdx="5" presStyleCnt="6" custScaleX="1314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0471B4-1E2F-486F-AF14-21D86D1F35F7}" type="presOf" srcId="{6EE40F19-E903-4301-B70A-0130AB6C7020}" destId="{8EFE21FB-9142-4C12-8F9F-749AFD7B3A84}" srcOrd="1" destOrd="0" presId="urn:microsoft.com/office/officeart/2005/8/layout/radial1"/>
    <dgm:cxn modelId="{854A5376-D572-4D01-9B63-C66AA1729F79}" type="presOf" srcId="{C5161ACE-3266-4A4B-AFC5-01F6C8936200}" destId="{3D92B7DE-6AC8-42FB-8E02-FAA850C97B8B}" srcOrd="1" destOrd="0" presId="urn:microsoft.com/office/officeart/2005/8/layout/radial1"/>
    <dgm:cxn modelId="{A2BBFC86-17F7-49D8-A19B-0D21E413EE48}" type="presOf" srcId="{F6524F4A-5B88-4DCF-A646-AA7E29B0331D}" destId="{5988BF4F-0353-4DB7-BEF8-31EB150822F3}" srcOrd="0" destOrd="0" presId="urn:microsoft.com/office/officeart/2005/8/layout/radial1"/>
    <dgm:cxn modelId="{5BD64004-B89B-4203-9CD2-4381B39B402B}" type="presOf" srcId="{E0D1B165-56E9-4946-8D9A-C67F53F6ED0C}" destId="{806DC627-4748-49B0-82F4-67787469C51A}" srcOrd="0" destOrd="0" presId="urn:microsoft.com/office/officeart/2005/8/layout/radial1"/>
    <dgm:cxn modelId="{56C5124B-80DB-48E3-8C27-817EC60752DD}" type="presOf" srcId="{7FC314F2-0F50-485F-B94F-880518C2E7A6}" destId="{A331A14A-3FA7-4EBD-9AE5-532497B0A57F}" srcOrd="0" destOrd="0" presId="urn:microsoft.com/office/officeart/2005/8/layout/radial1"/>
    <dgm:cxn modelId="{A6FF84DB-1A7C-4F77-825B-1DE5E13BF13B}" srcId="{91AB62DA-D754-4F61-8E0B-14969656DE86}" destId="{82DF8BAC-9720-4734-82E3-BE59B6B7BA67}" srcOrd="4" destOrd="0" parTransId="{59D33A01-7961-40BA-B5A9-D977CE1867A0}" sibTransId="{C0E07AE2-80BC-4476-9492-D55D1441215B}"/>
    <dgm:cxn modelId="{E2DCACDA-ED71-4316-911A-2936087DDF42}" type="presOf" srcId="{E24E06D7-AA3D-4A04-9150-CBC25D73FEAE}" destId="{A37FF4F5-4E18-4EE9-B5FC-B36165CA6C5C}" srcOrd="0" destOrd="0" presId="urn:microsoft.com/office/officeart/2005/8/layout/radial1"/>
    <dgm:cxn modelId="{99C2BC8F-04DC-40E7-B2A4-3E6D17E0E97A}" srcId="{91AB62DA-D754-4F61-8E0B-14969656DE86}" destId="{E0D1B165-56E9-4946-8D9A-C67F53F6ED0C}" srcOrd="2" destOrd="0" parTransId="{E24E06D7-AA3D-4A04-9150-CBC25D73FEAE}" sibTransId="{3AD9B08A-BA67-4F80-84A6-2B1609AC6F58}"/>
    <dgm:cxn modelId="{94B90156-D33E-4740-81F3-BAFAF492001C}" type="presOf" srcId="{A3BED841-A9EB-4A82-B82A-01B681C5095C}" destId="{DC3A678A-001C-455B-B9C1-C2A3CCAEFF84}" srcOrd="0" destOrd="0" presId="urn:microsoft.com/office/officeart/2005/8/layout/radial1"/>
    <dgm:cxn modelId="{1944D2D4-412D-4B2E-848D-CAD9DF6E1FA1}" type="presOf" srcId="{E8ED83A0-DC9C-41DB-8D2D-5D0E4F289AD7}" destId="{6689D44F-9186-4B3F-A3B1-FF8C6883E79D}" srcOrd="0" destOrd="0" presId="urn:microsoft.com/office/officeart/2005/8/layout/radial1"/>
    <dgm:cxn modelId="{83BDE237-E684-40FE-A5A6-0E98F29AAA8E}" type="presOf" srcId="{E24E06D7-AA3D-4A04-9150-CBC25D73FEAE}" destId="{EC45C26A-D772-4498-B29B-2570F7FC9D38}" srcOrd="1" destOrd="0" presId="urn:microsoft.com/office/officeart/2005/8/layout/radial1"/>
    <dgm:cxn modelId="{859D510E-BC74-47CF-9FA3-522D89208B33}" type="presOf" srcId="{91AB62DA-D754-4F61-8E0B-14969656DE86}" destId="{722F126D-ED79-4B61-9C5D-892FE5D04074}" srcOrd="0" destOrd="0" presId="urn:microsoft.com/office/officeart/2005/8/layout/radial1"/>
    <dgm:cxn modelId="{52E51DD2-009D-4A00-9CB7-CA064ADDC56F}" type="presOf" srcId="{59D33A01-7961-40BA-B5A9-D977CE1867A0}" destId="{991962E9-285D-4ECD-A383-30DF6CA7FE8F}" srcOrd="1" destOrd="0" presId="urn:microsoft.com/office/officeart/2005/8/layout/radial1"/>
    <dgm:cxn modelId="{198B9776-EC20-4EB4-91B1-A4C38D52B71C}" srcId="{91AB62DA-D754-4F61-8E0B-14969656DE86}" destId="{E8ED83A0-DC9C-41DB-8D2D-5D0E4F289AD7}" srcOrd="0" destOrd="0" parTransId="{F6524F4A-5B88-4DCF-A646-AA7E29B0331D}" sibTransId="{EE0D12D5-54D1-4C19-BFB2-97D347B49272}"/>
    <dgm:cxn modelId="{6C5C82A1-A6E6-4689-888F-42ADE034C023}" type="presOf" srcId="{87336A31-D5F4-4679-B182-6CF2638D8263}" destId="{BB732A71-2965-45C2-8EE4-67A22550ED88}" srcOrd="0" destOrd="0" presId="urn:microsoft.com/office/officeart/2005/8/layout/radial1"/>
    <dgm:cxn modelId="{F5201184-B131-418D-8A08-6D3F9D1528AA}" srcId="{91AB62DA-D754-4F61-8E0B-14969656DE86}" destId="{DD371C1F-8E58-4181-B31E-EDC072DDA4D9}" srcOrd="1" destOrd="0" parTransId="{C5161ACE-3266-4A4B-AFC5-01F6C8936200}" sibTransId="{B42F881A-FA57-45F8-A4F3-1585EB6DB990}"/>
    <dgm:cxn modelId="{0E07307A-8C2D-43B7-8044-DF1D393417B6}" type="presOf" srcId="{726E18AD-51FB-4DB1-B183-F310407C7D69}" destId="{A41D37E4-975F-460D-A4BC-D8395BC2B213}" srcOrd="1" destOrd="0" presId="urn:microsoft.com/office/officeart/2005/8/layout/radial1"/>
    <dgm:cxn modelId="{AB757382-85E4-458A-AF63-F37C33628575}" srcId="{91AB62DA-D754-4F61-8E0B-14969656DE86}" destId="{87336A31-D5F4-4679-B182-6CF2638D8263}" srcOrd="5" destOrd="0" parTransId="{726E18AD-51FB-4DB1-B183-F310407C7D69}" sibTransId="{D5CED7B5-78D4-4925-AA1A-F259EFFC1A66}"/>
    <dgm:cxn modelId="{BE147317-4988-414B-B904-8FC9F61D3F41}" type="presOf" srcId="{726E18AD-51FB-4DB1-B183-F310407C7D69}" destId="{AA5FE563-8D0B-4B36-B0B8-486F924D1221}" srcOrd="0" destOrd="0" presId="urn:microsoft.com/office/officeart/2005/8/layout/radial1"/>
    <dgm:cxn modelId="{42AE444E-A2FC-47E8-BA0C-122890D6F196}" type="presOf" srcId="{6EE40F19-E903-4301-B70A-0130AB6C7020}" destId="{E4F659CE-6601-4703-B6AD-668599DE2D33}" srcOrd="0" destOrd="0" presId="urn:microsoft.com/office/officeart/2005/8/layout/radial1"/>
    <dgm:cxn modelId="{D6C62553-AC21-4A43-9B02-122B3FD84AD0}" type="presOf" srcId="{DD371C1F-8E58-4181-B31E-EDC072DDA4D9}" destId="{700C8850-AF87-44E4-BED8-220F9ECA1CD4}" srcOrd="0" destOrd="0" presId="urn:microsoft.com/office/officeart/2005/8/layout/radial1"/>
    <dgm:cxn modelId="{EF0AC3CC-8BFE-45CE-9814-63AC88668619}" srcId="{91AB62DA-D754-4F61-8E0B-14969656DE86}" destId="{7FC314F2-0F50-485F-B94F-880518C2E7A6}" srcOrd="3" destOrd="0" parTransId="{6EE40F19-E903-4301-B70A-0130AB6C7020}" sibTransId="{E398D713-76DF-4658-9B18-E9E0D67605B3}"/>
    <dgm:cxn modelId="{19954942-3928-402C-8FD6-05D904844B9C}" type="presOf" srcId="{C5161ACE-3266-4A4B-AFC5-01F6C8936200}" destId="{EFC4DA9B-2973-44C6-AE12-66801BBDB4CE}" srcOrd="0" destOrd="0" presId="urn:microsoft.com/office/officeart/2005/8/layout/radial1"/>
    <dgm:cxn modelId="{4EBDBB53-45AF-469C-BE87-DCBE1023A8FA}" srcId="{A3BED841-A9EB-4A82-B82A-01B681C5095C}" destId="{91AB62DA-D754-4F61-8E0B-14969656DE86}" srcOrd="0" destOrd="0" parTransId="{A213E432-318D-4069-A241-54A4DAEF1AA4}" sibTransId="{8D4342DA-804D-48E0-AFD6-464635967674}"/>
    <dgm:cxn modelId="{BAB79D42-4C70-4996-B307-893CEC18E824}" type="presOf" srcId="{59D33A01-7961-40BA-B5A9-D977CE1867A0}" destId="{3B2B25EF-C989-4203-808A-38588C455CE5}" srcOrd="0" destOrd="0" presId="urn:microsoft.com/office/officeart/2005/8/layout/radial1"/>
    <dgm:cxn modelId="{7A5C8A4C-8D53-4EC8-AECB-29BF1BCEA932}" type="presOf" srcId="{F6524F4A-5B88-4DCF-A646-AA7E29B0331D}" destId="{CDC3083E-40F5-4C04-A0AC-B3139E2FE498}" srcOrd="1" destOrd="0" presId="urn:microsoft.com/office/officeart/2005/8/layout/radial1"/>
    <dgm:cxn modelId="{D087B4CF-B9DD-4451-9C16-E86FC08E1E5E}" type="presOf" srcId="{82DF8BAC-9720-4734-82E3-BE59B6B7BA67}" destId="{F691E103-4DF6-4789-AD2F-EF6B4A879A7E}" srcOrd="0" destOrd="0" presId="urn:microsoft.com/office/officeart/2005/8/layout/radial1"/>
    <dgm:cxn modelId="{89C13E58-9779-4D6E-A2C5-A997D12C9F7B}" type="presParOf" srcId="{DC3A678A-001C-455B-B9C1-C2A3CCAEFF84}" destId="{722F126D-ED79-4B61-9C5D-892FE5D04074}" srcOrd="0" destOrd="0" presId="urn:microsoft.com/office/officeart/2005/8/layout/radial1"/>
    <dgm:cxn modelId="{A2BF9099-5DB8-4223-AE16-BCF362CDEFA5}" type="presParOf" srcId="{DC3A678A-001C-455B-B9C1-C2A3CCAEFF84}" destId="{5988BF4F-0353-4DB7-BEF8-31EB150822F3}" srcOrd="1" destOrd="0" presId="urn:microsoft.com/office/officeart/2005/8/layout/radial1"/>
    <dgm:cxn modelId="{86A683E2-E68D-4413-8DEB-7A32ED712B3F}" type="presParOf" srcId="{5988BF4F-0353-4DB7-BEF8-31EB150822F3}" destId="{CDC3083E-40F5-4C04-A0AC-B3139E2FE498}" srcOrd="0" destOrd="0" presId="urn:microsoft.com/office/officeart/2005/8/layout/radial1"/>
    <dgm:cxn modelId="{6732ABFB-2AD0-487B-B3A2-F8A264354AFE}" type="presParOf" srcId="{DC3A678A-001C-455B-B9C1-C2A3CCAEFF84}" destId="{6689D44F-9186-4B3F-A3B1-FF8C6883E79D}" srcOrd="2" destOrd="0" presId="urn:microsoft.com/office/officeart/2005/8/layout/radial1"/>
    <dgm:cxn modelId="{9D31947E-F5C3-4D47-8713-BF852C5A1B1D}" type="presParOf" srcId="{DC3A678A-001C-455B-B9C1-C2A3CCAEFF84}" destId="{EFC4DA9B-2973-44C6-AE12-66801BBDB4CE}" srcOrd="3" destOrd="0" presId="urn:microsoft.com/office/officeart/2005/8/layout/radial1"/>
    <dgm:cxn modelId="{642FAAAD-25F7-433F-8784-3B5759DD857B}" type="presParOf" srcId="{EFC4DA9B-2973-44C6-AE12-66801BBDB4CE}" destId="{3D92B7DE-6AC8-42FB-8E02-FAA850C97B8B}" srcOrd="0" destOrd="0" presId="urn:microsoft.com/office/officeart/2005/8/layout/radial1"/>
    <dgm:cxn modelId="{FA1B4803-83BC-4A46-BA9D-809BE4E36D2C}" type="presParOf" srcId="{DC3A678A-001C-455B-B9C1-C2A3CCAEFF84}" destId="{700C8850-AF87-44E4-BED8-220F9ECA1CD4}" srcOrd="4" destOrd="0" presId="urn:microsoft.com/office/officeart/2005/8/layout/radial1"/>
    <dgm:cxn modelId="{2360F3C1-0752-4626-B0C1-F8695689EF2E}" type="presParOf" srcId="{DC3A678A-001C-455B-B9C1-C2A3CCAEFF84}" destId="{A37FF4F5-4E18-4EE9-B5FC-B36165CA6C5C}" srcOrd="5" destOrd="0" presId="urn:microsoft.com/office/officeart/2005/8/layout/radial1"/>
    <dgm:cxn modelId="{ABD779D6-B897-4D4C-9D76-948E063D54BC}" type="presParOf" srcId="{A37FF4F5-4E18-4EE9-B5FC-B36165CA6C5C}" destId="{EC45C26A-D772-4498-B29B-2570F7FC9D38}" srcOrd="0" destOrd="0" presId="urn:microsoft.com/office/officeart/2005/8/layout/radial1"/>
    <dgm:cxn modelId="{9C9DAD08-16DC-43CE-80FE-5F9B317B2F66}" type="presParOf" srcId="{DC3A678A-001C-455B-B9C1-C2A3CCAEFF84}" destId="{806DC627-4748-49B0-82F4-67787469C51A}" srcOrd="6" destOrd="0" presId="urn:microsoft.com/office/officeart/2005/8/layout/radial1"/>
    <dgm:cxn modelId="{8298CA53-9E39-4805-8337-5B833946A33D}" type="presParOf" srcId="{DC3A678A-001C-455B-B9C1-C2A3CCAEFF84}" destId="{E4F659CE-6601-4703-B6AD-668599DE2D33}" srcOrd="7" destOrd="0" presId="urn:microsoft.com/office/officeart/2005/8/layout/radial1"/>
    <dgm:cxn modelId="{ADBAE192-5A25-4B9A-ADD4-2EE6418CDCE6}" type="presParOf" srcId="{E4F659CE-6601-4703-B6AD-668599DE2D33}" destId="{8EFE21FB-9142-4C12-8F9F-749AFD7B3A84}" srcOrd="0" destOrd="0" presId="urn:microsoft.com/office/officeart/2005/8/layout/radial1"/>
    <dgm:cxn modelId="{C33CB181-359D-450E-9D66-5BA23926ECC0}" type="presParOf" srcId="{DC3A678A-001C-455B-B9C1-C2A3CCAEFF84}" destId="{A331A14A-3FA7-4EBD-9AE5-532497B0A57F}" srcOrd="8" destOrd="0" presId="urn:microsoft.com/office/officeart/2005/8/layout/radial1"/>
    <dgm:cxn modelId="{B605523D-F283-495F-8D90-A03BB2BD351D}" type="presParOf" srcId="{DC3A678A-001C-455B-B9C1-C2A3CCAEFF84}" destId="{3B2B25EF-C989-4203-808A-38588C455CE5}" srcOrd="9" destOrd="0" presId="urn:microsoft.com/office/officeart/2005/8/layout/radial1"/>
    <dgm:cxn modelId="{3D01F77F-72E2-4323-8B06-C1B64F6AECD9}" type="presParOf" srcId="{3B2B25EF-C989-4203-808A-38588C455CE5}" destId="{991962E9-285D-4ECD-A383-30DF6CA7FE8F}" srcOrd="0" destOrd="0" presId="urn:microsoft.com/office/officeart/2005/8/layout/radial1"/>
    <dgm:cxn modelId="{CAF9D936-1BD6-48F4-93AC-6C38C3A538B2}" type="presParOf" srcId="{DC3A678A-001C-455B-B9C1-C2A3CCAEFF84}" destId="{F691E103-4DF6-4789-AD2F-EF6B4A879A7E}" srcOrd="10" destOrd="0" presId="urn:microsoft.com/office/officeart/2005/8/layout/radial1"/>
    <dgm:cxn modelId="{052DEA0F-B816-444F-A42F-5FB19485130C}" type="presParOf" srcId="{DC3A678A-001C-455B-B9C1-C2A3CCAEFF84}" destId="{AA5FE563-8D0B-4B36-B0B8-486F924D1221}" srcOrd="11" destOrd="0" presId="urn:microsoft.com/office/officeart/2005/8/layout/radial1"/>
    <dgm:cxn modelId="{130A293F-1F47-40DD-ACDB-379261034CF1}" type="presParOf" srcId="{AA5FE563-8D0B-4B36-B0B8-486F924D1221}" destId="{A41D37E4-975F-460D-A4BC-D8395BC2B213}" srcOrd="0" destOrd="0" presId="urn:microsoft.com/office/officeart/2005/8/layout/radial1"/>
    <dgm:cxn modelId="{CE3F19C7-A7A2-4313-9095-623E8CF6920A}" type="presParOf" srcId="{DC3A678A-001C-455B-B9C1-C2A3CCAEFF84}" destId="{BB732A71-2965-45C2-8EE4-67A22550ED88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F126D-ED79-4B61-9C5D-892FE5D04074}">
      <dsp:nvSpPr>
        <dsp:cNvPr id="0" name=""/>
        <dsp:cNvSpPr/>
      </dsp:nvSpPr>
      <dsp:spPr>
        <a:xfrm>
          <a:off x="3246881" y="2322239"/>
          <a:ext cx="1764232" cy="17642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Профилак</a:t>
          </a:r>
          <a:r>
            <a:rPr lang="ru-RU" sz="2000" b="1" kern="1200" dirty="0" smtClean="0"/>
            <a:t>-тика</a:t>
          </a:r>
          <a:r>
            <a:rPr lang="ru-RU" sz="1600" b="1" kern="1200" dirty="0" smtClean="0"/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ИСМП</a:t>
          </a:r>
          <a:endParaRPr lang="ru-RU" sz="1600" b="1" kern="1200" dirty="0"/>
        </a:p>
      </dsp:txBody>
      <dsp:txXfrm>
        <a:off x="3505247" y="2580605"/>
        <a:ext cx="1247500" cy="1247500"/>
      </dsp:txXfrm>
    </dsp:sp>
    <dsp:sp modelId="{5988BF4F-0353-4DB7-BEF8-31EB150822F3}">
      <dsp:nvSpPr>
        <dsp:cNvPr id="0" name=""/>
        <dsp:cNvSpPr/>
      </dsp:nvSpPr>
      <dsp:spPr>
        <a:xfrm rot="16200000">
          <a:off x="3863199" y="2037148"/>
          <a:ext cx="531595" cy="38587"/>
        </a:xfrm>
        <a:custGeom>
          <a:avLst/>
          <a:gdLst/>
          <a:ahLst/>
          <a:cxnLst/>
          <a:rect l="0" t="0" r="0" b="0"/>
          <a:pathLst>
            <a:path>
              <a:moveTo>
                <a:pt x="0" y="19293"/>
              </a:moveTo>
              <a:lnTo>
                <a:pt x="531595" y="1929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115707" y="2043152"/>
        <a:ext cx="26579" cy="26579"/>
      </dsp:txXfrm>
    </dsp:sp>
    <dsp:sp modelId="{6689D44F-9186-4B3F-A3B1-FF8C6883E79D}">
      <dsp:nvSpPr>
        <dsp:cNvPr id="0" name=""/>
        <dsp:cNvSpPr/>
      </dsp:nvSpPr>
      <dsp:spPr>
        <a:xfrm>
          <a:off x="3002623" y="26411"/>
          <a:ext cx="2252748" cy="176423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СанПиН 3.3686-21 (профилактика ИБ)</a:t>
          </a:r>
          <a:endParaRPr lang="ru-RU" sz="1800" b="1" kern="1200" dirty="0"/>
        </a:p>
      </dsp:txBody>
      <dsp:txXfrm>
        <a:off x="3332530" y="284777"/>
        <a:ext cx="1592934" cy="1247500"/>
      </dsp:txXfrm>
    </dsp:sp>
    <dsp:sp modelId="{EFC4DA9B-2973-44C6-AE12-66801BBDB4CE}">
      <dsp:nvSpPr>
        <dsp:cNvPr id="0" name=""/>
        <dsp:cNvSpPr/>
      </dsp:nvSpPr>
      <dsp:spPr>
        <a:xfrm rot="19800000">
          <a:off x="4867616" y="2649522"/>
          <a:ext cx="377925" cy="38587"/>
        </a:xfrm>
        <a:custGeom>
          <a:avLst/>
          <a:gdLst/>
          <a:ahLst/>
          <a:cxnLst/>
          <a:rect l="0" t="0" r="0" b="0"/>
          <a:pathLst>
            <a:path>
              <a:moveTo>
                <a:pt x="0" y="19293"/>
              </a:moveTo>
              <a:lnTo>
                <a:pt x="377925" y="1929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047131" y="2659368"/>
        <a:ext cx="18896" cy="18896"/>
      </dsp:txXfrm>
    </dsp:sp>
    <dsp:sp modelId="{700C8850-AF87-44E4-BED8-220F9ECA1CD4}">
      <dsp:nvSpPr>
        <dsp:cNvPr id="0" name=""/>
        <dsp:cNvSpPr/>
      </dsp:nvSpPr>
      <dsp:spPr>
        <a:xfrm>
          <a:off x="5009146" y="1174325"/>
          <a:ext cx="2216193" cy="176423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/>
              </a:solidFill>
            </a:rPr>
            <a:t>СП 2.1.3678-20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/>
              </a:solidFill>
            </a:rPr>
            <a:t>(здания)</a:t>
          </a:r>
          <a:endParaRPr lang="ru-RU" sz="1800" b="1" kern="1200" dirty="0">
            <a:solidFill>
              <a:schemeClr val="tx2"/>
            </a:solidFill>
          </a:endParaRPr>
        </a:p>
      </dsp:txBody>
      <dsp:txXfrm>
        <a:off x="5333700" y="1432691"/>
        <a:ext cx="1567085" cy="1247500"/>
      </dsp:txXfrm>
    </dsp:sp>
    <dsp:sp modelId="{A37FF4F5-4E18-4EE9-B5FC-B36165CA6C5C}">
      <dsp:nvSpPr>
        <dsp:cNvPr id="0" name=""/>
        <dsp:cNvSpPr/>
      </dsp:nvSpPr>
      <dsp:spPr>
        <a:xfrm rot="1800000">
          <a:off x="4869473" y="3713670"/>
          <a:ext cx="350200" cy="38587"/>
        </a:xfrm>
        <a:custGeom>
          <a:avLst/>
          <a:gdLst/>
          <a:ahLst/>
          <a:cxnLst/>
          <a:rect l="0" t="0" r="0" b="0"/>
          <a:pathLst>
            <a:path>
              <a:moveTo>
                <a:pt x="0" y="19293"/>
              </a:moveTo>
              <a:lnTo>
                <a:pt x="350200" y="1929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035818" y="3724209"/>
        <a:ext cx="17510" cy="17510"/>
      </dsp:txXfrm>
    </dsp:sp>
    <dsp:sp modelId="{806DC627-4748-49B0-82F4-67787469C51A}">
      <dsp:nvSpPr>
        <dsp:cNvPr id="0" name=""/>
        <dsp:cNvSpPr/>
      </dsp:nvSpPr>
      <dsp:spPr>
        <a:xfrm>
          <a:off x="4962897" y="3470153"/>
          <a:ext cx="2308692" cy="176423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err="1" smtClean="0">
              <a:solidFill>
                <a:schemeClr val="bg2"/>
              </a:solidFill>
            </a:rPr>
            <a:t>СанПин</a:t>
          </a:r>
          <a:r>
            <a:rPr lang="ru-RU" sz="1700" b="1" kern="1200" dirty="0" smtClean="0">
              <a:solidFill>
                <a:schemeClr val="bg2"/>
              </a:solidFill>
            </a:rPr>
            <a:t> 2.1.3684-21 (содержание территории)</a:t>
          </a:r>
          <a:endParaRPr lang="ru-RU" sz="1700" b="1" kern="1200" dirty="0">
            <a:solidFill>
              <a:schemeClr val="bg2"/>
            </a:solidFill>
          </a:endParaRPr>
        </a:p>
      </dsp:txBody>
      <dsp:txXfrm>
        <a:off x="5300997" y="3728519"/>
        <a:ext cx="1632492" cy="1247500"/>
      </dsp:txXfrm>
    </dsp:sp>
    <dsp:sp modelId="{E4F659CE-6601-4703-B6AD-668599DE2D33}">
      <dsp:nvSpPr>
        <dsp:cNvPr id="0" name=""/>
        <dsp:cNvSpPr/>
      </dsp:nvSpPr>
      <dsp:spPr>
        <a:xfrm rot="5400000">
          <a:off x="3863199" y="4332976"/>
          <a:ext cx="531595" cy="38587"/>
        </a:xfrm>
        <a:custGeom>
          <a:avLst/>
          <a:gdLst/>
          <a:ahLst/>
          <a:cxnLst/>
          <a:rect l="0" t="0" r="0" b="0"/>
          <a:pathLst>
            <a:path>
              <a:moveTo>
                <a:pt x="0" y="19293"/>
              </a:moveTo>
              <a:lnTo>
                <a:pt x="531595" y="1929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115707" y="4338980"/>
        <a:ext cx="26579" cy="26579"/>
      </dsp:txXfrm>
    </dsp:sp>
    <dsp:sp modelId="{A331A14A-3FA7-4EBD-9AE5-532497B0A57F}">
      <dsp:nvSpPr>
        <dsp:cNvPr id="0" name=""/>
        <dsp:cNvSpPr/>
      </dsp:nvSpPr>
      <dsp:spPr>
        <a:xfrm>
          <a:off x="3074630" y="4618067"/>
          <a:ext cx="2108734" cy="176423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СП 2.2.3670-20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(условия труда)</a:t>
          </a:r>
          <a:endParaRPr lang="ru-RU" sz="1800" b="1" kern="1200" dirty="0"/>
        </a:p>
      </dsp:txBody>
      <dsp:txXfrm>
        <a:off x="3383447" y="4876433"/>
        <a:ext cx="1491100" cy="1247500"/>
      </dsp:txXfrm>
    </dsp:sp>
    <dsp:sp modelId="{3B2B25EF-C989-4203-808A-38588C455CE5}">
      <dsp:nvSpPr>
        <dsp:cNvPr id="0" name=""/>
        <dsp:cNvSpPr/>
      </dsp:nvSpPr>
      <dsp:spPr>
        <a:xfrm rot="9000000">
          <a:off x="3053652" y="3709562"/>
          <a:ext cx="333767" cy="38587"/>
        </a:xfrm>
        <a:custGeom>
          <a:avLst/>
          <a:gdLst/>
          <a:ahLst/>
          <a:cxnLst/>
          <a:rect l="0" t="0" r="0" b="0"/>
          <a:pathLst>
            <a:path>
              <a:moveTo>
                <a:pt x="0" y="19293"/>
              </a:moveTo>
              <a:lnTo>
                <a:pt x="333767" y="1929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212192" y="3720511"/>
        <a:ext cx="16688" cy="16688"/>
      </dsp:txXfrm>
    </dsp:sp>
    <dsp:sp modelId="{F691E103-4DF6-4789-AD2F-EF6B4A879A7E}">
      <dsp:nvSpPr>
        <dsp:cNvPr id="0" name=""/>
        <dsp:cNvSpPr/>
      </dsp:nvSpPr>
      <dsp:spPr>
        <a:xfrm>
          <a:off x="958010" y="3470153"/>
          <a:ext cx="2365482" cy="176423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/>
              </a:solidFill>
            </a:rPr>
            <a:t>СанПиН 1.2.3685-21 (</a:t>
          </a:r>
          <a:r>
            <a:rPr lang="ru-RU" sz="1800" b="1" kern="1200" dirty="0" err="1" smtClean="0">
              <a:solidFill>
                <a:schemeClr val="tx2"/>
              </a:solidFill>
            </a:rPr>
            <a:t>гигиениче-ские</a:t>
          </a:r>
          <a:r>
            <a:rPr lang="ru-RU" sz="1800" b="1" kern="1200" dirty="0" smtClean="0">
              <a:solidFill>
                <a:schemeClr val="tx2"/>
              </a:solidFill>
            </a:rPr>
            <a:t> нормативы)</a:t>
          </a:r>
          <a:endParaRPr lang="ru-RU" sz="1800" b="1" kern="1200" dirty="0">
            <a:solidFill>
              <a:schemeClr val="tx2"/>
            </a:solidFill>
          </a:endParaRPr>
        </a:p>
      </dsp:txBody>
      <dsp:txXfrm>
        <a:off x="1304427" y="3728519"/>
        <a:ext cx="1672648" cy="1247500"/>
      </dsp:txXfrm>
    </dsp:sp>
    <dsp:sp modelId="{AA5FE563-8D0B-4B36-B0B8-486F924D1221}">
      <dsp:nvSpPr>
        <dsp:cNvPr id="0" name=""/>
        <dsp:cNvSpPr/>
      </dsp:nvSpPr>
      <dsp:spPr>
        <a:xfrm rot="12600000">
          <a:off x="3041195" y="2657224"/>
          <a:ext cx="347119" cy="38587"/>
        </a:xfrm>
        <a:custGeom>
          <a:avLst/>
          <a:gdLst/>
          <a:ahLst/>
          <a:cxnLst/>
          <a:rect l="0" t="0" r="0" b="0"/>
          <a:pathLst>
            <a:path>
              <a:moveTo>
                <a:pt x="0" y="19293"/>
              </a:moveTo>
              <a:lnTo>
                <a:pt x="347119" y="1929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206077" y="2667840"/>
        <a:ext cx="17355" cy="17355"/>
      </dsp:txXfrm>
    </dsp:sp>
    <dsp:sp modelId="{BB732A71-2965-45C2-8EE4-67A22550ED88}">
      <dsp:nvSpPr>
        <dsp:cNvPr id="0" name=""/>
        <dsp:cNvSpPr/>
      </dsp:nvSpPr>
      <dsp:spPr>
        <a:xfrm>
          <a:off x="981139" y="1174325"/>
          <a:ext cx="2319224" cy="176423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СанПин</a:t>
          </a:r>
          <a:r>
            <a:rPr lang="ru-RU" sz="1800" b="1" kern="1200" dirty="0" smtClean="0"/>
            <a:t> 2.3/2.4.3590-19 (общественное питание)</a:t>
          </a:r>
          <a:endParaRPr lang="ru-RU" sz="1800" b="1" kern="1200" dirty="0"/>
        </a:p>
      </dsp:txBody>
      <dsp:txXfrm>
        <a:off x="1320781" y="1432691"/>
        <a:ext cx="1639940" cy="1247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A92C0-196A-4911-BFC4-53F921D001D4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5AB3D-6682-4AF0-8EE0-2EF503E102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312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4CA6D-FE8F-4915-8BB1-A88140D493A2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22277-9384-4E14-A443-0244FC8E2F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420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806773-C63E-44C9-8A72-B5AE11849A53}" type="slidenum">
              <a:rPr lang="ru-RU" altLang="ru-RU">
                <a:solidFill>
                  <a:prstClr val="black"/>
                </a:solidFill>
              </a:rPr>
              <a:pPr/>
              <a:t>3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3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9678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6364-A3FC-40EB-8016-DB68E5694F9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10E5-BF05-444C-AEFF-2686113C6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6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6364-A3FC-40EB-8016-DB68E5694F9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10E5-BF05-444C-AEFF-2686113C6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51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6364-A3FC-40EB-8016-DB68E5694F9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10E5-BF05-444C-AEFF-2686113C6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136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5C72-2A74-4393-A7A2-82C3C9D567CA}" type="datetime1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«Ай да РЕКРУТЕР, ай да  МОЛОДЕЦ!»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0F2A-D5BC-4854-9545-2E2E190EE31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156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A31FF-BB64-4FC6-910B-B4E23D0E7164}" type="datetime1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«Ай да РЕКРУТЕР, ай да  МОЛОДЕЦ!»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0F2A-D5BC-4854-9545-2E2E190EE3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376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E184-3952-44DA-A87A-1123C0C3C7AD}" type="datetime1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«Ай да РЕКРУТЕР, ай да  МОЛОДЕЦ!»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0F2A-D5BC-4854-9545-2E2E190EE31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62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F1CD-48A4-4D4A-886B-B5580DFFD20F}" type="datetime1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«Ай да РЕКРУТЕР, ай да  МОЛОДЕЦ!» 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0F2A-D5BC-4854-9545-2E2E190EE3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396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2026-1295-428D-9269-F20E2DE477F6}" type="datetime1">
              <a:rPr lang="ru-RU" smtClean="0"/>
              <a:pPr/>
              <a:t>29.03.2022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«Ай да РЕКРУТЕР, ай да  МОЛОДЕЦ!» 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0F2A-D5BC-4854-9545-2E2E190EE3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850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6911-B74E-4F7C-B54F-FE84EC3A2D4E}" type="datetime1">
              <a:rPr lang="ru-RU" smtClean="0"/>
              <a:pPr/>
              <a:t>29.03.2022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«Ай да РЕКРУТЕР, ай да  МОЛОДЕЦ!» 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0F2A-D5BC-4854-9545-2E2E190EE3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4889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2465-465B-4B90-87BB-998F465A9CE1}" type="datetime1">
              <a:rPr lang="ru-RU" smtClean="0"/>
              <a:pPr/>
              <a:t>29.03.2022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«Ай да РЕКРУТЕР, ай да  МОЛОДЕЦ!» 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0F2A-D5BC-4854-9545-2E2E190EE3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720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E95354B-7890-4546-89D7-5CB18BE7E7B6}" type="datetime1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>
                <a:solidFill>
                  <a:srgbClr val="344068"/>
                </a:solidFill>
              </a:rPr>
              <a:t>«Ай да РЕКРУТЕР, ай да  МОЛОДЕЦ!» </a:t>
            </a:r>
            <a:endParaRPr lang="ru-RU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870F2A-D5BC-4854-9545-2E2E190EE314}" type="slidenum">
              <a:rPr lang="ru-RU" smtClean="0">
                <a:solidFill>
                  <a:srgbClr val="344068"/>
                </a:solidFill>
              </a:rPr>
              <a:pPr/>
              <a:t>‹#›</a:t>
            </a:fld>
            <a:endParaRPr lang="ru-RU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38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6364-A3FC-40EB-8016-DB68E5694F9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10E5-BF05-444C-AEFF-2686113C6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4330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4508-B9CD-4A2E-ACE8-0FB62A55EDA5}" type="datetime1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«Ай да РЕКРУТЕР, ай да  МОЛОДЕЦ!» 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0F2A-D5BC-4854-9545-2E2E190EE3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3619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6CCA-0209-4072-A72C-63A828431E45}" type="datetime1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«Ай да РЕКРУТЕР, ай да  МОЛОДЕЦ!»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0F2A-D5BC-4854-9545-2E2E190EE3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4228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E5AC-7913-4683-A9B2-208A5E86FE0E}" type="datetime1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«Ай да РЕКРУТЕР, ай да  МОЛОДЕЦ!»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0F2A-D5BC-4854-9545-2E2E190EE3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3991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7"/>
            <a:ext cx="8229600" cy="11398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8229600" cy="2189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287E723-4121-46E0-93C6-E9344C51B65D}" type="datetime1">
              <a:rPr lang="ru-RU" altLang="ru-RU" smtClean="0"/>
              <a:pPr/>
              <a:t>29.03.2022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5602F37-EADA-4A15-9548-FD85D79AF2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5296146"/>
      </p:ext>
    </p:extLst>
  </p:cSld>
  <p:clrMapOvr>
    <a:masterClrMapping/>
  </p:clrMapOvr>
  <p:transition>
    <p:cover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23A36-C981-4DC9-8CE9-95ED675149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1401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4FC42-6C3A-4E7A-9E54-9C348BC5EE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6884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634FD-4F62-4E62-8019-A51E23B9C3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2779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9DB6C-4C0D-4646-9451-27B1A28259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4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6364-A3FC-40EB-8016-DB68E5694F9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10E5-BF05-444C-AEFF-2686113C6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57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6364-A3FC-40EB-8016-DB68E5694F9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10E5-BF05-444C-AEFF-2686113C6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86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6364-A3FC-40EB-8016-DB68E5694F9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10E5-BF05-444C-AEFF-2686113C6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114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6364-A3FC-40EB-8016-DB68E5694F9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10E5-BF05-444C-AEFF-2686113C6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988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6364-A3FC-40EB-8016-DB68E5694F9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10E5-BF05-444C-AEFF-2686113C6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08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6364-A3FC-40EB-8016-DB68E5694F9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10E5-BF05-444C-AEFF-2686113C6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7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6364-A3FC-40EB-8016-DB68E5694F9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10E5-BF05-444C-AEFF-2686113C6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12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D6364-A3FC-40EB-8016-DB68E5694F9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510E5-BF05-444C-AEFF-2686113C6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88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defTabSz="457200"/>
            <a:fld id="{3CB5E0D6-BBF9-4BC5-9537-62697491ECE0}" type="datetime1">
              <a:rPr lang="ru-RU" smtClean="0"/>
              <a:pPr defTabSz="457200"/>
              <a:t>29.03.2022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defTabSz="457200"/>
            <a:r>
              <a:rPr lang="ru-RU" smtClean="0"/>
              <a:t>«Ай да РЕКРУТЕР, ай да  МОЛОДЕЦ!»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defTabSz="457200"/>
            <a:fld id="{22870F2A-D5BC-4854-9545-2E2E190EE314}" type="slidenum">
              <a:rPr lang="ru-RU" smtClean="0"/>
              <a:pPr defTabSz="45720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42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492896"/>
            <a:ext cx="8352928" cy="29523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Нормативно-правовое регулирование безопасности медицинской деятельности. Современное прочтение известного сценария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877272"/>
            <a:ext cx="8496944" cy="576064"/>
          </a:xfrm>
        </p:spPr>
        <p:txBody>
          <a:bodyPr>
            <a:normAutofit lnSpcReduction="10000"/>
          </a:bodyPr>
          <a:lstStyle/>
          <a:p>
            <a:r>
              <a:rPr lang="ru-RU" sz="1500" dirty="0" smtClean="0">
                <a:solidFill>
                  <a:schemeClr val="tx1"/>
                </a:solidFill>
              </a:rPr>
              <a:t>Тутельян А.В., Голубкова А.А., </a:t>
            </a:r>
            <a:r>
              <a:rPr lang="ru-RU" sz="1500" dirty="0" err="1" smtClean="0">
                <a:solidFill>
                  <a:schemeClr val="tx1"/>
                </a:solidFill>
              </a:rPr>
              <a:t>Сисин</a:t>
            </a:r>
            <a:r>
              <a:rPr lang="ru-RU" sz="1500" dirty="0" smtClean="0">
                <a:solidFill>
                  <a:schemeClr val="tx1"/>
                </a:solidFill>
              </a:rPr>
              <a:t> Е.И., Платонова Т.А., Ежова О.А.</a:t>
            </a:r>
          </a:p>
          <a:p>
            <a:r>
              <a:rPr lang="ru-RU" sz="1500" dirty="0" smtClean="0">
                <a:solidFill>
                  <a:schemeClr val="tx1"/>
                </a:solidFill>
              </a:rPr>
              <a:t>(Москва, Ханты-Мансийск, Екатеринбург)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6381328"/>
            <a:ext cx="885698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/>
              <a:t>г. Москва, 2022</a:t>
            </a:r>
            <a:endParaRPr lang="ru-RU" sz="15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47626"/>
            <a:ext cx="9029700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8641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Вопросы управления медицинскими отходами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err="1" smtClean="0"/>
              <a:t>СанПин</a:t>
            </a:r>
            <a:r>
              <a:rPr lang="ru-RU" dirty="0" smtClean="0"/>
              <a:t> 2.1.3684-21, п. 183: медицинские отходы класса Б подлежат обязательному обеззараживанию (обезвреживанию), дезинфекции, </a:t>
            </a:r>
            <a:r>
              <a:rPr lang="ru-RU" u="sng" dirty="0" smtClean="0"/>
              <a:t>физическими методами.</a:t>
            </a:r>
            <a:r>
              <a:rPr lang="ru-RU" dirty="0" smtClean="0"/>
              <a:t> Применение химических методов допускается </a:t>
            </a:r>
            <a:r>
              <a:rPr lang="ru-RU" u="sng" dirty="0" smtClean="0"/>
              <a:t>только</a:t>
            </a:r>
            <a:r>
              <a:rPr lang="ru-RU" dirty="0" smtClean="0"/>
              <a:t> для пищевых отходов и выделений, а также при организации первичных противоэпидемических мероприятий в очагах инфекционных заболевания, а далее … «выбор обеззараживания определяется, исходя из возможности его организации».</a:t>
            </a:r>
          </a:p>
          <a:p>
            <a:pPr marL="0" indent="0" algn="just">
              <a:buNone/>
            </a:pPr>
            <a:r>
              <a:rPr lang="ru-RU" dirty="0" smtClean="0"/>
              <a:t>	Классификация отходов. Маски медицинские, отходы КДЛ, блистеры от лекарств и ампулы - по мнению специалистов относятся к отходам категории Б.</a:t>
            </a:r>
          </a:p>
          <a:p>
            <a:pPr marL="0" indent="0" algn="just">
              <a:buNone/>
            </a:pPr>
            <a:r>
              <a:rPr lang="ru-RU" dirty="0" smtClean="0"/>
              <a:t>	Время использования рабочих растворов </a:t>
            </a:r>
            <a:r>
              <a:rPr lang="ru-RU" dirty="0" err="1" smtClean="0"/>
              <a:t>дезсредств</a:t>
            </a:r>
            <a:r>
              <a:rPr lang="ru-RU" dirty="0" smtClean="0"/>
              <a:t> (8 часов) в течение рабочей смены. Мнение специалистов – действовать согласно инструкции.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827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Медицинские книжки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ФЗ от 30.03.1999, ст. 34 ред. </a:t>
            </a:r>
            <a:r>
              <a:rPr lang="ru-RU" dirty="0"/>
              <a:t>о</a:t>
            </a:r>
            <a:r>
              <a:rPr lang="ru-RU" dirty="0" smtClean="0"/>
              <a:t>т 02.07.2021</a:t>
            </a:r>
            <a:r>
              <a:rPr lang="en-US" dirty="0" smtClean="0"/>
              <a:t>;</a:t>
            </a:r>
            <a:endParaRPr lang="ru-RU" dirty="0" smtClean="0"/>
          </a:p>
          <a:p>
            <a:pPr algn="just"/>
            <a:r>
              <a:rPr lang="ru-RU" dirty="0" smtClean="0"/>
              <a:t>Приказ МЗ ФР от 18 февраля 2022 г. № 90Н «Об утверждении формы порядка внедрения отчетности учета и выдачи работникам личных медицинских книжек, в том числе в форме электронного документа»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5371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Тактика действий при аварийных ситуациях с экспозицией крови - СанПиН 3.3686-21 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251520" y="1556792"/>
            <a:ext cx="4244280" cy="5184576"/>
          </a:xfrm>
        </p:spPr>
        <p:txBody>
          <a:bodyPr>
            <a:noAutofit/>
          </a:bodyPr>
          <a:lstStyle/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sz="1600" b="1" dirty="0">
                <a:solidFill>
                  <a:srgbClr val="FF0000"/>
                </a:solidFill>
                <a:latin typeface="Times New Roman"/>
                <a:ea typeface="Times New Roman"/>
              </a:rPr>
              <a:t>675</a:t>
            </a:r>
            <a:r>
              <a:rPr lang="ru-RU" sz="1200" b="1" dirty="0">
                <a:solidFill>
                  <a:srgbClr val="FF0000"/>
                </a:solidFill>
                <a:latin typeface="Times New Roman"/>
                <a:ea typeface="Times New Roman"/>
              </a:rPr>
              <a:t>.</a:t>
            </a:r>
            <a:r>
              <a:rPr lang="ru-RU" sz="1200" dirty="0">
                <a:latin typeface="Times New Roman"/>
                <a:ea typeface="Times New Roman"/>
              </a:rPr>
              <a:t> При аварийной ситуации медицинскому работнику необходимо осуществлять следующие мероприятия:</a:t>
            </a:r>
          </a:p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в случае порезов и уколов немедленно снять перчатки, вымыть руки с мылом под проточной водой, обработать руки 70%-м спиртом, смазать ранку 5%-м спиртовым раствором йода;</a:t>
            </a:r>
          </a:p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при попадании крови или других биологических жидкостей на кожные покровы это место обрабатывают 70%-м спиртом, обмывают водой с мылом и повторно обрабатывают 70%-м спиртом;</a:t>
            </a:r>
          </a:p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при попадании крови и других биологических жидкостей пациента на слизистую глаз, носа и рта: ротовую полость, слизистую оболочку носа и глаз обильно промывают водой (не тереть);</a:t>
            </a:r>
          </a:p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при попадании крови и других биологических жидкостей пациента на халат, одежду: снять рабочую одежду и погрузить в дезинфицирующий раствор или в бикс (бак) для </a:t>
            </a:r>
            <a:r>
              <a:rPr lang="ru-RU" sz="1200" dirty="0" err="1">
                <a:latin typeface="Times New Roman"/>
                <a:ea typeface="Times New Roman"/>
              </a:rPr>
              <a:t>автоклавирования</a:t>
            </a:r>
            <a:r>
              <a:rPr lang="ru-RU" sz="1200" dirty="0">
                <a:latin typeface="Times New Roman"/>
                <a:ea typeface="Times New Roman"/>
              </a:rPr>
              <a:t>;</a:t>
            </a:r>
          </a:p>
          <a:p>
            <a:pPr indent="342900" algn="just">
              <a:spcBef>
                <a:spcPts val="1200"/>
              </a:spcBef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при наличии риска заражения ВИЧ-инфекцией незамедлительно начать прием антиретровирусных препаратов в целях </a:t>
            </a:r>
            <a:r>
              <a:rPr lang="ru-RU" sz="1200" dirty="0" err="1">
                <a:latin typeface="Times New Roman"/>
                <a:ea typeface="Times New Roman"/>
              </a:rPr>
              <a:t>постконтактной</a:t>
            </a:r>
            <a:r>
              <a:rPr lang="ru-RU" sz="1200" dirty="0">
                <a:latin typeface="Times New Roman"/>
                <a:ea typeface="Times New Roman"/>
              </a:rPr>
              <a:t> профилактики заражения ВИЧ.</a:t>
            </a:r>
          </a:p>
          <a:p>
            <a:endParaRPr lang="ru-RU" sz="1200" dirty="0"/>
          </a:p>
        </p:txBody>
      </p:sp>
      <p:sp>
        <p:nvSpPr>
          <p:cNvPr id="15" name="Объект 14"/>
          <p:cNvSpPr>
            <a:spLocks noGrp="1"/>
          </p:cNvSpPr>
          <p:nvPr>
            <p:ph sz="half" idx="2"/>
          </p:nvPr>
        </p:nvSpPr>
        <p:spPr>
          <a:xfrm>
            <a:off x="4499992" y="1412776"/>
            <a:ext cx="4536504" cy="5445224"/>
          </a:xfrm>
        </p:spPr>
        <p:txBody>
          <a:bodyPr>
            <a:noAutofit/>
          </a:bodyPr>
          <a:lstStyle/>
          <a:p>
            <a:pPr indent="342900" algn="just">
              <a:spcBef>
                <a:spcPts val="600"/>
              </a:spcBef>
              <a:spcAft>
                <a:spcPts val="0"/>
              </a:spcAft>
            </a:pPr>
            <a:r>
              <a:rPr lang="ru-RU" sz="1600" b="1" dirty="0">
                <a:solidFill>
                  <a:srgbClr val="FF0000"/>
                </a:solidFill>
                <a:latin typeface="Times New Roman"/>
                <a:ea typeface="Times New Roman"/>
              </a:rPr>
              <a:t>3472</a:t>
            </a:r>
            <a:r>
              <a:rPr lang="ru-RU" sz="1600" dirty="0">
                <a:latin typeface="Times New Roman"/>
                <a:ea typeface="Times New Roman"/>
              </a:rPr>
              <a:t>.</a:t>
            </a:r>
            <a:r>
              <a:rPr lang="ru-RU" sz="1200" dirty="0">
                <a:latin typeface="Times New Roman"/>
                <a:ea typeface="Times New Roman"/>
              </a:rPr>
              <a:t> При загрязнении кожи и слизистых работника кровью или другими биологическими жидкостями, а также при уколах и порезах проводят следующие мероприятия:</a:t>
            </a:r>
          </a:p>
          <a:p>
            <a:pPr indent="342900" algn="just">
              <a:spcBef>
                <a:spcPts val="600"/>
              </a:spcBef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при загрязнении кожи рук выделениями, кровью необходимо вымыть руки мылом и водой; тщательно высушить руки одноразовым полотенцем; дважды обработать спиртсодержащим антисептиком или 70% спиртом;</a:t>
            </a:r>
          </a:p>
          <a:p>
            <a:pPr indent="342900" algn="just">
              <a:spcBef>
                <a:spcPts val="600"/>
              </a:spcBef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руки в загрязненных перчатках обработать салфеткой, смоченной дезинфицирующим средством, снять перчатки, руки вымыть и дважды обработать спиртсодержащим антисептиком или 70% спиртом. Использованные перчатки удаляют как медицинские отходы класса Б;</a:t>
            </a:r>
          </a:p>
          <a:p>
            <a:pPr indent="342900" algn="just">
              <a:spcBef>
                <a:spcPts val="600"/>
              </a:spcBef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при уколах и порезах перчатки обработать салфеткой, смоченной дезинфицирующим средством, снять перчатки, руки вымыть и дважды обработать 70% спиртом, смазать ранку 5% спиртовой настойкой йода, заклеить поврежденные места лейкопластырем;</a:t>
            </a:r>
          </a:p>
          <a:p>
            <a:pPr indent="342900" algn="just">
              <a:spcBef>
                <a:spcPts val="600"/>
              </a:spcBef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при попадании крови и других биологических жидкостей пациента на слизистую глаз, носа и рта: ротовую полость, слизистую оболочку носа и глаз обильно промывают водой (не тереть);</a:t>
            </a:r>
          </a:p>
          <a:p>
            <a:pPr indent="342900" algn="just">
              <a:spcBef>
                <a:spcPts val="600"/>
              </a:spcBef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при попадании крови и других биологических жидкостей пациента на халат, одежду: снять рабочую одежду и погрузить в дезинфицирующий раствор или в герметичном мешке направить для стирки с дезинфекцией в прачечную, осуществляющую стирку больничного белья.</a:t>
            </a:r>
          </a:p>
          <a:p>
            <a:pPr>
              <a:spcBef>
                <a:spcPts val="600"/>
              </a:spcBef>
            </a:pPr>
            <a:endParaRPr lang="ru-RU" sz="12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4794-2294-4F31-86CE-29ADA9A03D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623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Временные МР по вакцинации против новой коронавирусной инфекции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9552" y="2420888"/>
            <a:ext cx="8147248" cy="37052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 smtClean="0"/>
              <a:t>Примеры решений по оптимизации подходов к организации подготовительных операций к введению вакцины: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600" dirty="0" smtClean="0"/>
              <a:t>Обработать руки гигиеническим способом, осушить.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600" dirty="0" smtClean="0"/>
              <a:t>Надеть одноразовые нестерильные перчатки.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600" dirty="0" smtClean="0"/>
              <a:t>Вариант без замены перчаток (СП 3.2342-08) «Обеспечение безопасности иммунизации»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600" dirty="0"/>
              <a:t>п</a:t>
            </a:r>
            <a:r>
              <a:rPr lang="ru-RU" sz="1600" dirty="0" smtClean="0"/>
              <a:t>. 4.3 при массовой иммунизации допускается не менять перчатки. В этом случае, перчатки обеззараживают любым спиртосодержащим антисептиком, путем тщательного протирания тампоном, обильно смоченным антисептиком (при норме </a:t>
            </a:r>
            <a:r>
              <a:rPr lang="ru-RU" sz="1600" dirty="0" smtClean="0"/>
              <a:t>расхода </a:t>
            </a:r>
            <a:r>
              <a:rPr lang="ru-RU" sz="1600" dirty="0" smtClean="0"/>
              <a:t>не менее 3 мл и времени обработки в течение  мин).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600" dirty="0" smtClean="0"/>
              <a:t>Обучение </a:t>
            </a:r>
            <a:r>
              <a:rPr lang="ru-RU" sz="1600" dirty="0" err="1" smtClean="0"/>
              <a:t>вакцинаторов</a:t>
            </a:r>
            <a:r>
              <a:rPr lang="ru-RU" sz="1600" dirty="0" smtClean="0"/>
              <a:t> </a:t>
            </a:r>
            <a:r>
              <a:rPr lang="ru-RU" sz="1600" dirty="0" smtClean="0"/>
              <a:t>в п</a:t>
            </a:r>
            <a:r>
              <a:rPr lang="ru-RU" sz="1600" dirty="0" smtClean="0"/>
              <a:t>. 6.5 (насколько часто и система  оценка их знаний).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600" dirty="0" smtClean="0"/>
              <a:t>Алгоритм действия врача при вакцинации: не прописано измерение АД, обеззараживание инструментов для проведения осмотра (манометр, термометр, фонендоскоп).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600" dirty="0" smtClean="0"/>
              <a:t>Не регламентирован этап утилизации флаконов (</a:t>
            </a:r>
            <a:r>
              <a:rPr lang="ru-RU" sz="1600" dirty="0" smtClean="0"/>
              <a:t>ампул) </a:t>
            </a:r>
            <a:r>
              <a:rPr lang="ru-RU" sz="1600" dirty="0" smtClean="0"/>
              <a:t>с остатками живых вакцин, </a:t>
            </a:r>
            <a:r>
              <a:rPr lang="ru-RU" sz="1600" dirty="0" smtClean="0"/>
              <a:t>как </a:t>
            </a:r>
            <a:r>
              <a:rPr lang="ru-RU" sz="1600" dirty="0" smtClean="0"/>
              <a:t>отходов класса </a:t>
            </a:r>
            <a:r>
              <a:rPr lang="ru-RU" sz="1600" dirty="0" smtClean="0"/>
              <a:t>В.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11581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8435280" cy="4929411"/>
          </a:xfrm>
        </p:spPr>
        <p:txBody>
          <a:bodyPr>
            <a:normAutofit fontScale="77500" lnSpcReduction="20000"/>
          </a:bodyPr>
          <a:lstStyle/>
          <a:p>
            <a:r>
              <a:rPr lang="ru-RU" sz="3600" dirty="0" smtClean="0"/>
              <a:t>Гармонизация (соответствие) вновь разрабатываемых документов </a:t>
            </a:r>
            <a:r>
              <a:rPr lang="ru-RU" sz="3600" dirty="0" smtClean="0"/>
              <a:t>действующим</a:t>
            </a:r>
            <a:r>
              <a:rPr lang="en-US" sz="3600" dirty="0" smtClean="0"/>
              <a:t>;</a:t>
            </a:r>
            <a:endParaRPr lang="en-US" sz="3600" dirty="0" smtClean="0"/>
          </a:p>
          <a:p>
            <a:r>
              <a:rPr lang="ru-RU" sz="3600" dirty="0" smtClean="0"/>
              <a:t>Актуализация нормативно-правовой базы с учетом современных достижений науки и практики</a:t>
            </a:r>
            <a:r>
              <a:rPr lang="en-US" sz="3600" dirty="0" smtClean="0"/>
              <a:t>;</a:t>
            </a:r>
            <a:endParaRPr lang="ru-RU" sz="3600" dirty="0" smtClean="0"/>
          </a:p>
          <a:p>
            <a:r>
              <a:rPr lang="ru-RU" sz="3600" dirty="0" smtClean="0"/>
              <a:t>Согласование документов между заинтересованными ведомствами на этапе подготовки (</a:t>
            </a:r>
            <a:r>
              <a:rPr lang="ru-RU" sz="3600" dirty="0"/>
              <a:t>М</a:t>
            </a:r>
            <a:r>
              <a:rPr lang="ru-RU" sz="3600" dirty="0" smtClean="0"/>
              <a:t>инистерство здравоохранения, </a:t>
            </a:r>
            <a:r>
              <a:rPr lang="ru-RU" sz="3600" dirty="0"/>
              <a:t>Р</a:t>
            </a:r>
            <a:r>
              <a:rPr lang="ru-RU" sz="3600" dirty="0" smtClean="0"/>
              <a:t>оспотребнадзор и Росздравнадзор)</a:t>
            </a:r>
            <a:r>
              <a:rPr lang="en-US" sz="3600" dirty="0" smtClean="0"/>
              <a:t>;</a:t>
            </a:r>
          </a:p>
          <a:p>
            <a:r>
              <a:rPr lang="ru-RU" sz="3600" dirty="0" smtClean="0"/>
              <a:t>При введении новых нормативных документов необходимо предусмотреть «переходный» период (по аналогии с ФЗ).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812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sz="3300" b="1" dirty="0" err="1" smtClean="0"/>
              <a:t>СанПин</a:t>
            </a:r>
            <a:r>
              <a:rPr lang="ru-RU" sz="3300" b="1" dirty="0" smtClean="0"/>
              <a:t> 3.3686-21</a:t>
            </a:r>
            <a:br>
              <a:rPr lang="ru-RU" sz="3300" b="1" dirty="0" smtClean="0"/>
            </a:br>
            <a:r>
              <a:rPr lang="ru-RU" sz="3300" b="1" dirty="0" smtClean="0"/>
              <a:t>«Санитарно-эпидемиологические требования  по профилактике инфекционных болезней</a:t>
            </a:r>
            <a:r>
              <a:rPr lang="ru-RU" dirty="0" smtClean="0"/>
              <a:t>» - </a:t>
            </a:r>
            <a:r>
              <a:rPr lang="ru-RU" sz="3300" dirty="0" smtClean="0"/>
              <a:t>срок действия до 01.09.2027</a:t>
            </a:r>
            <a:endParaRPr lang="ru-RU" sz="33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2348880"/>
            <a:ext cx="8219256" cy="392129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Отменил 66 СП, утвержденных ранее Постановлениями Главного государственного санитарного врача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Содержит 48 глав и 40 приложений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Глава </a:t>
            </a:r>
            <a:r>
              <a:rPr lang="en-US" dirty="0" smtClean="0"/>
              <a:t>II</a:t>
            </a:r>
            <a:r>
              <a:rPr lang="ru-RU" dirty="0" smtClean="0"/>
              <a:t> «Общие требования к профилактике инфекционных болезней»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Глава </a:t>
            </a:r>
            <a:r>
              <a:rPr lang="en-US" dirty="0" smtClean="0"/>
              <a:t>III</a:t>
            </a:r>
            <a:r>
              <a:rPr lang="ru-RU" dirty="0" smtClean="0"/>
              <a:t> «Санитарно-эпидемиологические требования к организации и осуществлению дезинфекционной, </a:t>
            </a:r>
            <a:r>
              <a:rPr lang="ru-RU" dirty="0" err="1" smtClean="0"/>
              <a:t>дератизационной</a:t>
            </a:r>
            <a:r>
              <a:rPr lang="ru-RU" dirty="0" smtClean="0"/>
              <a:t> и дезинсекционной деятельности»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Глава </a:t>
            </a:r>
            <a:r>
              <a:rPr lang="en-US" dirty="0" smtClean="0"/>
              <a:t>XLIV</a:t>
            </a:r>
            <a:r>
              <a:rPr lang="ru-RU" dirty="0" smtClean="0"/>
              <a:t> </a:t>
            </a:r>
            <a:r>
              <a:rPr lang="ru-RU" dirty="0" smtClean="0"/>
              <a:t>«Профилактика </a:t>
            </a:r>
            <a:r>
              <a:rPr lang="ru-RU" dirty="0" smtClean="0"/>
              <a:t>инфекций, связанных с оказанием медицинской помощи»</a:t>
            </a:r>
            <a:r>
              <a:rPr lang="en-US" dirty="0" smtClean="0"/>
              <a:t>;</a:t>
            </a:r>
          </a:p>
          <a:p>
            <a:r>
              <a:rPr lang="ru-RU" smtClean="0"/>
              <a:t>Количество пунктов - 731.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589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888432"/>
          </a:xfrm>
        </p:spPr>
        <p:txBody>
          <a:bodyPr/>
          <a:lstStyle/>
          <a:p>
            <a:pPr algn="just"/>
            <a:r>
              <a:rPr lang="ru-RU" dirty="0" smtClean="0"/>
              <a:t>Инфекции, связанные с оказанием медицинской помощи (ИСМП) относятся к основным биологическим угрозам</a:t>
            </a:r>
            <a:r>
              <a:rPr lang="en-US" dirty="0" smtClean="0"/>
              <a:t>;</a:t>
            </a:r>
          </a:p>
          <a:p>
            <a:pPr algn="just"/>
            <a:r>
              <a:rPr lang="ru-RU" dirty="0" smtClean="0"/>
              <a:t>По данным многоцентровых исследований их частота составляет 7,6-17,9 на 1000 пациентов, что не соответствует количеству официально учтенных случаев ИСМП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820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26720" y="1436914"/>
            <a:ext cx="8090263" cy="4005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5841463"/>
              </p:ext>
            </p:extLst>
          </p:nvPr>
        </p:nvGraphicFramePr>
        <p:xfrm>
          <a:off x="513806" y="1028057"/>
          <a:ext cx="8003177" cy="3290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26E1708-C5B3-4898-B77E-28635BC1AF63}"/>
              </a:ext>
            </a:extLst>
          </p:cNvPr>
          <p:cNvSpPr txBox="1"/>
          <p:nvPr/>
        </p:nvSpPr>
        <p:spPr>
          <a:xfrm>
            <a:off x="-34476" y="22793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ru-RU" altLang="ru-RU" sz="4000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Проблемы:</a:t>
            </a:r>
            <a:endParaRPr lang="ru-RU" sz="4000" dirty="0">
              <a:solidFill>
                <a:srgbClr val="FF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3AEC26E-E86D-4C4F-AE37-D6DEAE45C680}"/>
              </a:ext>
            </a:extLst>
          </p:cNvPr>
          <p:cNvSpPr txBox="1"/>
          <p:nvPr/>
        </p:nvSpPr>
        <p:spPr>
          <a:xfrm>
            <a:off x="271540" y="4398400"/>
            <a:ext cx="861120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 indent="-542925" defTabSz="457200">
              <a:lnSpc>
                <a:spcPct val="90000"/>
              </a:lnSpc>
              <a:spcAft>
                <a:spcPts val="600"/>
              </a:spcAft>
              <a:buFontTx/>
              <a:buBlip>
                <a:blip r:embed="rId4"/>
              </a:buBlip>
            </a:pPr>
            <a:r>
              <a:rPr lang="ru-RU" altLang="ru-RU" sz="2000" dirty="0">
                <a:solidFill>
                  <a:prstClr val="black"/>
                </a:solidFill>
                <a:cs typeface="Arial" panose="020B0604020202020204" pitchFamily="34" charset="0"/>
              </a:rPr>
              <a:t>Уровень регистрации ИСМП в РФ постоянно оценивается как недостаточный;</a:t>
            </a:r>
          </a:p>
          <a:p>
            <a:pPr marL="542925" indent="-542925" defTabSz="457200">
              <a:lnSpc>
                <a:spcPct val="90000"/>
              </a:lnSpc>
              <a:spcAft>
                <a:spcPts val="600"/>
              </a:spcAft>
              <a:buFontTx/>
              <a:buBlip>
                <a:blip r:embed="rId4"/>
              </a:buBlip>
            </a:pPr>
            <a:r>
              <a:rPr lang="ru-RU" altLang="ru-RU" sz="2000" dirty="0">
                <a:solidFill>
                  <a:prstClr val="black"/>
                </a:solidFill>
                <a:cs typeface="Arial" panose="020B0604020202020204" pitchFamily="34" charset="0"/>
              </a:rPr>
              <a:t>Эпидемиологическая диагностика ИСМП основана на количественной регистрации;</a:t>
            </a:r>
          </a:p>
          <a:p>
            <a:pPr marL="542925" indent="-542925" defTabSz="457200">
              <a:lnSpc>
                <a:spcPct val="90000"/>
              </a:lnSpc>
              <a:spcAft>
                <a:spcPts val="600"/>
              </a:spcAft>
              <a:buFontTx/>
              <a:buBlip>
                <a:blip r:embed="rId4"/>
              </a:buBlip>
            </a:pPr>
            <a:r>
              <a:rPr lang="ru-RU" altLang="ru-RU" sz="2000" dirty="0">
                <a:solidFill>
                  <a:prstClr val="black"/>
                </a:solidFill>
                <a:cs typeface="Arial" panose="020B0604020202020204" pitchFamily="34" charset="0"/>
              </a:rPr>
              <a:t>На фоне низкого уровня заболеваемости ИСМП возникают вспышки, в т.ч. с летальными исходами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9" name="Стрелка: штриховая вправо 8">
            <a:extLst>
              <a:ext uri="{FF2B5EF4-FFF2-40B4-BE49-F238E27FC236}">
                <a16:creationId xmlns="" xmlns:a16="http://schemas.microsoft.com/office/drawing/2014/main" id="{7EAD6128-B512-4998-8087-5A077D3513C4}"/>
              </a:ext>
            </a:extLst>
          </p:cNvPr>
          <p:cNvSpPr/>
          <p:nvPr/>
        </p:nvSpPr>
        <p:spPr>
          <a:xfrm rot="641057">
            <a:off x="1323178" y="2700591"/>
            <a:ext cx="5910045" cy="429428"/>
          </a:xfrm>
          <a:prstGeom prst="stripedRightArrow">
            <a:avLst/>
          </a:prstGeom>
          <a:solidFill>
            <a:schemeClr val="accent2">
              <a:lumMod val="7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91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201622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Причины несоответствия регистрируемой заболеваемости фактической  распространенности ИСМП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6013" y="2564904"/>
            <a:ext cx="820891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600" dirty="0"/>
              <a:t>н</a:t>
            </a:r>
            <a:r>
              <a:rPr lang="ru-RU" sz="2600" dirty="0" smtClean="0"/>
              <a:t>есовершенство системы выявления и регистрации</a:t>
            </a:r>
            <a:r>
              <a:rPr lang="en-US" sz="2600" dirty="0" smtClean="0"/>
              <a:t>;</a:t>
            </a:r>
            <a:endParaRPr lang="ru-RU" sz="2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600" dirty="0"/>
              <a:t>с</a:t>
            </a:r>
            <a:r>
              <a:rPr lang="ru-RU" sz="2600" dirty="0" smtClean="0"/>
              <a:t>ложности межведомственного взаимодействия</a:t>
            </a:r>
            <a:r>
              <a:rPr lang="en-US" sz="2600" dirty="0" smtClean="0"/>
              <a:t>;</a:t>
            </a:r>
            <a:endParaRPr lang="ru-RU" sz="2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600" dirty="0"/>
              <a:t>п</a:t>
            </a:r>
            <a:r>
              <a:rPr lang="ru-RU" sz="2600" dirty="0" smtClean="0"/>
              <a:t>сихологические стереотипы и стигматизация проблема</a:t>
            </a:r>
            <a:r>
              <a:rPr lang="en-US" sz="2600" dirty="0" smtClean="0"/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600" dirty="0"/>
              <a:t>н</a:t>
            </a:r>
            <a:r>
              <a:rPr lang="ru-RU" sz="2600" dirty="0" smtClean="0"/>
              <a:t>едостаточный уровень подготовки специалистов по вопросам профилактики ИСМП и кадровое обеспечение эпидемиологической деятельности</a:t>
            </a:r>
            <a:r>
              <a:rPr lang="en-US" sz="2600" dirty="0" smtClean="0"/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600" dirty="0"/>
              <a:t>н</a:t>
            </a:r>
            <a:r>
              <a:rPr lang="ru-RU" sz="2600" dirty="0" smtClean="0"/>
              <a:t>едостатки нормативно- правового регулировании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961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ru-RU" sz="3000" b="1" dirty="0" smtClean="0"/>
              <a:t>Основные документы, регулирующее деятельность в направлении предупреждения инфекций, связанных с оказанием медицинской помощи</a:t>
            </a:r>
            <a:endParaRPr lang="ru-RU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381642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Указ Президента РФ от 11.03.2019 № 97 «Об основах государственной политики РФ в области обеспечения химической и биологической безопасности на период до 2025 г и дальнейшую перспективу»</a:t>
            </a:r>
            <a:r>
              <a:rPr lang="en-US" dirty="0" smtClean="0"/>
              <a:t>;</a:t>
            </a:r>
          </a:p>
          <a:p>
            <a:pPr algn="just"/>
            <a:r>
              <a:rPr lang="ru-RU" dirty="0" smtClean="0"/>
              <a:t>Указ Президента РФ от 06.06.2019 № 254 «О стратегии развития здравоохранения в РФ на период до 2025 г»</a:t>
            </a:r>
            <a:r>
              <a:rPr lang="en-US" dirty="0" smtClean="0"/>
              <a:t>;</a:t>
            </a:r>
          </a:p>
          <a:p>
            <a:pPr algn="just"/>
            <a:r>
              <a:rPr lang="ru-RU" dirty="0" smtClean="0"/>
              <a:t>Положения ФЗ от 30.02.2020 № 492-ФЗ «О биологической безопасности в Российской Федерации»</a:t>
            </a:r>
            <a:r>
              <a:rPr lang="en-US" dirty="0" smtClean="0"/>
              <a:t>;</a:t>
            </a:r>
          </a:p>
          <a:p>
            <a:pPr algn="just"/>
            <a:r>
              <a:rPr lang="ru-RU" dirty="0" smtClean="0"/>
              <a:t>Федеральный закон от 21.11.2011 № 323-ФЗ «Об основах охраны здоровья граждан в Российской Федерации»</a:t>
            </a:r>
            <a:r>
              <a:rPr lang="en-US" dirty="0" smtClean="0"/>
              <a:t>;</a:t>
            </a:r>
            <a:endParaRPr lang="ru-RU" dirty="0" smtClean="0"/>
          </a:p>
          <a:p>
            <a:pPr algn="just"/>
            <a:r>
              <a:rPr lang="ru-RU" dirty="0" smtClean="0"/>
              <a:t>Федеральный закон от </a:t>
            </a:r>
            <a:r>
              <a:rPr lang="en-US" dirty="0" smtClean="0"/>
              <a:t>30</a:t>
            </a:r>
            <a:r>
              <a:rPr lang="ru-RU" dirty="0" smtClean="0"/>
              <a:t>.</a:t>
            </a:r>
            <a:r>
              <a:rPr lang="en-US" dirty="0" smtClean="0"/>
              <a:t>03</a:t>
            </a:r>
            <a:r>
              <a:rPr lang="ru-RU" dirty="0" smtClean="0"/>
              <a:t>.</a:t>
            </a:r>
            <a:r>
              <a:rPr lang="en-US" dirty="0" smtClean="0"/>
              <a:t>1999</a:t>
            </a:r>
            <a:r>
              <a:rPr lang="ru-RU" dirty="0" smtClean="0"/>
              <a:t> № 52-ФЗ «О санитарно- эпидемиологическом благополучии населения»</a:t>
            </a:r>
            <a:r>
              <a:rPr lang="en-US" dirty="0" smtClean="0"/>
              <a:t>;</a:t>
            </a:r>
            <a:endParaRPr lang="ru-RU" dirty="0" smtClean="0"/>
          </a:p>
          <a:p>
            <a:pPr algn="just"/>
            <a:r>
              <a:rPr lang="ru-RU" dirty="0" smtClean="0"/>
              <a:t>«Стратегия предупреждения распространения антимикробной резистентности в Российской Федерации на период до 2030 г» от 25 сентября 2017 г. № 2045-р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0881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Подзаконные акты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3800" dirty="0" err="1" smtClean="0"/>
              <a:t>СанПин</a:t>
            </a:r>
            <a:r>
              <a:rPr lang="ru-RU" sz="3800" dirty="0" smtClean="0"/>
              <a:t> 2.1.3684-21 «Санитарно-эпидемиологические требования к содержанию территорий городских и сельских поселений, к водным объектам, питьевой воде и питьевому водоснабжению, атмосферному воздуху, почвам, жилым помещениях, эксплуатации производственных, общественных помещений, организации и проведению санитарно-противоэпидемических (профилактических) мероприятий»</a:t>
            </a:r>
            <a:r>
              <a:rPr lang="en-US" sz="3800" dirty="0" smtClean="0"/>
              <a:t>;</a:t>
            </a:r>
          </a:p>
          <a:p>
            <a:pPr algn="just"/>
            <a:r>
              <a:rPr lang="ru-RU" sz="3800" dirty="0" smtClean="0"/>
              <a:t>СП 2.1.3678-20 «Санитарно-эпидемиологические требования к эксплуатации помещений, зданий, сооружений, оборудования и транспорта, а также условиям деятельности хозяйствующих субъектах, осуществляющих продажу товаров, выполнение работ и оказание услуг»</a:t>
            </a:r>
            <a:r>
              <a:rPr lang="en-US" sz="3800" dirty="0" smtClean="0"/>
              <a:t>;</a:t>
            </a:r>
          </a:p>
          <a:p>
            <a:pPr algn="just"/>
            <a:r>
              <a:rPr lang="ru-RU" sz="3800" dirty="0" err="1" smtClean="0"/>
              <a:t>СанПин</a:t>
            </a:r>
            <a:r>
              <a:rPr lang="ru-RU" sz="3800" dirty="0" smtClean="0"/>
              <a:t> 2.3/2.4.3590-20 «Санитарно-эпидемиологические требования к организации общественного питания»</a:t>
            </a:r>
            <a:r>
              <a:rPr lang="en-US" sz="3800" dirty="0" smtClean="0"/>
              <a:t>;</a:t>
            </a:r>
          </a:p>
          <a:p>
            <a:pPr algn="just"/>
            <a:r>
              <a:rPr lang="ru-RU" sz="3800" dirty="0" smtClean="0"/>
              <a:t>СП 2.2.3670-20 «Санитарно-эпидемиологические требования к условиям труда“</a:t>
            </a:r>
            <a:r>
              <a:rPr lang="en-US" sz="3800" dirty="0" smtClean="0"/>
              <a:t>;</a:t>
            </a:r>
            <a:endParaRPr lang="ru-RU" sz="3800" dirty="0" smtClean="0"/>
          </a:p>
          <a:p>
            <a:pPr algn="just"/>
            <a:r>
              <a:rPr lang="ru-RU" sz="3800" dirty="0" err="1" smtClean="0"/>
              <a:t>СанПин</a:t>
            </a:r>
            <a:r>
              <a:rPr lang="en-US" sz="3800" dirty="0" smtClean="0"/>
              <a:t> 1</a:t>
            </a:r>
            <a:r>
              <a:rPr lang="ru-RU" sz="3800" dirty="0" smtClean="0"/>
              <a:t>.2.3685-21 «Гигиенические нормативы и требования к обеспечению безопасности и/или безвредности для человека факторов среды обитания»</a:t>
            </a:r>
            <a:r>
              <a:rPr lang="en-US" sz="3800" dirty="0" smtClean="0"/>
              <a:t>;</a:t>
            </a:r>
          </a:p>
          <a:p>
            <a:pPr algn="just"/>
            <a:r>
              <a:rPr lang="ru-RU" sz="3800" dirty="0" err="1" smtClean="0"/>
              <a:t>СанПин</a:t>
            </a:r>
            <a:r>
              <a:rPr lang="ru-RU" sz="3800" dirty="0" smtClean="0"/>
              <a:t> 3.3686-21 «Санитарно-эпидемиологические требования  по профилактике инфекционных болезней»;</a:t>
            </a:r>
          </a:p>
          <a:p>
            <a:pPr algn="just"/>
            <a:r>
              <a:rPr lang="ru-RU" sz="3800" dirty="0" smtClean="0"/>
              <a:t>Санитарно-эпидемиологические требования к условиям труда</a:t>
            </a:r>
            <a:r>
              <a:rPr lang="ru-RU" sz="3800" dirty="0"/>
              <a:t>.</a:t>
            </a:r>
            <a:endParaRPr lang="ru-RU" sz="3800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2181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707196"/>
              </p:ext>
            </p:extLst>
          </p:nvPr>
        </p:nvGraphicFramePr>
        <p:xfrm>
          <a:off x="457200" y="260648"/>
          <a:ext cx="822960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1278052"/>
            <a:ext cx="1850186" cy="36933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МР 2.3.6.0233-21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70522" y="5219918"/>
            <a:ext cx="1675459" cy="36933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МР 2.1.0246-21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76157" y="3100854"/>
            <a:ext cx="1675459" cy="36933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МР 2.1.0247-21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20072" y="75982"/>
            <a:ext cx="1675459" cy="36933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МР 2.1.0247-21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29698" y="6165304"/>
            <a:ext cx="1675459" cy="36933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МР 2.2.0244-21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9512" y="421328"/>
            <a:ext cx="2117759" cy="584775"/>
          </a:xfrm>
          <a:prstGeom prst="rect">
            <a:avLst/>
          </a:prstGeom>
          <a:noFill/>
          <a:ln w="19050">
            <a:solidFill>
              <a:schemeClr val="tx2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</a:rPr>
              <a:t>Пособие по пищевой </a:t>
            </a:r>
          </a:p>
          <a:p>
            <a:r>
              <a:rPr lang="ru-RU" sz="1600" b="1" dirty="0">
                <a:solidFill>
                  <a:prstClr val="black"/>
                </a:solidFill>
              </a:rPr>
              <a:t>безопасности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28945" y="447109"/>
            <a:ext cx="2517036" cy="830997"/>
          </a:xfrm>
          <a:prstGeom prst="rect">
            <a:avLst/>
          </a:prstGeom>
          <a:noFill/>
          <a:ln w="19050">
            <a:solidFill>
              <a:schemeClr val="tx2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</a:rPr>
              <a:t>Пособие по безопасности </a:t>
            </a:r>
          </a:p>
          <a:p>
            <a:r>
              <a:rPr lang="ru-RU" sz="1600" b="1" dirty="0">
                <a:solidFill>
                  <a:prstClr val="black"/>
                </a:solidFill>
              </a:rPr>
              <a:t>для медицинских и </a:t>
            </a:r>
          </a:p>
          <a:p>
            <a:r>
              <a:rPr lang="ru-RU" sz="1600" b="1" dirty="0">
                <a:solidFill>
                  <a:prstClr val="black"/>
                </a:solidFill>
              </a:rPr>
              <a:t>аптечных организаций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4794-2294-4F31-86CE-29ADA9A03D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96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Сложности при работе с документами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Требования к порядку уборки и дезинфекции помещений отдельных объектов:</a:t>
            </a:r>
          </a:p>
          <a:p>
            <a:r>
              <a:rPr lang="ru-RU" dirty="0" smtClean="0"/>
              <a:t>СП 2.1.3678-20, глава 2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err="1" smtClean="0"/>
              <a:t>СанПин</a:t>
            </a:r>
            <a:r>
              <a:rPr lang="ru-RU" dirty="0" smtClean="0"/>
              <a:t> 2.1.3684-21</a:t>
            </a:r>
            <a:r>
              <a:rPr lang="en-US" dirty="0" smtClean="0"/>
              <a:t>;</a:t>
            </a:r>
          </a:p>
          <a:p>
            <a:r>
              <a:rPr lang="ru-RU" dirty="0" err="1" smtClean="0"/>
              <a:t>СанПин</a:t>
            </a:r>
            <a:r>
              <a:rPr lang="ru-RU" dirty="0" smtClean="0"/>
              <a:t> 3.3686-21.</a:t>
            </a:r>
          </a:p>
          <a:p>
            <a:pPr marL="0" indent="0">
              <a:buNone/>
            </a:pPr>
            <a:r>
              <a:rPr lang="ru-RU" dirty="0" smtClean="0"/>
              <a:t>2. Требования к условиям и технике обработки рук:</a:t>
            </a:r>
          </a:p>
          <a:p>
            <a:r>
              <a:rPr lang="ru-RU" dirty="0" err="1" smtClean="0"/>
              <a:t>СанПин</a:t>
            </a:r>
            <a:r>
              <a:rPr lang="ru-RU" dirty="0" smtClean="0"/>
              <a:t> 3.3686-21, п. 4057;</a:t>
            </a:r>
          </a:p>
          <a:p>
            <a:r>
              <a:rPr lang="ru-RU" dirty="0" smtClean="0"/>
              <a:t>СП 2.1.3678-20, п. 4.4.6 и п. 5.9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МР 2.1.0247-21 – точки для установки оборудования для обработки рук и определения какое оборудование считать «бесконтактным»</a:t>
            </a:r>
            <a:r>
              <a:rPr lang="en-US" dirty="0" smtClean="0"/>
              <a:t>;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 Требования по управлению отходами:</a:t>
            </a:r>
          </a:p>
          <a:p>
            <a:r>
              <a:rPr lang="ru-RU" dirty="0" smtClean="0"/>
              <a:t>ФЗ № 323-ФЗ, ст. 49, п.1</a:t>
            </a:r>
            <a:r>
              <a:rPr lang="en-US" dirty="0" smtClean="0"/>
              <a:t>;</a:t>
            </a:r>
          </a:p>
          <a:p>
            <a:r>
              <a:rPr lang="ru-RU" dirty="0" smtClean="0"/>
              <a:t>ФЗ № 89 от 24.06.98, ст. 4.1</a:t>
            </a:r>
            <a:r>
              <a:rPr lang="en-US" dirty="0" smtClean="0"/>
              <a:t>;</a:t>
            </a:r>
          </a:p>
          <a:p>
            <a:r>
              <a:rPr lang="ru-RU" dirty="0" err="1" smtClean="0"/>
              <a:t>СанПин</a:t>
            </a:r>
            <a:r>
              <a:rPr lang="ru-RU" dirty="0" smtClean="0"/>
              <a:t> 2.1.3484-21, раздел </a:t>
            </a:r>
            <a:r>
              <a:rPr lang="en-US" dirty="0" smtClean="0"/>
              <a:t>X</a:t>
            </a:r>
            <a:r>
              <a:rPr lang="ru-RU" dirty="0" smtClean="0"/>
              <a:t>, </a:t>
            </a:r>
            <a:r>
              <a:rPr lang="ru-RU" dirty="0" err="1" smtClean="0"/>
              <a:t>пп</a:t>
            </a:r>
            <a:r>
              <a:rPr lang="ru-RU" dirty="0" smtClean="0"/>
              <a:t> 213-219, п. 157, п. 158, п. 205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err="1" smtClean="0"/>
              <a:t>СанПин</a:t>
            </a:r>
            <a:r>
              <a:rPr lang="ru-RU" dirty="0" smtClean="0"/>
              <a:t> 3.3686-21.</a:t>
            </a:r>
            <a:br>
              <a:rPr lang="ru-RU" dirty="0" smtClean="0"/>
            </a:br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549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Несоответствие отдельных положений МР, подготовленных к каждым санитарным правилам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Серологический мониторинг коллективного иммунитета (МУ 3.1.2943-11 по ВГВ) – выявленных </a:t>
            </a:r>
            <a:r>
              <a:rPr lang="ru-RU" dirty="0" err="1" smtClean="0"/>
              <a:t>серонегативных</a:t>
            </a:r>
            <a:r>
              <a:rPr lang="ru-RU" dirty="0" smtClean="0"/>
              <a:t> лиц </a:t>
            </a:r>
            <a:r>
              <a:rPr lang="ru-RU" u="sng" dirty="0" smtClean="0"/>
              <a:t>необходимо «привить</a:t>
            </a:r>
            <a:r>
              <a:rPr lang="ru-RU" dirty="0" smtClean="0"/>
              <a:t>».</a:t>
            </a:r>
          </a:p>
          <a:p>
            <a:pPr marL="0" indent="0">
              <a:buNone/>
            </a:pPr>
            <a:r>
              <a:rPr lang="ru-RU" dirty="0" err="1" smtClean="0"/>
              <a:t>СанПин</a:t>
            </a:r>
            <a:r>
              <a:rPr lang="ru-RU" dirty="0" smtClean="0"/>
              <a:t> 3.3686-21, раздел </a:t>
            </a:r>
            <a:r>
              <a:rPr lang="en-US" dirty="0" smtClean="0"/>
              <a:t>VII</a:t>
            </a:r>
            <a:r>
              <a:rPr lang="ru-RU" dirty="0" smtClean="0"/>
              <a:t>, п. 762 -  «отсутствие анти</a:t>
            </a:r>
            <a:r>
              <a:rPr lang="en-US" dirty="0" err="1" smtClean="0"/>
              <a:t>Hbs</a:t>
            </a:r>
            <a:r>
              <a:rPr lang="en-US" dirty="0" smtClean="0"/>
              <a:t> </a:t>
            </a:r>
            <a:r>
              <a:rPr lang="ru-RU" dirty="0" smtClean="0"/>
              <a:t>антител в отдаленные сроки не является признаком неэффективности вакцинации».</a:t>
            </a:r>
          </a:p>
        </p:txBody>
      </p:sp>
    </p:spTree>
    <p:extLst>
      <p:ext uri="{BB962C8B-B14F-4D97-AF65-F5344CB8AC3E}">
        <p14:creationId xmlns:p14="http://schemas.microsoft.com/office/powerpoint/2010/main" val="22087117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1405</Words>
  <Application>Microsoft Office PowerPoint</Application>
  <PresentationFormat>Экран (4:3)</PresentationFormat>
  <Paragraphs>111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Ретро</vt:lpstr>
      <vt:lpstr>Нормативно-правовое регулирование безопасности медицинской деятельности. Современное прочтение известного сценария</vt:lpstr>
      <vt:lpstr>Презентация PowerPoint</vt:lpstr>
      <vt:lpstr>Презентация PowerPoint</vt:lpstr>
      <vt:lpstr>Причины несоответствия регистрируемой заболеваемости фактической  распространенности ИСМП</vt:lpstr>
      <vt:lpstr>Основные документы, регулирующее деятельность в направлении предупреждения инфекций, связанных с оказанием медицинской помощи</vt:lpstr>
      <vt:lpstr>Подзаконные акты</vt:lpstr>
      <vt:lpstr>Презентация PowerPoint</vt:lpstr>
      <vt:lpstr>Сложности при работе с документами</vt:lpstr>
      <vt:lpstr>Несоответствие отдельных положений МР, подготовленных к каждым санитарным правилам</vt:lpstr>
      <vt:lpstr>Вопросы управления медицинскими отходами</vt:lpstr>
      <vt:lpstr>Медицинские книжки</vt:lpstr>
      <vt:lpstr>Тактика действий при аварийных ситуациях с экспозицией крови - СанПиН 3.3686-21 </vt:lpstr>
      <vt:lpstr>Временные МР по вакцинации против новой коронавирусной инфекции</vt:lpstr>
      <vt:lpstr>Презентация PowerPoint</vt:lpstr>
      <vt:lpstr>СанПин 3.3686-21 «Санитарно-эпидемиологические требования  по профилактике инфекционных болезней» - срок действия до 01.09.2027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58</cp:revision>
  <cp:lastPrinted>2022-03-29T12:01:35Z</cp:lastPrinted>
  <dcterms:created xsi:type="dcterms:W3CDTF">2022-03-29T10:40:35Z</dcterms:created>
  <dcterms:modified xsi:type="dcterms:W3CDTF">2022-03-29T14:21:57Z</dcterms:modified>
</cp:coreProperties>
</file>