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notesMasterIdLst>
    <p:notesMasterId r:id="rId15"/>
  </p:notesMasterIdLst>
  <p:sldIdLst>
    <p:sldId id="288" r:id="rId2"/>
    <p:sldId id="287" r:id="rId3"/>
    <p:sldId id="289" r:id="rId4"/>
    <p:sldId id="274" r:id="rId5"/>
    <p:sldId id="276" r:id="rId6"/>
    <p:sldId id="278" r:id="rId7"/>
    <p:sldId id="290" r:id="rId8"/>
    <p:sldId id="281" r:id="rId9"/>
    <p:sldId id="283" r:id="rId10"/>
    <p:sldId id="260" r:id="rId11"/>
    <p:sldId id="261" r:id="rId12"/>
    <p:sldId id="263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CC18-AB1E-44AA-965A-67E44D3FB57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B8031-0B9A-4F85-A74D-C27F00BCB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1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BEF0E29A-3625-4F08-ADD1-B21AFBC95B88}" type="slidenum">
              <a:t>2</a:t>
            </a:fld>
            <a:endParaRPr lang="none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8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9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6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15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7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098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1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00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Droplets-SD-Content-R1d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115" cy="68579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3907" y="609735"/>
            <a:ext cx="10364299" cy="16051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3907" y="2367092"/>
            <a:ext cx="3299038" cy="576423"/>
          </a:xfrm>
        </p:spPr>
        <p:txBody>
          <a:bodyPr anchor="b" anchorCtr="1"/>
          <a:lstStyle>
            <a:lvl1pPr marL="0" indent="0" algn="ctr">
              <a:lnSpc>
                <a:spcPct val="75000"/>
              </a:lnSpc>
              <a:defRPr sz="2404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907" y="2943515"/>
            <a:ext cx="3299038" cy="2847824"/>
          </a:xfrm>
        </p:spPr>
        <p:txBody>
          <a:bodyPr anchorCtr="1"/>
          <a:lstStyle>
            <a:lvl1pPr marL="0" indent="0" algn="ctr">
              <a:buNone/>
              <a:defRPr sz="1406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452415" y="2367092"/>
            <a:ext cx="3291636" cy="576423"/>
          </a:xfrm>
        </p:spPr>
        <p:txBody>
          <a:bodyPr anchor="b" anchorCtr="1"/>
          <a:lstStyle>
            <a:lvl1pPr marL="0" indent="0" algn="ctr">
              <a:lnSpc>
                <a:spcPct val="75000"/>
              </a:lnSpc>
              <a:buNone/>
              <a:defRPr sz="2404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441530" y="2943515"/>
            <a:ext cx="3303392" cy="2847824"/>
          </a:xfrm>
        </p:spPr>
        <p:txBody>
          <a:bodyPr anchorCtr="1"/>
          <a:lstStyle>
            <a:lvl1pPr marL="0" indent="0" algn="ctr">
              <a:buNone/>
              <a:defRPr sz="1406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973509" y="2367092"/>
            <a:ext cx="3305133" cy="576423"/>
          </a:xfrm>
        </p:spPr>
        <p:txBody>
          <a:bodyPr anchor="b" anchorCtr="1"/>
          <a:lstStyle>
            <a:lvl1pPr marL="0" indent="0" algn="ctr">
              <a:lnSpc>
                <a:spcPct val="75000"/>
              </a:lnSpc>
              <a:buNone/>
              <a:defRPr sz="2404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973509" y="2943515"/>
            <a:ext cx="3305133" cy="2847824"/>
          </a:xfrm>
        </p:spPr>
        <p:txBody>
          <a:bodyPr anchorCtr="1"/>
          <a:lstStyle>
            <a:lvl1pPr marL="0" indent="0" algn="ctr">
              <a:buNone/>
              <a:defRPr sz="1406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1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2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217A88-3F88-4B85-9104-0335D2A2CE83}" type="slidenum">
              <a:t>‹#›</a:t>
            </a:fld>
            <a:endParaRPr lang="none-none"/>
          </a:p>
        </p:txBody>
      </p:sp>
    </p:spTree>
    <p:extLst>
      <p:ext uri="{BB962C8B-B14F-4D97-AF65-F5344CB8AC3E}">
        <p14:creationId xmlns:p14="http://schemas.microsoft.com/office/powerpoint/2010/main" val="30390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5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0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4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9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3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0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1A6F2-598A-4D96-8C6D-3CDC4CB0F8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7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6A33423-E96B-4114-A7A3-B2C8BAD97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2874" y="2335486"/>
            <a:ext cx="8915399" cy="18735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Организация работы анестезиологической службы в</a:t>
            </a:r>
            <a:br>
              <a:rPr lang="ru-RU" sz="4000" b="1" dirty="0" smtClean="0"/>
            </a:br>
            <a:r>
              <a:rPr lang="ru-RU" sz="4000" b="1" dirty="0" smtClean="0"/>
              <a:t>ГБУЗ </a:t>
            </a:r>
            <a:r>
              <a:rPr lang="ru-RU" sz="4000" b="1" dirty="0" smtClean="0"/>
              <a:t>СГКБ №1 им. Н.И. Пирогова</a:t>
            </a:r>
            <a:endParaRPr lang="ru-RU" sz="4000" b="1" dirty="0"/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7A83EF18-9D7B-47CF-9E91-55C64CE2D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9579" y="4777379"/>
            <a:ext cx="3852000" cy="1512000"/>
          </a:xfrm>
        </p:spPr>
        <p:txBody>
          <a:bodyPr>
            <a:normAutofit fontScale="85000" lnSpcReduction="20000"/>
          </a:bodyPr>
          <a:lstStyle/>
          <a:p>
            <a:pPr marL="457200" lvl="0"/>
            <a:r>
              <a:rPr lang="ru-RU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Старшая медицинская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сестра </a:t>
            </a:r>
            <a:r>
              <a:rPr lang="ru-RU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отделения Анестезиологии и Реанимации  №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10 </a:t>
            </a:r>
          </a:p>
          <a:p>
            <a:pPr marL="457200" lvl="0"/>
            <a:r>
              <a:rPr lang="ru-RU" b="1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Самарской </a:t>
            </a:r>
            <a:r>
              <a:rPr lang="ru-RU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городской клинической больницы №1 им. Н.И. Пирогова</a:t>
            </a:r>
          </a:p>
          <a:p>
            <a:pPr marL="457200" lvl="0"/>
            <a:r>
              <a:rPr lang="ru-RU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Филиппова Наталья Евгеньевна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9E8301-7548-463A-83E9-E4A8857B74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50" y="320634"/>
            <a:ext cx="1446482" cy="14464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368723-55CE-4498-8956-B0E4079C7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7" y="320634"/>
            <a:ext cx="1446482" cy="14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54" y="0"/>
            <a:ext cx="10653346" cy="6858000"/>
          </a:xfrm>
        </p:spPr>
      </p:pic>
    </p:spTree>
    <p:extLst>
      <p:ext uri="{BB962C8B-B14F-4D97-AF65-F5344CB8AC3E}">
        <p14:creationId xmlns:p14="http://schemas.microsoft.com/office/powerpoint/2010/main" val="106783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10591800" cy="6858000"/>
          </a:xfrm>
        </p:spPr>
      </p:pic>
    </p:spTree>
    <p:extLst>
      <p:ext uri="{BB962C8B-B14F-4D97-AF65-F5344CB8AC3E}">
        <p14:creationId xmlns:p14="http://schemas.microsoft.com/office/powerpoint/2010/main" val="284324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23" y="-1"/>
            <a:ext cx="10618177" cy="6858001"/>
          </a:xfrm>
        </p:spPr>
      </p:pic>
    </p:spTree>
    <p:extLst>
      <p:ext uri="{BB962C8B-B14F-4D97-AF65-F5344CB8AC3E}">
        <p14:creationId xmlns:p14="http://schemas.microsoft.com/office/powerpoint/2010/main" val="218348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54DD4-9663-45D1-8265-2EEA96324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570" y="-2743200"/>
            <a:ext cx="8915399" cy="3798587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B37F74-BA0E-459A-944B-14E2D21EF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Бесплатная же медицина - почему не пользуетесь? | Правм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39" y="1055387"/>
            <a:ext cx="9719774" cy="58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6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667227" y="166232"/>
            <a:ext cx="5123146" cy="1056504"/>
          </a:xfrm>
        </p:spPr>
        <p:txBody>
          <a:bodyPr/>
          <a:lstStyle/>
          <a:p>
            <a:pPr lvl="0"/>
            <a:r>
              <a:rPr lang="ru-RU" sz="2177" b="1">
                <a:latin typeface="Times New Roman" pitchFamily="18"/>
                <a:cs typeface="Times New Roman" pitchFamily="18"/>
              </a:rPr>
              <a:t>Самарская городская клиническая больница №1 им Н.И. Пирогова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562715" y="5483697"/>
            <a:ext cx="2934044" cy="375573"/>
          </a:xfrm>
        </p:spPr>
        <p:txBody>
          <a:bodyPr vert="horz" lIns="0" tIns="0" rIns="0" bIns="0" rtlCol="0">
            <a:normAutofit fontScale="92500" lnSpcReduction="10000"/>
          </a:bodyPr>
          <a:lstStyle/>
          <a:p>
            <a:pPr hangingPunct="0">
              <a:spcBef>
                <a:spcPts val="1286"/>
              </a:spcBef>
            </a:pPr>
            <a:endParaRPr lang="ru-RU" sz="2903" dirty="0">
              <a:latin typeface="Liberation Sans" pitchFamily="18"/>
            </a:endParaRPr>
          </a:p>
        </p:txBody>
      </p:sp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8" y="2224454"/>
            <a:ext cx="5835638" cy="41230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070" y="1978269"/>
            <a:ext cx="5935930" cy="43692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10"/>
          <p:cNvSpPr txBox="1"/>
          <p:nvPr/>
        </p:nvSpPr>
        <p:spPr>
          <a:xfrm>
            <a:off x="2178324" y="1045075"/>
            <a:ext cx="8310620" cy="13683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3" tIns="41476" rIns="82953" bIns="41476" anchor="t" anchorCtr="0" compatLnSpc="0">
            <a:spAutoFit/>
          </a:bodyPr>
          <a:lstStyle/>
          <a:p>
            <a:pPr marL="259314" indent="-259314">
              <a:buSzPct val="100000"/>
              <a:buFont typeface="Arial" pitchFamily="34"/>
              <a:buChar char="•"/>
            </a:pPr>
            <a:r>
              <a:rPr lang="ru-RU" sz="1452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Одна из старейших больниц Самарской губернии, была основана в 1875 году. Приоритетным направлением в деятельности больницы является оказание круглосуточной экстренной медицинской (в том числе высокотехнологичной) помощи в рамках территориальной программы государственных гарантий. Кроме этого, оказывается консультативная помощь практически по всем профилям заболеваний.</a:t>
            </a:r>
          </a:p>
          <a:p>
            <a:endParaRPr lang="ru-RU" sz="1452" b="1" u="sng"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99693514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4" descr="ГБУЗ СГКБ №1 им. Н.И. Пирог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2" y="609735"/>
            <a:ext cx="6250459" cy="51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Отделение реанимации №26 Самарская городская клиническая больница №1 им.  Н.И. Пирогова на Полевой улице - отзывы, фото, цены, телефон и адрес -  Медицинские центры - Самара - Zoon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92" y="609736"/>
            <a:ext cx="5782408" cy="51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408" y="0"/>
            <a:ext cx="10600591" cy="580292"/>
          </a:xfrm>
        </p:spPr>
        <p:txBody>
          <a:bodyPr>
            <a:normAutofit fontScale="90000"/>
          </a:bodyPr>
          <a:lstStyle/>
          <a:p>
            <a:r>
              <a:rPr lang="ru-RU" sz="2800" b="1" i="1" dirty="0"/>
              <a:t>Основные действующие нормативные документы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1408" y="580291"/>
            <a:ext cx="10600591" cy="64271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ПП РФ от 30 июня 1998 г. N 681 «Об утверждении перечня наркотических средств, психотропных веществ и их </a:t>
            </a:r>
            <a:r>
              <a:rPr lang="ru-RU" b="1" dirty="0" err="1"/>
              <a:t>прекурсоров</a:t>
            </a:r>
            <a:r>
              <a:rPr lang="ru-RU" b="1" dirty="0"/>
              <a:t>, подлежащих контролю в Российской Федерации»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dirty="0"/>
              <a:t>ПП РФ от 20.05.2022 г. N 911 "Об утверждении Правил допуска лиц к работе с наркотическими средствами и психотропными веществами, а также к деятельности, связанной с оборотом </a:t>
            </a:r>
            <a:r>
              <a:rPr lang="ru-RU" b="1" dirty="0" err="1"/>
              <a:t>прекурсоров</a:t>
            </a:r>
            <a:r>
              <a:rPr lang="ru-RU" b="1" dirty="0"/>
              <a:t> наркотических средств и психотропных веществ»</a:t>
            </a:r>
            <a:br>
              <a:rPr lang="ru-RU" b="1" dirty="0"/>
            </a:br>
            <a:r>
              <a:rPr lang="ru-RU" b="1" dirty="0"/>
              <a:t>ПП РФ от 4 30.11.2021 г. N 2117 "О порядке представления сведений о деятельности, связанной с оборотом наркотических средств и психотропных веществ, а также о культивировании растений, содержащих наркотические средства или психотропные вещества либо их </a:t>
            </a:r>
            <a:r>
              <a:rPr lang="ru-RU" b="1" dirty="0" err="1"/>
              <a:t>прекурсоры</a:t>
            </a:r>
            <a:r>
              <a:rPr lang="ru-RU" b="1" dirty="0"/>
              <a:t>, и регистрации операций, связанных с оборотом наркотических средств и психотропных веществ " </a:t>
            </a:r>
            <a:br>
              <a:rPr lang="ru-RU" b="1" dirty="0"/>
            </a:br>
            <a:r>
              <a:rPr lang="ru-RU" b="1" dirty="0"/>
              <a:t>ПП РФ от 31.03.2022 г. N 526 "О порядке перевозки наркотических средств, психотропных веществ и их </a:t>
            </a:r>
            <a:r>
              <a:rPr lang="ru-RU" b="1" dirty="0" err="1"/>
              <a:t>прекурсоров</a:t>
            </a:r>
            <a:r>
              <a:rPr lang="ru-RU" b="1" dirty="0"/>
              <a:t> на территории Российской Федерации, а также оформления необходимых для этого документов " 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dirty="0"/>
              <a:t>приказ МЗ РФ от 26.11.2021 г. N 1103н "О порядке хранения наркотических средств, психотропных веществ и их </a:t>
            </a:r>
            <a:r>
              <a:rPr lang="ru-RU" b="1" dirty="0" err="1"/>
              <a:t>прекурсоров</a:t>
            </a:r>
            <a:r>
              <a:rPr lang="ru-RU" b="1" dirty="0"/>
              <a:t>" 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dirty="0"/>
              <a:t>ПП РФ от 28.10.2021 г. N 1846 "О представлении сведений о деятельности, связанной с оборотом </a:t>
            </a:r>
            <a:r>
              <a:rPr lang="ru-RU" b="1" dirty="0" err="1"/>
              <a:t>прекурсоров</a:t>
            </a:r>
            <a:r>
              <a:rPr lang="ru-RU" b="1" dirty="0"/>
              <a:t> наркотических средств и психотропных веществ, и регистрации операций, связанных с их оборотом"</a:t>
            </a:r>
            <a:br>
              <a:rPr lang="ru-RU" b="1" dirty="0"/>
            </a:br>
            <a:r>
              <a:rPr lang="ru-RU" b="1" dirty="0"/>
              <a:t>ПП РФ от 30.10.2021 г. N 1871 "О порядке распределения, отпуска и реализации наркотических средств и психотропных веществ, а также отпуска и реализации их </a:t>
            </a:r>
            <a:r>
              <a:rPr lang="ru-RU" b="1" dirty="0" err="1"/>
              <a:t>прекурсоров</a:t>
            </a:r>
            <a:r>
              <a:rPr lang="ru-RU" b="1" dirty="0"/>
              <a:t> "</a:t>
            </a:r>
            <a:br>
              <a:rPr lang="ru-RU" b="1" dirty="0"/>
            </a:br>
            <a:r>
              <a:rPr lang="ru-RU" b="1" i="1" dirty="0"/>
              <a:t>ПП РФ 19 от </a:t>
            </a:r>
            <a:r>
              <a:rPr lang="ru-RU" b="1" i="1" dirty="0" smtClean="0"/>
              <a:t>19.01.2022</a:t>
            </a:r>
            <a:r>
              <a:rPr lang="ru-RU" b="1" dirty="0" smtClean="0"/>
              <a:t>Приказ </a:t>
            </a:r>
            <a:r>
              <a:rPr lang="ru-RU" b="1" dirty="0"/>
              <a:t>МЗ РФ от 22.10.2021 г. N 1004н "Об утверждении Инструкции по уничтожению наркотических средств и психотропных веществ, входящих в списки II и III Перечня наркотических средств, психотропных веществ и их </a:t>
            </a:r>
            <a:r>
              <a:rPr lang="ru-RU" b="1" dirty="0" err="1"/>
              <a:t>прекурсоров</a:t>
            </a:r>
            <a:r>
              <a:rPr lang="ru-RU" b="1" dirty="0"/>
              <a:t>, подлежащих контролю в Российской Федерации, дальнейшее использование которых в медицинской </a:t>
            </a:r>
            <a:r>
              <a:rPr lang="ru-RU" b="1" dirty="0" err="1"/>
              <a:t>практикепризнано</a:t>
            </a:r>
            <a:r>
              <a:rPr lang="ru-RU" b="1" dirty="0"/>
              <a:t> нецелесообразным" </a:t>
            </a:r>
            <a:br>
              <a:rPr lang="ru-RU" b="1" dirty="0"/>
            </a:br>
            <a:r>
              <a:rPr lang="ru-RU" b="1" dirty="0"/>
              <a:t>Приказ МЗ РФ от 22.10.2021 N 1005н "Об утверждении Порядка фиксации комиссией фактов утраты наркотических средств и (или) психотропных веществ, совершенной при осуществлении </a:t>
            </a:r>
            <a:r>
              <a:rPr lang="ru-RU" b="1" dirty="0" err="1" smtClean="0"/>
              <a:t>медицинскойдеятельности</a:t>
            </a:r>
            <a:r>
              <a:rPr lang="ru-RU" b="1" dirty="0"/>
              <a:t>" (новый документ, только </a:t>
            </a:r>
            <a:r>
              <a:rPr lang="ru-RU" b="1" dirty="0" smtClean="0"/>
              <a:t>для медицинских организаций)Приказ </a:t>
            </a:r>
            <a:r>
              <a:rPr lang="ru-RU" b="1" dirty="0"/>
              <a:t>МЗ РФ от 16.11.2017 N 913 (ред. от 21.02.2020) "Об утверждении методических рекомендаций по определению потребности в наркотических средствах и психотропных веществах, предназначенных для медицинского применения"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32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Отчет за 2021 год по наркотическим средствам и психотропным веществам    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946666"/>
              </p:ext>
            </p:extLst>
          </p:nvPr>
        </p:nvGraphicFramePr>
        <p:xfrm>
          <a:off x="1863969" y="1740877"/>
          <a:ext cx="10058401" cy="4633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7905">
                  <a:extLst>
                    <a:ext uri="{9D8B030D-6E8A-4147-A177-3AD203B41FA5}">
                      <a16:colId xmlns:a16="http://schemas.microsoft.com/office/drawing/2014/main" val="1970459048"/>
                    </a:ext>
                  </a:extLst>
                </a:gridCol>
                <a:gridCol w="1812238">
                  <a:extLst>
                    <a:ext uri="{9D8B030D-6E8A-4147-A177-3AD203B41FA5}">
                      <a16:colId xmlns:a16="http://schemas.microsoft.com/office/drawing/2014/main" val="3126435326"/>
                    </a:ext>
                  </a:extLst>
                </a:gridCol>
                <a:gridCol w="1812238">
                  <a:extLst>
                    <a:ext uri="{9D8B030D-6E8A-4147-A177-3AD203B41FA5}">
                      <a16:colId xmlns:a16="http://schemas.microsoft.com/office/drawing/2014/main" val="1509684010"/>
                    </a:ext>
                  </a:extLst>
                </a:gridCol>
                <a:gridCol w="1722106">
                  <a:extLst>
                    <a:ext uri="{9D8B030D-6E8A-4147-A177-3AD203B41FA5}">
                      <a16:colId xmlns:a16="http://schemas.microsoft.com/office/drawing/2014/main" val="52269884"/>
                    </a:ext>
                  </a:extLst>
                </a:gridCol>
                <a:gridCol w="2083914">
                  <a:extLst>
                    <a:ext uri="{9D8B030D-6E8A-4147-A177-3AD203B41FA5}">
                      <a16:colId xmlns:a16="http://schemas.microsoft.com/office/drawing/2014/main" val="1504941877"/>
                    </a:ext>
                  </a:extLst>
                </a:gridCol>
              </a:tblGrid>
              <a:tr h="772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Препарат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ОМС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ПМУ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ВМП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итог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extLst>
                  <a:ext uri="{0D108BD9-81ED-4DB2-BD59-A6C34878D82A}">
                    <a16:rowId xmlns:a16="http://schemas.microsoft.com/office/drawing/2014/main" val="2432460250"/>
                  </a:ext>
                </a:extLst>
              </a:tr>
              <a:tr h="772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промедол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1896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153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2096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extLst>
                  <a:ext uri="{0D108BD9-81ED-4DB2-BD59-A6C34878D82A}">
                    <a16:rowId xmlns:a16="http://schemas.microsoft.com/office/drawing/2014/main" val="2832467826"/>
                  </a:ext>
                </a:extLst>
              </a:tr>
              <a:tr h="772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фентанил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24331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26879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extLst>
                  <a:ext uri="{0D108BD9-81ED-4DB2-BD59-A6C34878D82A}">
                    <a16:rowId xmlns:a16="http://schemas.microsoft.com/office/drawing/2014/main" val="1076370254"/>
                  </a:ext>
                </a:extLst>
              </a:tr>
              <a:tr h="772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кетамин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7908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643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134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8685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extLst>
                  <a:ext uri="{0D108BD9-81ED-4DB2-BD59-A6C34878D82A}">
                    <a16:rowId xmlns:a16="http://schemas.microsoft.com/office/drawing/2014/main" val="2736929809"/>
                  </a:ext>
                </a:extLst>
              </a:tr>
              <a:tr h="772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сибазон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3372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4130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extLst>
                  <a:ext uri="{0D108BD9-81ED-4DB2-BD59-A6C34878D82A}">
                    <a16:rowId xmlns:a16="http://schemas.microsoft.com/office/drawing/2014/main" val="3323804217"/>
                  </a:ext>
                </a:extLst>
              </a:tr>
              <a:tr h="772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оксибат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2083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179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2262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76" marR="52476" marT="0" marB="0"/>
                </a:tc>
                <a:extLst>
                  <a:ext uri="{0D108BD9-81ED-4DB2-BD59-A6C34878D82A}">
                    <a16:rowId xmlns:a16="http://schemas.microsoft.com/office/drawing/2014/main" val="1602150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51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рядок оказания медицинской помощи детям по профилю «анестезиология и  реаниматология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60485"/>
            <a:ext cx="6787660" cy="604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амара | В больнице № 1 имени Пирогова появилось 27 новых врачей -  БезФормат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62" y="360485"/>
            <a:ext cx="5404337" cy="604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6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0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822" y="-1"/>
            <a:ext cx="10084777" cy="71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2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2021 год в больнице произведено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631" y="2048608"/>
            <a:ext cx="10398369" cy="4809392"/>
          </a:xfrm>
        </p:spPr>
        <p:txBody>
          <a:bodyPr>
            <a:normAutofit/>
          </a:bodyPr>
          <a:lstStyle/>
          <a:p>
            <a:r>
              <a:rPr lang="ru-RU" sz="2400" dirty="0"/>
              <a:t>-операций с анестезиологическим пособием – 14 734:</a:t>
            </a:r>
          </a:p>
          <a:p>
            <a:r>
              <a:rPr lang="ru-RU" sz="2400" dirty="0"/>
              <a:t>-</a:t>
            </a:r>
            <a:r>
              <a:rPr lang="ru-RU" sz="2400" dirty="0" err="1"/>
              <a:t>эндотрахеальных</a:t>
            </a:r>
            <a:r>
              <a:rPr lang="ru-RU" sz="2400" dirty="0"/>
              <a:t> наркозов – 3140</a:t>
            </a:r>
          </a:p>
          <a:p>
            <a:r>
              <a:rPr lang="ru-RU" sz="2400" dirty="0"/>
              <a:t>-тотальная внутривенная анестезия – 5651</a:t>
            </a:r>
          </a:p>
          <a:p>
            <a:r>
              <a:rPr lang="ru-RU" sz="2400" dirty="0"/>
              <a:t>-регионарных анестезий – 3443</a:t>
            </a:r>
          </a:p>
          <a:p>
            <a:r>
              <a:rPr lang="ru-RU" sz="2400" dirty="0"/>
              <a:t>-катетеризаций подключичной вены – 566</a:t>
            </a:r>
          </a:p>
          <a:p>
            <a:r>
              <a:rPr lang="ru-RU" sz="2400" dirty="0"/>
              <a:t>-катетеризаций внутренней яремной вены - 34</a:t>
            </a:r>
          </a:p>
          <a:p>
            <a:r>
              <a:rPr lang="ru-RU" sz="2400" dirty="0"/>
              <a:t>Анестезиологическая активность составляет 72 %.</a:t>
            </a:r>
          </a:p>
        </p:txBody>
      </p:sp>
    </p:spTree>
    <p:extLst>
      <p:ext uri="{BB962C8B-B14F-4D97-AF65-F5344CB8AC3E}">
        <p14:creationId xmlns:p14="http://schemas.microsoft.com/office/powerpoint/2010/main" val="139345743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205</TotalTime>
  <Words>214</Words>
  <Application>Microsoft Office PowerPoint</Application>
  <PresentationFormat>Широкоэкранный</PresentationFormat>
  <Paragraphs>49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Microsoft YaHei</vt:lpstr>
      <vt:lpstr>Arial</vt:lpstr>
      <vt:lpstr>Calibri</vt:lpstr>
      <vt:lpstr>Century Gothic</vt:lpstr>
      <vt:lpstr>Liberation Sans</vt:lpstr>
      <vt:lpstr>Times New Roman</vt:lpstr>
      <vt:lpstr>Wingdings 3</vt:lpstr>
      <vt:lpstr>Легкий дым</vt:lpstr>
      <vt:lpstr>Организация работы анестезиологической службы в ГБУЗ СГКБ №1 им. Н.И. Пирогова</vt:lpstr>
      <vt:lpstr>Самарская городская клиническая больница №1 им Н.И. Пирогова</vt:lpstr>
      <vt:lpstr>Презентация PowerPoint</vt:lpstr>
      <vt:lpstr>Основные действующие нормативные документы </vt:lpstr>
      <vt:lpstr>Отчет за 2021 год по наркотическим средствам и психотропным веществам      </vt:lpstr>
      <vt:lpstr>Презентация PowerPoint</vt:lpstr>
      <vt:lpstr>Презентация PowerPoint</vt:lpstr>
      <vt:lpstr>Презентация PowerPoint</vt:lpstr>
      <vt:lpstr>За 2021 год в больнице произведено :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mice</dc:creator>
  <cp:lastModifiedBy>Филиппова Наталья Евгеньевна</cp:lastModifiedBy>
  <cp:revision>25</cp:revision>
  <dcterms:created xsi:type="dcterms:W3CDTF">2022-10-11T11:49:53Z</dcterms:created>
  <dcterms:modified xsi:type="dcterms:W3CDTF">2022-11-28T11:46:10Z</dcterms:modified>
</cp:coreProperties>
</file>