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7" r:id="rId2"/>
    <p:sldId id="258" r:id="rId3"/>
    <p:sldId id="288" r:id="rId4"/>
    <p:sldId id="280" r:id="rId5"/>
    <p:sldId id="286" r:id="rId6"/>
    <p:sldId id="266" r:id="rId7"/>
    <p:sldId id="261" r:id="rId8"/>
    <p:sldId id="279" r:id="rId9"/>
    <p:sldId id="262" r:id="rId10"/>
    <p:sldId id="290" r:id="rId11"/>
    <p:sldId id="263" r:id="rId12"/>
    <p:sldId id="281" r:id="rId13"/>
    <p:sldId id="289" r:id="rId14"/>
    <p:sldId id="282" r:id="rId15"/>
    <p:sldId id="283" r:id="rId16"/>
    <p:sldId id="285" r:id="rId17"/>
    <p:sldId id="292" r:id="rId18"/>
    <p:sldId id="293" r:id="rId19"/>
    <p:sldId id="294" r:id="rId20"/>
    <p:sldId id="271" r:id="rId21"/>
    <p:sldId id="287" r:id="rId22"/>
    <p:sldId id="291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Navol'neva" initials="TN" lastIdx="1" clrIdx="0">
    <p:extLst>
      <p:ext uri="{19B8F6BF-5375-455C-9EA6-DF929625EA0E}">
        <p15:presenceInfo xmlns:p15="http://schemas.microsoft.com/office/powerpoint/2012/main" userId="Tatiana Navol'n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9" autoAdjust="0"/>
    <p:restoredTop sz="94660"/>
  </p:normalViewPr>
  <p:slideViewPr>
    <p:cSldViewPr snapToGrid="0">
      <p:cViewPr varScale="1">
        <p:scale>
          <a:sx n="54" d="100"/>
          <a:sy n="54" d="100"/>
        </p:scale>
        <p:origin x="3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 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17924</c:v>
                </c:pt>
                <c:pt idx="1">
                  <c:v>18792</c:v>
                </c:pt>
                <c:pt idx="2">
                  <c:v>18594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82-4851-9F3E-E4390F148E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 Б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6560</c:v>
                </c:pt>
                <c:pt idx="1">
                  <c:v>5970</c:v>
                </c:pt>
                <c:pt idx="2">
                  <c:v>6811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82-4851-9F3E-E4390F148E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4В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2420</c:v>
                </c:pt>
                <c:pt idx="1">
                  <c:v>1714</c:v>
                </c:pt>
                <c:pt idx="2">
                  <c:v>2675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82-4851-9F3E-E4390F148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7778568"/>
        <c:axId val="87774648"/>
        <c:axId val="0"/>
      </c:bar3DChart>
      <c:catAx>
        <c:axId val="87778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774648"/>
        <c:crosses val="autoZero"/>
        <c:auto val="1"/>
        <c:lblAlgn val="ctr"/>
        <c:lblOffset val="100"/>
        <c:noMultiLvlLbl val="0"/>
      </c:catAx>
      <c:valAx>
        <c:axId val="87774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778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пролечено  Умерло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221</c:v>
                </c:pt>
                <c:pt idx="2">
                  <c:v>196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A3-41CA-B9F9-53954A6F91E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</c:v>
                </c:pt>
                <c:pt idx="1">
                  <c:v>36</c:v>
                </c:pt>
                <c:pt idx="2">
                  <c:v>24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A3-41CA-B9F9-53954A6F9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654808"/>
        <c:axId val="219653632"/>
        <c:axId val="219670416"/>
      </c:bar3DChart>
      <c:catAx>
        <c:axId val="21965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653632"/>
        <c:crosses val="autoZero"/>
        <c:auto val="1"/>
        <c:lblAlgn val="ctr"/>
        <c:lblOffset val="100"/>
        <c:noMultiLvlLbl val="0"/>
      </c:catAx>
      <c:valAx>
        <c:axId val="21965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654808"/>
        <c:crosses val="autoZero"/>
        <c:crossBetween val="between"/>
      </c:valAx>
      <c:serAx>
        <c:axId val="2196704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65363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B5B62-3F52-4949-8D71-AFE2484528D2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18F2C-4472-4B6A-A61E-78485813B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9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22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1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07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7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22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50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3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9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4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2BEE-D72F-40E1-AC38-FAE2AC1682E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4EC9-0308-47A2-BCE3-B9B24C917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6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157" y="2220821"/>
            <a:ext cx="11343587" cy="200628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kern="15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kern="1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паллиативного отделения ГБУЗ </a:t>
            </a:r>
            <a:r>
              <a:rPr lang="ru-RU" sz="4000" b="1" i="1" kern="15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СОКЦ СПИД»</a:t>
            </a:r>
            <a:br>
              <a:rPr lang="ru-RU" sz="4000" b="1" i="1" kern="15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kern="1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631" y="3081247"/>
            <a:ext cx="11329987" cy="2597454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Выполнила: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Навольнева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                                              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Самара, 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76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" y="61668"/>
            <a:ext cx="4852029" cy="2159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95" y="2141980"/>
            <a:ext cx="10058400" cy="44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521970" indent="-6350"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За период с 2019 – 2021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пролечено 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6108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884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96" y="172959"/>
            <a:ext cx="51754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Духовная поддержка человека, страдающего неизлечимым заболеванием и членов его семьи является важным компонентом. Наши больные находятся в условиях, несравнимых по качеству со многими больницами города. Палаты оснащены современным оборудованием, функциональными кроватями, мебелью. В таких палатах пациенты чувствуют себя уютно и по-домашнему.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681"/>
          <p:cNvGrpSpPr/>
          <p:nvPr/>
        </p:nvGrpSpPr>
        <p:grpSpPr>
          <a:xfrm>
            <a:off x="5358384" y="1323497"/>
            <a:ext cx="6501384" cy="4126327"/>
            <a:chOff x="2" y="0"/>
            <a:chExt cx="9879380" cy="5928386"/>
          </a:xfrm>
        </p:grpSpPr>
        <p:pic>
          <p:nvPicPr>
            <p:cNvPr id="4" name="Picture 156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596688" y="3060472"/>
              <a:ext cx="5282693" cy="28679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157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96689" y="127"/>
              <a:ext cx="5282693" cy="2938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1576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5399999">
              <a:off x="-521207" y="521209"/>
              <a:ext cx="3429001" cy="2386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1578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5399999">
              <a:off x="1746872" y="639763"/>
              <a:ext cx="3489706" cy="2210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158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3" y="3201632"/>
              <a:ext cx="4596765" cy="2585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0" y="5991608"/>
            <a:ext cx="11750040" cy="8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5336"/>
            <a:ext cx="5736336" cy="4631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оснащены: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Функциональными кроватями;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Мебелью( прикроватная тумба, шкаф, стол, стулья, а так 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обильные прикроватные столы для кормления)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каждой палате туалет и душевая кабина с раковиной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092" y="1241759"/>
            <a:ext cx="5534152" cy="415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220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91757"/>
            <a:ext cx="10515600" cy="114268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92" y="1143000"/>
            <a:ext cx="7068312" cy="529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комфорта пациента и удобной работы медицинского персонала над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кроватями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«Палатная консоль». На панели палатной консоли расположены: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клапан подачи кислорода;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два светильника;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выключатель;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пульт вызова персонала;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электрические розетки для терапевтического оборудования.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4" b="63460" l="22498" r="39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3363" r="58000" b="33526"/>
          <a:stretch/>
        </p:blipFill>
        <p:spPr>
          <a:xfrm rot="5400000">
            <a:off x="6552885" y="-149204"/>
            <a:ext cx="3601734" cy="789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319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палаты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728" y="1555274"/>
            <a:ext cx="577291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ухода за пациентами, которые больше не могут менять свое положение в пространстве применяются напольный мобильный подъемник.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еремещается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роликах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раздвижное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для облегчения перемещения с или на инвалидную коляску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15095" r="6799" b="19481"/>
          <a:stretch/>
        </p:blipFill>
        <p:spPr>
          <a:xfrm rot="5400000">
            <a:off x="8027200" y="1661707"/>
            <a:ext cx="4865000" cy="267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3" b="89976" l="7884" r="89994">
                        <a14:foregroundMark x1="42935" y1="65238" x2="69982" y2="56346"/>
                        <a14:foregroundMark x1="71740" y1="68957" x2="87871" y2="35166"/>
                        <a14:foregroundMark x1="68526" y1="50121" x2="78532" y2="20614"/>
                        <a14:foregroundMark x1="66525" y1="54891" x2="67617" y2="53840"/>
                        <a14:foregroundMark x1="36931" y1="66128" x2="15464" y2="57074"/>
                        <a14:foregroundMark x1="77623" y1="20291" x2="68648" y2="48181"/>
                        <a14:foregroundMark x1="72953" y1="63460" x2="68951" y2="49555"/>
                        <a14:foregroundMark x1="70952" y1="69846" x2="71195" y2="68634"/>
                        <a14:foregroundMark x1="12007" y1="50121" x2="10673" y2="48181"/>
                        <a14:foregroundMark x1="13463" y1="43169" x2="13463" y2="43169"/>
                        <a14:foregroundMark x1="13887" y1="39450" x2="13887" y2="39450"/>
                        <a14:foregroundMark x1="16010" y1="41552" x2="16010" y2="41552"/>
                        <a14:backgroundMark x1="25470" y1="55295" x2="36386" y2="53840"/>
                        <a14:backgroundMark x1="39357" y1="51576" x2="39357" y2="51576"/>
                        <a14:backgroundMark x1="41844" y1="45513" x2="41844" y2="45513"/>
                        <a14:backgroundMark x1="33839" y1="42441" x2="33839" y2="42441"/>
                        <a14:backgroundMark x1="19042" y1="46403" x2="19042" y2="46403"/>
                        <a14:backgroundMark x1="26925" y1="43331" x2="26925" y2="43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576" y="804432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50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6784" y="1953641"/>
            <a:ext cx="433705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фиксируется на подвесе с помощью гамака с петлями или клипсами, а затем поднимается с помощью электродвигателя, управляемого с помощью ручного дистанционного пульта.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100000" l="420" r="99580">
                        <a14:foregroundMark x1="1611" y1="10116" x2="2941" y2="22907"/>
                        <a14:foregroundMark x1="3011" y1="23140" x2="26891" y2="22791"/>
                        <a14:foregroundMark x1="1891" y1="8953" x2="26541" y2="8721"/>
                        <a14:foregroundMark x1="26751" y1="9651" x2="26471" y2="22093"/>
                        <a14:foregroundMark x1="29482" y1="6395" x2="29832" y2="98721"/>
                        <a14:foregroundMark x1="33754" y1="5698" x2="94818" y2="92093"/>
                        <a14:foregroundMark x1="95938" y1="10698" x2="42087" y2="69302"/>
                        <a14:backgroundMark x1="7213" y1="31977" x2="22339" y2="83953"/>
                        <a14:backgroundMark x1="24300" y1="34419" x2="10924" y2="5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1"/>
          <a:stretch/>
        </p:blipFill>
        <p:spPr>
          <a:xfrm>
            <a:off x="1868424" y="192024"/>
            <a:ext cx="10058400" cy="5664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456" y="-952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палаты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456" y="1187768"/>
            <a:ext cx="7409688" cy="44862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вертикализатор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перемещения из сидячего положения на краю кровати в (специальное) кресло, кресло-коляску или гигиеническое кресло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перемещения до посещения туалета; а также для последующей гигиены, осуществляемой медсестрой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при одевании и при гигиене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промежности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Вертикализатор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обеспечивает мобилизацию и, в определенной степени, оказывает терапевтический эффект , постепенно возвращая пациента к ортостатической нагрузке (в вертикальном положении, например, стоя) после длительных периодов нахождения в горизонтальном положении.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 b="10236"/>
          <a:stretch/>
        </p:blipFill>
        <p:spPr>
          <a:xfrm rot="5400000">
            <a:off x="7118960" y="1390437"/>
            <a:ext cx="5350051" cy="321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514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91757"/>
            <a:ext cx="10515600" cy="114268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8467"/>
            <a:ext cx="7623672" cy="58995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Противопролежневый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матрас «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Orthoforma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застою крови и лимфы в тканях, обеспечивает их нормальное питание и дыхание.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Предотвращает образование пролежней, сглаживая неровности спального места.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их конструкции лежат камеры, куда компрессор автоматически подает и откачивает воздух, благодаря чему снижается давление на кожные покровы и удерживается его естественное положение. Место контакта изделия с телом больного постоянно меняется, что создает иллюзию подвижности, не дает крови застаиваться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массажный эффект за счет попеременного надувания соседних секций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667" y1="98125" x2="36667" y2="98125"/>
                        <a14:foregroundMark x1="30000" y1="93563" x2="30000" y2="93563"/>
                        <a14:foregroundMark x1="15417" y1="31750" x2="15417" y2="31750"/>
                        <a14:foregroundMark x1="34333" y1="33688" x2="34333" y2="33688"/>
                        <a14:foregroundMark x1="21333" y1="29313" x2="21333" y2="29313"/>
                        <a14:foregroundMark x1="28250" y1="29812" x2="28250" y2="29812"/>
                        <a14:foregroundMark x1="33667" y1="30625" x2="33667" y2="30625"/>
                        <a14:foregroundMark x1="6333" y1="57438" x2="6333" y2="57438"/>
                        <a14:backgroundMark x1="41917" y1="31438" x2="97417" y2="38750"/>
                        <a14:backgroundMark x1="66167" y1="44563" x2="98750" y2="5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53" y="575937"/>
            <a:ext cx="4711547" cy="6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76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902" y="183745"/>
            <a:ext cx="11362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ослабленных, тяжелобольных пациентов для коррекции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-энергетических нарушений используются различные методы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поддержки: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сипинг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зондовое, парентеральное и смешанное питание.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615" y="167625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Сипинг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«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feeds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(от англ. </a:t>
            </a:r>
            <a:r>
              <a:rPr lang="ru-RU" sz="2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«пить маленькими глотками»), представляет вид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нутриционной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поддержки, при котором больной через трубочку принимает готовые питательные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энтеральные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смеси небольшими глотками в течение 15–20 мин.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615" y="427676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сипинга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специальные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энтеральные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гиперкалорические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питательные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смеси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Нутридринг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Суппортан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нейтральным вкусом либо с различными вкусовыми добавками (шоколад, кофе, ваниль, клубника, банан, абрикос и др.).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083" y1="32500" x2="57000" y2="34000"/>
                        <a14:foregroundMark x1="51083" y1="32375" x2="62083" y2="3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884" y="232999"/>
            <a:ext cx="3163673" cy="4218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50" l="3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96" y="2342114"/>
            <a:ext cx="3876585" cy="5168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16" y="-82172"/>
            <a:ext cx="4635667" cy="61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7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926" y="692458"/>
            <a:ext cx="63652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парентерального питания используется:</a:t>
            </a:r>
          </a:p>
          <a:p>
            <a:r>
              <a:rPr lang="ru-RU" sz="2800" dirty="0" smtClean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err="1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</a:t>
            </a:r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вен:</a:t>
            </a: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 </a:t>
            </a:r>
            <a:r>
              <a:rPr lang="ru-RU" sz="2800" dirty="0" err="1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40/80</a:t>
            </a:r>
            <a:endParaRPr lang="ru-RU" sz="2800" dirty="0">
              <a:solidFill>
                <a:srgbClr val="262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липид</a:t>
            </a: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центральных вен:</a:t>
            </a: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 </a:t>
            </a:r>
            <a:r>
              <a:rPr lang="ru-RU" sz="2800" dirty="0" err="1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48/150</a:t>
            </a:r>
          </a:p>
          <a:p>
            <a:r>
              <a:rPr lang="ru-RU" sz="2800" dirty="0" smtClean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липид</a:t>
            </a:r>
            <a:endParaRPr lang="ru-RU" sz="2800" dirty="0">
              <a:solidFill>
                <a:srgbClr val="262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 </a:t>
            </a:r>
            <a:r>
              <a:rPr lang="ru-RU" sz="2800" dirty="0" err="1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70/240</a:t>
            </a:r>
          </a:p>
          <a:p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 </a:t>
            </a:r>
            <a:r>
              <a:rPr lang="ru-RU" sz="2800" dirty="0" err="1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800" dirty="0">
                <a:solidFill>
                  <a:srgbClr val="262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70/180</a:t>
            </a:r>
            <a:endParaRPr lang="ru-RU" sz="2800" b="0" i="0" dirty="0">
              <a:solidFill>
                <a:srgbClr val="2626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1" t="20453" r="2241" b="29838"/>
          <a:stretch/>
        </p:blipFill>
        <p:spPr>
          <a:xfrm rot="16200000">
            <a:off x="8246613" y="-313224"/>
            <a:ext cx="3727147" cy="4009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28608" r="5129" b="28285"/>
          <a:stretch/>
        </p:blipFill>
        <p:spPr>
          <a:xfrm rot="16200000">
            <a:off x="4484437" y="2139786"/>
            <a:ext cx="3979518" cy="45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0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8056" y="365125"/>
            <a:ext cx="1090574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 паллиативной медицинской помощи больным с ВИЧ-инфекцией в России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8832" y="1524941"/>
            <a:ext cx="9036342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живет в условиях пандемии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представляет собой сочетание глобальных медицинских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экономических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заразилось ВИЧ в 1996-2001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выявляемость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в старших возрастных группах с сопутствующими заболеваниями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у значительного числа больных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 в стадию СПИДа с тяжелыми вторичными заболеваниями и осложнениями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смертности больных ВИЧ-инфекцией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причин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3116276"/>
            <a:ext cx="11584369" cy="3919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1" l="989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45" y="2503503"/>
            <a:ext cx="4745696" cy="47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9392" y="493454"/>
            <a:ext cx="9525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работают Психолог и социальный работник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основным социальным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доверенности на пациента на получение АРВТ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терапии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(СНИЛС, паспорт, полис, свидетельство о рождении, свидетельство о браке) (порядок оформления, необходимые документы,  куда обратиться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бесплатной юридической помощи различным категориям граждан (куда обратиться,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контакты)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различным категориям граждан (куда обращаться, чтобы оформить, общее представление, контакты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трудоустройства и оформление пособия по безработице (куда обратиться, какие документы нужны и контакты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 (запись в детский сад, школу) (куда обратиться, какие документы, контакты).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dirty="0" smtClean="0">
              <a:solidFill>
                <a:srgbClr val="262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1" l="989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46" y="974783"/>
            <a:ext cx="4319269" cy="43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884" y="29270"/>
            <a:ext cx="9412800" cy="6356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инвалидности (консультирование о возможности получения процедуры, куда обратиться, полезные контакты).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реабилитации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инвалидов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(общее представление).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социального обслуживания граждан (на дому, полустационарной и стационарной формах) (как оформить, контакты, куда обращаться).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контакты «горячих» линий  и телефонов доверия, телефонов «равных консультантов».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юридического характера, если нарушается права пациентов.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Взаимодействуют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различными общественными организациями, «Рабочими домами», социальными приютами и гостиницами и другими социально-значимыми заведениями.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пенсионного законодательства.</a:t>
            </a: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справок на ВИЧ+ детей для предоставления данного документа в ПФР по Самаре и Самарской области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1" l="989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00" y="2070338"/>
            <a:ext cx="4173660" cy="42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психолога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0611"/>
            <a:ext cx="8357558" cy="47363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по вопросам эмоционального состояния и вопросам диагноза «ВИЧ-инфекция»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безопасном поведении пациента в окружающей среде связанной с работой, семьей и т.д.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приверженности к АРВТ с пациентами, вставших на учет и «прервавших» АРВТ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когнитивных процессов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школы пациентов для ВИЧ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инфецированных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доверенных лиц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контактов «равного консультанта»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1" l="989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87" y="2158447"/>
            <a:ext cx="4745696" cy="47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1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76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" y="61668"/>
            <a:ext cx="4852029" cy="215915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313432" y="2377440"/>
            <a:ext cx="7251192" cy="2679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 !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8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06656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Распределение больных ВИЧ-инфекцией с клиническими проявлениями в стадиях 4А,Б,В в 2019-2021 годах на территории Самарской области (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абс.ч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2301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031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4880" y="-328473"/>
            <a:ext cx="767696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262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паллиативной медицины является необходимым структурным подразделением центра по профилактике и борьбе со СПИДом, в котором больным, в том числе с крайне тяжелыми формами заболевания, обеспечивается психоэмоциональная поддержка. Комплексный подход различных специалистов, внимание среднего и младшего медицинского персонала позволяет обеспечить круглосуточный высококвалифицированный и полноценный уход за больными. В отделение царит атмосфера доброты, заботы и любви к пациенту. Медицинский персонал профессионален, вежлив и обходителен.</a:t>
            </a:r>
            <a:endParaRPr lang="ru-RU" sz="2800" b="0" i="1" dirty="0">
              <a:solidFill>
                <a:srgbClr val="2626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201168" y="5861554"/>
            <a:ext cx="11750040" cy="866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1" l="989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04" y="1081920"/>
            <a:ext cx="4745696" cy="47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8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344" y="0"/>
            <a:ext cx="11136184" cy="616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1970" indent="-6350"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Показания для госпитализации в палаты паллиативной помощи  </a:t>
            </a:r>
          </a:p>
          <a:p>
            <a:pPr lvl="0" indent="-342900" algn="just" fontAlgn="base">
              <a:spcAft>
                <a:spcPts val="32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Терминальная 	стадия 	ВИЧ-инфекции 	(при 	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невозможности оказания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паллиативной помощи на дому). </a:t>
            </a:r>
            <a:endParaRPr lang="ru-RU" sz="2400" u="none" strike="noStrike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just" fontAlgn="base">
              <a:spcAft>
                <a:spcPts val="31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Морфологически 	подтвержденный 	диагноз 	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распространенной формы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злокачественного 	новообразования, 	не 	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подлежащего радикальному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противоопухолевому лечению. </a:t>
            </a:r>
            <a:endParaRPr lang="ru-RU" sz="2400" u="none" strike="noStrike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just" fontAlgn="base">
              <a:spcAft>
                <a:spcPts val="335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Хронический 	болевой 	синдром, 	обусловленный 	злокачественным новообразованием. </a:t>
            </a:r>
            <a:endParaRPr lang="ru-RU" sz="2400" u="none" strike="noStrike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just" fontAlgn="base">
              <a:spcAft>
                <a:spcPts val="36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Длительный болевой синдром иной этиологии. </a:t>
            </a:r>
            <a:endParaRPr lang="ru-RU" sz="2400" u="none" strike="noStrike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just" fontAlgn="base"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Тяжелые 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стойкие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интеллектуальные нарушения (деменция), двигательные неврологические расстройства после перенесенных оппортунистических и вторичных заболеваний, инсульта, черепно-мозговой травмы, злоупотребления </a:t>
            </a:r>
            <a:r>
              <a:rPr lang="ru-RU" sz="24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психоактивными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веществами. </a:t>
            </a:r>
            <a:endParaRPr lang="ru-RU" sz="2400" u="none" strike="noStrike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just" fontAlgn="base">
              <a:spcAft>
                <a:spcPts val="2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Глубокие трофические расстройства (трофические язвы, пролежни</a:t>
            </a:r>
            <a:r>
              <a:rPr lang="ru-RU" sz="2400" u="none" strike="noStrike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r>
              <a:rPr lang="ru-RU" sz="2400" u="none" strike="noStrike" baseline="-25000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39" y="540102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Частота различных симптомов у больных СПИДом </a:t>
            </a:r>
            <a:r>
              <a:rPr lang="ru-RU" altLang="ru-RU" sz="1600" dirty="0">
                <a:latin typeface="Arial" panose="020B0604020202020204" pitchFamily="34" charset="0"/>
              </a:rPr>
              <a:t/>
            </a:r>
            <a:br>
              <a:rPr lang="ru-RU" altLang="ru-RU" sz="1600" dirty="0">
                <a:latin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141464"/>
              </p:ext>
            </p:extLst>
          </p:nvPr>
        </p:nvGraphicFramePr>
        <p:xfrm>
          <a:off x="1304975" y="1769774"/>
          <a:ext cx="9307729" cy="4189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2155">
                  <a:extLst>
                    <a:ext uri="{9D8B030D-6E8A-4147-A177-3AD203B41FA5}">
                      <a16:colId xmlns:a16="http://schemas.microsoft.com/office/drawing/2014/main" xmlns="" val="40979301"/>
                    </a:ext>
                  </a:extLst>
                </a:gridCol>
                <a:gridCol w="2865574">
                  <a:extLst>
                    <a:ext uri="{9D8B030D-6E8A-4147-A177-3AD203B41FA5}">
                      <a16:colId xmlns:a16="http://schemas.microsoft.com/office/drawing/2014/main" xmlns="" val="4254500664"/>
                    </a:ext>
                  </a:extLst>
                </a:gridCol>
              </a:tblGrid>
              <a:tr h="276887">
                <a:tc>
                  <a:txBody>
                    <a:bodyPr/>
                    <a:lstStyle/>
                    <a:p>
                      <a:pPr marL="635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Симптомы 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Распространенность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472899796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Слабость, упадок сил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48—45%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1094814033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Потеря веса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37—91%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3567352853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Боль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29—76%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546216670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Потеря аппетита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26—51%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3729648335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Тревога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25—40%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4051756657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Бессонница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21—50%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1341404359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Кашель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19—60%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824795498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Тошнота и рвота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17—43%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3340205761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Одышка, респираторные симптомы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15—48%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3327935518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Депрессия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15—40%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1297987409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Диарея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11—32%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3181836298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Запор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10—29%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9" marR="72875" marT="41824" marB="0"/>
                </a:tc>
                <a:extLst>
                  <a:ext uri="{0D108BD9-81ED-4DB2-BD59-A6C34878D82A}">
                    <a16:rowId xmlns:a16="http://schemas.microsoft.com/office/drawing/2014/main" xmlns="" val="21067778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2934697"/>
            <a:ext cx="11262063" cy="381076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15184" y="1202884"/>
            <a:ext cx="108811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Частота различных симптомов у больных СПИДом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Selwyn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Forstein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2003, Клинический протокол для Европейского региона ВОЗ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2920" y="362602"/>
            <a:ext cx="11120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№2 функционирует с июля 2014 года. В стационаре создана комфортная обстановка для лечения пациентов с хроническими вирусными заболеваниями, а также с широким перечнем заболеваний внутренних органов и систем.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325606" y="6128724"/>
            <a:ext cx="11750040" cy="86639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02920" y="3127248"/>
            <a:ext cx="3072384" cy="1124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25637" y="2422200"/>
            <a:ext cx="3177798" cy="155009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для лечения больных ВИЧ-инфекцией №2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6273" y="4278058"/>
            <a:ext cx="3369364" cy="20743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Ко-инфекция 28 коек: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-14 терапевтических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-14 инфекционных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03435" y="4237096"/>
            <a:ext cx="3500901" cy="20105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Паллиативное отделение: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-13 коек + 3 ПИТ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 rot="5400000">
            <a:off x="2739175" y="3310402"/>
            <a:ext cx="829818" cy="60350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8219119" y="3237286"/>
            <a:ext cx="656154" cy="57607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331" y="574179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размещения пациентов в одно-, двух- и трехместных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палатах.</a:t>
            </a:r>
            <a:r>
              <a:rPr lang="ru-RU" sz="2800" dirty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 ВИЧ-инфекцией в стационар в плановом порядке осуществляется при наличии показаний и в течение 7-10 дней с момента выдачи направления от врача-инфекциониста поликлиники Центра СПИД.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68"/>
          <p:cNvPicPr/>
          <p:nvPr/>
        </p:nvPicPr>
        <p:blipFill>
          <a:blip r:embed="rId2"/>
          <a:stretch>
            <a:fillRect/>
          </a:stretch>
        </p:blipFill>
        <p:spPr>
          <a:xfrm>
            <a:off x="6379331" y="1317694"/>
            <a:ext cx="5334290" cy="355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8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784" y="125998"/>
            <a:ext cx="11582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Паллиативная медицина на отделении рассчитана на решение комплекса задач, связанных с оказанием разнонаправленной помощи, пациентам с ВИЧ-инфекцией, которая осуществляется междисциплинарной командой в составе: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анестезиолог-реаниматолог,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инфекционист,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невропатолог,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окулист,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ЛОР,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томатолог,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хирург,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акушер-гинеколог,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работник.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08"/>
          <a:stretch/>
        </p:blipFill>
        <p:spPr bwMode="auto">
          <a:xfrm>
            <a:off x="5832360" y="2112264"/>
            <a:ext cx="5458253" cy="372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72" b="98876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65"/>
          <a:stretch/>
        </p:blipFill>
        <p:spPr>
          <a:xfrm>
            <a:off x="176784" y="5938790"/>
            <a:ext cx="11750040" cy="8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1384</TotalTime>
  <Words>1092</Words>
  <Application>Microsoft Office PowerPoint</Application>
  <PresentationFormat>Широкоэкранный</PresentationFormat>
  <Paragraphs>145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 «Организация работы паллиативного отделения ГБУЗ СОКЦ СПИД» </vt:lpstr>
      <vt:lpstr>Актуальность проблемы паллиативной медицинской помощи больным с ВИЧ-инфекцией в России </vt:lpstr>
      <vt:lpstr>Распределение больных ВИЧ-инфекцией с клиническими проявлениями в стадиях 4А,Б,В в 2019-2021 годах на территории Самарской области (абс.ч.) </vt:lpstr>
      <vt:lpstr>Презентация PowerPoint</vt:lpstr>
      <vt:lpstr>Презентация PowerPoint</vt:lpstr>
      <vt:lpstr>Частота различных симптомов у больных СПИДом   </vt:lpstr>
      <vt:lpstr>Презентация PowerPoint</vt:lpstr>
      <vt:lpstr>Презентация PowerPoint</vt:lpstr>
      <vt:lpstr>Презентация PowerPoint</vt:lpstr>
      <vt:lpstr>За период с 2019 – 2021 пролечено </vt:lpstr>
      <vt:lpstr>Презентация PowerPoint</vt:lpstr>
      <vt:lpstr>Оснащение палаты</vt:lpstr>
      <vt:lpstr>Оснащение палаты</vt:lpstr>
      <vt:lpstr>Оснащение палаты </vt:lpstr>
      <vt:lpstr>Презентация PowerPoint</vt:lpstr>
      <vt:lpstr>Оснащение палаты </vt:lpstr>
      <vt:lpstr>Оснащение палаты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психолога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«Самарский областной клинический центр  профилактики и борьбы  со СПИД»  «Организация работы паллиативного отделения ГБУЗ СОКЦ СПИД»</dc:title>
  <dc:creator>Tatiana Navol'neva</dc:creator>
  <cp:lastModifiedBy>Панасенко Виктория Владимировна</cp:lastModifiedBy>
  <cp:revision>52</cp:revision>
  <dcterms:created xsi:type="dcterms:W3CDTF">2022-11-01T14:43:39Z</dcterms:created>
  <dcterms:modified xsi:type="dcterms:W3CDTF">2022-12-05T04:30:27Z</dcterms:modified>
</cp:coreProperties>
</file>