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69" r:id="rId3"/>
    <p:sldId id="271" r:id="rId4"/>
    <p:sldId id="259" r:id="rId5"/>
    <p:sldId id="273" r:id="rId6"/>
    <p:sldId id="263" r:id="rId7"/>
    <p:sldId id="274" r:id="rId8"/>
    <p:sldId id="282" r:id="rId9"/>
    <p:sldId id="281" r:id="rId10"/>
    <p:sldId id="276" r:id="rId11"/>
    <p:sldId id="280" r:id="rId12"/>
    <p:sldId id="266" r:id="rId13"/>
    <p:sldId id="279" r:id="rId14"/>
    <p:sldId id="284" r:id="rId15"/>
    <p:sldId id="285" r:id="rId16"/>
    <p:sldId id="283" r:id="rId17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2A0"/>
    <a:srgbClr val="0000CC"/>
    <a:srgbClr val="55E422"/>
    <a:srgbClr val="E64A64"/>
    <a:srgbClr val="DFAC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13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0;&#1085;&#1089;&#1090;&#1072;&#1089;&#1080;&#1103;\Desktop\&#1057;&#1072;&#1084;&#1072;&#1088;&#1072;\&#1057;&#1077;&#1088;&#1077;&#1076;&#1072;&#1074;&#1080;&#1085;&#1072;\2022\&#1086;&#1087;&#1088;&#1086;&#1089;%20&#1057;&#1077;&#1088;&#1077;&#1076;&#1072;&#1074;&#1080;&#1085;&#1072;%20&#1087;&#1077;&#1088;&#1089;&#1086;&#1085;&#1072;&#1083;%20(&#1085;&#1086;&#1103;&#1073;&#1088;&#1100;%20202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404179876711262"/>
          <c:y val="0.14206011345356023"/>
          <c:w val="0.37332178537992922"/>
          <c:h val="0.8342839725679451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55E422"/>
                </a:gs>
                <a:gs pos="24000">
                  <a:srgbClr val="FFFF0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gradFill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55E422"/>
                  </a:gs>
                </a:gsLst>
                <a:lin ang="5400000" scaled="0"/>
              </a:gradFill>
            </a:ln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32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34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16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17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31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23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7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41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8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34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Pt>
            <c:idx val="9"/>
            <c:invertIfNegative val="0"/>
            <c:bubble3D val="0"/>
            <c:spPr>
              <a:gradFill flip="none" rotWithShape="1">
                <a:gsLst>
                  <a:gs pos="0">
                    <a:srgbClr val="55E422"/>
                  </a:gs>
                  <a:gs pos="16000">
                    <a:srgbClr val="FFFF00"/>
                  </a:gs>
                  <a:gs pos="100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55E422"/>
                    </a:gs>
                  </a:gsLst>
                  <a:lin ang="5400000" scaled="0"/>
                </a:gra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Лист1!$A$74:$A$83</c:f>
              <c:strCache>
                <c:ptCount val="10"/>
                <c:pt idx="0">
                  <c:v>В нашем учреждении здравоохранения четко распределены обязанности, права и уровень ответственности между сотрудниками</c:v>
                </c:pt>
                <c:pt idx="1">
                  <c:v>Мне понятны критерии, по которым мой непосредственный руководитель оценивает мою работу как сотрудника</c:v>
                </c:pt>
                <c:pt idx="2">
                  <c:v>В нашей учреждении здравоохранения материальное вознаграждение напрямую зависит от результатов работы сотрудников</c:v>
                </c:pt>
                <c:pt idx="3">
                  <c:v>В нашем учреждении здравоохранения используются прозрачные и понятные мне методы материальной мотивации</c:v>
                </c:pt>
                <c:pt idx="4">
                  <c:v>Руководитель дает регулярные и справедливые отзывы о моей работе (в том числе положительные)</c:v>
                </c:pt>
                <c:pt idx="5">
                  <c:v>В коллективе выстроены партнерские отношения, которые способствуют оперативному решению вопросов</c:v>
                </c:pt>
                <c:pt idx="6">
                  <c:v>В нашем учреждении НЕ возникают ситуации выполнения функций, не свойственных уровню подготовки</c:v>
                </c:pt>
                <c:pt idx="7">
                  <c:v>У меня есть четкое понимание моего профессионального роста и личностных компетенций, которые мне необходимо развивать</c:v>
                </c:pt>
                <c:pt idx="8">
                  <c:v>В учреждении поощряется открытый обмен мнениями среди сотрудников и конструктивная критика</c:v>
                </c:pt>
                <c:pt idx="9">
                  <c:v>Автоматизированные системы позволяют более эффективно выполнять рабочие процессы</c:v>
                </c:pt>
              </c:strCache>
            </c:strRef>
          </c:cat>
          <c:val>
            <c:numRef>
              <c:f>Лист1!$B$74:$B$83</c:f>
              <c:numCache>
                <c:formatCode>0.0</c:formatCode>
                <c:ptCount val="10"/>
                <c:pt idx="0">
                  <c:v>4.9333333333333336</c:v>
                </c:pt>
                <c:pt idx="1">
                  <c:v>5.2391304347826084</c:v>
                </c:pt>
                <c:pt idx="2">
                  <c:v>4.1304347826086953</c:v>
                </c:pt>
                <c:pt idx="3">
                  <c:v>4.1739130434782608</c:v>
                </c:pt>
                <c:pt idx="4">
                  <c:v>5.0434782608695654</c:v>
                </c:pt>
                <c:pt idx="5">
                  <c:v>4.5434782608695654</c:v>
                </c:pt>
                <c:pt idx="6">
                  <c:v>4.2391304347826084</c:v>
                </c:pt>
                <c:pt idx="7">
                  <c:v>5.6</c:v>
                </c:pt>
                <c:pt idx="8">
                  <c:v>5</c:v>
                </c:pt>
                <c:pt idx="9">
                  <c:v>3.847826086956522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4"/>
        <c:overlap val="-25"/>
        <c:axId val="759058656"/>
        <c:axId val="759059200"/>
      </c:barChart>
      <c:catAx>
        <c:axId val="7590586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759059200"/>
        <c:crosses val="autoZero"/>
        <c:auto val="1"/>
        <c:lblAlgn val="l"/>
        <c:lblOffset val="100"/>
        <c:noMultiLvlLbl val="0"/>
      </c:catAx>
      <c:valAx>
        <c:axId val="75905920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59058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35676-3994-40AC-943C-F9DCB78F600A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9207B-E078-4F43-9D6E-7300C645A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9207B-E078-4F43-9D6E-7300C645A34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8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0EDF-1E01-4EC6-A849-DBBE90C7424A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305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8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8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80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F75A8A-D176-2D43-A872-D8B0620A69E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8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60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7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6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79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46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13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6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13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45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2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36F3-F2DD-4A37-A47B-2FDE3CEB7338}" type="datetimeFigureOut">
              <a:rPr lang="ru-RU" smtClean="0"/>
              <a:pPr/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DCC6B-006C-4CD3-A5A9-9F78D2BF1C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2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ренинг на сплочение, тренинги сплочения коллектива (3)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49"/>
          <a:stretch/>
        </p:blipFill>
        <p:spPr>
          <a:xfrm>
            <a:off x="0" y="18654"/>
            <a:ext cx="9516681" cy="683934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араллелограмм 4"/>
          <p:cNvSpPr/>
          <p:nvPr/>
        </p:nvSpPr>
        <p:spPr>
          <a:xfrm>
            <a:off x="4094311" y="1"/>
            <a:ext cx="7531632" cy="6857998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0342" y="5382160"/>
            <a:ext cx="8098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Консультативная поликлиника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ГБУЗ «Самарской областной клинической больницы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err="1" smtClean="0">
                <a:solidFill>
                  <a:srgbClr val="C00000"/>
                </a:solidFill>
              </a:rPr>
              <a:t>им.В.Д</a:t>
            </a:r>
            <a:r>
              <a:rPr lang="ru-RU" sz="2000" dirty="0" smtClean="0">
                <a:solidFill>
                  <a:srgbClr val="C00000"/>
                </a:solidFill>
              </a:rPr>
              <a:t>. </a:t>
            </a:r>
            <a:r>
              <a:rPr lang="ru-RU" sz="2000" dirty="0" err="1" smtClean="0">
                <a:solidFill>
                  <a:srgbClr val="C00000"/>
                </a:solidFill>
              </a:rPr>
              <a:t>Середавина</a:t>
            </a:r>
            <a:r>
              <a:rPr lang="ru-RU" sz="2000" dirty="0" smtClean="0">
                <a:solidFill>
                  <a:srgbClr val="C00000"/>
                </a:solidFill>
              </a:rPr>
              <a:t>»  </a:t>
            </a:r>
            <a:endParaRPr lang="en-US" sz="2000" dirty="0" smtClean="0">
              <a:solidFill>
                <a:srgbClr val="C00000"/>
              </a:solidFill>
            </a:endParaRPr>
          </a:p>
          <a:p>
            <a:pPr algn="r"/>
            <a:r>
              <a:rPr lang="ru-RU" sz="2000" dirty="0" smtClean="0">
                <a:solidFill>
                  <a:srgbClr val="C00000"/>
                </a:solidFill>
              </a:rPr>
              <a:t>2022 год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4941052" y="2053031"/>
            <a:ext cx="7837716" cy="2726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развитие кадрового потенциала для обеспечения качества медицинской помощи</a:t>
            </a:r>
            <a:endParaRPr lang="ru-RU" sz="4000" b="1" dirty="0">
              <a:gradFill flip="none" rotWithShape="1">
                <a:gsLst>
                  <a:gs pos="0">
                    <a:schemeClr val="accent5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5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5">
                      <a:lumMod val="75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4094311" y="18654"/>
            <a:ext cx="1722289" cy="6839346"/>
          </a:xfrm>
          <a:prstGeom prst="line">
            <a:avLst/>
          </a:prstGeom>
          <a:ln w="76200">
            <a:solidFill>
              <a:srgbClr val="55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Анстасия\Downloads\1620071479_33-phonoteka_org-p-znaki-voprosa-fon-39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265"/>
          <a:stretch/>
        </p:blipFill>
        <p:spPr bwMode="auto">
          <a:xfrm>
            <a:off x="-1" y="0"/>
            <a:ext cx="2544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44486" y="130176"/>
            <a:ext cx="9480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Персональный опрос </a:t>
            </a:r>
            <a:r>
              <a:rPr lang="ru-RU" sz="3200" dirty="0" smtClean="0"/>
              <a:t>– анкета для  </a:t>
            </a:r>
          </a:p>
          <a:p>
            <a:pPr algn="ctr"/>
            <a:r>
              <a:rPr lang="ru-RU" sz="3200" dirty="0" smtClean="0"/>
              <a:t>медицинских </a:t>
            </a:r>
            <a:r>
              <a:rPr lang="ru-RU" sz="3200" dirty="0"/>
              <a:t>сестёр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3567" y="1564524"/>
            <a:ext cx="870933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Оценка знаний и навыков </a:t>
            </a:r>
            <a:r>
              <a:rPr lang="ru-RU" sz="2800" b="1" dirty="0" smtClean="0"/>
              <a:t>по шкале </a:t>
            </a:r>
            <a:r>
              <a:rPr lang="ru-RU" sz="2800" b="1" dirty="0"/>
              <a:t>от "0" до "4</a:t>
            </a:r>
            <a:r>
              <a:rPr lang="ru-RU" sz="2800" b="1" dirty="0" smtClean="0"/>
              <a:t>", </a:t>
            </a:r>
            <a:r>
              <a:rPr lang="ru-RU" sz="2800" b="1" dirty="0"/>
              <a:t>где </a:t>
            </a:r>
            <a:r>
              <a:rPr lang="ru-RU" sz="2800" b="1" dirty="0" smtClean="0"/>
              <a:t>:</a:t>
            </a:r>
          </a:p>
          <a:p>
            <a:endParaRPr lang="ru-RU" sz="2800" b="1" dirty="0" smtClean="0"/>
          </a:p>
          <a:p>
            <a:r>
              <a:rPr lang="ru-RU" sz="2000" dirty="0" smtClean="0"/>
              <a:t>"</a:t>
            </a:r>
            <a:r>
              <a:rPr lang="ru-RU" sz="2000" dirty="0"/>
              <a:t>0" -  не выполняю, знания и навыки по данной функции отсутствуют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"1" -  не выполняю, но есть некоторые знания в данной области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"2" -  не выполняю или выполняю на разовой/периодической основе, есть знания и опыт их применения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"3" - выполняю на регулярной основе, есть знания и успешный опыт их применения на практике</a:t>
            </a:r>
            <a:r>
              <a:rPr lang="ru-RU" sz="2000" dirty="0" smtClean="0"/>
              <a:t>;</a:t>
            </a:r>
          </a:p>
          <a:p>
            <a:endParaRPr lang="ru-RU" sz="1200" dirty="0"/>
          </a:p>
          <a:p>
            <a:r>
              <a:rPr lang="ru-RU" sz="2000" dirty="0"/>
              <a:t>"4" - выполняю на регулярной основе, сотрудник может быть наставником по данному направлению.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733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310413" y="1613671"/>
            <a:ext cx="5112487" cy="4515002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Вопросы анкеты: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870" y="1972452"/>
            <a:ext cx="4821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Категории вопросов:</a:t>
            </a:r>
          </a:p>
          <a:p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Навыки работы с Программным </a:t>
            </a:r>
            <a:r>
              <a:rPr lang="ru-RU" sz="2400" dirty="0" smtClean="0"/>
              <a:t>обеспечением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Навыки работы в Манипуляционных и Процедурных кабинетах</a:t>
            </a:r>
          </a:p>
          <a:p>
            <a:endParaRPr lang="ru-RU" sz="2400" dirty="0"/>
          </a:p>
          <a:p>
            <a:endParaRPr lang="ru-RU" sz="24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045200" y="907051"/>
            <a:ext cx="0" cy="5547429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768856" y="1058011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Например: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264400" y="1674308"/>
            <a:ext cx="46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с врачебной программой (ЕМИАС, </a:t>
            </a:r>
            <a:r>
              <a:rPr lang="ru-RU" dirty="0" err="1"/>
              <a:t>АиС</a:t>
            </a:r>
            <a:r>
              <a:rPr lang="ru-RU" dirty="0"/>
              <a:t> -поликлиника): оформление консультации врача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4400" y="2813734"/>
            <a:ext cx="4218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Стоматологический </a:t>
            </a:r>
            <a:r>
              <a:rPr lang="ru-RU" dirty="0" smtClean="0"/>
              <a:t>кабинет: </a:t>
            </a:r>
            <a:r>
              <a:rPr lang="ru-RU" dirty="0"/>
              <a:t>Работа с картотекой, работа в ЕМИАС и АИС со стоматологическим пациентом, подготовка инструментов к малым операциям, запись на госпитализацию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6404307" y="1698535"/>
            <a:ext cx="684397" cy="923330"/>
            <a:chOff x="6338703" y="752971"/>
            <a:chExt cx="684397" cy="923330"/>
          </a:xfrm>
        </p:grpSpPr>
        <p:sp>
          <p:nvSpPr>
            <p:cNvPr id="19" name="Овал 18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436056" y="2952401"/>
            <a:ext cx="684397" cy="923330"/>
            <a:chOff x="6338703" y="752971"/>
            <a:chExt cx="684397" cy="923330"/>
          </a:xfrm>
        </p:grpSpPr>
        <p:sp>
          <p:nvSpPr>
            <p:cNvPr id="22" name="Овал 21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436056" y="4628801"/>
            <a:ext cx="684397" cy="923330"/>
            <a:chOff x="6338703" y="752971"/>
            <a:chExt cx="684397" cy="923330"/>
          </a:xfrm>
        </p:grpSpPr>
        <p:sp>
          <p:nvSpPr>
            <p:cNvPr id="25" name="Овал 24"/>
            <p:cNvSpPr/>
            <p:nvPr/>
          </p:nvSpPr>
          <p:spPr>
            <a:xfrm>
              <a:off x="6338703" y="866071"/>
              <a:ext cx="684397" cy="713672"/>
            </a:xfrm>
            <a:prstGeom prst="ellips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445951" y="752971"/>
              <a:ext cx="3429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400" b="1" dirty="0" smtClean="0">
                  <a:solidFill>
                    <a:srgbClr val="55E422"/>
                  </a:solidFill>
                </a:rPr>
                <a:t>?</a:t>
              </a:r>
              <a:endParaRPr lang="ru-RU" sz="5400" b="1" dirty="0">
                <a:solidFill>
                  <a:srgbClr val="55E422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211828" y="4623136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Кабинет ЭЭГ </a:t>
            </a:r>
            <a:r>
              <a:rPr lang="ru-RU" dirty="0" smtClean="0"/>
              <a:t>мониторинга: </a:t>
            </a:r>
            <a:r>
              <a:rPr lang="ru-RU" dirty="0"/>
              <a:t>Работа на аппарате </a:t>
            </a:r>
            <a:r>
              <a:rPr lang="ru-RU" dirty="0" err="1"/>
              <a:t>Nikolett</a:t>
            </a:r>
            <a:r>
              <a:rPr lang="ru-RU" dirty="0"/>
              <a:t>, запись ЭЭГ мониторинга, предварительная запись на манипуляцию, мелкий ремонт аппаратуры</a:t>
            </a:r>
          </a:p>
        </p:txBody>
      </p:sp>
    </p:spTree>
    <p:extLst>
      <p:ext uri="{BB962C8B-B14F-4D97-AF65-F5344CB8AC3E}">
        <p14:creationId xmlns:p14="http://schemas.microsoft.com/office/powerpoint/2010/main" val="11118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52" y="2247900"/>
            <a:ext cx="10315049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3034865" y="-2191781"/>
            <a:ext cx="1159887" cy="6211268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882464" y="-2344181"/>
            <a:ext cx="1159887" cy="6211268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24868" y="420271"/>
            <a:ext cx="5333019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Матрица компетенции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52701" y="1857374"/>
            <a:ext cx="8458200" cy="1171575"/>
          </a:xfrm>
          <a:prstGeom prst="roundRect">
            <a:avLst/>
          </a:prstGeom>
          <a:noFill/>
          <a:ln w="28575">
            <a:solidFill>
              <a:srgbClr val="55E4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00809" y="1857374"/>
            <a:ext cx="109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функции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6200000">
            <a:off x="333521" y="3458276"/>
            <a:ext cx="2228853" cy="1446397"/>
          </a:xfrm>
          <a:prstGeom prst="roundRect">
            <a:avLst/>
          </a:prstGeom>
          <a:noFill/>
          <a:ln w="28575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150684" y="3901559"/>
            <a:ext cx="152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сотрудники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148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нстасия\Downloads\oc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6"/>
          <a:stretch/>
        </p:blipFill>
        <p:spPr bwMode="auto">
          <a:xfrm>
            <a:off x="5575299" y="2322230"/>
            <a:ext cx="6333305" cy="433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2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29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Что позволит: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669" y="1516243"/>
            <a:ext cx="82524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Увидеть </a:t>
            </a:r>
            <a:r>
              <a:rPr lang="ru-RU" sz="2400" dirty="0" smtClean="0"/>
              <a:t>«западающие» функции в подразделении;</a:t>
            </a:r>
          </a:p>
          <a:p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Определить сотрудников и функции, которым необходимо «подтягивать» в первую очередь;</a:t>
            </a:r>
            <a:endParaRPr lang="ru-RU" sz="2400" dirty="0"/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Сформировать индивидуальные планы развития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для сотрудников;</a:t>
            </a:r>
          </a:p>
          <a:p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Определить наставников по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западающим направлениям </a:t>
            </a:r>
            <a:endParaRPr lang="ru-RU" sz="2400" dirty="0"/>
          </a:p>
          <a:p>
            <a:endParaRPr lang="ru-RU" sz="2400" dirty="0"/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889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3228974" y="4140200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2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3268109" y="1674993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Например: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218" name="Picture 2" descr="C:\Users\Анстасия\Downloads\a26c7926bbf7f87e44df131b947bc0050c40c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462" r="25223" b="38395"/>
          <a:stretch/>
        </p:blipFill>
        <p:spPr bwMode="auto">
          <a:xfrm flipH="1">
            <a:off x="480460" y="3141307"/>
            <a:ext cx="2322696" cy="292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8060" y="1674993"/>
            <a:ext cx="4294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Медицинская сестра:</a:t>
            </a:r>
          </a:p>
          <a:p>
            <a:r>
              <a:rPr lang="ru-RU" sz="2000" b="1" dirty="0" smtClean="0"/>
              <a:t>Скрябина </a:t>
            </a:r>
          </a:p>
          <a:p>
            <a:r>
              <a:rPr lang="ru-RU" sz="2000" b="1" dirty="0" smtClean="0"/>
              <a:t>Любовь Михайловна</a:t>
            </a:r>
            <a:endParaRPr lang="ru-RU" sz="2000" dirty="0"/>
          </a:p>
          <a:p>
            <a:endParaRPr lang="ru-RU" sz="2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05" y="2708991"/>
            <a:ext cx="90646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375" y="2629100"/>
            <a:ext cx="3076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smtClean="0"/>
              <a:t>Уровень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353316" y="1800642"/>
            <a:ext cx="4029075" cy="212365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Зона развития </a:t>
            </a:r>
            <a:r>
              <a:rPr lang="en-US" sz="2000" b="1" dirty="0" smtClean="0"/>
              <a:t>&lt; 1</a:t>
            </a:r>
            <a:r>
              <a:rPr lang="ru-RU" sz="2000" b="1" dirty="0" smtClean="0"/>
              <a:t>:</a:t>
            </a:r>
          </a:p>
          <a:p>
            <a:endParaRPr lang="ru-RU" sz="1000" b="1" dirty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Работа с врачебной </a:t>
            </a:r>
            <a:r>
              <a:rPr lang="ru-RU" dirty="0" smtClean="0"/>
              <a:t>программой;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Перевязочная </a:t>
            </a:r>
            <a:r>
              <a:rPr lang="ru-RU" dirty="0" smtClean="0"/>
              <a:t>травматолога;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Гинекологический </a:t>
            </a:r>
            <a:r>
              <a:rPr lang="ru-RU" dirty="0" smtClean="0"/>
              <a:t>кабинет;</a:t>
            </a:r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900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dirty="0"/>
              <a:t>Прививочный </a:t>
            </a:r>
            <a:r>
              <a:rPr lang="ru-RU" dirty="0" smtClean="0"/>
              <a:t>кабинет.</a:t>
            </a:r>
            <a:endParaRPr lang="ru-RU" sz="20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013700" y="2306693"/>
            <a:ext cx="723900" cy="804595"/>
          </a:xfrm>
          <a:prstGeom prst="rightArrow">
            <a:avLst/>
          </a:prstGeom>
          <a:solidFill>
            <a:srgbClr val="EFD2A0"/>
          </a:solidFill>
          <a:ln>
            <a:solidFill>
              <a:srgbClr val="EFD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026400" y="4492052"/>
            <a:ext cx="723900" cy="804595"/>
          </a:xfrm>
          <a:prstGeom prst="rightArrow">
            <a:avLst/>
          </a:prstGeom>
          <a:solidFill>
            <a:srgbClr val="EFD2A0"/>
          </a:solidFill>
          <a:ln>
            <a:solidFill>
              <a:srgbClr val="EFD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Picture 4" descr="C:\Users\Анстасия\Downloads\florid-warped-transparent-dotted-list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765" y="2005574"/>
            <a:ext cx="1379537" cy="151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135268" y="1503513"/>
            <a:ext cx="2014537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План развития:</a:t>
            </a:r>
          </a:p>
        </p:txBody>
      </p:sp>
      <p:pic>
        <p:nvPicPr>
          <p:cNvPr id="9221" name="Picture 5" descr="C:\Users\Анстасия\Downloads\casual-life-3d-young-woman-explaining-lesson-material-standing-next-to-whiteboar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62" y="4640349"/>
            <a:ext cx="1561347" cy="165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154714" y="4091942"/>
            <a:ext cx="2014537" cy="40011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Наставник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68109" y="4082566"/>
            <a:ext cx="8645526" cy="0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5974" y="4236603"/>
            <a:ext cx="4029075" cy="18158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Сильные стороны</a:t>
            </a:r>
            <a:r>
              <a:rPr lang="en-US" sz="2000" b="1" dirty="0" smtClean="0"/>
              <a:t> &gt;3</a:t>
            </a:r>
            <a:r>
              <a:rPr lang="ru-RU" sz="2000" b="1" dirty="0" smtClean="0"/>
              <a:t>:</a:t>
            </a:r>
          </a:p>
          <a:p>
            <a:endParaRPr lang="ru-RU" sz="1000" b="1" dirty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dirty="0"/>
              <a:t>Эндоскопический кабинет;</a:t>
            </a:r>
            <a:endParaRPr lang="ru-RU" dirty="0" smtClean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342900" indent="-3429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dirty="0"/>
              <a:t>Выполнение базового уровня в Манипуляционных и Процедурных </a:t>
            </a:r>
            <a:r>
              <a:rPr lang="ru-RU" dirty="0" smtClean="0"/>
              <a:t>кабинетах.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536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1605111" y="15779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E64A6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План развития: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0687" y="2384784"/>
            <a:ext cx="4029075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Наставничество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3090" y="3968266"/>
            <a:ext cx="10576110" cy="0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6456511" y="15652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542087" y="2105384"/>
            <a:ext cx="4029075" cy="10772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Стандартизация рабочих мест</a:t>
            </a:r>
          </a:p>
        </p:txBody>
      </p:sp>
      <p:sp>
        <p:nvSpPr>
          <p:cNvPr id="23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1647271" y="41179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732847" y="4658084"/>
            <a:ext cx="4029075" cy="10772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Обучающие мини-видеоролики</a:t>
            </a:r>
          </a:p>
        </p:txBody>
      </p:sp>
      <p:sp>
        <p:nvSpPr>
          <p:cNvPr id="26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6409771" y="4105219"/>
            <a:ext cx="4199491" cy="2249307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584247" y="4531084"/>
            <a:ext cx="4029075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/>
            </a:lvl1pPr>
          </a:lstStyle>
          <a:p>
            <a:pPr algn="ctr"/>
            <a:r>
              <a:rPr lang="ru-RU" sz="3200" b="0" dirty="0"/>
              <a:t>Стандартные операционные карты (СОК)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091145" y="1690868"/>
            <a:ext cx="0" cy="4557532"/>
          </a:xfrm>
          <a:prstGeom prst="line">
            <a:avLst/>
          </a:prstGeom>
          <a:ln w="19050">
            <a:solidFill>
              <a:srgbClr val="EFD2A0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8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Novozhenina-TA\Desktop\shutterstock_5156942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/>
          <a:stretch/>
        </p:blipFill>
        <p:spPr bwMode="auto">
          <a:xfrm>
            <a:off x="0" y="0"/>
            <a:ext cx="6553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араллелограмм 6"/>
          <p:cNvSpPr/>
          <p:nvPr/>
        </p:nvSpPr>
        <p:spPr>
          <a:xfrm>
            <a:off x="4673600" y="0"/>
            <a:ext cx="5448300" cy="68580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30581" y="1982450"/>
            <a:ext cx="4950438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000" b="1" dirty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Спасибо за внимание </a:t>
            </a:r>
            <a:r>
              <a:rPr lang="ru-RU" sz="60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85800" y="5464770"/>
            <a:ext cx="3527119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chemeClr val="tx1">
                        <a:lumMod val="98000"/>
                      </a:schemeClr>
                    </a:gs>
                    <a:gs pos="7000">
                      <a:schemeClr val="bg1">
                        <a:shade val="67500"/>
                        <a:satMod val="115000"/>
                        <a:lumMod val="18000"/>
                      </a:schemeClr>
                    </a:gs>
                    <a:gs pos="100000">
                      <a:srgbClr val="740027"/>
                    </a:gs>
                  </a:gsLst>
                  <a:lin ang="0" scaled="1"/>
                  <a:tileRect/>
                </a:gradFill>
              </a:rPr>
              <a:t>Казакова Светлана</a:t>
            </a:r>
          </a:p>
          <a:p>
            <a:pPr algn="ctr"/>
            <a:r>
              <a:rPr lang="en-US" sz="2800" b="1" dirty="0">
                <a:ln w="10541" cmpd="sng">
                  <a:noFill/>
                  <a:prstDash val="solid"/>
                </a:ln>
              </a:rPr>
              <a:t>kazakovasa@sokb.ru</a:t>
            </a:r>
          </a:p>
        </p:txBody>
      </p:sp>
    </p:spTree>
    <p:extLst>
      <p:ext uri="{BB962C8B-B14F-4D97-AF65-F5344CB8AC3E}">
        <p14:creationId xmlns:p14="http://schemas.microsoft.com/office/powerpoint/2010/main" val="2193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609600" y="2222500"/>
            <a:ext cx="4991100" cy="4003721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61454" y="2442088"/>
            <a:ext cx="482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Детская консультативная поликлиника ГБУЗ СОКБ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им.В.Д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Середавина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участник проекта «Новая модель медицинской организации, </a:t>
            </a:r>
          </a:p>
          <a:p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осуществляющей первичную медико-санитарную помощь»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c 2018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г.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605127"/>
            <a:ext cx="4682808" cy="383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337135" y="-1489321"/>
            <a:ext cx="1497836" cy="5193347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>
            <a:off x="1113853" y="795627"/>
            <a:ext cx="3966145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4000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с</a:t>
            </a:r>
            <a:r>
              <a:rPr lang="ru-RU" sz="4000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тарт  в 2018 г.</a:t>
            </a:r>
            <a:endParaRPr lang="en-US" sz="4000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498" y="3411114"/>
            <a:ext cx="4349599" cy="281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16724" y="514826"/>
            <a:ext cx="2153155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lvl="1" indent="-1143000" algn="ctr" defTabSz="91433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9600" b="1" kern="0" cap="all" spc="100" dirty="0">
                <a:ln w="101600">
                  <a:solidFill>
                    <a:srgbClr val="79C400"/>
                  </a:solidFill>
                  <a:miter lim="800000"/>
                </a:ln>
                <a:solidFill>
                  <a:srgbClr val="79C400"/>
                </a:solidFill>
                <a:latin typeface="Segoe U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13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36">
            <a:extLst>
              <a:ext uri="{FF2B5EF4-FFF2-40B4-BE49-F238E27FC236}">
                <a16:creationId xmlns="" xmlns:a16="http://schemas.microsoft.com/office/drawing/2014/main" id="{69E01D86-99BD-4968-A5C9-F109C5A1780B}"/>
              </a:ext>
            </a:extLst>
          </p:cNvPr>
          <p:cNvSpPr/>
          <p:nvPr/>
        </p:nvSpPr>
        <p:spPr>
          <a:xfrm rot="16200000" flipH="1">
            <a:off x="-1398974" y="1395156"/>
            <a:ext cx="6858002" cy="4060056"/>
          </a:xfrm>
          <a:custGeom>
            <a:avLst/>
            <a:gdLst>
              <a:gd name="connsiteX0" fmla="*/ 0 w 6858002"/>
              <a:gd name="connsiteY0" fmla="*/ 0 h 3983038"/>
              <a:gd name="connsiteX1" fmla="*/ 6858002 w 6858002"/>
              <a:gd name="connsiteY1" fmla="*/ 0 h 3983038"/>
              <a:gd name="connsiteX2" fmla="*/ 6858002 w 6858002"/>
              <a:gd name="connsiteY2" fmla="*/ 3983038 h 3983038"/>
              <a:gd name="connsiteX3" fmla="*/ 0 w 6858002"/>
              <a:gd name="connsiteY3" fmla="*/ 3983038 h 3983038"/>
              <a:gd name="connsiteX4" fmla="*/ 0 w 6858002"/>
              <a:gd name="connsiteY4" fmla="*/ 0 h 398303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1367163 w 6858002"/>
              <a:gd name="connsiteY3" fmla="*/ 4006788 h 4006788"/>
              <a:gd name="connsiteX4" fmla="*/ 0 w 6858002"/>
              <a:gd name="connsiteY4" fmla="*/ 3983038 h 4006788"/>
              <a:gd name="connsiteX5" fmla="*/ 0 w 6858002"/>
              <a:gd name="connsiteY5" fmla="*/ 0 h 400678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3977198 w 6858002"/>
              <a:gd name="connsiteY3" fmla="*/ 3909134 h 4006788"/>
              <a:gd name="connsiteX4" fmla="*/ 1367163 w 6858002"/>
              <a:gd name="connsiteY4" fmla="*/ 4006788 h 4006788"/>
              <a:gd name="connsiteX5" fmla="*/ 0 w 6858002"/>
              <a:gd name="connsiteY5" fmla="*/ 3983038 h 4006788"/>
              <a:gd name="connsiteX6" fmla="*/ 0 w 6858002"/>
              <a:gd name="connsiteY6" fmla="*/ 0 h 4006788"/>
              <a:gd name="connsiteX0" fmla="*/ 0 w 6858002"/>
              <a:gd name="connsiteY0" fmla="*/ 0 h 4276238"/>
              <a:gd name="connsiteX1" fmla="*/ 6858002 w 6858002"/>
              <a:gd name="connsiteY1" fmla="*/ 0 h 4276238"/>
              <a:gd name="connsiteX2" fmla="*/ 6858002 w 6858002"/>
              <a:gd name="connsiteY2" fmla="*/ 3983038 h 4276238"/>
              <a:gd name="connsiteX3" fmla="*/ 5442014 w 6858002"/>
              <a:gd name="connsiteY3" fmla="*/ 3971278 h 4276238"/>
              <a:gd name="connsiteX4" fmla="*/ 3977198 w 6858002"/>
              <a:gd name="connsiteY4" fmla="*/ 3909134 h 4276238"/>
              <a:gd name="connsiteX5" fmla="*/ 1367163 w 6858002"/>
              <a:gd name="connsiteY5" fmla="*/ 4006788 h 4276238"/>
              <a:gd name="connsiteX6" fmla="*/ 0 w 6858002"/>
              <a:gd name="connsiteY6" fmla="*/ 3983038 h 4276238"/>
              <a:gd name="connsiteX7" fmla="*/ 0 w 6858002"/>
              <a:gd name="connsiteY7" fmla="*/ 0 h 4276238"/>
              <a:gd name="connsiteX0" fmla="*/ 0 w 6858002"/>
              <a:gd name="connsiteY0" fmla="*/ 0 h 4006788"/>
              <a:gd name="connsiteX1" fmla="*/ 6858002 w 6858002"/>
              <a:gd name="connsiteY1" fmla="*/ 0 h 4006788"/>
              <a:gd name="connsiteX2" fmla="*/ 6858002 w 6858002"/>
              <a:gd name="connsiteY2" fmla="*/ 3983038 h 4006788"/>
              <a:gd name="connsiteX3" fmla="*/ 5442014 w 6858002"/>
              <a:gd name="connsiteY3" fmla="*/ 3971278 h 4006788"/>
              <a:gd name="connsiteX4" fmla="*/ 3977198 w 6858002"/>
              <a:gd name="connsiteY4" fmla="*/ 3909134 h 4006788"/>
              <a:gd name="connsiteX5" fmla="*/ 1367163 w 6858002"/>
              <a:gd name="connsiteY5" fmla="*/ 4006788 h 4006788"/>
              <a:gd name="connsiteX6" fmla="*/ 0 w 6858002"/>
              <a:gd name="connsiteY6" fmla="*/ 3983038 h 4006788"/>
              <a:gd name="connsiteX7" fmla="*/ 0 w 6858002"/>
              <a:gd name="connsiteY7" fmla="*/ 0 h 40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2" h="4006788">
                <a:moveTo>
                  <a:pt x="0" y="0"/>
                </a:moveTo>
                <a:lnTo>
                  <a:pt x="6858002" y="0"/>
                </a:lnTo>
                <a:lnTo>
                  <a:pt x="6858002" y="3983038"/>
                </a:lnTo>
                <a:cubicBezTo>
                  <a:pt x="6330521" y="4004246"/>
                  <a:pt x="5922148" y="3983595"/>
                  <a:pt x="5442014" y="3971278"/>
                </a:cubicBezTo>
                <a:cubicBezTo>
                  <a:pt x="4961880" y="3958961"/>
                  <a:pt x="4648942" y="3901736"/>
                  <a:pt x="3977198" y="3909134"/>
                </a:cubicBezTo>
                <a:lnTo>
                  <a:pt x="1367163" y="4006788"/>
                </a:lnTo>
                <a:lnTo>
                  <a:pt x="0" y="3983038"/>
                </a:lnTo>
                <a:lnTo>
                  <a:pt x="0" y="0"/>
                </a:lnTo>
                <a:close/>
              </a:path>
            </a:pathLst>
          </a:custGeom>
          <a:solidFill>
            <a:srgbClr val="E64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EFA0889-CBF9-4957-837B-BB5544CE00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4153"/>
          <a:stretch/>
        </p:blipFill>
        <p:spPr>
          <a:xfrm>
            <a:off x="640913" y="-2064800"/>
            <a:ext cx="2778228" cy="4129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084" y="557482"/>
            <a:ext cx="32618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Кадровый дефицит 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pSp>
        <p:nvGrpSpPr>
          <p:cNvPr id="9" name="Group 25"/>
          <p:cNvGrpSpPr>
            <a:grpSpLocks noChangeAspect="1"/>
          </p:cNvGrpSpPr>
          <p:nvPr/>
        </p:nvGrpSpPr>
        <p:grpSpPr bwMode="auto">
          <a:xfrm>
            <a:off x="1152457" y="3677318"/>
            <a:ext cx="1755140" cy="1756902"/>
            <a:chOff x="2347" y="665"/>
            <a:chExt cx="2988" cy="2991"/>
          </a:xfrm>
          <a:solidFill>
            <a:schemeClr val="bg1"/>
          </a:solidFill>
        </p:grpSpPr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2347" y="665"/>
              <a:ext cx="2988" cy="2991"/>
            </a:xfrm>
            <a:custGeom>
              <a:avLst/>
              <a:gdLst>
                <a:gd name="T0" fmla="*/ 1664 w 1984"/>
                <a:gd name="T1" fmla="*/ 504 h 1984"/>
                <a:gd name="T2" fmla="*/ 1312 w 1984"/>
                <a:gd name="T3" fmla="*/ 320 h 1984"/>
                <a:gd name="T4" fmla="*/ 739 w 1984"/>
                <a:gd name="T5" fmla="*/ 601 h 1984"/>
                <a:gd name="T6" fmla="*/ 448 w 1984"/>
                <a:gd name="T7" fmla="*/ 0 h 1984"/>
                <a:gd name="T8" fmla="*/ 114 w 1984"/>
                <a:gd name="T9" fmla="*/ 614 h 1984"/>
                <a:gd name="T10" fmla="*/ 132 w 1984"/>
                <a:gd name="T11" fmla="*/ 675 h 1984"/>
                <a:gd name="T12" fmla="*/ 611 w 1984"/>
                <a:gd name="T13" fmla="*/ 839 h 1984"/>
                <a:gd name="T14" fmla="*/ 320 w 1984"/>
                <a:gd name="T15" fmla="*/ 1320 h 1984"/>
                <a:gd name="T16" fmla="*/ 416 w 1984"/>
                <a:gd name="T17" fmla="*/ 1856 h 1984"/>
                <a:gd name="T18" fmla="*/ 1984 w 1984"/>
                <a:gd name="T19" fmla="*/ 1824 h 1984"/>
                <a:gd name="T20" fmla="*/ 1760 w 1984"/>
                <a:gd name="T21" fmla="*/ 1088 h 1984"/>
                <a:gd name="T22" fmla="*/ 1288 w 1984"/>
                <a:gd name="T23" fmla="*/ 655 h 1984"/>
                <a:gd name="T24" fmla="*/ 1920 w 1984"/>
                <a:gd name="T25" fmla="*/ 767 h 1984"/>
                <a:gd name="T26" fmla="*/ 461 w 1984"/>
                <a:gd name="T27" fmla="*/ 224 h 1984"/>
                <a:gd name="T28" fmla="*/ 288 w 1984"/>
                <a:gd name="T29" fmla="*/ 224 h 1984"/>
                <a:gd name="T30" fmla="*/ 384 w 1984"/>
                <a:gd name="T31" fmla="*/ 265 h 1984"/>
                <a:gd name="T32" fmla="*/ 288 w 1984"/>
                <a:gd name="T33" fmla="*/ 320 h 1984"/>
                <a:gd name="T34" fmla="*/ 512 w 1984"/>
                <a:gd name="T35" fmla="*/ 535 h 1984"/>
                <a:gd name="T36" fmla="*/ 1408 w 1984"/>
                <a:gd name="T37" fmla="*/ 1320 h 1984"/>
                <a:gd name="T38" fmla="*/ 1230 w 1984"/>
                <a:gd name="T39" fmla="*/ 1215 h 1984"/>
                <a:gd name="T40" fmla="*/ 992 w 1984"/>
                <a:gd name="T41" fmla="*/ 1464 h 1984"/>
                <a:gd name="T42" fmla="*/ 935 w 1984"/>
                <a:gd name="T43" fmla="*/ 1501 h 1984"/>
                <a:gd name="T44" fmla="*/ 1027 w 1984"/>
                <a:gd name="T45" fmla="*/ 1696 h 1984"/>
                <a:gd name="T46" fmla="*/ 951 w 1984"/>
                <a:gd name="T47" fmla="*/ 1632 h 1984"/>
                <a:gd name="T48" fmla="*/ 1049 w 1984"/>
                <a:gd name="T49" fmla="*/ 1501 h 1984"/>
                <a:gd name="T50" fmla="*/ 1287 w 1984"/>
                <a:gd name="T51" fmla="*/ 1121 h 1984"/>
                <a:gd name="T52" fmla="*/ 1287 w 1984"/>
                <a:gd name="T53" fmla="*/ 1121 h 1984"/>
                <a:gd name="T54" fmla="*/ 909 w 1984"/>
                <a:gd name="T55" fmla="*/ 960 h 1984"/>
                <a:gd name="T56" fmla="*/ 737 w 1984"/>
                <a:gd name="T57" fmla="*/ 1146 h 1984"/>
                <a:gd name="T58" fmla="*/ 737 w 1984"/>
                <a:gd name="T59" fmla="*/ 1146 h 1984"/>
                <a:gd name="T60" fmla="*/ 782 w 1984"/>
                <a:gd name="T61" fmla="*/ 1382 h 1984"/>
                <a:gd name="T62" fmla="*/ 448 w 1984"/>
                <a:gd name="T63" fmla="*/ 832 h 1984"/>
                <a:gd name="T64" fmla="*/ 489 w 1984"/>
                <a:gd name="T65" fmla="*/ 969 h 1984"/>
                <a:gd name="T66" fmla="*/ 288 w 1984"/>
                <a:gd name="T67" fmla="*/ 1056 h 1984"/>
                <a:gd name="T68" fmla="*/ 608 w 1984"/>
                <a:gd name="T69" fmla="*/ 1088 h 1984"/>
                <a:gd name="T70" fmla="*/ 512 w 1984"/>
                <a:gd name="T71" fmla="*/ 1335 h 1984"/>
                <a:gd name="T72" fmla="*/ 384 w 1984"/>
                <a:gd name="T73" fmla="*/ 1760 h 1984"/>
                <a:gd name="T74" fmla="*/ 64 w 1984"/>
                <a:gd name="T75" fmla="*/ 1760 h 1984"/>
                <a:gd name="T76" fmla="*/ 558 w 1984"/>
                <a:gd name="T77" fmla="*/ 1381 h 1984"/>
                <a:gd name="T78" fmla="*/ 480 w 1984"/>
                <a:gd name="T79" fmla="*/ 1696 h 1984"/>
                <a:gd name="T80" fmla="*/ 876 w 1984"/>
                <a:gd name="T81" fmla="*/ 1611 h 1984"/>
                <a:gd name="T82" fmla="*/ 640 w 1984"/>
                <a:gd name="T83" fmla="*/ 1664 h 1984"/>
                <a:gd name="T84" fmla="*/ 1852 w 1984"/>
                <a:gd name="T85" fmla="*/ 1443 h 1984"/>
                <a:gd name="T86" fmla="*/ 1728 w 1984"/>
                <a:gd name="T87" fmla="*/ 1536 h 1984"/>
                <a:gd name="T88" fmla="*/ 1344 w 1984"/>
                <a:gd name="T89" fmla="*/ 1920 h 1984"/>
                <a:gd name="T90" fmla="*/ 1089 w 1984"/>
                <a:gd name="T91" fmla="*/ 1667 h 1984"/>
                <a:gd name="T92" fmla="*/ 1504 w 1984"/>
                <a:gd name="T93" fmla="*/ 1657 h 1984"/>
                <a:gd name="T94" fmla="*/ 1305 w 1984"/>
                <a:gd name="T95" fmla="*/ 1418 h 1984"/>
                <a:gd name="T96" fmla="*/ 1600 w 1984"/>
                <a:gd name="T97" fmla="*/ 1335 h 1984"/>
                <a:gd name="T98" fmla="*/ 1600 w 1984"/>
                <a:gd name="T99" fmla="*/ 1303 h 1984"/>
                <a:gd name="T100" fmla="*/ 1395 w 1984"/>
                <a:gd name="T101" fmla="*/ 1056 h 1984"/>
                <a:gd name="T102" fmla="*/ 1536 w 1984"/>
                <a:gd name="T103" fmla="*/ 1248 h 1984"/>
                <a:gd name="T104" fmla="*/ 1472 w 1984"/>
                <a:gd name="T105" fmla="*/ 947 h 1984"/>
                <a:gd name="T106" fmla="*/ 1312 w 1984"/>
                <a:gd name="T107" fmla="*/ 931 h 1984"/>
                <a:gd name="T108" fmla="*/ 909 w 1984"/>
                <a:gd name="T109" fmla="*/ 896 h 1984"/>
                <a:gd name="T110" fmla="*/ 1197 w 1984"/>
                <a:gd name="T111" fmla="*/ 666 h 1984"/>
                <a:gd name="T112" fmla="*/ 1536 w 1984"/>
                <a:gd name="T113" fmla="*/ 64 h 1984"/>
                <a:gd name="T114" fmla="*/ 1577 w 1984"/>
                <a:gd name="T115" fmla="*/ 201 h 1984"/>
                <a:gd name="T116" fmla="*/ 1376 w 1984"/>
                <a:gd name="T117" fmla="*/ 288 h 1984"/>
                <a:gd name="T118" fmla="*/ 1696 w 1984"/>
                <a:gd name="T119" fmla="*/ 320 h 1984"/>
                <a:gd name="T120" fmla="*/ 1472 w 1984"/>
                <a:gd name="T121" fmla="*/ 535 h 1984"/>
                <a:gd name="T122" fmla="*/ 1536 w 1984"/>
                <a:gd name="T123" fmla="*/ 608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84" h="1984">
                  <a:moveTo>
                    <a:pt x="1984" y="1024"/>
                  </a:moveTo>
                  <a:cubicBezTo>
                    <a:pt x="1984" y="767"/>
                    <a:pt x="1984" y="767"/>
                    <a:pt x="1984" y="767"/>
                  </a:cubicBezTo>
                  <a:cubicBezTo>
                    <a:pt x="1984" y="696"/>
                    <a:pt x="1938" y="634"/>
                    <a:pt x="1870" y="614"/>
                  </a:cubicBezTo>
                  <a:cubicBezTo>
                    <a:pt x="1664" y="552"/>
                    <a:pt x="1664" y="552"/>
                    <a:pt x="1664" y="552"/>
                  </a:cubicBezTo>
                  <a:cubicBezTo>
                    <a:pt x="1664" y="504"/>
                    <a:pt x="1664" y="504"/>
                    <a:pt x="1664" y="504"/>
                  </a:cubicBezTo>
                  <a:cubicBezTo>
                    <a:pt x="1722" y="463"/>
                    <a:pt x="1760" y="396"/>
                    <a:pt x="1760" y="320"/>
                  </a:cubicBezTo>
                  <a:cubicBezTo>
                    <a:pt x="1760" y="224"/>
                    <a:pt x="1760" y="224"/>
                    <a:pt x="1760" y="224"/>
                  </a:cubicBezTo>
                  <a:cubicBezTo>
                    <a:pt x="1760" y="100"/>
                    <a:pt x="1660" y="0"/>
                    <a:pt x="1536" y="0"/>
                  </a:cubicBezTo>
                  <a:cubicBezTo>
                    <a:pt x="1412" y="0"/>
                    <a:pt x="1312" y="100"/>
                    <a:pt x="1312" y="224"/>
                  </a:cubicBezTo>
                  <a:cubicBezTo>
                    <a:pt x="1312" y="320"/>
                    <a:pt x="1312" y="320"/>
                    <a:pt x="1312" y="320"/>
                  </a:cubicBezTo>
                  <a:cubicBezTo>
                    <a:pt x="1312" y="396"/>
                    <a:pt x="1350" y="463"/>
                    <a:pt x="1408" y="504"/>
                  </a:cubicBezTo>
                  <a:cubicBezTo>
                    <a:pt x="1408" y="552"/>
                    <a:pt x="1408" y="552"/>
                    <a:pt x="1408" y="552"/>
                  </a:cubicBezTo>
                  <a:cubicBezTo>
                    <a:pt x="1226" y="607"/>
                    <a:pt x="1226" y="607"/>
                    <a:pt x="1226" y="607"/>
                  </a:cubicBezTo>
                  <a:cubicBezTo>
                    <a:pt x="1158" y="546"/>
                    <a:pt x="1072" y="512"/>
                    <a:pt x="979" y="512"/>
                  </a:cubicBezTo>
                  <a:cubicBezTo>
                    <a:pt x="888" y="512"/>
                    <a:pt x="804" y="546"/>
                    <a:pt x="739" y="601"/>
                  </a:cubicBezTo>
                  <a:cubicBezTo>
                    <a:pt x="576" y="552"/>
                    <a:pt x="576" y="552"/>
                    <a:pt x="576" y="552"/>
                  </a:cubicBezTo>
                  <a:cubicBezTo>
                    <a:pt x="576" y="504"/>
                    <a:pt x="576" y="504"/>
                    <a:pt x="576" y="504"/>
                  </a:cubicBezTo>
                  <a:cubicBezTo>
                    <a:pt x="634" y="463"/>
                    <a:pt x="672" y="396"/>
                    <a:pt x="672" y="320"/>
                  </a:cubicBezTo>
                  <a:cubicBezTo>
                    <a:pt x="672" y="224"/>
                    <a:pt x="672" y="224"/>
                    <a:pt x="672" y="224"/>
                  </a:cubicBezTo>
                  <a:cubicBezTo>
                    <a:pt x="672" y="100"/>
                    <a:pt x="572" y="0"/>
                    <a:pt x="448" y="0"/>
                  </a:cubicBezTo>
                  <a:cubicBezTo>
                    <a:pt x="324" y="0"/>
                    <a:pt x="224" y="100"/>
                    <a:pt x="224" y="224"/>
                  </a:cubicBezTo>
                  <a:cubicBezTo>
                    <a:pt x="224" y="320"/>
                    <a:pt x="224" y="320"/>
                    <a:pt x="224" y="320"/>
                  </a:cubicBezTo>
                  <a:cubicBezTo>
                    <a:pt x="224" y="396"/>
                    <a:pt x="262" y="463"/>
                    <a:pt x="320" y="504"/>
                  </a:cubicBezTo>
                  <a:cubicBezTo>
                    <a:pt x="320" y="552"/>
                    <a:pt x="320" y="552"/>
                    <a:pt x="320" y="552"/>
                  </a:cubicBezTo>
                  <a:cubicBezTo>
                    <a:pt x="114" y="614"/>
                    <a:pt x="114" y="614"/>
                    <a:pt x="114" y="614"/>
                  </a:cubicBezTo>
                  <a:cubicBezTo>
                    <a:pt x="46" y="634"/>
                    <a:pt x="0" y="696"/>
                    <a:pt x="0" y="767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64" y="1024"/>
                    <a:pt x="64" y="1024"/>
                    <a:pt x="64" y="1024"/>
                  </a:cubicBezTo>
                  <a:cubicBezTo>
                    <a:pt x="64" y="767"/>
                    <a:pt x="64" y="767"/>
                    <a:pt x="64" y="767"/>
                  </a:cubicBezTo>
                  <a:cubicBezTo>
                    <a:pt x="64" y="725"/>
                    <a:pt x="91" y="688"/>
                    <a:pt x="132" y="675"/>
                  </a:cubicBezTo>
                  <a:cubicBezTo>
                    <a:pt x="338" y="613"/>
                    <a:pt x="338" y="613"/>
                    <a:pt x="338" y="613"/>
                  </a:cubicBezTo>
                  <a:cubicBezTo>
                    <a:pt x="357" y="638"/>
                    <a:pt x="393" y="672"/>
                    <a:pt x="448" y="672"/>
                  </a:cubicBezTo>
                  <a:cubicBezTo>
                    <a:pt x="503" y="672"/>
                    <a:pt x="539" y="638"/>
                    <a:pt x="558" y="613"/>
                  </a:cubicBezTo>
                  <a:cubicBezTo>
                    <a:pt x="689" y="653"/>
                    <a:pt x="689" y="653"/>
                    <a:pt x="689" y="653"/>
                  </a:cubicBezTo>
                  <a:cubicBezTo>
                    <a:pt x="647" y="705"/>
                    <a:pt x="619" y="769"/>
                    <a:pt x="611" y="839"/>
                  </a:cubicBezTo>
                  <a:cubicBezTo>
                    <a:pt x="570" y="795"/>
                    <a:pt x="512" y="768"/>
                    <a:pt x="448" y="768"/>
                  </a:cubicBezTo>
                  <a:cubicBezTo>
                    <a:pt x="324" y="768"/>
                    <a:pt x="224" y="868"/>
                    <a:pt x="224" y="992"/>
                  </a:cubicBezTo>
                  <a:cubicBezTo>
                    <a:pt x="224" y="1088"/>
                    <a:pt x="224" y="1088"/>
                    <a:pt x="224" y="1088"/>
                  </a:cubicBezTo>
                  <a:cubicBezTo>
                    <a:pt x="224" y="1164"/>
                    <a:pt x="262" y="1231"/>
                    <a:pt x="320" y="1272"/>
                  </a:cubicBezTo>
                  <a:cubicBezTo>
                    <a:pt x="320" y="1320"/>
                    <a:pt x="320" y="1320"/>
                    <a:pt x="320" y="1320"/>
                  </a:cubicBezTo>
                  <a:cubicBezTo>
                    <a:pt x="114" y="1382"/>
                    <a:pt x="114" y="1382"/>
                    <a:pt x="114" y="1382"/>
                  </a:cubicBezTo>
                  <a:cubicBezTo>
                    <a:pt x="46" y="1402"/>
                    <a:pt x="0" y="1464"/>
                    <a:pt x="0" y="1535"/>
                  </a:cubicBezTo>
                  <a:cubicBezTo>
                    <a:pt x="0" y="1824"/>
                    <a:pt x="0" y="1824"/>
                    <a:pt x="0" y="1824"/>
                  </a:cubicBezTo>
                  <a:cubicBezTo>
                    <a:pt x="384" y="1824"/>
                    <a:pt x="384" y="1824"/>
                    <a:pt x="384" y="1824"/>
                  </a:cubicBezTo>
                  <a:cubicBezTo>
                    <a:pt x="402" y="1824"/>
                    <a:pt x="416" y="1838"/>
                    <a:pt x="416" y="1856"/>
                  </a:cubicBezTo>
                  <a:cubicBezTo>
                    <a:pt x="416" y="1984"/>
                    <a:pt x="416" y="1984"/>
                    <a:pt x="416" y="1984"/>
                  </a:cubicBezTo>
                  <a:cubicBezTo>
                    <a:pt x="1568" y="1984"/>
                    <a:pt x="1568" y="1984"/>
                    <a:pt x="1568" y="1984"/>
                  </a:cubicBezTo>
                  <a:cubicBezTo>
                    <a:pt x="1568" y="1856"/>
                    <a:pt x="1568" y="1856"/>
                    <a:pt x="1568" y="1856"/>
                  </a:cubicBezTo>
                  <a:cubicBezTo>
                    <a:pt x="1568" y="1838"/>
                    <a:pt x="1582" y="1824"/>
                    <a:pt x="1600" y="1824"/>
                  </a:cubicBezTo>
                  <a:cubicBezTo>
                    <a:pt x="1984" y="1824"/>
                    <a:pt x="1984" y="1824"/>
                    <a:pt x="1984" y="1824"/>
                  </a:cubicBezTo>
                  <a:cubicBezTo>
                    <a:pt x="1984" y="1535"/>
                    <a:pt x="1984" y="1535"/>
                    <a:pt x="1984" y="1535"/>
                  </a:cubicBezTo>
                  <a:cubicBezTo>
                    <a:pt x="1984" y="1464"/>
                    <a:pt x="1938" y="1402"/>
                    <a:pt x="1870" y="1382"/>
                  </a:cubicBezTo>
                  <a:cubicBezTo>
                    <a:pt x="1664" y="1320"/>
                    <a:pt x="1664" y="1320"/>
                    <a:pt x="1664" y="1320"/>
                  </a:cubicBezTo>
                  <a:cubicBezTo>
                    <a:pt x="1664" y="1272"/>
                    <a:pt x="1664" y="1272"/>
                    <a:pt x="1664" y="1272"/>
                  </a:cubicBezTo>
                  <a:cubicBezTo>
                    <a:pt x="1722" y="1231"/>
                    <a:pt x="1760" y="1164"/>
                    <a:pt x="1760" y="1088"/>
                  </a:cubicBezTo>
                  <a:cubicBezTo>
                    <a:pt x="1760" y="992"/>
                    <a:pt x="1760" y="992"/>
                    <a:pt x="1760" y="992"/>
                  </a:cubicBezTo>
                  <a:cubicBezTo>
                    <a:pt x="1760" y="869"/>
                    <a:pt x="1660" y="768"/>
                    <a:pt x="1536" y="768"/>
                  </a:cubicBezTo>
                  <a:cubicBezTo>
                    <a:pt x="1473" y="768"/>
                    <a:pt x="1417" y="794"/>
                    <a:pt x="1376" y="836"/>
                  </a:cubicBezTo>
                  <a:cubicBezTo>
                    <a:pt x="1376" y="805"/>
                    <a:pt x="1376" y="805"/>
                    <a:pt x="1376" y="805"/>
                  </a:cubicBezTo>
                  <a:cubicBezTo>
                    <a:pt x="1376" y="742"/>
                    <a:pt x="1342" y="685"/>
                    <a:pt x="1288" y="655"/>
                  </a:cubicBezTo>
                  <a:cubicBezTo>
                    <a:pt x="1426" y="613"/>
                    <a:pt x="1426" y="613"/>
                    <a:pt x="1426" y="613"/>
                  </a:cubicBezTo>
                  <a:cubicBezTo>
                    <a:pt x="1445" y="638"/>
                    <a:pt x="1481" y="672"/>
                    <a:pt x="1536" y="672"/>
                  </a:cubicBezTo>
                  <a:cubicBezTo>
                    <a:pt x="1591" y="672"/>
                    <a:pt x="1627" y="638"/>
                    <a:pt x="1646" y="613"/>
                  </a:cubicBezTo>
                  <a:cubicBezTo>
                    <a:pt x="1852" y="675"/>
                    <a:pt x="1852" y="675"/>
                    <a:pt x="1852" y="675"/>
                  </a:cubicBezTo>
                  <a:cubicBezTo>
                    <a:pt x="1893" y="688"/>
                    <a:pt x="1920" y="725"/>
                    <a:pt x="1920" y="767"/>
                  </a:cubicBezTo>
                  <a:cubicBezTo>
                    <a:pt x="1920" y="1024"/>
                    <a:pt x="1920" y="1024"/>
                    <a:pt x="1920" y="1024"/>
                  </a:cubicBezTo>
                  <a:lnTo>
                    <a:pt x="1984" y="1024"/>
                  </a:lnTo>
                  <a:close/>
                  <a:moveTo>
                    <a:pt x="448" y="64"/>
                  </a:moveTo>
                  <a:cubicBezTo>
                    <a:pt x="536" y="64"/>
                    <a:pt x="608" y="136"/>
                    <a:pt x="608" y="224"/>
                  </a:cubicBezTo>
                  <a:cubicBezTo>
                    <a:pt x="461" y="224"/>
                    <a:pt x="461" y="224"/>
                    <a:pt x="461" y="224"/>
                  </a:cubicBezTo>
                  <a:cubicBezTo>
                    <a:pt x="441" y="224"/>
                    <a:pt x="421" y="216"/>
                    <a:pt x="407" y="201"/>
                  </a:cubicBezTo>
                  <a:cubicBezTo>
                    <a:pt x="384" y="179"/>
                    <a:pt x="384" y="179"/>
                    <a:pt x="384" y="179"/>
                  </a:cubicBezTo>
                  <a:cubicBezTo>
                    <a:pt x="361" y="201"/>
                    <a:pt x="361" y="201"/>
                    <a:pt x="361" y="201"/>
                  </a:cubicBezTo>
                  <a:cubicBezTo>
                    <a:pt x="347" y="216"/>
                    <a:pt x="327" y="224"/>
                    <a:pt x="307" y="224"/>
                  </a:cubicBezTo>
                  <a:cubicBezTo>
                    <a:pt x="288" y="224"/>
                    <a:pt x="288" y="224"/>
                    <a:pt x="288" y="224"/>
                  </a:cubicBezTo>
                  <a:cubicBezTo>
                    <a:pt x="288" y="136"/>
                    <a:pt x="360" y="64"/>
                    <a:pt x="448" y="64"/>
                  </a:cubicBezTo>
                  <a:close/>
                  <a:moveTo>
                    <a:pt x="288" y="320"/>
                  </a:moveTo>
                  <a:cubicBezTo>
                    <a:pt x="288" y="288"/>
                    <a:pt x="288" y="288"/>
                    <a:pt x="288" y="288"/>
                  </a:cubicBezTo>
                  <a:cubicBezTo>
                    <a:pt x="307" y="288"/>
                    <a:pt x="307" y="288"/>
                    <a:pt x="307" y="288"/>
                  </a:cubicBezTo>
                  <a:cubicBezTo>
                    <a:pt x="335" y="288"/>
                    <a:pt x="361" y="280"/>
                    <a:pt x="384" y="265"/>
                  </a:cubicBezTo>
                  <a:cubicBezTo>
                    <a:pt x="407" y="280"/>
                    <a:pt x="433" y="288"/>
                    <a:pt x="461" y="288"/>
                  </a:cubicBezTo>
                  <a:cubicBezTo>
                    <a:pt x="608" y="288"/>
                    <a:pt x="608" y="288"/>
                    <a:pt x="608" y="288"/>
                  </a:cubicBezTo>
                  <a:cubicBezTo>
                    <a:pt x="608" y="320"/>
                    <a:pt x="608" y="320"/>
                    <a:pt x="608" y="320"/>
                  </a:cubicBezTo>
                  <a:cubicBezTo>
                    <a:pt x="608" y="408"/>
                    <a:pt x="536" y="480"/>
                    <a:pt x="448" y="480"/>
                  </a:cubicBezTo>
                  <a:cubicBezTo>
                    <a:pt x="360" y="480"/>
                    <a:pt x="288" y="408"/>
                    <a:pt x="288" y="320"/>
                  </a:cubicBezTo>
                  <a:close/>
                  <a:moveTo>
                    <a:pt x="448" y="608"/>
                  </a:moveTo>
                  <a:cubicBezTo>
                    <a:pt x="414" y="608"/>
                    <a:pt x="392" y="579"/>
                    <a:pt x="384" y="567"/>
                  </a:cubicBezTo>
                  <a:cubicBezTo>
                    <a:pt x="384" y="535"/>
                    <a:pt x="384" y="535"/>
                    <a:pt x="384" y="535"/>
                  </a:cubicBezTo>
                  <a:cubicBezTo>
                    <a:pt x="404" y="541"/>
                    <a:pt x="426" y="544"/>
                    <a:pt x="448" y="544"/>
                  </a:cubicBezTo>
                  <a:cubicBezTo>
                    <a:pt x="470" y="544"/>
                    <a:pt x="492" y="541"/>
                    <a:pt x="512" y="535"/>
                  </a:cubicBezTo>
                  <a:cubicBezTo>
                    <a:pt x="512" y="567"/>
                    <a:pt x="512" y="567"/>
                    <a:pt x="512" y="567"/>
                  </a:cubicBezTo>
                  <a:cubicBezTo>
                    <a:pt x="504" y="579"/>
                    <a:pt x="482" y="608"/>
                    <a:pt x="448" y="608"/>
                  </a:cubicBezTo>
                  <a:close/>
                  <a:moveTo>
                    <a:pt x="1328" y="1170"/>
                  </a:moveTo>
                  <a:cubicBezTo>
                    <a:pt x="1344" y="1211"/>
                    <a:pt x="1372" y="1246"/>
                    <a:pt x="1408" y="1272"/>
                  </a:cubicBezTo>
                  <a:cubicBezTo>
                    <a:pt x="1408" y="1320"/>
                    <a:pt x="1408" y="1320"/>
                    <a:pt x="1408" y="1320"/>
                  </a:cubicBezTo>
                  <a:cubicBezTo>
                    <a:pt x="1202" y="1382"/>
                    <a:pt x="1202" y="1382"/>
                    <a:pt x="1202" y="1382"/>
                  </a:cubicBezTo>
                  <a:cubicBezTo>
                    <a:pt x="1195" y="1384"/>
                    <a:pt x="1189" y="1387"/>
                    <a:pt x="1182" y="1390"/>
                  </a:cubicBezTo>
                  <a:cubicBezTo>
                    <a:pt x="1152" y="1383"/>
                    <a:pt x="1152" y="1383"/>
                    <a:pt x="1152" y="1383"/>
                  </a:cubicBezTo>
                  <a:cubicBezTo>
                    <a:pt x="1152" y="1320"/>
                    <a:pt x="1152" y="1320"/>
                    <a:pt x="1152" y="1320"/>
                  </a:cubicBezTo>
                  <a:cubicBezTo>
                    <a:pt x="1186" y="1292"/>
                    <a:pt x="1213" y="1256"/>
                    <a:pt x="1230" y="1215"/>
                  </a:cubicBezTo>
                  <a:cubicBezTo>
                    <a:pt x="1267" y="1211"/>
                    <a:pt x="1301" y="1196"/>
                    <a:pt x="1328" y="1170"/>
                  </a:cubicBezTo>
                  <a:close/>
                  <a:moveTo>
                    <a:pt x="992" y="1376"/>
                  </a:moveTo>
                  <a:cubicBezTo>
                    <a:pt x="1026" y="1376"/>
                    <a:pt x="1058" y="1369"/>
                    <a:pt x="1088" y="1357"/>
                  </a:cubicBezTo>
                  <a:cubicBezTo>
                    <a:pt x="1088" y="1392"/>
                    <a:pt x="1088" y="1392"/>
                    <a:pt x="1088" y="1392"/>
                  </a:cubicBezTo>
                  <a:cubicBezTo>
                    <a:pt x="992" y="1464"/>
                    <a:pt x="992" y="1464"/>
                    <a:pt x="992" y="1464"/>
                  </a:cubicBezTo>
                  <a:cubicBezTo>
                    <a:pt x="896" y="1392"/>
                    <a:pt x="896" y="1392"/>
                    <a:pt x="896" y="1392"/>
                  </a:cubicBezTo>
                  <a:cubicBezTo>
                    <a:pt x="896" y="1357"/>
                    <a:pt x="896" y="1357"/>
                    <a:pt x="896" y="1357"/>
                  </a:cubicBezTo>
                  <a:cubicBezTo>
                    <a:pt x="926" y="1369"/>
                    <a:pt x="958" y="1376"/>
                    <a:pt x="992" y="1376"/>
                  </a:cubicBezTo>
                  <a:close/>
                  <a:moveTo>
                    <a:pt x="857" y="1443"/>
                  </a:moveTo>
                  <a:cubicBezTo>
                    <a:pt x="935" y="1501"/>
                    <a:pt x="935" y="1501"/>
                    <a:pt x="935" y="1501"/>
                  </a:cubicBezTo>
                  <a:cubicBezTo>
                    <a:pt x="854" y="1549"/>
                    <a:pt x="854" y="1549"/>
                    <a:pt x="854" y="1549"/>
                  </a:cubicBezTo>
                  <a:cubicBezTo>
                    <a:pt x="834" y="1448"/>
                    <a:pt x="834" y="1448"/>
                    <a:pt x="834" y="1448"/>
                  </a:cubicBezTo>
                  <a:lnTo>
                    <a:pt x="857" y="1443"/>
                  </a:lnTo>
                  <a:close/>
                  <a:moveTo>
                    <a:pt x="957" y="1696"/>
                  </a:moveTo>
                  <a:cubicBezTo>
                    <a:pt x="1027" y="1696"/>
                    <a:pt x="1027" y="1696"/>
                    <a:pt x="1027" y="1696"/>
                  </a:cubicBezTo>
                  <a:cubicBezTo>
                    <a:pt x="1052" y="1920"/>
                    <a:pt x="1052" y="1920"/>
                    <a:pt x="1052" y="1920"/>
                  </a:cubicBezTo>
                  <a:cubicBezTo>
                    <a:pt x="932" y="1920"/>
                    <a:pt x="932" y="1920"/>
                    <a:pt x="932" y="1920"/>
                  </a:cubicBezTo>
                  <a:lnTo>
                    <a:pt x="957" y="1696"/>
                  </a:lnTo>
                  <a:close/>
                  <a:moveTo>
                    <a:pt x="1033" y="1632"/>
                  </a:moveTo>
                  <a:cubicBezTo>
                    <a:pt x="951" y="1632"/>
                    <a:pt x="951" y="1632"/>
                    <a:pt x="951" y="1632"/>
                  </a:cubicBezTo>
                  <a:cubicBezTo>
                    <a:pt x="933" y="1577"/>
                    <a:pt x="933" y="1577"/>
                    <a:pt x="933" y="1577"/>
                  </a:cubicBezTo>
                  <a:cubicBezTo>
                    <a:pt x="992" y="1541"/>
                    <a:pt x="992" y="1541"/>
                    <a:pt x="992" y="1541"/>
                  </a:cubicBezTo>
                  <a:cubicBezTo>
                    <a:pt x="1051" y="1577"/>
                    <a:pt x="1051" y="1577"/>
                    <a:pt x="1051" y="1577"/>
                  </a:cubicBezTo>
                  <a:lnTo>
                    <a:pt x="1033" y="1632"/>
                  </a:lnTo>
                  <a:close/>
                  <a:moveTo>
                    <a:pt x="1049" y="1501"/>
                  </a:moveTo>
                  <a:cubicBezTo>
                    <a:pt x="1127" y="1443"/>
                    <a:pt x="1127" y="1443"/>
                    <a:pt x="1127" y="1443"/>
                  </a:cubicBezTo>
                  <a:cubicBezTo>
                    <a:pt x="1150" y="1448"/>
                    <a:pt x="1150" y="1448"/>
                    <a:pt x="1150" y="1448"/>
                  </a:cubicBezTo>
                  <a:cubicBezTo>
                    <a:pt x="1130" y="1549"/>
                    <a:pt x="1130" y="1549"/>
                    <a:pt x="1130" y="1549"/>
                  </a:cubicBezTo>
                  <a:lnTo>
                    <a:pt x="1049" y="1501"/>
                  </a:lnTo>
                  <a:close/>
                  <a:moveTo>
                    <a:pt x="1287" y="1121"/>
                  </a:moveTo>
                  <a:cubicBezTo>
                    <a:pt x="1276" y="1133"/>
                    <a:pt x="1262" y="1141"/>
                    <a:pt x="1247" y="1146"/>
                  </a:cubicBezTo>
                  <a:cubicBezTo>
                    <a:pt x="1248" y="1138"/>
                    <a:pt x="1248" y="1129"/>
                    <a:pt x="1248" y="1120"/>
                  </a:cubicBezTo>
                  <a:cubicBezTo>
                    <a:pt x="1248" y="967"/>
                    <a:pt x="1248" y="967"/>
                    <a:pt x="1248" y="967"/>
                  </a:cubicBezTo>
                  <a:cubicBezTo>
                    <a:pt x="1282" y="980"/>
                    <a:pt x="1308" y="1010"/>
                    <a:pt x="1312" y="1046"/>
                  </a:cubicBezTo>
                  <a:cubicBezTo>
                    <a:pt x="1314" y="1074"/>
                    <a:pt x="1305" y="1100"/>
                    <a:pt x="1287" y="1121"/>
                  </a:cubicBezTo>
                  <a:close/>
                  <a:moveTo>
                    <a:pt x="1184" y="1120"/>
                  </a:moveTo>
                  <a:cubicBezTo>
                    <a:pt x="1184" y="1226"/>
                    <a:pt x="1098" y="1312"/>
                    <a:pt x="992" y="1312"/>
                  </a:cubicBezTo>
                  <a:cubicBezTo>
                    <a:pt x="886" y="1312"/>
                    <a:pt x="800" y="1226"/>
                    <a:pt x="800" y="1120"/>
                  </a:cubicBezTo>
                  <a:cubicBezTo>
                    <a:pt x="800" y="960"/>
                    <a:pt x="800" y="960"/>
                    <a:pt x="800" y="960"/>
                  </a:cubicBezTo>
                  <a:cubicBezTo>
                    <a:pt x="909" y="960"/>
                    <a:pt x="909" y="960"/>
                    <a:pt x="909" y="960"/>
                  </a:cubicBezTo>
                  <a:cubicBezTo>
                    <a:pt x="978" y="960"/>
                    <a:pt x="1046" y="943"/>
                    <a:pt x="1107" y="909"/>
                  </a:cubicBezTo>
                  <a:cubicBezTo>
                    <a:pt x="1132" y="960"/>
                    <a:pt x="1132" y="960"/>
                    <a:pt x="1132" y="960"/>
                  </a:cubicBezTo>
                  <a:cubicBezTo>
                    <a:pt x="1184" y="960"/>
                    <a:pt x="1184" y="960"/>
                    <a:pt x="1184" y="960"/>
                  </a:cubicBezTo>
                  <a:lnTo>
                    <a:pt x="1184" y="1120"/>
                  </a:lnTo>
                  <a:close/>
                  <a:moveTo>
                    <a:pt x="737" y="1146"/>
                  </a:moveTo>
                  <a:cubicBezTo>
                    <a:pt x="722" y="1141"/>
                    <a:pt x="708" y="1133"/>
                    <a:pt x="697" y="1121"/>
                  </a:cubicBezTo>
                  <a:cubicBezTo>
                    <a:pt x="679" y="1100"/>
                    <a:pt x="670" y="1074"/>
                    <a:pt x="672" y="1046"/>
                  </a:cubicBezTo>
                  <a:cubicBezTo>
                    <a:pt x="676" y="1010"/>
                    <a:pt x="702" y="980"/>
                    <a:pt x="736" y="967"/>
                  </a:cubicBezTo>
                  <a:cubicBezTo>
                    <a:pt x="736" y="1120"/>
                    <a:pt x="736" y="1120"/>
                    <a:pt x="736" y="1120"/>
                  </a:cubicBezTo>
                  <a:cubicBezTo>
                    <a:pt x="736" y="1129"/>
                    <a:pt x="736" y="1138"/>
                    <a:pt x="737" y="1146"/>
                  </a:cubicBezTo>
                  <a:close/>
                  <a:moveTo>
                    <a:pt x="754" y="1215"/>
                  </a:moveTo>
                  <a:cubicBezTo>
                    <a:pt x="771" y="1256"/>
                    <a:pt x="798" y="1292"/>
                    <a:pt x="832" y="1320"/>
                  </a:cubicBezTo>
                  <a:cubicBezTo>
                    <a:pt x="832" y="1383"/>
                    <a:pt x="832" y="1383"/>
                    <a:pt x="832" y="1383"/>
                  </a:cubicBezTo>
                  <a:cubicBezTo>
                    <a:pt x="802" y="1390"/>
                    <a:pt x="802" y="1390"/>
                    <a:pt x="802" y="1390"/>
                  </a:cubicBezTo>
                  <a:cubicBezTo>
                    <a:pt x="795" y="1387"/>
                    <a:pt x="789" y="1384"/>
                    <a:pt x="782" y="1382"/>
                  </a:cubicBezTo>
                  <a:cubicBezTo>
                    <a:pt x="576" y="1320"/>
                    <a:pt x="576" y="1320"/>
                    <a:pt x="576" y="1320"/>
                  </a:cubicBezTo>
                  <a:cubicBezTo>
                    <a:pt x="576" y="1272"/>
                    <a:pt x="576" y="1272"/>
                    <a:pt x="576" y="1272"/>
                  </a:cubicBezTo>
                  <a:cubicBezTo>
                    <a:pt x="612" y="1246"/>
                    <a:pt x="640" y="1211"/>
                    <a:pt x="656" y="1170"/>
                  </a:cubicBezTo>
                  <a:cubicBezTo>
                    <a:pt x="683" y="1196"/>
                    <a:pt x="717" y="1211"/>
                    <a:pt x="754" y="1215"/>
                  </a:cubicBezTo>
                  <a:close/>
                  <a:moveTo>
                    <a:pt x="448" y="832"/>
                  </a:moveTo>
                  <a:cubicBezTo>
                    <a:pt x="536" y="832"/>
                    <a:pt x="608" y="904"/>
                    <a:pt x="608" y="992"/>
                  </a:cubicBezTo>
                  <a:cubicBezTo>
                    <a:pt x="589" y="992"/>
                    <a:pt x="589" y="992"/>
                    <a:pt x="589" y="992"/>
                  </a:cubicBezTo>
                  <a:cubicBezTo>
                    <a:pt x="569" y="992"/>
                    <a:pt x="549" y="984"/>
                    <a:pt x="535" y="969"/>
                  </a:cubicBezTo>
                  <a:cubicBezTo>
                    <a:pt x="512" y="947"/>
                    <a:pt x="512" y="947"/>
                    <a:pt x="512" y="947"/>
                  </a:cubicBezTo>
                  <a:cubicBezTo>
                    <a:pt x="489" y="969"/>
                    <a:pt x="489" y="969"/>
                    <a:pt x="489" y="969"/>
                  </a:cubicBezTo>
                  <a:cubicBezTo>
                    <a:pt x="475" y="984"/>
                    <a:pt x="455" y="992"/>
                    <a:pt x="435" y="992"/>
                  </a:cubicBezTo>
                  <a:cubicBezTo>
                    <a:pt x="288" y="992"/>
                    <a:pt x="288" y="992"/>
                    <a:pt x="288" y="992"/>
                  </a:cubicBezTo>
                  <a:cubicBezTo>
                    <a:pt x="288" y="904"/>
                    <a:pt x="360" y="832"/>
                    <a:pt x="448" y="832"/>
                  </a:cubicBezTo>
                  <a:close/>
                  <a:moveTo>
                    <a:pt x="288" y="1088"/>
                  </a:moveTo>
                  <a:cubicBezTo>
                    <a:pt x="288" y="1056"/>
                    <a:pt x="288" y="1056"/>
                    <a:pt x="288" y="1056"/>
                  </a:cubicBezTo>
                  <a:cubicBezTo>
                    <a:pt x="435" y="1056"/>
                    <a:pt x="435" y="1056"/>
                    <a:pt x="435" y="1056"/>
                  </a:cubicBezTo>
                  <a:cubicBezTo>
                    <a:pt x="463" y="1056"/>
                    <a:pt x="489" y="1048"/>
                    <a:pt x="512" y="1033"/>
                  </a:cubicBezTo>
                  <a:cubicBezTo>
                    <a:pt x="535" y="1048"/>
                    <a:pt x="561" y="1056"/>
                    <a:pt x="589" y="1056"/>
                  </a:cubicBezTo>
                  <a:cubicBezTo>
                    <a:pt x="608" y="1056"/>
                    <a:pt x="608" y="1056"/>
                    <a:pt x="608" y="1056"/>
                  </a:cubicBezTo>
                  <a:cubicBezTo>
                    <a:pt x="608" y="1088"/>
                    <a:pt x="608" y="1088"/>
                    <a:pt x="608" y="1088"/>
                  </a:cubicBezTo>
                  <a:cubicBezTo>
                    <a:pt x="608" y="1176"/>
                    <a:pt x="536" y="1248"/>
                    <a:pt x="448" y="1248"/>
                  </a:cubicBezTo>
                  <a:cubicBezTo>
                    <a:pt x="360" y="1248"/>
                    <a:pt x="288" y="1176"/>
                    <a:pt x="288" y="1088"/>
                  </a:cubicBezTo>
                  <a:close/>
                  <a:moveTo>
                    <a:pt x="448" y="1312"/>
                  </a:moveTo>
                  <a:cubicBezTo>
                    <a:pt x="470" y="1312"/>
                    <a:pt x="492" y="1309"/>
                    <a:pt x="512" y="1303"/>
                  </a:cubicBezTo>
                  <a:cubicBezTo>
                    <a:pt x="512" y="1335"/>
                    <a:pt x="512" y="1335"/>
                    <a:pt x="512" y="1335"/>
                  </a:cubicBezTo>
                  <a:cubicBezTo>
                    <a:pt x="504" y="1347"/>
                    <a:pt x="482" y="1376"/>
                    <a:pt x="448" y="1376"/>
                  </a:cubicBezTo>
                  <a:cubicBezTo>
                    <a:pt x="414" y="1376"/>
                    <a:pt x="392" y="1347"/>
                    <a:pt x="384" y="1335"/>
                  </a:cubicBezTo>
                  <a:cubicBezTo>
                    <a:pt x="384" y="1303"/>
                    <a:pt x="384" y="1303"/>
                    <a:pt x="384" y="1303"/>
                  </a:cubicBezTo>
                  <a:cubicBezTo>
                    <a:pt x="404" y="1309"/>
                    <a:pt x="426" y="1312"/>
                    <a:pt x="448" y="1312"/>
                  </a:cubicBezTo>
                  <a:close/>
                  <a:moveTo>
                    <a:pt x="384" y="1760"/>
                  </a:moveTo>
                  <a:cubicBezTo>
                    <a:pt x="256" y="1760"/>
                    <a:pt x="256" y="1760"/>
                    <a:pt x="256" y="1760"/>
                  </a:cubicBezTo>
                  <a:cubicBezTo>
                    <a:pt x="256" y="1536"/>
                    <a:pt x="256" y="1536"/>
                    <a:pt x="256" y="1536"/>
                  </a:cubicBezTo>
                  <a:cubicBezTo>
                    <a:pt x="192" y="1536"/>
                    <a:pt x="192" y="1536"/>
                    <a:pt x="192" y="1536"/>
                  </a:cubicBezTo>
                  <a:cubicBezTo>
                    <a:pt x="192" y="1760"/>
                    <a:pt x="192" y="1760"/>
                    <a:pt x="192" y="1760"/>
                  </a:cubicBezTo>
                  <a:cubicBezTo>
                    <a:pt x="64" y="1760"/>
                    <a:pt x="64" y="1760"/>
                    <a:pt x="64" y="1760"/>
                  </a:cubicBezTo>
                  <a:cubicBezTo>
                    <a:pt x="64" y="1535"/>
                    <a:pt x="64" y="1535"/>
                    <a:pt x="64" y="1535"/>
                  </a:cubicBezTo>
                  <a:cubicBezTo>
                    <a:pt x="64" y="1493"/>
                    <a:pt x="91" y="1456"/>
                    <a:pt x="132" y="1443"/>
                  </a:cubicBezTo>
                  <a:cubicBezTo>
                    <a:pt x="338" y="1381"/>
                    <a:pt x="338" y="1381"/>
                    <a:pt x="338" y="1381"/>
                  </a:cubicBezTo>
                  <a:cubicBezTo>
                    <a:pt x="357" y="1406"/>
                    <a:pt x="393" y="1440"/>
                    <a:pt x="448" y="1440"/>
                  </a:cubicBezTo>
                  <a:cubicBezTo>
                    <a:pt x="503" y="1440"/>
                    <a:pt x="539" y="1406"/>
                    <a:pt x="558" y="1381"/>
                  </a:cubicBezTo>
                  <a:cubicBezTo>
                    <a:pt x="679" y="1418"/>
                    <a:pt x="679" y="1418"/>
                    <a:pt x="679" y="1418"/>
                  </a:cubicBezTo>
                  <a:cubicBezTo>
                    <a:pt x="590" y="1438"/>
                    <a:pt x="590" y="1438"/>
                    <a:pt x="590" y="1438"/>
                  </a:cubicBezTo>
                  <a:cubicBezTo>
                    <a:pt x="487" y="1462"/>
                    <a:pt x="416" y="1552"/>
                    <a:pt x="416" y="1657"/>
                  </a:cubicBezTo>
                  <a:cubicBezTo>
                    <a:pt x="416" y="1696"/>
                    <a:pt x="416" y="1696"/>
                    <a:pt x="416" y="1696"/>
                  </a:cubicBezTo>
                  <a:cubicBezTo>
                    <a:pt x="480" y="1696"/>
                    <a:pt x="480" y="1696"/>
                    <a:pt x="480" y="1696"/>
                  </a:cubicBezTo>
                  <a:cubicBezTo>
                    <a:pt x="480" y="1657"/>
                    <a:pt x="480" y="1657"/>
                    <a:pt x="480" y="1657"/>
                  </a:cubicBezTo>
                  <a:cubicBezTo>
                    <a:pt x="480" y="1582"/>
                    <a:pt x="531" y="1518"/>
                    <a:pt x="604" y="1501"/>
                  </a:cubicBezTo>
                  <a:cubicBezTo>
                    <a:pt x="772" y="1462"/>
                    <a:pt x="772" y="1462"/>
                    <a:pt x="772" y="1462"/>
                  </a:cubicBezTo>
                  <a:cubicBezTo>
                    <a:pt x="810" y="1651"/>
                    <a:pt x="810" y="1651"/>
                    <a:pt x="810" y="1651"/>
                  </a:cubicBezTo>
                  <a:cubicBezTo>
                    <a:pt x="876" y="1611"/>
                    <a:pt x="876" y="1611"/>
                    <a:pt x="876" y="1611"/>
                  </a:cubicBezTo>
                  <a:cubicBezTo>
                    <a:pt x="895" y="1667"/>
                    <a:pt x="895" y="1667"/>
                    <a:pt x="895" y="1667"/>
                  </a:cubicBezTo>
                  <a:cubicBezTo>
                    <a:pt x="867" y="1920"/>
                    <a:pt x="867" y="1920"/>
                    <a:pt x="867" y="1920"/>
                  </a:cubicBezTo>
                  <a:cubicBezTo>
                    <a:pt x="704" y="1920"/>
                    <a:pt x="704" y="1920"/>
                    <a:pt x="704" y="1920"/>
                  </a:cubicBezTo>
                  <a:cubicBezTo>
                    <a:pt x="704" y="1664"/>
                    <a:pt x="704" y="1664"/>
                    <a:pt x="704" y="1664"/>
                  </a:cubicBezTo>
                  <a:cubicBezTo>
                    <a:pt x="640" y="1664"/>
                    <a:pt x="640" y="1664"/>
                    <a:pt x="640" y="1664"/>
                  </a:cubicBezTo>
                  <a:cubicBezTo>
                    <a:pt x="640" y="1920"/>
                    <a:pt x="640" y="1920"/>
                    <a:pt x="640" y="1920"/>
                  </a:cubicBezTo>
                  <a:cubicBezTo>
                    <a:pt x="480" y="1920"/>
                    <a:pt x="480" y="1920"/>
                    <a:pt x="480" y="1920"/>
                  </a:cubicBezTo>
                  <a:cubicBezTo>
                    <a:pt x="480" y="1856"/>
                    <a:pt x="480" y="1856"/>
                    <a:pt x="480" y="1856"/>
                  </a:cubicBezTo>
                  <a:cubicBezTo>
                    <a:pt x="480" y="1803"/>
                    <a:pt x="437" y="1760"/>
                    <a:pt x="384" y="1760"/>
                  </a:cubicBezTo>
                  <a:close/>
                  <a:moveTo>
                    <a:pt x="1852" y="1443"/>
                  </a:moveTo>
                  <a:cubicBezTo>
                    <a:pt x="1893" y="1456"/>
                    <a:pt x="1920" y="1493"/>
                    <a:pt x="1920" y="1535"/>
                  </a:cubicBezTo>
                  <a:cubicBezTo>
                    <a:pt x="1920" y="1760"/>
                    <a:pt x="1920" y="1760"/>
                    <a:pt x="1920" y="1760"/>
                  </a:cubicBezTo>
                  <a:cubicBezTo>
                    <a:pt x="1792" y="1760"/>
                    <a:pt x="1792" y="1760"/>
                    <a:pt x="1792" y="1760"/>
                  </a:cubicBezTo>
                  <a:cubicBezTo>
                    <a:pt x="1792" y="1536"/>
                    <a:pt x="1792" y="1536"/>
                    <a:pt x="1792" y="1536"/>
                  </a:cubicBezTo>
                  <a:cubicBezTo>
                    <a:pt x="1728" y="1536"/>
                    <a:pt x="1728" y="1536"/>
                    <a:pt x="1728" y="1536"/>
                  </a:cubicBezTo>
                  <a:cubicBezTo>
                    <a:pt x="1728" y="1760"/>
                    <a:pt x="1728" y="1760"/>
                    <a:pt x="1728" y="1760"/>
                  </a:cubicBezTo>
                  <a:cubicBezTo>
                    <a:pt x="1600" y="1760"/>
                    <a:pt x="1600" y="1760"/>
                    <a:pt x="1600" y="1760"/>
                  </a:cubicBezTo>
                  <a:cubicBezTo>
                    <a:pt x="1547" y="1760"/>
                    <a:pt x="1504" y="1803"/>
                    <a:pt x="1504" y="1856"/>
                  </a:cubicBezTo>
                  <a:cubicBezTo>
                    <a:pt x="1504" y="1920"/>
                    <a:pt x="1504" y="1920"/>
                    <a:pt x="1504" y="1920"/>
                  </a:cubicBezTo>
                  <a:cubicBezTo>
                    <a:pt x="1344" y="1920"/>
                    <a:pt x="1344" y="1920"/>
                    <a:pt x="1344" y="1920"/>
                  </a:cubicBezTo>
                  <a:cubicBezTo>
                    <a:pt x="1344" y="1664"/>
                    <a:pt x="1344" y="1664"/>
                    <a:pt x="1344" y="1664"/>
                  </a:cubicBezTo>
                  <a:cubicBezTo>
                    <a:pt x="1280" y="1664"/>
                    <a:pt x="1280" y="1664"/>
                    <a:pt x="1280" y="1664"/>
                  </a:cubicBezTo>
                  <a:cubicBezTo>
                    <a:pt x="1280" y="1920"/>
                    <a:pt x="1280" y="1920"/>
                    <a:pt x="1280" y="1920"/>
                  </a:cubicBezTo>
                  <a:cubicBezTo>
                    <a:pt x="1117" y="1920"/>
                    <a:pt x="1117" y="1920"/>
                    <a:pt x="1117" y="1920"/>
                  </a:cubicBezTo>
                  <a:cubicBezTo>
                    <a:pt x="1089" y="1667"/>
                    <a:pt x="1089" y="1667"/>
                    <a:pt x="1089" y="1667"/>
                  </a:cubicBezTo>
                  <a:cubicBezTo>
                    <a:pt x="1108" y="1611"/>
                    <a:pt x="1108" y="1611"/>
                    <a:pt x="1108" y="1611"/>
                  </a:cubicBezTo>
                  <a:cubicBezTo>
                    <a:pt x="1174" y="1651"/>
                    <a:pt x="1174" y="1651"/>
                    <a:pt x="1174" y="1651"/>
                  </a:cubicBezTo>
                  <a:cubicBezTo>
                    <a:pt x="1212" y="1462"/>
                    <a:pt x="1212" y="1462"/>
                    <a:pt x="1212" y="1462"/>
                  </a:cubicBezTo>
                  <a:cubicBezTo>
                    <a:pt x="1380" y="1501"/>
                    <a:pt x="1380" y="1501"/>
                    <a:pt x="1380" y="1501"/>
                  </a:cubicBezTo>
                  <a:cubicBezTo>
                    <a:pt x="1453" y="1518"/>
                    <a:pt x="1504" y="1582"/>
                    <a:pt x="1504" y="1657"/>
                  </a:cubicBezTo>
                  <a:cubicBezTo>
                    <a:pt x="1504" y="1696"/>
                    <a:pt x="1504" y="1696"/>
                    <a:pt x="1504" y="1696"/>
                  </a:cubicBezTo>
                  <a:cubicBezTo>
                    <a:pt x="1568" y="1696"/>
                    <a:pt x="1568" y="1696"/>
                    <a:pt x="1568" y="1696"/>
                  </a:cubicBezTo>
                  <a:cubicBezTo>
                    <a:pt x="1568" y="1657"/>
                    <a:pt x="1568" y="1657"/>
                    <a:pt x="1568" y="1657"/>
                  </a:cubicBezTo>
                  <a:cubicBezTo>
                    <a:pt x="1568" y="1552"/>
                    <a:pt x="1497" y="1462"/>
                    <a:pt x="1394" y="1438"/>
                  </a:cubicBezTo>
                  <a:cubicBezTo>
                    <a:pt x="1305" y="1418"/>
                    <a:pt x="1305" y="1418"/>
                    <a:pt x="1305" y="1418"/>
                  </a:cubicBezTo>
                  <a:cubicBezTo>
                    <a:pt x="1426" y="1381"/>
                    <a:pt x="1426" y="1381"/>
                    <a:pt x="1426" y="1381"/>
                  </a:cubicBezTo>
                  <a:cubicBezTo>
                    <a:pt x="1445" y="1406"/>
                    <a:pt x="1481" y="1440"/>
                    <a:pt x="1536" y="1440"/>
                  </a:cubicBezTo>
                  <a:cubicBezTo>
                    <a:pt x="1591" y="1440"/>
                    <a:pt x="1627" y="1406"/>
                    <a:pt x="1646" y="1381"/>
                  </a:cubicBezTo>
                  <a:lnTo>
                    <a:pt x="1852" y="1443"/>
                  </a:lnTo>
                  <a:close/>
                  <a:moveTo>
                    <a:pt x="1600" y="1335"/>
                  </a:moveTo>
                  <a:cubicBezTo>
                    <a:pt x="1592" y="1347"/>
                    <a:pt x="1570" y="1376"/>
                    <a:pt x="1536" y="1376"/>
                  </a:cubicBezTo>
                  <a:cubicBezTo>
                    <a:pt x="1502" y="1376"/>
                    <a:pt x="1480" y="1347"/>
                    <a:pt x="1472" y="1335"/>
                  </a:cubicBezTo>
                  <a:cubicBezTo>
                    <a:pt x="1472" y="1303"/>
                    <a:pt x="1472" y="1303"/>
                    <a:pt x="1472" y="1303"/>
                  </a:cubicBezTo>
                  <a:cubicBezTo>
                    <a:pt x="1492" y="1309"/>
                    <a:pt x="1514" y="1312"/>
                    <a:pt x="1536" y="1312"/>
                  </a:cubicBezTo>
                  <a:cubicBezTo>
                    <a:pt x="1558" y="1312"/>
                    <a:pt x="1580" y="1309"/>
                    <a:pt x="1600" y="1303"/>
                  </a:cubicBezTo>
                  <a:lnTo>
                    <a:pt x="1600" y="1335"/>
                  </a:lnTo>
                  <a:close/>
                  <a:moveTo>
                    <a:pt x="1536" y="1248"/>
                  </a:moveTo>
                  <a:cubicBezTo>
                    <a:pt x="1448" y="1248"/>
                    <a:pt x="1376" y="1176"/>
                    <a:pt x="1376" y="1088"/>
                  </a:cubicBezTo>
                  <a:cubicBezTo>
                    <a:pt x="1376" y="1056"/>
                    <a:pt x="1376" y="1056"/>
                    <a:pt x="1376" y="1056"/>
                  </a:cubicBezTo>
                  <a:cubicBezTo>
                    <a:pt x="1395" y="1056"/>
                    <a:pt x="1395" y="1056"/>
                    <a:pt x="1395" y="1056"/>
                  </a:cubicBezTo>
                  <a:cubicBezTo>
                    <a:pt x="1423" y="1056"/>
                    <a:pt x="1449" y="1048"/>
                    <a:pt x="1472" y="1033"/>
                  </a:cubicBezTo>
                  <a:cubicBezTo>
                    <a:pt x="1495" y="1048"/>
                    <a:pt x="1521" y="1056"/>
                    <a:pt x="1549" y="1056"/>
                  </a:cubicBezTo>
                  <a:cubicBezTo>
                    <a:pt x="1696" y="1056"/>
                    <a:pt x="1696" y="1056"/>
                    <a:pt x="1696" y="1056"/>
                  </a:cubicBezTo>
                  <a:cubicBezTo>
                    <a:pt x="1696" y="1088"/>
                    <a:pt x="1696" y="1088"/>
                    <a:pt x="1696" y="1088"/>
                  </a:cubicBezTo>
                  <a:cubicBezTo>
                    <a:pt x="1696" y="1176"/>
                    <a:pt x="1624" y="1248"/>
                    <a:pt x="1536" y="1248"/>
                  </a:cubicBezTo>
                  <a:close/>
                  <a:moveTo>
                    <a:pt x="1536" y="832"/>
                  </a:moveTo>
                  <a:cubicBezTo>
                    <a:pt x="1624" y="832"/>
                    <a:pt x="1696" y="904"/>
                    <a:pt x="1696" y="992"/>
                  </a:cubicBezTo>
                  <a:cubicBezTo>
                    <a:pt x="1549" y="992"/>
                    <a:pt x="1549" y="992"/>
                    <a:pt x="1549" y="992"/>
                  </a:cubicBezTo>
                  <a:cubicBezTo>
                    <a:pt x="1529" y="992"/>
                    <a:pt x="1509" y="984"/>
                    <a:pt x="1495" y="969"/>
                  </a:cubicBezTo>
                  <a:cubicBezTo>
                    <a:pt x="1472" y="947"/>
                    <a:pt x="1472" y="947"/>
                    <a:pt x="1472" y="947"/>
                  </a:cubicBezTo>
                  <a:cubicBezTo>
                    <a:pt x="1449" y="969"/>
                    <a:pt x="1449" y="969"/>
                    <a:pt x="1449" y="969"/>
                  </a:cubicBezTo>
                  <a:cubicBezTo>
                    <a:pt x="1435" y="984"/>
                    <a:pt x="1415" y="992"/>
                    <a:pt x="1395" y="992"/>
                  </a:cubicBezTo>
                  <a:cubicBezTo>
                    <a:pt x="1376" y="992"/>
                    <a:pt x="1376" y="992"/>
                    <a:pt x="1376" y="992"/>
                  </a:cubicBezTo>
                  <a:cubicBezTo>
                    <a:pt x="1376" y="904"/>
                    <a:pt x="1448" y="832"/>
                    <a:pt x="1536" y="832"/>
                  </a:cubicBezTo>
                  <a:close/>
                  <a:moveTo>
                    <a:pt x="1312" y="931"/>
                  </a:moveTo>
                  <a:cubicBezTo>
                    <a:pt x="1284" y="909"/>
                    <a:pt x="1249" y="896"/>
                    <a:pt x="1211" y="896"/>
                  </a:cubicBezTo>
                  <a:cubicBezTo>
                    <a:pt x="1172" y="896"/>
                    <a:pt x="1172" y="896"/>
                    <a:pt x="1172" y="896"/>
                  </a:cubicBezTo>
                  <a:cubicBezTo>
                    <a:pt x="1132" y="817"/>
                    <a:pt x="1132" y="817"/>
                    <a:pt x="1132" y="817"/>
                  </a:cubicBezTo>
                  <a:cubicBezTo>
                    <a:pt x="1102" y="837"/>
                    <a:pt x="1102" y="837"/>
                    <a:pt x="1102" y="837"/>
                  </a:cubicBezTo>
                  <a:cubicBezTo>
                    <a:pt x="1045" y="876"/>
                    <a:pt x="978" y="896"/>
                    <a:pt x="909" y="896"/>
                  </a:cubicBezTo>
                  <a:cubicBezTo>
                    <a:pt x="774" y="896"/>
                    <a:pt x="774" y="896"/>
                    <a:pt x="774" y="896"/>
                  </a:cubicBezTo>
                  <a:cubicBezTo>
                    <a:pt x="735" y="896"/>
                    <a:pt x="700" y="909"/>
                    <a:pt x="672" y="931"/>
                  </a:cubicBezTo>
                  <a:cubicBezTo>
                    <a:pt x="672" y="883"/>
                    <a:pt x="672" y="883"/>
                    <a:pt x="672" y="883"/>
                  </a:cubicBezTo>
                  <a:cubicBezTo>
                    <a:pt x="672" y="714"/>
                    <a:pt x="810" y="576"/>
                    <a:pt x="979" y="576"/>
                  </a:cubicBezTo>
                  <a:cubicBezTo>
                    <a:pt x="1062" y="576"/>
                    <a:pt x="1139" y="608"/>
                    <a:pt x="1197" y="666"/>
                  </a:cubicBezTo>
                  <a:cubicBezTo>
                    <a:pt x="1231" y="700"/>
                    <a:pt x="1231" y="700"/>
                    <a:pt x="1231" y="700"/>
                  </a:cubicBezTo>
                  <a:cubicBezTo>
                    <a:pt x="1238" y="702"/>
                    <a:pt x="1238" y="702"/>
                    <a:pt x="1238" y="702"/>
                  </a:cubicBezTo>
                  <a:cubicBezTo>
                    <a:pt x="1282" y="717"/>
                    <a:pt x="1312" y="758"/>
                    <a:pt x="1312" y="805"/>
                  </a:cubicBezTo>
                  <a:lnTo>
                    <a:pt x="1312" y="931"/>
                  </a:lnTo>
                  <a:close/>
                  <a:moveTo>
                    <a:pt x="1536" y="64"/>
                  </a:moveTo>
                  <a:cubicBezTo>
                    <a:pt x="1624" y="64"/>
                    <a:pt x="1696" y="136"/>
                    <a:pt x="1696" y="224"/>
                  </a:cubicBezTo>
                  <a:cubicBezTo>
                    <a:pt x="1677" y="224"/>
                    <a:pt x="1677" y="224"/>
                    <a:pt x="1677" y="224"/>
                  </a:cubicBezTo>
                  <a:cubicBezTo>
                    <a:pt x="1657" y="224"/>
                    <a:pt x="1637" y="216"/>
                    <a:pt x="1623" y="201"/>
                  </a:cubicBezTo>
                  <a:cubicBezTo>
                    <a:pt x="1600" y="179"/>
                    <a:pt x="1600" y="179"/>
                    <a:pt x="1600" y="179"/>
                  </a:cubicBezTo>
                  <a:cubicBezTo>
                    <a:pt x="1577" y="201"/>
                    <a:pt x="1577" y="201"/>
                    <a:pt x="1577" y="201"/>
                  </a:cubicBezTo>
                  <a:cubicBezTo>
                    <a:pt x="1563" y="216"/>
                    <a:pt x="1543" y="224"/>
                    <a:pt x="1523" y="224"/>
                  </a:cubicBezTo>
                  <a:cubicBezTo>
                    <a:pt x="1376" y="224"/>
                    <a:pt x="1376" y="224"/>
                    <a:pt x="1376" y="224"/>
                  </a:cubicBezTo>
                  <a:cubicBezTo>
                    <a:pt x="1376" y="136"/>
                    <a:pt x="1448" y="64"/>
                    <a:pt x="1536" y="64"/>
                  </a:cubicBezTo>
                  <a:close/>
                  <a:moveTo>
                    <a:pt x="1376" y="320"/>
                  </a:moveTo>
                  <a:cubicBezTo>
                    <a:pt x="1376" y="288"/>
                    <a:pt x="1376" y="288"/>
                    <a:pt x="1376" y="288"/>
                  </a:cubicBezTo>
                  <a:cubicBezTo>
                    <a:pt x="1523" y="288"/>
                    <a:pt x="1523" y="288"/>
                    <a:pt x="1523" y="288"/>
                  </a:cubicBezTo>
                  <a:cubicBezTo>
                    <a:pt x="1551" y="288"/>
                    <a:pt x="1577" y="280"/>
                    <a:pt x="1600" y="265"/>
                  </a:cubicBezTo>
                  <a:cubicBezTo>
                    <a:pt x="1623" y="280"/>
                    <a:pt x="1649" y="288"/>
                    <a:pt x="1677" y="288"/>
                  </a:cubicBezTo>
                  <a:cubicBezTo>
                    <a:pt x="1696" y="288"/>
                    <a:pt x="1696" y="288"/>
                    <a:pt x="1696" y="288"/>
                  </a:cubicBezTo>
                  <a:cubicBezTo>
                    <a:pt x="1696" y="320"/>
                    <a:pt x="1696" y="320"/>
                    <a:pt x="1696" y="320"/>
                  </a:cubicBezTo>
                  <a:cubicBezTo>
                    <a:pt x="1696" y="408"/>
                    <a:pt x="1624" y="480"/>
                    <a:pt x="1536" y="480"/>
                  </a:cubicBezTo>
                  <a:cubicBezTo>
                    <a:pt x="1448" y="480"/>
                    <a:pt x="1376" y="408"/>
                    <a:pt x="1376" y="320"/>
                  </a:cubicBezTo>
                  <a:close/>
                  <a:moveTo>
                    <a:pt x="1536" y="608"/>
                  </a:moveTo>
                  <a:cubicBezTo>
                    <a:pt x="1502" y="608"/>
                    <a:pt x="1480" y="579"/>
                    <a:pt x="1472" y="567"/>
                  </a:cubicBezTo>
                  <a:cubicBezTo>
                    <a:pt x="1472" y="535"/>
                    <a:pt x="1472" y="535"/>
                    <a:pt x="1472" y="535"/>
                  </a:cubicBezTo>
                  <a:cubicBezTo>
                    <a:pt x="1492" y="541"/>
                    <a:pt x="1514" y="544"/>
                    <a:pt x="1536" y="544"/>
                  </a:cubicBezTo>
                  <a:cubicBezTo>
                    <a:pt x="1558" y="544"/>
                    <a:pt x="1580" y="541"/>
                    <a:pt x="1600" y="535"/>
                  </a:cubicBezTo>
                  <a:cubicBezTo>
                    <a:pt x="1600" y="567"/>
                    <a:pt x="1600" y="567"/>
                    <a:pt x="1600" y="567"/>
                  </a:cubicBezTo>
                  <a:cubicBezTo>
                    <a:pt x="1592" y="579"/>
                    <a:pt x="1570" y="608"/>
                    <a:pt x="1536" y="608"/>
                  </a:cubicBezTo>
                  <a:close/>
                  <a:moveTo>
                    <a:pt x="1536" y="608"/>
                  </a:moveTo>
                  <a:cubicBezTo>
                    <a:pt x="1536" y="608"/>
                    <a:pt x="1536" y="608"/>
                    <a:pt x="1536" y="6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455" y="665"/>
              <a:ext cx="97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Rectangle 28"/>
            <p:cNvSpPr>
              <a:spLocks noChangeArrowheads="1"/>
            </p:cNvSpPr>
            <p:nvPr/>
          </p:nvSpPr>
          <p:spPr bwMode="auto">
            <a:xfrm>
              <a:off x="3455" y="858"/>
              <a:ext cx="97" cy="5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4130" y="665"/>
              <a:ext cx="96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4130" y="858"/>
              <a:ext cx="96" cy="53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Rectangle 31"/>
            <p:cNvSpPr>
              <a:spLocks noChangeArrowheads="1"/>
            </p:cNvSpPr>
            <p:nvPr/>
          </p:nvSpPr>
          <p:spPr bwMode="auto">
            <a:xfrm>
              <a:off x="3648" y="858"/>
              <a:ext cx="96" cy="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648" y="1292"/>
              <a:ext cx="96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3937" y="858"/>
              <a:ext cx="97" cy="3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Rectangle 34"/>
            <p:cNvSpPr>
              <a:spLocks noChangeArrowheads="1"/>
            </p:cNvSpPr>
            <p:nvPr/>
          </p:nvSpPr>
          <p:spPr bwMode="auto">
            <a:xfrm>
              <a:off x="3937" y="1292"/>
              <a:ext cx="97" cy="9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олилиния: фигура 33">
            <a:extLst>
              <a:ext uri="{FF2B5EF4-FFF2-40B4-BE49-F238E27FC236}">
                <a16:creationId xmlns:a16="http://schemas.microsoft.com/office/drawing/2014/main" xmlns="" id="{2F9875B7-F7B0-48B0-8CDC-73880BD64AF1}"/>
              </a:ext>
            </a:extLst>
          </p:cNvPr>
          <p:cNvSpPr/>
          <p:nvPr/>
        </p:nvSpPr>
        <p:spPr>
          <a:xfrm>
            <a:off x="4610100" y="393700"/>
            <a:ext cx="7226300" cy="5981700"/>
          </a:xfrm>
          <a:custGeom>
            <a:avLst/>
            <a:gdLst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323910 w 10602728"/>
              <a:gd name="connsiteY3" fmla="*/ 18241 h 4544760"/>
              <a:gd name="connsiteX4" fmla="*/ 4495072 w 10602728"/>
              <a:gd name="connsiteY4" fmla="*/ 3766 h 4544760"/>
              <a:gd name="connsiteX5" fmla="*/ 5786210 w 10602728"/>
              <a:gd name="connsiteY5" fmla="*/ 2773 h 4544760"/>
              <a:gd name="connsiteX6" fmla="*/ 5942919 w 10602728"/>
              <a:gd name="connsiteY6" fmla="*/ 4553 h 4544760"/>
              <a:gd name="connsiteX7" fmla="*/ 5978206 w 10602728"/>
              <a:gd name="connsiteY7" fmla="*/ 3766 h 4544760"/>
              <a:gd name="connsiteX8" fmla="*/ 5998437 w 10602728"/>
              <a:gd name="connsiteY8" fmla="*/ 5184 h 4544760"/>
              <a:gd name="connsiteX9" fmla="*/ 7039385 w 10602728"/>
              <a:gd name="connsiteY9" fmla="*/ 17007 h 4544760"/>
              <a:gd name="connsiteX10" fmla="*/ 9662439 w 10602728"/>
              <a:gd name="connsiteY10" fmla="*/ 3766 h 4544760"/>
              <a:gd name="connsiteX11" fmla="*/ 10591905 w 10602728"/>
              <a:gd name="connsiteY11" fmla="*/ 688362 h 4544760"/>
              <a:gd name="connsiteX12" fmla="*/ 10591905 w 10602728"/>
              <a:gd name="connsiteY12" fmla="*/ 3779739 h 4544760"/>
              <a:gd name="connsiteX13" fmla="*/ 9887410 w 10602728"/>
              <a:gd name="connsiteY13" fmla="*/ 4534953 h 4544760"/>
              <a:gd name="connsiteX14" fmla="*/ 6690679 w 10602728"/>
              <a:gd name="connsiteY14" fmla="*/ 4524360 h 4544760"/>
              <a:gd name="connsiteX15" fmla="*/ 6228802 w 10602728"/>
              <a:gd name="connsiteY15" fmla="*/ 4533790 h 4544760"/>
              <a:gd name="connsiteX16" fmla="*/ 6203177 w 10602728"/>
              <a:gd name="connsiteY16" fmla="*/ 4534953 h 4544760"/>
              <a:gd name="connsiteX17" fmla="*/ 6187280 w 10602728"/>
              <a:gd name="connsiteY17" fmla="*/ 4534637 h 4544760"/>
              <a:gd name="connsiteX18" fmla="*/ 6171832 w 10602728"/>
              <a:gd name="connsiteY18" fmla="*/ 4534953 h 4544760"/>
              <a:gd name="connsiteX19" fmla="*/ 4495072 w 10602728"/>
              <a:gd name="connsiteY19" fmla="*/ 4534953 h 4544760"/>
              <a:gd name="connsiteX20" fmla="*/ 4341641 w 10602728"/>
              <a:gd name="connsiteY20" fmla="*/ 4511304 h 4544760"/>
              <a:gd name="connsiteX21" fmla="*/ 4281415 w 10602728"/>
              <a:gd name="connsiteY21" fmla="*/ 4511119 h 4544760"/>
              <a:gd name="connsiteX22" fmla="*/ 810839 w 10602728"/>
              <a:gd name="connsiteY22" fmla="*/ 4534953 h 4544760"/>
              <a:gd name="connsiteX23" fmla="*/ 8856 w 10602728"/>
              <a:gd name="connsiteY23" fmla="*/ 3779739 h 4544760"/>
              <a:gd name="connsiteX24" fmla="*/ 8856 w 10602728"/>
              <a:gd name="connsiteY24" fmla="*/ 758980 h 4544760"/>
              <a:gd name="connsiteX25" fmla="*/ 810839 w 10602728"/>
              <a:gd name="connsiteY25" fmla="*/ 3766 h 4544760"/>
              <a:gd name="connsiteX26" fmla="*/ 1464757 w 10602728"/>
              <a:gd name="connsiteY2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300924 w 10602728"/>
              <a:gd name="connsiteY2" fmla="*/ 23799 h 4544760"/>
              <a:gd name="connsiteX3" fmla="*/ 4495072 w 10602728"/>
              <a:gd name="connsiteY3" fmla="*/ 3766 h 4544760"/>
              <a:gd name="connsiteX4" fmla="*/ 5786210 w 10602728"/>
              <a:gd name="connsiteY4" fmla="*/ 2773 h 4544760"/>
              <a:gd name="connsiteX5" fmla="*/ 5942919 w 10602728"/>
              <a:gd name="connsiteY5" fmla="*/ 4553 h 4544760"/>
              <a:gd name="connsiteX6" fmla="*/ 5978206 w 10602728"/>
              <a:gd name="connsiteY6" fmla="*/ 3766 h 4544760"/>
              <a:gd name="connsiteX7" fmla="*/ 5998437 w 10602728"/>
              <a:gd name="connsiteY7" fmla="*/ 5184 h 4544760"/>
              <a:gd name="connsiteX8" fmla="*/ 7039385 w 10602728"/>
              <a:gd name="connsiteY8" fmla="*/ 17007 h 4544760"/>
              <a:gd name="connsiteX9" fmla="*/ 9662439 w 10602728"/>
              <a:gd name="connsiteY9" fmla="*/ 3766 h 4544760"/>
              <a:gd name="connsiteX10" fmla="*/ 10591905 w 10602728"/>
              <a:gd name="connsiteY10" fmla="*/ 688362 h 4544760"/>
              <a:gd name="connsiteX11" fmla="*/ 10591905 w 10602728"/>
              <a:gd name="connsiteY11" fmla="*/ 3779739 h 4544760"/>
              <a:gd name="connsiteX12" fmla="*/ 9887410 w 10602728"/>
              <a:gd name="connsiteY12" fmla="*/ 4534953 h 4544760"/>
              <a:gd name="connsiteX13" fmla="*/ 6690679 w 10602728"/>
              <a:gd name="connsiteY13" fmla="*/ 4524360 h 4544760"/>
              <a:gd name="connsiteX14" fmla="*/ 6228802 w 10602728"/>
              <a:gd name="connsiteY14" fmla="*/ 4533790 h 4544760"/>
              <a:gd name="connsiteX15" fmla="*/ 6203177 w 10602728"/>
              <a:gd name="connsiteY15" fmla="*/ 4534953 h 4544760"/>
              <a:gd name="connsiteX16" fmla="*/ 6187280 w 10602728"/>
              <a:gd name="connsiteY16" fmla="*/ 4534637 h 4544760"/>
              <a:gd name="connsiteX17" fmla="*/ 6171832 w 10602728"/>
              <a:gd name="connsiteY17" fmla="*/ 4534953 h 4544760"/>
              <a:gd name="connsiteX18" fmla="*/ 4495072 w 10602728"/>
              <a:gd name="connsiteY18" fmla="*/ 4534953 h 4544760"/>
              <a:gd name="connsiteX19" fmla="*/ 4341641 w 10602728"/>
              <a:gd name="connsiteY19" fmla="*/ 4511304 h 4544760"/>
              <a:gd name="connsiteX20" fmla="*/ 4281415 w 10602728"/>
              <a:gd name="connsiteY20" fmla="*/ 4511119 h 4544760"/>
              <a:gd name="connsiteX21" fmla="*/ 810839 w 10602728"/>
              <a:gd name="connsiteY21" fmla="*/ 4534953 h 4544760"/>
              <a:gd name="connsiteX22" fmla="*/ 8856 w 10602728"/>
              <a:gd name="connsiteY22" fmla="*/ 3779739 h 4544760"/>
              <a:gd name="connsiteX23" fmla="*/ 8856 w 10602728"/>
              <a:gd name="connsiteY23" fmla="*/ 758980 h 4544760"/>
              <a:gd name="connsiteX24" fmla="*/ 810839 w 10602728"/>
              <a:gd name="connsiteY24" fmla="*/ 3766 h 4544760"/>
              <a:gd name="connsiteX25" fmla="*/ 1464757 w 10602728"/>
              <a:gd name="connsiteY25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5998437 w 10602728"/>
              <a:gd name="connsiteY6" fmla="*/ 5184 h 4544760"/>
              <a:gd name="connsiteX7" fmla="*/ 7039385 w 10602728"/>
              <a:gd name="connsiteY7" fmla="*/ 17007 h 4544760"/>
              <a:gd name="connsiteX8" fmla="*/ 9662439 w 10602728"/>
              <a:gd name="connsiteY8" fmla="*/ 3766 h 4544760"/>
              <a:gd name="connsiteX9" fmla="*/ 10591905 w 10602728"/>
              <a:gd name="connsiteY9" fmla="*/ 688362 h 4544760"/>
              <a:gd name="connsiteX10" fmla="*/ 10591905 w 10602728"/>
              <a:gd name="connsiteY10" fmla="*/ 3779739 h 4544760"/>
              <a:gd name="connsiteX11" fmla="*/ 9887410 w 10602728"/>
              <a:gd name="connsiteY11" fmla="*/ 4534953 h 4544760"/>
              <a:gd name="connsiteX12" fmla="*/ 6690679 w 10602728"/>
              <a:gd name="connsiteY12" fmla="*/ 4524360 h 4544760"/>
              <a:gd name="connsiteX13" fmla="*/ 6228802 w 10602728"/>
              <a:gd name="connsiteY13" fmla="*/ 4533790 h 4544760"/>
              <a:gd name="connsiteX14" fmla="*/ 6203177 w 10602728"/>
              <a:gd name="connsiteY14" fmla="*/ 4534953 h 4544760"/>
              <a:gd name="connsiteX15" fmla="*/ 6187280 w 10602728"/>
              <a:gd name="connsiteY15" fmla="*/ 4534637 h 4544760"/>
              <a:gd name="connsiteX16" fmla="*/ 6171832 w 10602728"/>
              <a:gd name="connsiteY16" fmla="*/ 4534953 h 4544760"/>
              <a:gd name="connsiteX17" fmla="*/ 4495072 w 10602728"/>
              <a:gd name="connsiteY17" fmla="*/ 4534953 h 4544760"/>
              <a:gd name="connsiteX18" fmla="*/ 4341641 w 10602728"/>
              <a:gd name="connsiteY18" fmla="*/ 4511304 h 4544760"/>
              <a:gd name="connsiteX19" fmla="*/ 4281415 w 10602728"/>
              <a:gd name="connsiteY19" fmla="*/ 4511119 h 4544760"/>
              <a:gd name="connsiteX20" fmla="*/ 810839 w 10602728"/>
              <a:gd name="connsiteY20" fmla="*/ 4534953 h 4544760"/>
              <a:gd name="connsiteX21" fmla="*/ 8856 w 10602728"/>
              <a:gd name="connsiteY21" fmla="*/ 3779739 h 4544760"/>
              <a:gd name="connsiteX22" fmla="*/ 8856 w 10602728"/>
              <a:gd name="connsiteY22" fmla="*/ 758980 h 4544760"/>
              <a:gd name="connsiteX23" fmla="*/ 810839 w 10602728"/>
              <a:gd name="connsiteY23" fmla="*/ 3766 h 4544760"/>
              <a:gd name="connsiteX24" fmla="*/ 1464757 w 10602728"/>
              <a:gd name="connsiteY24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5978206 w 10602728"/>
              <a:gd name="connsiteY5" fmla="*/ 3766 h 4544760"/>
              <a:gd name="connsiteX6" fmla="*/ 7039385 w 10602728"/>
              <a:gd name="connsiteY6" fmla="*/ 17007 h 4544760"/>
              <a:gd name="connsiteX7" fmla="*/ 9662439 w 10602728"/>
              <a:gd name="connsiteY7" fmla="*/ 3766 h 4544760"/>
              <a:gd name="connsiteX8" fmla="*/ 10591905 w 10602728"/>
              <a:gd name="connsiteY8" fmla="*/ 688362 h 4544760"/>
              <a:gd name="connsiteX9" fmla="*/ 10591905 w 10602728"/>
              <a:gd name="connsiteY9" fmla="*/ 3779739 h 4544760"/>
              <a:gd name="connsiteX10" fmla="*/ 9887410 w 10602728"/>
              <a:gd name="connsiteY10" fmla="*/ 4534953 h 4544760"/>
              <a:gd name="connsiteX11" fmla="*/ 6690679 w 10602728"/>
              <a:gd name="connsiteY11" fmla="*/ 4524360 h 4544760"/>
              <a:gd name="connsiteX12" fmla="*/ 6228802 w 10602728"/>
              <a:gd name="connsiteY12" fmla="*/ 4533790 h 4544760"/>
              <a:gd name="connsiteX13" fmla="*/ 6203177 w 10602728"/>
              <a:gd name="connsiteY13" fmla="*/ 4534953 h 4544760"/>
              <a:gd name="connsiteX14" fmla="*/ 6187280 w 10602728"/>
              <a:gd name="connsiteY14" fmla="*/ 4534637 h 4544760"/>
              <a:gd name="connsiteX15" fmla="*/ 6171832 w 10602728"/>
              <a:gd name="connsiteY15" fmla="*/ 4534953 h 4544760"/>
              <a:gd name="connsiteX16" fmla="*/ 4495072 w 10602728"/>
              <a:gd name="connsiteY16" fmla="*/ 4534953 h 4544760"/>
              <a:gd name="connsiteX17" fmla="*/ 4341641 w 10602728"/>
              <a:gd name="connsiteY17" fmla="*/ 4511304 h 4544760"/>
              <a:gd name="connsiteX18" fmla="*/ 4281415 w 10602728"/>
              <a:gd name="connsiteY18" fmla="*/ 4511119 h 4544760"/>
              <a:gd name="connsiteX19" fmla="*/ 810839 w 10602728"/>
              <a:gd name="connsiteY19" fmla="*/ 4534953 h 4544760"/>
              <a:gd name="connsiteX20" fmla="*/ 8856 w 10602728"/>
              <a:gd name="connsiteY20" fmla="*/ 3779739 h 4544760"/>
              <a:gd name="connsiteX21" fmla="*/ 8856 w 10602728"/>
              <a:gd name="connsiteY21" fmla="*/ 758980 h 4544760"/>
              <a:gd name="connsiteX22" fmla="*/ 810839 w 10602728"/>
              <a:gd name="connsiteY22" fmla="*/ 3766 h 4544760"/>
              <a:gd name="connsiteX23" fmla="*/ 1464757 w 10602728"/>
              <a:gd name="connsiteY23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5942919 w 10602728"/>
              <a:gd name="connsiteY4" fmla="*/ 4553 h 4544760"/>
              <a:gd name="connsiteX5" fmla="*/ 7039385 w 10602728"/>
              <a:gd name="connsiteY5" fmla="*/ 17007 h 4544760"/>
              <a:gd name="connsiteX6" fmla="*/ 9662439 w 10602728"/>
              <a:gd name="connsiteY6" fmla="*/ 3766 h 4544760"/>
              <a:gd name="connsiteX7" fmla="*/ 10591905 w 10602728"/>
              <a:gd name="connsiteY7" fmla="*/ 688362 h 4544760"/>
              <a:gd name="connsiteX8" fmla="*/ 10591905 w 10602728"/>
              <a:gd name="connsiteY8" fmla="*/ 3779739 h 4544760"/>
              <a:gd name="connsiteX9" fmla="*/ 9887410 w 10602728"/>
              <a:gd name="connsiteY9" fmla="*/ 4534953 h 4544760"/>
              <a:gd name="connsiteX10" fmla="*/ 6690679 w 10602728"/>
              <a:gd name="connsiteY10" fmla="*/ 4524360 h 4544760"/>
              <a:gd name="connsiteX11" fmla="*/ 6228802 w 10602728"/>
              <a:gd name="connsiteY11" fmla="*/ 4533790 h 4544760"/>
              <a:gd name="connsiteX12" fmla="*/ 6203177 w 10602728"/>
              <a:gd name="connsiteY12" fmla="*/ 4534953 h 4544760"/>
              <a:gd name="connsiteX13" fmla="*/ 6187280 w 10602728"/>
              <a:gd name="connsiteY13" fmla="*/ 4534637 h 4544760"/>
              <a:gd name="connsiteX14" fmla="*/ 6171832 w 10602728"/>
              <a:gd name="connsiteY14" fmla="*/ 4534953 h 4544760"/>
              <a:gd name="connsiteX15" fmla="*/ 4495072 w 10602728"/>
              <a:gd name="connsiteY15" fmla="*/ 4534953 h 4544760"/>
              <a:gd name="connsiteX16" fmla="*/ 4341641 w 10602728"/>
              <a:gd name="connsiteY16" fmla="*/ 4511304 h 4544760"/>
              <a:gd name="connsiteX17" fmla="*/ 4281415 w 10602728"/>
              <a:gd name="connsiteY17" fmla="*/ 4511119 h 4544760"/>
              <a:gd name="connsiteX18" fmla="*/ 810839 w 10602728"/>
              <a:gd name="connsiteY18" fmla="*/ 4534953 h 4544760"/>
              <a:gd name="connsiteX19" fmla="*/ 8856 w 10602728"/>
              <a:gd name="connsiteY19" fmla="*/ 3779739 h 4544760"/>
              <a:gd name="connsiteX20" fmla="*/ 8856 w 10602728"/>
              <a:gd name="connsiteY20" fmla="*/ 758980 h 4544760"/>
              <a:gd name="connsiteX21" fmla="*/ 810839 w 10602728"/>
              <a:gd name="connsiteY21" fmla="*/ 3766 h 4544760"/>
              <a:gd name="connsiteX22" fmla="*/ 1464757 w 10602728"/>
              <a:gd name="connsiteY22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341641 w 10602728"/>
              <a:gd name="connsiteY15" fmla="*/ 4511304 h 4544760"/>
              <a:gd name="connsiteX16" fmla="*/ 4281415 w 10602728"/>
              <a:gd name="connsiteY16" fmla="*/ 4511119 h 4544760"/>
              <a:gd name="connsiteX17" fmla="*/ 810839 w 10602728"/>
              <a:gd name="connsiteY17" fmla="*/ 4534953 h 4544760"/>
              <a:gd name="connsiteX18" fmla="*/ 8856 w 10602728"/>
              <a:gd name="connsiteY18" fmla="*/ 3779739 h 4544760"/>
              <a:gd name="connsiteX19" fmla="*/ 8856 w 10602728"/>
              <a:gd name="connsiteY19" fmla="*/ 758980 h 4544760"/>
              <a:gd name="connsiteX20" fmla="*/ 810839 w 10602728"/>
              <a:gd name="connsiteY20" fmla="*/ 3766 h 4544760"/>
              <a:gd name="connsiteX21" fmla="*/ 1464757 w 10602728"/>
              <a:gd name="connsiteY21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495072 w 10602728"/>
              <a:gd name="connsiteY14" fmla="*/ 4534953 h 4544760"/>
              <a:gd name="connsiteX15" fmla="*/ 4281415 w 10602728"/>
              <a:gd name="connsiteY15" fmla="*/ 4511119 h 4544760"/>
              <a:gd name="connsiteX16" fmla="*/ 810839 w 10602728"/>
              <a:gd name="connsiteY16" fmla="*/ 4534953 h 4544760"/>
              <a:gd name="connsiteX17" fmla="*/ 8856 w 10602728"/>
              <a:gd name="connsiteY17" fmla="*/ 3779739 h 4544760"/>
              <a:gd name="connsiteX18" fmla="*/ 8856 w 10602728"/>
              <a:gd name="connsiteY18" fmla="*/ 758980 h 4544760"/>
              <a:gd name="connsiteX19" fmla="*/ 810839 w 10602728"/>
              <a:gd name="connsiteY19" fmla="*/ 3766 h 4544760"/>
              <a:gd name="connsiteX20" fmla="*/ 1464757 w 10602728"/>
              <a:gd name="connsiteY20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203177 w 10602728"/>
              <a:gd name="connsiteY11" fmla="*/ 4534953 h 4544760"/>
              <a:gd name="connsiteX12" fmla="*/ 6187280 w 10602728"/>
              <a:gd name="connsiteY12" fmla="*/ 4534637 h 4544760"/>
              <a:gd name="connsiteX13" fmla="*/ 6171832 w 10602728"/>
              <a:gd name="connsiteY13" fmla="*/ 4534953 h 4544760"/>
              <a:gd name="connsiteX14" fmla="*/ 4281415 w 10602728"/>
              <a:gd name="connsiteY14" fmla="*/ 4511119 h 4544760"/>
              <a:gd name="connsiteX15" fmla="*/ 810839 w 10602728"/>
              <a:gd name="connsiteY15" fmla="*/ 4534953 h 4544760"/>
              <a:gd name="connsiteX16" fmla="*/ 8856 w 10602728"/>
              <a:gd name="connsiteY16" fmla="*/ 3779739 h 4544760"/>
              <a:gd name="connsiteX17" fmla="*/ 8856 w 10602728"/>
              <a:gd name="connsiteY17" fmla="*/ 758980 h 4544760"/>
              <a:gd name="connsiteX18" fmla="*/ 810839 w 10602728"/>
              <a:gd name="connsiteY18" fmla="*/ 3766 h 4544760"/>
              <a:gd name="connsiteX19" fmla="*/ 1464757 w 10602728"/>
              <a:gd name="connsiteY19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87280 w 10602728"/>
              <a:gd name="connsiteY11" fmla="*/ 4534637 h 4544760"/>
              <a:gd name="connsiteX12" fmla="*/ 6171832 w 10602728"/>
              <a:gd name="connsiteY12" fmla="*/ 4534953 h 4544760"/>
              <a:gd name="connsiteX13" fmla="*/ 4281415 w 10602728"/>
              <a:gd name="connsiteY13" fmla="*/ 4511119 h 4544760"/>
              <a:gd name="connsiteX14" fmla="*/ 810839 w 10602728"/>
              <a:gd name="connsiteY14" fmla="*/ 4534953 h 4544760"/>
              <a:gd name="connsiteX15" fmla="*/ 8856 w 10602728"/>
              <a:gd name="connsiteY15" fmla="*/ 3779739 h 4544760"/>
              <a:gd name="connsiteX16" fmla="*/ 8856 w 10602728"/>
              <a:gd name="connsiteY16" fmla="*/ 758980 h 4544760"/>
              <a:gd name="connsiteX17" fmla="*/ 810839 w 10602728"/>
              <a:gd name="connsiteY17" fmla="*/ 3766 h 4544760"/>
              <a:gd name="connsiteX18" fmla="*/ 1464757 w 10602728"/>
              <a:gd name="connsiteY18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228802 w 10602728"/>
              <a:gd name="connsiteY10" fmla="*/ 4533790 h 4544760"/>
              <a:gd name="connsiteX11" fmla="*/ 6171832 w 10602728"/>
              <a:gd name="connsiteY11" fmla="*/ 4534953 h 4544760"/>
              <a:gd name="connsiteX12" fmla="*/ 4281415 w 10602728"/>
              <a:gd name="connsiteY12" fmla="*/ 4511119 h 4544760"/>
              <a:gd name="connsiteX13" fmla="*/ 810839 w 10602728"/>
              <a:gd name="connsiteY13" fmla="*/ 4534953 h 4544760"/>
              <a:gd name="connsiteX14" fmla="*/ 8856 w 10602728"/>
              <a:gd name="connsiteY14" fmla="*/ 3779739 h 4544760"/>
              <a:gd name="connsiteX15" fmla="*/ 8856 w 10602728"/>
              <a:gd name="connsiteY15" fmla="*/ 758980 h 4544760"/>
              <a:gd name="connsiteX16" fmla="*/ 810839 w 10602728"/>
              <a:gd name="connsiteY16" fmla="*/ 3766 h 4544760"/>
              <a:gd name="connsiteX17" fmla="*/ 1464757 w 10602728"/>
              <a:gd name="connsiteY17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6171832 w 10602728"/>
              <a:gd name="connsiteY10" fmla="*/ 4534953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1 h 4544760"/>
              <a:gd name="connsiteX1" fmla="*/ 3985519 w 10602728"/>
              <a:gd name="connsiteY1" fmla="*/ 23007 h 4544760"/>
              <a:gd name="connsiteX2" fmla="*/ 4495072 w 10602728"/>
              <a:gd name="connsiteY2" fmla="*/ 3766 h 4544760"/>
              <a:gd name="connsiteX3" fmla="*/ 5786210 w 10602728"/>
              <a:gd name="connsiteY3" fmla="*/ 2773 h 4544760"/>
              <a:gd name="connsiteX4" fmla="*/ 7039385 w 10602728"/>
              <a:gd name="connsiteY4" fmla="*/ 17007 h 4544760"/>
              <a:gd name="connsiteX5" fmla="*/ 9662439 w 10602728"/>
              <a:gd name="connsiteY5" fmla="*/ 3766 h 4544760"/>
              <a:gd name="connsiteX6" fmla="*/ 10591905 w 10602728"/>
              <a:gd name="connsiteY6" fmla="*/ 688362 h 4544760"/>
              <a:gd name="connsiteX7" fmla="*/ 10591905 w 10602728"/>
              <a:gd name="connsiteY7" fmla="*/ 3779739 h 4544760"/>
              <a:gd name="connsiteX8" fmla="*/ 9887410 w 10602728"/>
              <a:gd name="connsiteY8" fmla="*/ 4534953 h 4544760"/>
              <a:gd name="connsiteX9" fmla="*/ 6690679 w 10602728"/>
              <a:gd name="connsiteY9" fmla="*/ 4524360 h 4544760"/>
              <a:gd name="connsiteX10" fmla="*/ 5958768 w 10602728"/>
              <a:gd name="connsiteY10" fmla="*/ 4526076 h 4544760"/>
              <a:gd name="connsiteX11" fmla="*/ 4281415 w 10602728"/>
              <a:gd name="connsiteY11" fmla="*/ 4511119 h 4544760"/>
              <a:gd name="connsiteX12" fmla="*/ 810839 w 10602728"/>
              <a:gd name="connsiteY12" fmla="*/ 4534953 h 4544760"/>
              <a:gd name="connsiteX13" fmla="*/ 8856 w 10602728"/>
              <a:gd name="connsiteY13" fmla="*/ 3779739 h 4544760"/>
              <a:gd name="connsiteX14" fmla="*/ 8856 w 10602728"/>
              <a:gd name="connsiteY14" fmla="*/ 758980 h 4544760"/>
              <a:gd name="connsiteX15" fmla="*/ 810839 w 10602728"/>
              <a:gd name="connsiteY15" fmla="*/ 3766 h 4544760"/>
              <a:gd name="connsiteX16" fmla="*/ 1464757 w 10602728"/>
              <a:gd name="connsiteY16" fmla="*/ 1 h 4544760"/>
              <a:gd name="connsiteX0" fmla="*/ 1464757 w 10602728"/>
              <a:gd name="connsiteY0" fmla="*/ 4072 h 4548831"/>
              <a:gd name="connsiteX1" fmla="*/ 3985519 w 10602728"/>
              <a:gd name="connsiteY1" fmla="*/ 27078 h 4548831"/>
              <a:gd name="connsiteX2" fmla="*/ 4495072 w 10602728"/>
              <a:gd name="connsiteY2" fmla="*/ 7837 h 4548831"/>
              <a:gd name="connsiteX3" fmla="*/ 5786210 w 10602728"/>
              <a:gd name="connsiteY3" fmla="*/ 6844 h 4548831"/>
              <a:gd name="connsiteX4" fmla="*/ 7039385 w 10602728"/>
              <a:gd name="connsiteY4" fmla="*/ 21078 h 4548831"/>
              <a:gd name="connsiteX5" fmla="*/ 9922451 w 10602728"/>
              <a:gd name="connsiteY5" fmla="*/ 0 h 4548831"/>
              <a:gd name="connsiteX6" fmla="*/ 10591905 w 10602728"/>
              <a:gd name="connsiteY6" fmla="*/ 692433 h 4548831"/>
              <a:gd name="connsiteX7" fmla="*/ 10591905 w 10602728"/>
              <a:gd name="connsiteY7" fmla="*/ 3783810 h 4548831"/>
              <a:gd name="connsiteX8" fmla="*/ 9887410 w 10602728"/>
              <a:gd name="connsiteY8" fmla="*/ 4539024 h 4548831"/>
              <a:gd name="connsiteX9" fmla="*/ 6690679 w 10602728"/>
              <a:gd name="connsiteY9" fmla="*/ 4528431 h 4548831"/>
              <a:gd name="connsiteX10" fmla="*/ 5958768 w 10602728"/>
              <a:gd name="connsiteY10" fmla="*/ 4530147 h 4548831"/>
              <a:gd name="connsiteX11" fmla="*/ 4281415 w 10602728"/>
              <a:gd name="connsiteY11" fmla="*/ 4515190 h 4548831"/>
              <a:gd name="connsiteX12" fmla="*/ 810839 w 10602728"/>
              <a:gd name="connsiteY12" fmla="*/ 4539024 h 4548831"/>
              <a:gd name="connsiteX13" fmla="*/ 8856 w 10602728"/>
              <a:gd name="connsiteY13" fmla="*/ 3783810 h 4548831"/>
              <a:gd name="connsiteX14" fmla="*/ 8856 w 10602728"/>
              <a:gd name="connsiteY14" fmla="*/ 763051 h 4548831"/>
              <a:gd name="connsiteX15" fmla="*/ 810839 w 10602728"/>
              <a:gd name="connsiteY15" fmla="*/ 7837 h 4548831"/>
              <a:gd name="connsiteX16" fmla="*/ 1464757 w 10602728"/>
              <a:gd name="connsiteY16" fmla="*/ 4072 h 45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02728" h="4548831">
                <a:moveTo>
                  <a:pt x="1464757" y="4072"/>
                </a:moveTo>
                <a:lnTo>
                  <a:pt x="3985519" y="27078"/>
                </a:lnTo>
                <a:lnTo>
                  <a:pt x="4495072" y="7837"/>
                </a:lnTo>
                <a:cubicBezTo>
                  <a:pt x="4938184" y="2541"/>
                  <a:pt x="5365361" y="3424"/>
                  <a:pt x="5786210" y="6844"/>
                </a:cubicBezTo>
                <a:lnTo>
                  <a:pt x="7039385" y="21078"/>
                </a:lnTo>
                <a:lnTo>
                  <a:pt x="9922451" y="0"/>
                </a:lnTo>
                <a:cubicBezTo>
                  <a:pt x="10365373" y="0"/>
                  <a:pt x="10599403" y="261217"/>
                  <a:pt x="10591905" y="692433"/>
                </a:cubicBezTo>
                <a:cubicBezTo>
                  <a:pt x="10554409" y="1779386"/>
                  <a:pt x="10629400" y="2718042"/>
                  <a:pt x="10591905" y="3783810"/>
                </a:cubicBezTo>
                <a:cubicBezTo>
                  <a:pt x="10569407" y="4186779"/>
                  <a:pt x="10382825" y="4539024"/>
                  <a:pt x="9887410" y="4539024"/>
                </a:cubicBezTo>
                <a:cubicBezTo>
                  <a:pt x="8302524" y="4503715"/>
                  <a:pt x="7413175" y="4514308"/>
                  <a:pt x="6690679" y="4528431"/>
                </a:cubicBezTo>
                <a:lnTo>
                  <a:pt x="5958768" y="4530147"/>
                </a:lnTo>
                <a:cubicBezTo>
                  <a:pt x="5641124" y="4526227"/>
                  <a:pt x="5174914" y="4515190"/>
                  <a:pt x="4281415" y="4515190"/>
                </a:cubicBezTo>
                <a:cubicBezTo>
                  <a:pt x="2749135" y="4515190"/>
                  <a:pt x="2187045" y="4570801"/>
                  <a:pt x="810839" y="4539024"/>
                </a:cubicBezTo>
                <a:cubicBezTo>
                  <a:pt x="352918" y="4503715"/>
                  <a:pt x="23854" y="4200903"/>
                  <a:pt x="8856" y="3783810"/>
                </a:cubicBezTo>
                <a:cubicBezTo>
                  <a:pt x="-28639" y="2487359"/>
                  <a:pt x="68849" y="2123057"/>
                  <a:pt x="8856" y="763051"/>
                </a:cubicBezTo>
                <a:cubicBezTo>
                  <a:pt x="-13641" y="275341"/>
                  <a:pt x="337920" y="14899"/>
                  <a:pt x="810839" y="7837"/>
                </a:cubicBezTo>
                <a:lnTo>
                  <a:pt x="1464757" y="4072"/>
                </a:lnTo>
                <a:close/>
              </a:path>
            </a:pathLst>
          </a:custGeom>
          <a:gradFill flip="none" rotWithShape="1">
            <a:gsLst>
              <a:gs pos="95000">
                <a:srgbClr val="EEEEEE">
                  <a:lumMod val="79000"/>
                  <a:lumOff val="21000"/>
                </a:srgbClr>
              </a:gs>
              <a:gs pos="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344160" y="1368614"/>
            <a:ext cx="66065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 –перевод среднего медицинского персонала в инфекционный госпиталь</a:t>
            </a: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2021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год- миграция сотрудников</a:t>
            </a: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457200">
              <a:buClr>
                <a:srgbClr val="55E422"/>
              </a:buClr>
              <a:buFont typeface="Wingdings" panose="05000000000000000000" pitchFamily="2" charset="2"/>
              <a:buChar char="ü"/>
            </a:pPr>
            <a:r>
              <a:rPr lang="ru-RU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2020-2022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год- листы нетрудоспособности </a:t>
            </a:r>
          </a:p>
        </p:txBody>
      </p:sp>
    </p:spTree>
    <p:extLst>
      <p:ext uri="{BB962C8B-B14F-4D97-AF65-F5344CB8AC3E}">
        <p14:creationId xmlns:p14="http://schemas.microsoft.com/office/powerpoint/2010/main" val="12859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00801" y="2044305"/>
            <a:ext cx="5454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персонала через группу приёма отдела кадров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Привлечение молодых специалистов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Поиск сотрудников через сайт </a:t>
            </a: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hh.ru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стасия\Downloads\26992330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4"/>
          <a:stretch/>
        </p:blipFill>
        <p:spPr bwMode="auto">
          <a:xfrm flipH="1">
            <a:off x="-2" y="0"/>
            <a:ext cx="53721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8469798" y="-1370884"/>
            <a:ext cx="1497836" cy="5193347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7246516" y="914064"/>
            <a:ext cx="3966145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z="4000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Решения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15939" y="633263"/>
            <a:ext cx="2153155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0" lvl="1" indent="-1143000" algn="ctr" defTabSz="914332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sz="9600" b="1" kern="0" cap="all" spc="100" dirty="0">
                <a:ln w="101600">
                  <a:solidFill>
                    <a:srgbClr val="79C400"/>
                  </a:solidFill>
                  <a:miter lim="800000"/>
                </a:ln>
                <a:solidFill>
                  <a:srgbClr val="79C400"/>
                </a:solidFill>
                <a:latin typeface="Segoe U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35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стасия\Downloads\опро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6" b="14667"/>
          <a:stretch/>
        </p:blipFill>
        <p:spPr bwMode="auto">
          <a:xfrm>
            <a:off x="12964" y="-1262"/>
            <a:ext cx="10014956" cy="6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969039" y="0"/>
            <a:ext cx="2026121" cy="6884413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8" name="Picture 4" descr="C:\Users\Анстасия\Downloads\kdbfAFtNMvur1wlXew3W4l59rzE-192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04"/>
          <a:stretch/>
        </p:blipFill>
        <p:spPr bwMode="auto">
          <a:xfrm>
            <a:off x="12964" y="-2665"/>
            <a:ext cx="7104116" cy="685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>
            <a:off x="5019304" y="0"/>
            <a:ext cx="7222962" cy="6858000"/>
          </a:xfrm>
          <a:prstGeom prst="parallelogram">
            <a:avLst>
              <a:gd name="adj" fmla="val 281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D4C6CD5C-1E02-D948-B2D4-6CC3E2D1B32F}"/>
              </a:ext>
            </a:extLst>
          </p:cNvPr>
          <p:cNvSpPr txBox="1">
            <a:spLocks/>
          </p:cNvSpPr>
          <p:nvPr/>
        </p:nvSpPr>
        <p:spPr>
          <a:xfrm>
            <a:off x="6291445" y="2728138"/>
            <a:ext cx="5748155" cy="4128459"/>
          </a:xfrm>
          <a:prstGeom prst="rect">
            <a:avLst/>
          </a:prstGeom>
        </p:spPr>
        <p:txBody>
          <a:bodyPr vert="horz" lIns="121917" tIns="60958" rIns="121917" bIns="6095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accent1"/>
                </a:solidFill>
                <a:latin typeface="Century Gothic" panose="020B0502020202020204" pitchFamily="34" charset="0"/>
                <a:ea typeface="+mj-ea"/>
                <a:cs typeface="Gotham Pro" pitchFamily="50" charset="0"/>
              </a:defRPr>
            </a:lvl1pPr>
          </a:lstStyle>
          <a:p>
            <a:pPr algn="ctr"/>
            <a:endParaRPr lang="ru-RU" sz="4000" dirty="0" smtClean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r>
              <a:rPr lang="ru-RU" sz="4000" dirty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Опрос -анкетирование</a:t>
            </a:r>
          </a:p>
          <a:p>
            <a:pPr algn="ctr"/>
            <a:r>
              <a:rPr lang="ru-RU" sz="400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сотрудников</a:t>
            </a:r>
          </a:p>
          <a:p>
            <a:pPr algn="ctr"/>
            <a:r>
              <a:rPr lang="ru-RU" sz="4000" dirty="0" smtClean="0">
                <a:ln w="10541" cmpd="sng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КП Педиатрического корпуса </a:t>
            </a:r>
          </a:p>
          <a:p>
            <a:pPr algn="ctr"/>
            <a:endParaRPr lang="ru-RU" sz="4000" dirty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 smtClean="0">
              <a:ln w="10541" cmpd="sng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endParaRPr lang="ru-RU" sz="400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chemeClr val="tx1">
                      <a:lumMod val="98000"/>
                    </a:schemeClr>
                  </a:gs>
                  <a:gs pos="7000">
                    <a:schemeClr val="bg1">
                      <a:shade val="67500"/>
                      <a:satMod val="115000"/>
                      <a:lumMod val="18000"/>
                    </a:schemeClr>
                  </a:gs>
                  <a:gs pos="100000">
                    <a:srgbClr val="740027"/>
                  </a:gs>
                </a:gsLst>
                <a:lin ang="0" scaled="1"/>
                <a:tileRect/>
              </a:gradFill>
              <a:latin typeface="+mn-lt"/>
              <a:ea typeface="+mn-ea"/>
              <a:cs typeface="+mn-cs"/>
            </a:endParaRPr>
          </a:p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019304" y="-2665"/>
            <a:ext cx="1975856" cy="6859262"/>
          </a:xfrm>
          <a:prstGeom prst="line">
            <a:avLst/>
          </a:prstGeom>
          <a:ln w="76200">
            <a:solidFill>
              <a:srgbClr val="55E4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708" y="1559286"/>
            <a:ext cx="66773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Выполняются ли сотрудником обязанности, не свойственные уровню подготовки?</a:t>
            </a:r>
          </a:p>
          <a:p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Выстроены ли в коллективе партнёрские отношения?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Понятны ли сотруднику методы материальной мотивации?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Понятны ли критерии оценки работы, чётко ли распределены обязанности, права и уровень ответственности?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/>
              <a:t>Часто ли руководитель выражает благодарность за хорошо выполненную работу?</a:t>
            </a:r>
          </a:p>
        </p:txBody>
      </p:sp>
      <p:sp>
        <p:nvSpPr>
          <p:cNvPr id="6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Вопросы анкеты:</a:t>
            </a:r>
          </a:p>
        </p:txBody>
      </p:sp>
      <p:pic>
        <p:nvPicPr>
          <p:cNvPr id="2051" name="Picture 3" descr="C:\Users\Анстасия\Downloads\retail-investors-if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r="44137"/>
          <a:stretch/>
        </p:blipFill>
        <p:spPr bwMode="auto">
          <a:xfrm>
            <a:off x="7581900" y="0"/>
            <a:ext cx="461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6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Диаграм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075434"/>
              </p:ext>
            </p:extLst>
          </p:nvPr>
        </p:nvGraphicFramePr>
        <p:xfrm>
          <a:off x="-945259" y="1056996"/>
          <a:ext cx="11458629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8571253" y="222770"/>
            <a:ext cx="3453649" cy="1356973"/>
            <a:chOff x="8585200" y="5463001"/>
            <a:chExt cx="3453649" cy="1356973"/>
          </a:xfrm>
        </p:grpSpPr>
        <p:sp>
          <p:nvSpPr>
            <p:cNvPr id="88" name="TextBox 87"/>
            <p:cNvSpPr txBox="1"/>
            <p:nvPr/>
          </p:nvSpPr>
          <p:spPr>
            <a:xfrm>
              <a:off x="10068084" y="6235225"/>
              <a:ext cx="39206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kern="0" noProof="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8585200" y="5463001"/>
              <a:ext cx="3453649" cy="1356973"/>
              <a:chOff x="8585200" y="5463001"/>
              <a:chExt cx="3453649" cy="1356973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8720719" y="5566619"/>
                <a:ext cx="3189596" cy="1126749"/>
                <a:chOff x="8724900" y="5661205"/>
                <a:chExt cx="3189596" cy="1126749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8724900" y="5970401"/>
                  <a:ext cx="918023" cy="5232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algn="r">
                    <a:defRPr/>
                  </a:pPr>
                  <a:r>
                    <a:rPr lang="ru-RU" sz="1400" kern="0" dirty="0" smtClean="0">
                      <a:solidFill>
                        <a:sysClr val="windowText" lastClr="000000"/>
                      </a:solidFill>
                      <a:latin typeface="Century Gothic" panose="020B0502020202020204" pitchFamily="34" charset="0"/>
                    </a:rPr>
                    <a:t>ШКАЛА ОЦЕНКИ</a:t>
                  </a:r>
                  <a:endParaRPr lang="ru-RU" kern="0" dirty="0">
                    <a:solidFill>
                      <a:srgbClr val="740027"/>
                    </a:solidFill>
                    <a:latin typeface="Century Gothic" panose="020B0502020202020204" pitchFamily="34" charset="0"/>
                  </a:endParaRPr>
                </a:p>
              </p:txBody>
            </p:sp>
            <p:grpSp>
              <p:nvGrpSpPr>
                <p:cNvPr id="4" name="Группа 3"/>
                <p:cNvGrpSpPr/>
                <p:nvPr/>
              </p:nvGrpSpPr>
              <p:grpSpPr>
                <a:xfrm>
                  <a:off x="9747063" y="5661205"/>
                  <a:ext cx="2167433" cy="1126749"/>
                  <a:chOff x="9747063" y="5661205"/>
                  <a:chExt cx="2167433" cy="1126749"/>
                </a:xfrm>
              </p:grpSpPr>
              <p:sp>
                <p:nvSpPr>
                  <p:cNvPr id="57" name="Прямоугольник 56"/>
                  <p:cNvSpPr/>
                  <p:nvPr/>
                </p:nvSpPr>
                <p:spPr>
                  <a:xfrm flipV="1">
                    <a:off x="9747063" y="5783411"/>
                    <a:ext cx="175786" cy="958756"/>
                  </a:xfrm>
                  <a:prstGeom prst="rect">
                    <a:avLst/>
                  </a:prstGeom>
                  <a:gradFill>
                    <a:gsLst>
                      <a:gs pos="10000">
                        <a:srgbClr val="55E422"/>
                      </a:gs>
                      <a:gs pos="50000">
                        <a:srgbClr val="FFFF00"/>
                      </a:gs>
                      <a:gs pos="82000">
                        <a:srgbClr val="FF0000"/>
                      </a:gs>
                    </a:gsLst>
                  </a:gradFill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0429520" y="5714995"/>
                    <a:ext cx="148079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ru-RU" sz="1200" kern="0" dirty="0" smtClean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rPr>
                      <a:t>ПОЛНОСТЬЮ СОГЛАСЕН</a:t>
                    </a:r>
                    <a:endParaRPr lang="ru-RU" sz="1600" kern="0" dirty="0">
                      <a:solidFill>
                        <a:srgbClr val="740027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69" name="TextBox 68"/>
                  <p:cNvSpPr txBox="1"/>
                  <p:nvPr/>
                </p:nvSpPr>
                <p:spPr>
                  <a:xfrm>
                    <a:off x="10433701" y="6326289"/>
                    <a:ext cx="148079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0" algn="ctr">
                      <a:defRPr/>
                    </a:pPr>
                    <a:r>
                      <a:rPr lang="ru-RU" sz="1200" kern="0" dirty="0" smtClean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rPr>
                      <a:t>СОВЕРШЕННО НЕ СОГЛАСЕН</a:t>
                    </a:r>
                    <a:endParaRPr lang="ru-RU" sz="1600" kern="0" dirty="0">
                      <a:solidFill>
                        <a:srgbClr val="740027"/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10057590" y="5661205"/>
                    <a:ext cx="341739" cy="523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ru-RU" sz="2800" b="1" kern="0" noProof="0" dirty="0" smtClean="0">
                        <a:solidFill>
                          <a:srgbClr val="55E422"/>
                        </a:solidFill>
                        <a:latin typeface="Century Gothic" panose="020B0502020202020204" pitchFamily="34" charset="0"/>
                      </a:rPr>
                      <a:t>7</a:t>
                    </a:r>
                    <a:endParaRPr kumimoji="0" lang="ru-RU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55E422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endParaRPr>
                  </a:p>
                </p:txBody>
              </p:sp>
            </p:grpSp>
          </p:grpSp>
          <p:sp>
            <p:nvSpPr>
              <p:cNvPr id="6" name="Прямоугольник 5"/>
              <p:cNvSpPr/>
              <p:nvPr/>
            </p:nvSpPr>
            <p:spPr>
              <a:xfrm>
                <a:off x="8585200" y="5463001"/>
                <a:ext cx="3453649" cy="1356973"/>
              </a:xfrm>
              <a:prstGeom prst="rect">
                <a:avLst/>
              </a:prstGeom>
              <a:noFill/>
              <a:ln w="28575">
                <a:noFill/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0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6170881" y="1533237"/>
            <a:ext cx="0" cy="4809132"/>
          </a:xfrm>
          <a:prstGeom prst="line">
            <a:avLst/>
          </a:prstGeom>
          <a:ln w="38100">
            <a:solidFill>
              <a:srgbClr val="F0EF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735206" y="-1909245"/>
            <a:ext cx="1159887" cy="5610914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582806" y="-2061645"/>
            <a:ext cx="1159887" cy="5610914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12775" y="400338"/>
            <a:ext cx="5725131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3200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Результаты: дополнительные вопросы</a:t>
            </a:r>
            <a:endParaRPr lang="ru-RU" sz="3200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5783687-1C35-9648-A643-25BEB023C3A5}"/>
              </a:ext>
            </a:extLst>
          </p:cNvPr>
          <p:cNvSpPr/>
          <p:nvPr/>
        </p:nvSpPr>
        <p:spPr>
          <a:xfrm>
            <a:off x="480461" y="1640025"/>
            <a:ext cx="5628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 какими сложностями Вы сталкиваетесь во время работы?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94580" y="2800717"/>
            <a:ext cx="2192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отметили как сложность работоспособность техники и программ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82375" y="2554496"/>
            <a:ext cx="3192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44%</a:t>
            </a:r>
            <a:endParaRPr lang="ru-RU" sz="9600" b="1" kern="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8325" y="3018867"/>
            <a:ext cx="1713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</a:t>
            </a:r>
            <a:r>
              <a:rPr lang="ru-RU" sz="1600" dirty="0" smtClean="0"/>
              <a:t>отрудников</a:t>
            </a:r>
          </a:p>
          <a:p>
            <a:r>
              <a:rPr lang="ru-RU" sz="1600" dirty="0" smtClean="0"/>
              <a:t>дали свои предложения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6553806" y="2539482"/>
            <a:ext cx="2639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rgbClr val="55E422"/>
                </a:solidFill>
                <a:latin typeface="Century Gothic" panose="020B0502020202020204" pitchFamily="34" charset="0"/>
              </a:rPr>
              <a:t>44%</a:t>
            </a:r>
            <a:endParaRPr lang="ru-RU" sz="9600" b="1" kern="0" dirty="0">
              <a:solidFill>
                <a:srgbClr val="55E42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3" descr="C:\Users\Анстасия\Downloads\scale_1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819" y="1172584"/>
            <a:ext cx="1341796" cy="13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E5783687-1C35-9648-A643-25BEB023C3A5}"/>
              </a:ext>
            </a:extLst>
          </p:cNvPr>
          <p:cNvSpPr/>
          <p:nvPr/>
        </p:nvSpPr>
        <p:spPr>
          <a:xfrm>
            <a:off x="7566743" y="1487625"/>
            <a:ext cx="47375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>
                    <a:lumMod val="95000"/>
                    <a:lumOff val="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улучшению Вашей работы и учреждения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15149" y="4321459"/>
            <a:ext cx="2318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отметили </a:t>
            </a:r>
            <a:r>
              <a:rPr lang="ru-RU" sz="1600" smtClean="0"/>
              <a:t>дополнительные </a:t>
            </a:r>
            <a:r>
              <a:rPr lang="ru-RU" sz="1600" smtClean="0"/>
              <a:t>сложности </a:t>
            </a:r>
            <a:r>
              <a:rPr lang="ru-RU" sz="1600" dirty="0" smtClean="0"/>
              <a:t>в своей работе</a:t>
            </a:r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480461" y="4124156"/>
            <a:ext cx="2639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9600" b="1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36%</a:t>
            </a:r>
            <a:endParaRPr lang="ru-RU" sz="9600" b="1" kern="0" dirty="0">
              <a:solidFill>
                <a:schemeClr val="accent1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2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2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AutoShape 4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AutoShape 6" descr="Диаграмма ответов в Формах. Вопрос: Отметьте Ваш стаж работы в учреждении здравоохранения:. Количество ответов: 46 ответов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1253" y="222770"/>
            <a:ext cx="3453649" cy="1356973"/>
          </a:xfrm>
          <a:prstGeom prst="rect">
            <a:avLst/>
          </a:prstGeom>
          <a:noFill/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 flipV="1">
            <a:off x="6247080" y="1180981"/>
            <a:ext cx="0" cy="4809132"/>
          </a:xfrm>
          <a:prstGeom prst="line">
            <a:avLst/>
          </a:prstGeom>
          <a:ln w="38100">
            <a:solidFill>
              <a:srgbClr val="F0E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223213" y="-14265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1" name="Полилиния: фигура 45">
            <a:extLst>
              <a:ext uri="{FF2B5EF4-FFF2-40B4-BE49-F238E27FC236}">
                <a16:creationId xmlns:a16="http://schemas.microsoft.com/office/drawing/2014/main" xmlns="" id="{3DDA95A8-C204-4A59-907F-006B5959C0FF}"/>
              </a:ext>
            </a:extLst>
          </p:cNvPr>
          <p:cNvSpPr/>
          <p:nvPr/>
        </p:nvSpPr>
        <p:spPr>
          <a:xfrm rot="5602146">
            <a:off x="2070813" y="-1578905"/>
            <a:ext cx="1159887" cy="4585152"/>
          </a:xfrm>
          <a:custGeom>
            <a:avLst/>
            <a:gdLst>
              <a:gd name="connsiteX0" fmla="*/ 509225 w 513863"/>
              <a:gd name="connsiteY0" fmla="*/ 884729 h 1363166"/>
              <a:gd name="connsiteX1" fmla="*/ 509225 w 513863"/>
              <a:gd name="connsiteY1" fmla="*/ 882588 h 1363166"/>
              <a:gd name="connsiteX2" fmla="*/ 500660 w 513863"/>
              <a:gd name="connsiteY2" fmla="*/ 787666 h 1363166"/>
              <a:gd name="connsiteX3" fmla="*/ 492810 w 513863"/>
              <a:gd name="connsiteY3" fmla="*/ 692744 h 1363166"/>
              <a:gd name="connsiteX4" fmla="*/ 482818 w 513863"/>
              <a:gd name="connsiteY4" fmla="*/ 582121 h 1363166"/>
              <a:gd name="connsiteX5" fmla="*/ 466403 w 513863"/>
              <a:gd name="connsiteY5" fmla="*/ 430103 h 1363166"/>
              <a:gd name="connsiteX6" fmla="*/ 450701 w 513863"/>
              <a:gd name="connsiteY6" fmla="*/ 327330 h 1363166"/>
              <a:gd name="connsiteX7" fmla="*/ 446419 w 513863"/>
              <a:gd name="connsiteY7" fmla="*/ 288076 h 1363166"/>
              <a:gd name="connsiteX8" fmla="*/ 432145 w 513863"/>
              <a:gd name="connsiteY8" fmla="*/ 175312 h 1363166"/>
              <a:gd name="connsiteX9" fmla="*/ 408593 w 513863"/>
              <a:gd name="connsiteY9" fmla="*/ 54697 h 1363166"/>
              <a:gd name="connsiteX10" fmla="*/ 351497 w 513863"/>
              <a:gd name="connsiteY10" fmla="*/ 7592 h 1363166"/>
              <a:gd name="connsiteX11" fmla="*/ 265853 w 513863"/>
              <a:gd name="connsiteY11" fmla="*/ 6879 h 1363166"/>
              <a:gd name="connsiteX12" fmla="*/ 137387 w 513863"/>
              <a:gd name="connsiteY12" fmla="*/ 22580 h 1363166"/>
              <a:gd name="connsiteX13" fmla="*/ 52457 w 513863"/>
              <a:gd name="connsiteY13" fmla="*/ 44705 h 1363166"/>
              <a:gd name="connsiteX14" fmla="*/ 32473 w 513863"/>
              <a:gd name="connsiteY14" fmla="*/ 59693 h 1363166"/>
              <a:gd name="connsiteX15" fmla="*/ 15345 w 513863"/>
              <a:gd name="connsiteY15" fmla="*/ 104656 h 1363166"/>
              <a:gd name="connsiteX16" fmla="*/ 5353 w 513863"/>
              <a:gd name="connsiteY16" fmla="*/ 245254 h 1363166"/>
              <a:gd name="connsiteX17" fmla="*/ 6066 w 513863"/>
              <a:gd name="connsiteY17" fmla="*/ 338035 h 1363166"/>
              <a:gd name="connsiteX18" fmla="*/ 7494 w 513863"/>
              <a:gd name="connsiteY18" fmla="*/ 495049 h 1363166"/>
              <a:gd name="connsiteX19" fmla="*/ 11776 w 513863"/>
              <a:gd name="connsiteY19" fmla="*/ 562137 h 1363166"/>
              <a:gd name="connsiteX20" fmla="*/ 18199 w 513863"/>
              <a:gd name="connsiteY20" fmla="*/ 629225 h 1363166"/>
              <a:gd name="connsiteX21" fmla="*/ 24623 w 513863"/>
              <a:gd name="connsiteY21" fmla="*/ 739848 h 1363166"/>
              <a:gd name="connsiteX22" fmla="*/ 28191 w 513863"/>
              <a:gd name="connsiteY22" fmla="*/ 820496 h 1363166"/>
              <a:gd name="connsiteX23" fmla="*/ 32473 w 513863"/>
              <a:gd name="connsiteY23" fmla="*/ 936116 h 1363166"/>
              <a:gd name="connsiteX24" fmla="*/ 38183 w 513863"/>
              <a:gd name="connsiteY24" fmla="*/ 1049594 h 1363166"/>
              <a:gd name="connsiteX25" fmla="*/ 47461 w 513863"/>
              <a:gd name="connsiteY25" fmla="*/ 1132383 h 1363166"/>
              <a:gd name="connsiteX26" fmla="*/ 53171 w 513863"/>
              <a:gd name="connsiteY26" fmla="*/ 1157363 h 1363166"/>
              <a:gd name="connsiteX27" fmla="*/ 80291 w 513863"/>
              <a:gd name="connsiteY27" fmla="*/ 1187338 h 1363166"/>
              <a:gd name="connsiteX28" fmla="*/ 127395 w 513863"/>
              <a:gd name="connsiteY28" fmla="*/ 1199471 h 1363166"/>
              <a:gd name="connsiteX29" fmla="*/ 240874 w 513863"/>
              <a:gd name="connsiteY29" fmla="*/ 1203040 h 1363166"/>
              <a:gd name="connsiteX30" fmla="*/ 326518 w 513863"/>
              <a:gd name="connsiteY30" fmla="*/ 1204467 h 1363166"/>
              <a:gd name="connsiteX31" fmla="*/ 340078 w 513863"/>
              <a:gd name="connsiteY31" fmla="*/ 1211604 h 1363166"/>
              <a:gd name="connsiteX32" fmla="*/ 349356 w 513863"/>
              <a:gd name="connsiteY32" fmla="*/ 1227305 h 1363166"/>
              <a:gd name="connsiteX33" fmla="*/ 399315 w 513863"/>
              <a:gd name="connsiteY33" fmla="*/ 1331505 h 1363166"/>
              <a:gd name="connsiteX34" fmla="*/ 410734 w 513863"/>
              <a:gd name="connsiteY34" fmla="*/ 1357199 h 1363166"/>
              <a:gd name="connsiteX35" fmla="*/ 419299 w 513863"/>
              <a:gd name="connsiteY35" fmla="*/ 1362908 h 1363166"/>
              <a:gd name="connsiteX36" fmla="*/ 414303 w 513863"/>
              <a:gd name="connsiteY36" fmla="*/ 1198757 h 1363166"/>
              <a:gd name="connsiteX37" fmla="*/ 437141 w 513863"/>
              <a:gd name="connsiteY37" fmla="*/ 1165927 h 1363166"/>
              <a:gd name="connsiteX38" fmla="*/ 452842 w 513863"/>
              <a:gd name="connsiteY38" fmla="*/ 1160931 h 1363166"/>
              <a:gd name="connsiteX39" fmla="*/ 497092 w 513863"/>
              <a:gd name="connsiteY39" fmla="*/ 1146657 h 1363166"/>
              <a:gd name="connsiteX40" fmla="*/ 513507 w 513863"/>
              <a:gd name="connsiteY40" fmla="*/ 1055304 h 1363166"/>
              <a:gd name="connsiteX41" fmla="*/ 514934 w 513863"/>
              <a:gd name="connsiteY41" fmla="*/ 1016050 h 1363166"/>
              <a:gd name="connsiteX42" fmla="*/ 509225 w 513863"/>
              <a:gd name="connsiteY42" fmla="*/ 884729 h 1363166"/>
              <a:gd name="connsiteX0" fmla="*/ 503872 w 509581"/>
              <a:gd name="connsiteY0" fmla="*/ 879377 h 1358520"/>
              <a:gd name="connsiteX1" fmla="*/ 503872 w 509581"/>
              <a:gd name="connsiteY1" fmla="*/ 877236 h 1358520"/>
              <a:gd name="connsiteX2" fmla="*/ 495307 w 509581"/>
              <a:gd name="connsiteY2" fmla="*/ 782314 h 1358520"/>
              <a:gd name="connsiteX3" fmla="*/ 487457 w 509581"/>
              <a:gd name="connsiteY3" fmla="*/ 687392 h 1358520"/>
              <a:gd name="connsiteX4" fmla="*/ 477465 w 509581"/>
              <a:gd name="connsiteY4" fmla="*/ 576769 h 1358520"/>
              <a:gd name="connsiteX5" fmla="*/ 461050 w 509581"/>
              <a:gd name="connsiteY5" fmla="*/ 424751 h 1358520"/>
              <a:gd name="connsiteX6" fmla="*/ 445348 w 509581"/>
              <a:gd name="connsiteY6" fmla="*/ 321978 h 1358520"/>
              <a:gd name="connsiteX7" fmla="*/ 441066 w 509581"/>
              <a:gd name="connsiteY7" fmla="*/ 282724 h 1358520"/>
              <a:gd name="connsiteX8" fmla="*/ 426792 w 509581"/>
              <a:gd name="connsiteY8" fmla="*/ 169960 h 1358520"/>
              <a:gd name="connsiteX9" fmla="*/ 403240 w 509581"/>
              <a:gd name="connsiteY9" fmla="*/ 49345 h 1358520"/>
              <a:gd name="connsiteX10" fmla="*/ 346144 w 509581"/>
              <a:gd name="connsiteY10" fmla="*/ 2240 h 1358520"/>
              <a:gd name="connsiteX11" fmla="*/ 260500 w 509581"/>
              <a:gd name="connsiteY11" fmla="*/ 1527 h 1358520"/>
              <a:gd name="connsiteX12" fmla="*/ 132034 w 509581"/>
              <a:gd name="connsiteY12" fmla="*/ 17228 h 1358520"/>
              <a:gd name="connsiteX13" fmla="*/ 47104 w 509581"/>
              <a:gd name="connsiteY13" fmla="*/ 39353 h 1358520"/>
              <a:gd name="connsiteX14" fmla="*/ 27120 w 509581"/>
              <a:gd name="connsiteY14" fmla="*/ 54341 h 1358520"/>
              <a:gd name="connsiteX15" fmla="*/ 9992 w 509581"/>
              <a:gd name="connsiteY15" fmla="*/ 99304 h 1358520"/>
              <a:gd name="connsiteX16" fmla="*/ 0 w 509581"/>
              <a:gd name="connsiteY16" fmla="*/ 239902 h 1358520"/>
              <a:gd name="connsiteX17" fmla="*/ 713 w 509581"/>
              <a:gd name="connsiteY17" fmla="*/ 332683 h 1358520"/>
              <a:gd name="connsiteX18" fmla="*/ 2141 w 509581"/>
              <a:gd name="connsiteY18" fmla="*/ 489697 h 1358520"/>
              <a:gd name="connsiteX19" fmla="*/ 6423 w 509581"/>
              <a:gd name="connsiteY19" fmla="*/ 556785 h 1358520"/>
              <a:gd name="connsiteX20" fmla="*/ 12846 w 509581"/>
              <a:gd name="connsiteY20" fmla="*/ 623873 h 1358520"/>
              <a:gd name="connsiteX21" fmla="*/ 19270 w 509581"/>
              <a:gd name="connsiteY21" fmla="*/ 734496 h 1358520"/>
              <a:gd name="connsiteX22" fmla="*/ 22838 w 509581"/>
              <a:gd name="connsiteY22" fmla="*/ 815144 h 1358520"/>
              <a:gd name="connsiteX23" fmla="*/ 27120 w 509581"/>
              <a:gd name="connsiteY23" fmla="*/ 930764 h 1358520"/>
              <a:gd name="connsiteX24" fmla="*/ 32830 w 509581"/>
              <a:gd name="connsiteY24" fmla="*/ 1044242 h 1358520"/>
              <a:gd name="connsiteX25" fmla="*/ 42108 w 509581"/>
              <a:gd name="connsiteY25" fmla="*/ 1127031 h 1358520"/>
              <a:gd name="connsiteX26" fmla="*/ 47818 w 509581"/>
              <a:gd name="connsiteY26" fmla="*/ 1152011 h 1358520"/>
              <a:gd name="connsiteX27" fmla="*/ 74938 w 509581"/>
              <a:gd name="connsiteY27" fmla="*/ 1181986 h 1358520"/>
              <a:gd name="connsiteX28" fmla="*/ 122042 w 509581"/>
              <a:gd name="connsiteY28" fmla="*/ 1194119 h 1358520"/>
              <a:gd name="connsiteX29" fmla="*/ 235521 w 509581"/>
              <a:gd name="connsiteY29" fmla="*/ 1197688 h 1358520"/>
              <a:gd name="connsiteX30" fmla="*/ 321165 w 509581"/>
              <a:gd name="connsiteY30" fmla="*/ 1199115 h 1358520"/>
              <a:gd name="connsiteX31" fmla="*/ 334725 w 509581"/>
              <a:gd name="connsiteY31" fmla="*/ 1206252 h 1358520"/>
              <a:gd name="connsiteX32" fmla="*/ 344003 w 509581"/>
              <a:gd name="connsiteY32" fmla="*/ 1221953 h 1358520"/>
              <a:gd name="connsiteX33" fmla="*/ 393962 w 509581"/>
              <a:gd name="connsiteY33" fmla="*/ 1326153 h 1358520"/>
              <a:gd name="connsiteX34" fmla="*/ 405381 w 509581"/>
              <a:gd name="connsiteY34" fmla="*/ 1351847 h 1358520"/>
              <a:gd name="connsiteX35" fmla="*/ 408950 w 509581"/>
              <a:gd name="connsiteY35" fmla="*/ 1193405 h 1358520"/>
              <a:gd name="connsiteX36" fmla="*/ 431788 w 509581"/>
              <a:gd name="connsiteY36" fmla="*/ 1160575 h 1358520"/>
              <a:gd name="connsiteX37" fmla="*/ 447489 w 509581"/>
              <a:gd name="connsiteY37" fmla="*/ 1155579 h 1358520"/>
              <a:gd name="connsiteX38" fmla="*/ 491739 w 509581"/>
              <a:gd name="connsiteY38" fmla="*/ 1141305 h 1358520"/>
              <a:gd name="connsiteX39" fmla="*/ 508154 w 509581"/>
              <a:gd name="connsiteY39" fmla="*/ 1049952 h 1358520"/>
              <a:gd name="connsiteX40" fmla="*/ 509581 w 509581"/>
              <a:gd name="connsiteY40" fmla="*/ 1010698 h 1358520"/>
              <a:gd name="connsiteX41" fmla="*/ 503872 w 509581"/>
              <a:gd name="connsiteY41" fmla="*/ 879377 h 1358520"/>
              <a:gd name="connsiteX0" fmla="*/ 503872 w 509581"/>
              <a:gd name="connsiteY0" fmla="*/ 879377 h 1326153"/>
              <a:gd name="connsiteX1" fmla="*/ 503872 w 509581"/>
              <a:gd name="connsiteY1" fmla="*/ 877236 h 1326153"/>
              <a:gd name="connsiteX2" fmla="*/ 495307 w 509581"/>
              <a:gd name="connsiteY2" fmla="*/ 782314 h 1326153"/>
              <a:gd name="connsiteX3" fmla="*/ 487457 w 509581"/>
              <a:gd name="connsiteY3" fmla="*/ 687392 h 1326153"/>
              <a:gd name="connsiteX4" fmla="*/ 477465 w 509581"/>
              <a:gd name="connsiteY4" fmla="*/ 576769 h 1326153"/>
              <a:gd name="connsiteX5" fmla="*/ 461050 w 509581"/>
              <a:gd name="connsiteY5" fmla="*/ 424751 h 1326153"/>
              <a:gd name="connsiteX6" fmla="*/ 445348 w 509581"/>
              <a:gd name="connsiteY6" fmla="*/ 321978 h 1326153"/>
              <a:gd name="connsiteX7" fmla="*/ 441066 w 509581"/>
              <a:gd name="connsiteY7" fmla="*/ 282724 h 1326153"/>
              <a:gd name="connsiteX8" fmla="*/ 426792 w 509581"/>
              <a:gd name="connsiteY8" fmla="*/ 169960 h 1326153"/>
              <a:gd name="connsiteX9" fmla="*/ 403240 w 509581"/>
              <a:gd name="connsiteY9" fmla="*/ 49345 h 1326153"/>
              <a:gd name="connsiteX10" fmla="*/ 346144 w 509581"/>
              <a:gd name="connsiteY10" fmla="*/ 2240 h 1326153"/>
              <a:gd name="connsiteX11" fmla="*/ 260500 w 509581"/>
              <a:gd name="connsiteY11" fmla="*/ 1527 h 1326153"/>
              <a:gd name="connsiteX12" fmla="*/ 132034 w 509581"/>
              <a:gd name="connsiteY12" fmla="*/ 17228 h 1326153"/>
              <a:gd name="connsiteX13" fmla="*/ 47104 w 509581"/>
              <a:gd name="connsiteY13" fmla="*/ 39353 h 1326153"/>
              <a:gd name="connsiteX14" fmla="*/ 27120 w 509581"/>
              <a:gd name="connsiteY14" fmla="*/ 54341 h 1326153"/>
              <a:gd name="connsiteX15" fmla="*/ 9992 w 509581"/>
              <a:gd name="connsiteY15" fmla="*/ 99304 h 1326153"/>
              <a:gd name="connsiteX16" fmla="*/ 0 w 509581"/>
              <a:gd name="connsiteY16" fmla="*/ 239902 h 1326153"/>
              <a:gd name="connsiteX17" fmla="*/ 713 w 509581"/>
              <a:gd name="connsiteY17" fmla="*/ 332683 h 1326153"/>
              <a:gd name="connsiteX18" fmla="*/ 2141 w 509581"/>
              <a:gd name="connsiteY18" fmla="*/ 489697 h 1326153"/>
              <a:gd name="connsiteX19" fmla="*/ 6423 w 509581"/>
              <a:gd name="connsiteY19" fmla="*/ 556785 h 1326153"/>
              <a:gd name="connsiteX20" fmla="*/ 12846 w 509581"/>
              <a:gd name="connsiteY20" fmla="*/ 623873 h 1326153"/>
              <a:gd name="connsiteX21" fmla="*/ 19270 w 509581"/>
              <a:gd name="connsiteY21" fmla="*/ 734496 h 1326153"/>
              <a:gd name="connsiteX22" fmla="*/ 22838 w 509581"/>
              <a:gd name="connsiteY22" fmla="*/ 815144 h 1326153"/>
              <a:gd name="connsiteX23" fmla="*/ 27120 w 509581"/>
              <a:gd name="connsiteY23" fmla="*/ 930764 h 1326153"/>
              <a:gd name="connsiteX24" fmla="*/ 32830 w 509581"/>
              <a:gd name="connsiteY24" fmla="*/ 1044242 h 1326153"/>
              <a:gd name="connsiteX25" fmla="*/ 42108 w 509581"/>
              <a:gd name="connsiteY25" fmla="*/ 1127031 h 1326153"/>
              <a:gd name="connsiteX26" fmla="*/ 47818 w 509581"/>
              <a:gd name="connsiteY26" fmla="*/ 1152011 h 1326153"/>
              <a:gd name="connsiteX27" fmla="*/ 74938 w 509581"/>
              <a:gd name="connsiteY27" fmla="*/ 1181986 h 1326153"/>
              <a:gd name="connsiteX28" fmla="*/ 122042 w 509581"/>
              <a:gd name="connsiteY28" fmla="*/ 1194119 h 1326153"/>
              <a:gd name="connsiteX29" fmla="*/ 235521 w 509581"/>
              <a:gd name="connsiteY29" fmla="*/ 1197688 h 1326153"/>
              <a:gd name="connsiteX30" fmla="*/ 321165 w 509581"/>
              <a:gd name="connsiteY30" fmla="*/ 1199115 h 1326153"/>
              <a:gd name="connsiteX31" fmla="*/ 334725 w 509581"/>
              <a:gd name="connsiteY31" fmla="*/ 1206252 h 1326153"/>
              <a:gd name="connsiteX32" fmla="*/ 344003 w 509581"/>
              <a:gd name="connsiteY32" fmla="*/ 1221953 h 1326153"/>
              <a:gd name="connsiteX33" fmla="*/ 393962 w 509581"/>
              <a:gd name="connsiteY33" fmla="*/ 1326153 h 1326153"/>
              <a:gd name="connsiteX34" fmla="*/ 408950 w 509581"/>
              <a:gd name="connsiteY34" fmla="*/ 1193405 h 1326153"/>
              <a:gd name="connsiteX35" fmla="*/ 431788 w 509581"/>
              <a:gd name="connsiteY35" fmla="*/ 1160575 h 1326153"/>
              <a:gd name="connsiteX36" fmla="*/ 447489 w 509581"/>
              <a:gd name="connsiteY36" fmla="*/ 1155579 h 1326153"/>
              <a:gd name="connsiteX37" fmla="*/ 491739 w 509581"/>
              <a:gd name="connsiteY37" fmla="*/ 1141305 h 1326153"/>
              <a:gd name="connsiteX38" fmla="*/ 508154 w 509581"/>
              <a:gd name="connsiteY38" fmla="*/ 1049952 h 1326153"/>
              <a:gd name="connsiteX39" fmla="*/ 509581 w 509581"/>
              <a:gd name="connsiteY39" fmla="*/ 1010698 h 1326153"/>
              <a:gd name="connsiteX40" fmla="*/ 503872 w 509581"/>
              <a:gd name="connsiteY40" fmla="*/ 879377 h 1326153"/>
              <a:gd name="connsiteX0" fmla="*/ 503872 w 509581"/>
              <a:gd name="connsiteY0" fmla="*/ 879377 h 1222191"/>
              <a:gd name="connsiteX1" fmla="*/ 503872 w 509581"/>
              <a:gd name="connsiteY1" fmla="*/ 877236 h 1222191"/>
              <a:gd name="connsiteX2" fmla="*/ 495307 w 509581"/>
              <a:gd name="connsiteY2" fmla="*/ 782314 h 1222191"/>
              <a:gd name="connsiteX3" fmla="*/ 487457 w 509581"/>
              <a:gd name="connsiteY3" fmla="*/ 687392 h 1222191"/>
              <a:gd name="connsiteX4" fmla="*/ 477465 w 509581"/>
              <a:gd name="connsiteY4" fmla="*/ 576769 h 1222191"/>
              <a:gd name="connsiteX5" fmla="*/ 461050 w 509581"/>
              <a:gd name="connsiteY5" fmla="*/ 424751 h 1222191"/>
              <a:gd name="connsiteX6" fmla="*/ 445348 w 509581"/>
              <a:gd name="connsiteY6" fmla="*/ 321978 h 1222191"/>
              <a:gd name="connsiteX7" fmla="*/ 441066 w 509581"/>
              <a:gd name="connsiteY7" fmla="*/ 282724 h 1222191"/>
              <a:gd name="connsiteX8" fmla="*/ 426792 w 509581"/>
              <a:gd name="connsiteY8" fmla="*/ 169960 h 1222191"/>
              <a:gd name="connsiteX9" fmla="*/ 403240 w 509581"/>
              <a:gd name="connsiteY9" fmla="*/ 49345 h 1222191"/>
              <a:gd name="connsiteX10" fmla="*/ 346144 w 509581"/>
              <a:gd name="connsiteY10" fmla="*/ 2240 h 1222191"/>
              <a:gd name="connsiteX11" fmla="*/ 260500 w 509581"/>
              <a:gd name="connsiteY11" fmla="*/ 1527 h 1222191"/>
              <a:gd name="connsiteX12" fmla="*/ 132034 w 509581"/>
              <a:gd name="connsiteY12" fmla="*/ 17228 h 1222191"/>
              <a:gd name="connsiteX13" fmla="*/ 47104 w 509581"/>
              <a:gd name="connsiteY13" fmla="*/ 39353 h 1222191"/>
              <a:gd name="connsiteX14" fmla="*/ 27120 w 509581"/>
              <a:gd name="connsiteY14" fmla="*/ 54341 h 1222191"/>
              <a:gd name="connsiteX15" fmla="*/ 9992 w 509581"/>
              <a:gd name="connsiteY15" fmla="*/ 99304 h 1222191"/>
              <a:gd name="connsiteX16" fmla="*/ 0 w 509581"/>
              <a:gd name="connsiteY16" fmla="*/ 239902 h 1222191"/>
              <a:gd name="connsiteX17" fmla="*/ 713 w 509581"/>
              <a:gd name="connsiteY17" fmla="*/ 332683 h 1222191"/>
              <a:gd name="connsiteX18" fmla="*/ 2141 w 509581"/>
              <a:gd name="connsiteY18" fmla="*/ 489697 h 1222191"/>
              <a:gd name="connsiteX19" fmla="*/ 6423 w 509581"/>
              <a:gd name="connsiteY19" fmla="*/ 556785 h 1222191"/>
              <a:gd name="connsiteX20" fmla="*/ 12846 w 509581"/>
              <a:gd name="connsiteY20" fmla="*/ 623873 h 1222191"/>
              <a:gd name="connsiteX21" fmla="*/ 19270 w 509581"/>
              <a:gd name="connsiteY21" fmla="*/ 734496 h 1222191"/>
              <a:gd name="connsiteX22" fmla="*/ 22838 w 509581"/>
              <a:gd name="connsiteY22" fmla="*/ 815144 h 1222191"/>
              <a:gd name="connsiteX23" fmla="*/ 27120 w 509581"/>
              <a:gd name="connsiteY23" fmla="*/ 930764 h 1222191"/>
              <a:gd name="connsiteX24" fmla="*/ 32830 w 509581"/>
              <a:gd name="connsiteY24" fmla="*/ 1044242 h 1222191"/>
              <a:gd name="connsiteX25" fmla="*/ 42108 w 509581"/>
              <a:gd name="connsiteY25" fmla="*/ 1127031 h 1222191"/>
              <a:gd name="connsiteX26" fmla="*/ 47818 w 509581"/>
              <a:gd name="connsiteY26" fmla="*/ 1152011 h 1222191"/>
              <a:gd name="connsiteX27" fmla="*/ 74938 w 509581"/>
              <a:gd name="connsiteY27" fmla="*/ 1181986 h 1222191"/>
              <a:gd name="connsiteX28" fmla="*/ 122042 w 509581"/>
              <a:gd name="connsiteY28" fmla="*/ 1194119 h 1222191"/>
              <a:gd name="connsiteX29" fmla="*/ 235521 w 509581"/>
              <a:gd name="connsiteY29" fmla="*/ 1197688 h 1222191"/>
              <a:gd name="connsiteX30" fmla="*/ 321165 w 509581"/>
              <a:gd name="connsiteY30" fmla="*/ 1199115 h 1222191"/>
              <a:gd name="connsiteX31" fmla="*/ 334725 w 509581"/>
              <a:gd name="connsiteY31" fmla="*/ 1206252 h 1222191"/>
              <a:gd name="connsiteX32" fmla="*/ 344003 w 509581"/>
              <a:gd name="connsiteY32" fmla="*/ 1221953 h 1222191"/>
              <a:gd name="connsiteX33" fmla="*/ 408950 w 509581"/>
              <a:gd name="connsiteY33" fmla="*/ 1193405 h 1222191"/>
              <a:gd name="connsiteX34" fmla="*/ 431788 w 509581"/>
              <a:gd name="connsiteY34" fmla="*/ 1160575 h 1222191"/>
              <a:gd name="connsiteX35" fmla="*/ 447489 w 509581"/>
              <a:gd name="connsiteY35" fmla="*/ 1155579 h 1222191"/>
              <a:gd name="connsiteX36" fmla="*/ 491739 w 509581"/>
              <a:gd name="connsiteY36" fmla="*/ 1141305 h 1222191"/>
              <a:gd name="connsiteX37" fmla="*/ 508154 w 509581"/>
              <a:gd name="connsiteY37" fmla="*/ 1049952 h 1222191"/>
              <a:gd name="connsiteX38" fmla="*/ 509581 w 509581"/>
              <a:gd name="connsiteY38" fmla="*/ 1010698 h 1222191"/>
              <a:gd name="connsiteX39" fmla="*/ 503872 w 509581"/>
              <a:gd name="connsiteY39" fmla="*/ 879377 h 1222191"/>
              <a:gd name="connsiteX0" fmla="*/ 503872 w 509581"/>
              <a:gd name="connsiteY0" fmla="*/ 879377 h 1206329"/>
              <a:gd name="connsiteX1" fmla="*/ 503872 w 509581"/>
              <a:gd name="connsiteY1" fmla="*/ 877236 h 1206329"/>
              <a:gd name="connsiteX2" fmla="*/ 495307 w 509581"/>
              <a:gd name="connsiteY2" fmla="*/ 782314 h 1206329"/>
              <a:gd name="connsiteX3" fmla="*/ 487457 w 509581"/>
              <a:gd name="connsiteY3" fmla="*/ 687392 h 1206329"/>
              <a:gd name="connsiteX4" fmla="*/ 477465 w 509581"/>
              <a:gd name="connsiteY4" fmla="*/ 576769 h 1206329"/>
              <a:gd name="connsiteX5" fmla="*/ 461050 w 509581"/>
              <a:gd name="connsiteY5" fmla="*/ 424751 h 1206329"/>
              <a:gd name="connsiteX6" fmla="*/ 445348 w 509581"/>
              <a:gd name="connsiteY6" fmla="*/ 321978 h 1206329"/>
              <a:gd name="connsiteX7" fmla="*/ 441066 w 509581"/>
              <a:gd name="connsiteY7" fmla="*/ 282724 h 1206329"/>
              <a:gd name="connsiteX8" fmla="*/ 426792 w 509581"/>
              <a:gd name="connsiteY8" fmla="*/ 169960 h 1206329"/>
              <a:gd name="connsiteX9" fmla="*/ 403240 w 509581"/>
              <a:gd name="connsiteY9" fmla="*/ 49345 h 1206329"/>
              <a:gd name="connsiteX10" fmla="*/ 346144 w 509581"/>
              <a:gd name="connsiteY10" fmla="*/ 2240 h 1206329"/>
              <a:gd name="connsiteX11" fmla="*/ 260500 w 509581"/>
              <a:gd name="connsiteY11" fmla="*/ 1527 h 1206329"/>
              <a:gd name="connsiteX12" fmla="*/ 132034 w 509581"/>
              <a:gd name="connsiteY12" fmla="*/ 17228 h 1206329"/>
              <a:gd name="connsiteX13" fmla="*/ 47104 w 509581"/>
              <a:gd name="connsiteY13" fmla="*/ 39353 h 1206329"/>
              <a:gd name="connsiteX14" fmla="*/ 27120 w 509581"/>
              <a:gd name="connsiteY14" fmla="*/ 54341 h 1206329"/>
              <a:gd name="connsiteX15" fmla="*/ 9992 w 509581"/>
              <a:gd name="connsiteY15" fmla="*/ 99304 h 1206329"/>
              <a:gd name="connsiteX16" fmla="*/ 0 w 509581"/>
              <a:gd name="connsiteY16" fmla="*/ 239902 h 1206329"/>
              <a:gd name="connsiteX17" fmla="*/ 713 w 509581"/>
              <a:gd name="connsiteY17" fmla="*/ 332683 h 1206329"/>
              <a:gd name="connsiteX18" fmla="*/ 2141 w 509581"/>
              <a:gd name="connsiteY18" fmla="*/ 489697 h 1206329"/>
              <a:gd name="connsiteX19" fmla="*/ 6423 w 509581"/>
              <a:gd name="connsiteY19" fmla="*/ 556785 h 1206329"/>
              <a:gd name="connsiteX20" fmla="*/ 12846 w 509581"/>
              <a:gd name="connsiteY20" fmla="*/ 623873 h 1206329"/>
              <a:gd name="connsiteX21" fmla="*/ 19270 w 509581"/>
              <a:gd name="connsiteY21" fmla="*/ 734496 h 1206329"/>
              <a:gd name="connsiteX22" fmla="*/ 22838 w 509581"/>
              <a:gd name="connsiteY22" fmla="*/ 815144 h 1206329"/>
              <a:gd name="connsiteX23" fmla="*/ 27120 w 509581"/>
              <a:gd name="connsiteY23" fmla="*/ 930764 h 1206329"/>
              <a:gd name="connsiteX24" fmla="*/ 32830 w 509581"/>
              <a:gd name="connsiteY24" fmla="*/ 1044242 h 1206329"/>
              <a:gd name="connsiteX25" fmla="*/ 42108 w 509581"/>
              <a:gd name="connsiteY25" fmla="*/ 1127031 h 1206329"/>
              <a:gd name="connsiteX26" fmla="*/ 47818 w 509581"/>
              <a:gd name="connsiteY26" fmla="*/ 1152011 h 1206329"/>
              <a:gd name="connsiteX27" fmla="*/ 74938 w 509581"/>
              <a:gd name="connsiteY27" fmla="*/ 1181986 h 1206329"/>
              <a:gd name="connsiteX28" fmla="*/ 122042 w 509581"/>
              <a:gd name="connsiteY28" fmla="*/ 1194119 h 1206329"/>
              <a:gd name="connsiteX29" fmla="*/ 235521 w 509581"/>
              <a:gd name="connsiteY29" fmla="*/ 1197688 h 1206329"/>
              <a:gd name="connsiteX30" fmla="*/ 321165 w 509581"/>
              <a:gd name="connsiteY30" fmla="*/ 1199115 h 1206329"/>
              <a:gd name="connsiteX31" fmla="*/ 334725 w 509581"/>
              <a:gd name="connsiteY31" fmla="*/ 1206252 h 1206329"/>
              <a:gd name="connsiteX32" fmla="*/ 408950 w 509581"/>
              <a:gd name="connsiteY32" fmla="*/ 1193405 h 1206329"/>
              <a:gd name="connsiteX33" fmla="*/ 431788 w 509581"/>
              <a:gd name="connsiteY33" fmla="*/ 1160575 h 1206329"/>
              <a:gd name="connsiteX34" fmla="*/ 447489 w 509581"/>
              <a:gd name="connsiteY34" fmla="*/ 1155579 h 1206329"/>
              <a:gd name="connsiteX35" fmla="*/ 491739 w 509581"/>
              <a:gd name="connsiteY35" fmla="*/ 1141305 h 1206329"/>
              <a:gd name="connsiteX36" fmla="*/ 508154 w 509581"/>
              <a:gd name="connsiteY36" fmla="*/ 1049952 h 1206329"/>
              <a:gd name="connsiteX37" fmla="*/ 509581 w 509581"/>
              <a:gd name="connsiteY37" fmla="*/ 1010698 h 1206329"/>
              <a:gd name="connsiteX38" fmla="*/ 503872 w 509581"/>
              <a:gd name="connsiteY38" fmla="*/ 879377 h 1206329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08950 w 509581"/>
              <a:gd name="connsiteY31" fmla="*/ 1193405 h 1199115"/>
              <a:gd name="connsiteX32" fmla="*/ 431788 w 509581"/>
              <a:gd name="connsiteY32" fmla="*/ 1160575 h 1199115"/>
              <a:gd name="connsiteX33" fmla="*/ 447489 w 509581"/>
              <a:gd name="connsiteY33" fmla="*/ 1155579 h 1199115"/>
              <a:gd name="connsiteX34" fmla="*/ 491739 w 509581"/>
              <a:gd name="connsiteY34" fmla="*/ 1141305 h 1199115"/>
              <a:gd name="connsiteX35" fmla="*/ 508154 w 509581"/>
              <a:gd name="connsiteY35" fmla="*/ 1049952 h 1199115"/>
              <a:gd name="connsiteX36" fmla="*/ 509581 w 509581"/>
              <a:gd name="connsiteY36" fmla="*/ 1010698 h 1199115"/>
              <a:gd name="connsiteX37" fmla="*/ 503872 w 509581"/>
              <a:gd name="connsiteY37" fmla="*/ 879377 h 1199115"/>
              <a:gd name="connsiteX0" fmla="*/ 503872 w 509581"/>
              <a:gd name="connsiteY0" fmla="*/ 879377 h 1199115"/>
              <a:gd name="connsiteX1" fmla="*/ 503872 w 509581"/>
              <a:gd name="connsiteY1" fmla="*/ 877236 h 1199115"/>
              <a:gd name="connsiteX2" fmla="*/ 495307 w 509581"/>
              <a:gd name="connsiteY2" fmla="*/ 782314 h 1199115"/>
              <a:gd name="connsiteX3" fmla="*/ 487457 w 509581"/>
              <a:gd name="connsiteY3" fmla="*/ 687392 h 1199115"/>
              <a:gd name="connsiteX4" fmla="*/ 477465 w 509581"/>
              <a:gd name="connsiteY4" fmla="*/ 576769 h 1199115"/>
              <a:gd name="connsiteX5" fmla="*/ 461050 w 509581"/>
              <a:gd name="connsiteY5" fmla="*/ 424751 h 1199115"/>
              <a:gd name="connsiteX6" fmla="*/ 445348 w 509581"/>
              <a:gd name="connsiteY6" fmla="*/ 321978 h 1199115"/>
              <a:gd name="connsiteX7" fmla="*/ 441066 w 509581"/>
              <a:gd name="connsiteY7" fmla="*/ 282724 h 1199115"/>
              <a:gd name="connsiteX8" fmla="*/ 426792 w 509581"/>
              <a:gd name="connsiteY8" fmla="*/ 169960 h 1199115"/>
              <a:gd name="connsiteX9" fmla="*/ 403240 w 509581"/>
              <a:gd name="connsiteY9" fmla="*/ 49345 h 1199115"/>
              <a:gd name="connsiteX10" fmla="*/ 346144 w 509581"/>
              <a:gd name="connsiteY10" fmla="*/ 2240 h 1199115"/>
              <a:gd name="connsiteX11" fmla="*/ 260500 w 509581"/>
              <a:gd name="connsiteY11" fmla="*/ 1527 h 1199115"/>
              <a:gd name="connsiteX12" fmla="*/ 132034 w 509581"/>
              <a:gd name="connsiteY12" fmla="*/ 17228 h 1199115"/>
              <a:gd name="connsiteX13" fmla="*/ 47104 w 509581"/>
              <a:gd name="connsiteY13" fmla="*/ 39353 h 1199115"/>
              <a:gd name="connsiteX14" fmla="*/ 27120 w 509581"/>
              <a:gd name="connsiteY14" fmla="*/ 54341 h 1199115"/>
              <a:gd name="connsiteX15" fmla="*/ 9992 w 509581"/>
              <a:gd name="connsiteY15" fmla="*/ 99304 h 1199115"/>
              <a:gd name="connsiteX16" fmla="*/ 0 w 509581"/>
              <a:gd name="connsiteY16" fmla="*/ 239902 h 1199115"/>
              <a:gd name="connsiteX17" fmla="*/ 713 w 509581"/>
              <a:gd name="connsiteY17" fmla="*/ 332683 h 1199115"/>
              <a:gd name="connsiteX18" fmla="*/ 2141 w 509581"/>
              <a:gd name="connsiteY18" fmla="*/ 489697 h 1199115"/>
              <a:gd name="connsiteX19" fmla="*/ 6423 w 509581"/>
              <a:gd name="connsiteY19" fmla="*/ 556785 h 1199115"/>
              <a:gd name="connsiteX20" fmla="*/ 12846 w 509581"/>
              <a:gd name="connsiteY20" fmla="*/ 623873 h 1199115"/>
              <a:gd name="connsiteX21" fmla="*/ 19270 w 509581"/>
              <a:gd name="connsiteY21" fmla="*/ 734496 h 1199115"/>
              <a:gd name="connsiteX22" fmla="*/ 22838 w 509581"/>
              <a:gd name="connsiteY22" fmla="*/ 815144 h 1199115"/>
              <a:gd name="connsiteX23" fmla="*/ 27120 w 509581"/>
              <a:gd name="connsiteY23" fmla="*/ 930764 h 1199115"/>
              <a:gd name="connsiteX24" fmla="*/ 32830 w 509581"/>
              <a:gd name="connsiteY24" fmla="*/ 1044242 h 1199115"/>
              <a:gd name="connsiteX25" fmla="*/ 42108 w 509581"/>
              <a:gd name="connsiteY25" fmla="*/ 1127031 h 1199115"/>
              <a:gd name="connsiteX26" fmla="*/ 47818 w 509581"/>
              <a:gd name="connsiteY26" fmla="*/ 1152011 h 1199115"/>
              <a:gd name="connsiteX27" fmla="*/ 74938 w 509581"/>
              <a:gd name="connsiteY27" fmla="*/ 1181986 h 1199115"/>
              <a:gd name="connsiteX28" fmla="*/ 122042 w 509581"/>
              <a:gd name="connsiteY28" fmla="*/ 1194119 h 1199115"/>
              <a:gd name="connsiteX29" fmla="*/ 235521 w 509581"/>
              <a:gd name="connsiteY29" fmla="*/ 1197688 h 1199115"/>
              <a:gd name="connsiteX30" fmla="*/ 321165 w 509581"/>
              <a:gd name="connsiteY30" fmla="*/ 1199115 h 1199115"/>
              <a:gd name="connsiteX31" fmla="*/ 431788 w 509581"/>
              <a:gd name="connsiteY31" fmla="*/ 1160575 h 1199115"/>
              <a:gd name="connsiteX32" fmla="*/ 447489 w 509581"/>
              <a:gd name="connsiteY32" fmla="*/ 1155579 h 1199115"/>
              <a:gd name="connsiteX33" fmla="*/ 491739 w 509581"/>
              <a:gd name="connsiteY33" fmla="*/ 1141305 h 1199115"/>
              <a:gd name="connsiteX34" fmla="*/ 508154 w 509581"/>
              <a:gd name="connsiteY34" fmla="*/ 1049952 h 1199115"/>
              <a:gd name="connsiteX35" fmla="*/ 509581 w 509581"/>
              <a:gd name="connsiteY35" fmla="*/ 1010698 h 1199115"/>
              <a:gd name="connsiteX36" fmla="*/ 503872 w 509581"/>
              <a:gd name="connsiteY36" fmla="*/ 879377 h 1199115"/>
              <a:gd name="connsiteX0" fmla="*/ 503872 w 509581"/>
              <a:gd name="connsiteY0" fmla="*/ 879377 h 1198234"/>
              <a:gd name="connsiteX1" fmla="*/ 503872 w 509581"/>
              <a:gd name="connsiteY1" fmla="*/ 877236 h 1198234"/>
              <a:gd name="connsiteX2" fmla="*/ 495307 w 509581"/>
              <a:gd name="connsiteY2" fmla="*/ 782314 h 1198234"/>
              <a:gd name="connsiteX3" fmla="*/ 487457 w 509581"/>
              <a:gd name="connsiteY3" fmla="*/ 687392 h 1198234"/>
              <a:gd name="connsiteX4" fmla="*/ 477465 w 509581"/>
              <a:gd name="connsiteY4" fmla="*/ 576769 h 1198234"/>
              <a:gd name="connsiteX5" fmla="*/ 461050 w 509581"/>
              <a:gd name="connsiteY5" fmla="*/ 424751 h 1198234"/>
              <a:gd name="connsiteX6" fmla="*/ 445348 w 509581"/>
              <a:gd name="connsiteY6" fmla="*/ 321978 h 1198234"/>
              <a:gd name="connsiteX7" fmla="*/ 441066 w 509581"/>
              <a:gd name="connsiteY7" fmla="*/ 282724 h 1198234"/>
              <a:gd name="connsiteX8" fmla="*/ 426792 w 509581"/>
              <a:gd name="connsiteY8" fmla="*/ 169960 h 1198234"/>
              <a:gd name="connsiteX9" fmla="*/ 403240 w 509581"/>
              <a:gd name="connsiteY9" fmla="*/ 49345 h 1198234"/>
              <a:gd name="connsiteX10" fmla="*/ 346144 w 509581"/>
              <a:gd name="connsiteY10" fmla="*/ 2240 h 1198234"/>
              <a:gd name="connsiteX11" fmla="*/ 260500 w 509581"/>
              <a:gd name="connsiteY11" fmla="*/ 1527 h 1198234"/>
              <a:gd name="connsiteX12" fmla="*/ 132034 w 509581"/>
              <a:gd name="connsiteY12" fmla="*/ 17228 h 1198234"/>
              <a:gd name="connsiteX13" fmla="*/ 47104 w 509581"/>
              <a:gd name="connsiteY13" fmla="*/ 39353 h 1198234"/>
              <a:gd name="connsiteX14" fmla="*/ 27120 w 509581"/>
              <a:gd name="connsiteY14" fmla="*/ 54341 h 1198234"/>
              <a:gd name="connsiteX15" fmla="*/ 9992 w 509581"/>
              <a:gd name="connsiteY15" fmla="*/ 99304 h 1198234"/>
              <a:gd name="connsiteX16" fmla="*/ 0 w 509581"/>
              <a:gd name="connsiteY16" fmla="*/ 239902 h 1198234"/>
              <a:gd name="connsiteX17" fmla="*/ 713 w 509581"/>
              <a:gd name="connsiteY17" fmla="*/ 332683 h 1198234"/>
              <a:gd name="connsiteX18" fmla="*/ 2141 w 509581"/>
              <a:gd name="connsiteY18" fmla="*/ 489697 h 1198234"/>
              <a:gd name="connsiteX19" fmla="*/ 6423 w 509581"/>
              <a:gd name="connsiteY19" fmla="*/ 556785 h 1198234"/>
              <a:gd name="connsiteX20" fmla="*/ 12846 w 509581"/>
              <a:gd name="connsiteY20" fmla="*/ 623873 h 1198234"/>
              <a:gd name="connsiteX21" fmla="*/ 19270 w 509581"/>
              <a:gd name="connsiteY21" fmla="*/ 734496 h 1198234"/>
              <a:gd name="connsiteX22" fmla="*/ 22838 w 509581"/>
              <a:gd name="connsiteY22" fmla="*/ 815144 h 1198234"/>
              <a:gd name="connsiteX23" fmla="*/ 27120 w 509581"/>
              <a:gd name="connsiteY23" fmla="*/ 930764 h 1198234"/>
              <a:gd name="connsiteX24" fmla="*/ 32830 w 509581"/>
              <a:gd name="connsiteY24" fmla="*/ 1044242 h 1198234"/>
              <a:gd name="connsiteX25" fmla="*/ 42108 w 509581"/>
              <a:gd name="connsiteY25" fmla="*/ 1127031 h 1198234"/>
              <a:gd name="connsiteX26" fmla="*/ 47818 w 509581"/>
              <a:gd name="connsiteY26" fmla="*/ 1152011 h 1198234"/>
              <a:gd name="connsiteX27" fmla="*/ 74938 w 509581"/>
              <a:gd name="connsiteY27" fmla="*/ 1181986 h 1198234"/>
              <a:gd name="connsiteX28" fmla="*/ 122042 w 509581"/>
              <a:gd name="connsiteY28" fmla="*/ 1194119 h 1198234"/>
              <a:gd name="connsiteX29" fmla="*/ 235521 w 509581"/>
              <a:gd name="connsiteY29" fmla="*/ 1197688 h 1198234"/>
              <a:gd name="connsiteX30" fmla="*/ 431788 w 509581"/>
              <a:gd name="connsiteY30" fmla="*/ 1160575 h 1198234"/>
              <a:gd name="connsiteX31" fmla="*/ 447489 w 509581"/>
              <a:gd name="connsiteY31" fmla="*/ 1155579 h 1198234"/>
              <a:gd name="connsiteX32" fmla="*/ 491739 w 509581"/>
              <a:gd name="connsiteY32" fmla="*/ 1141305 h 1198234"/>
              <a:gd name="connsiteX33" fmla="*/ 508154 w 509581"/>
              <a:gd name="connsiteY33" fmla="*/ 1049952 h 1198234"/>
              <a:gd name="connsiteX34" fmla="*/ 509581 w 509581"/>
              <a:gd name="connsiteY34" fmla="*/ 1010698 h 1198234"/>
              <a:gd name="connsiteX35" fmla="*/ 503872 w 509581"/>
              <a:gd name="connsiteY35" fmla="*/ 879377 h 119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9581" h="1198234">
                <a:moveTo>
                  <a:pt x="503872" y="879377"/>
                </a:moveTo>
                <a:lnTo>
                  <a:pt x="503872" y="877236"/>
                </a:lnTo>
                <a:cubicBezTo>
                  <a:pt x="501017" y="845834"/>
                  <a:pt x="498162" y="814431"/>
                  <a:pt x="495307" y="782314"/>
                </a:cubicBezTo>
                <a:cubicBezTo>
                  <a:pt x="492453" y="750911"/>
                  <a:pt x="490311" y="719509"/>
                  <a:pt x="487457" y="687392"/>
                </a:cubicBezTo>
                <a:cubicBezTo>
                  <a:pt x="484602" y="650280"/>
                  <a:pt x="479606" y="613881"/>
                  <a:pt x="477465" y="576769"/>
                </a:cubicBezTo>
                <a:cubicBezTo>
                  <a:pt x="474610" y="526096"/>
                  <a:pt x="468900" y="475423"/>
                  <a:pt x="461050" y="424751"/>
                </a:cubicBezTo>
                <a:cubicBezTo>
                  <a:pt x="455340" y="390493"/>
                  <a:pt x="450344" y="356236"/>
                  <a:pt x="445348" y="321978"/>
                </a:cubicBezTo>
                <a:cubicBezTo>
                  <a:pt x="443207" y="309131"/>
                  <a:pt x="442494" y="295571"/>
                  <a:pt x="441066" y="282724"/>
                </a:cubicBezTo>
                <a:cubicBezTo>
                  <a:pt x="436070" y="244898"/>
                  <a:pt x="431074" y="207786"/>
                  <a:pt x="426792" y="169960"/>
                </a:cubicBezTo>
                <a:cubicBezTo>
                  <a:pt x="422510" y="129279"/>
                  <a:pt x="415373" y="89312"/>
                  <a:pt x="403240" y="49345"/>
                </a:cubicBezTo>
                <a:cubicBezTo>
                  <a:pt x="391107" y="7950"/>
                  <a:pt x="390393" y="7950"/>
                  <a:pt x="346144" y="2240"/>
                </a:cubicBezTo>
                <a:cubicBezTo>
                  <a:pt x="318310" y="-1328"/>
                  <a:pt x="289048" y="99"/>
                  <a:pt x="260500" y="1527"/>
                </a:cubicBezTo>
                <a:cubicBezTo>
                  <a:pt x="217678" y="3668"/>
                  <a:pt x="174142" y="8664"/>
                  <a:pt x="132034" y="17228"/>
                </a:cubicBezTo>
                <a:cubicBezTo>
                  <a:pt x="103486" y="22938"/>
                  <a:pt x="74938" y="30788"/>
                  <a:pt x="47104" y="39353"/>
                </a:cubicBezTo>
                <a:cubicBezTo>
                  <a:pt x="38539" y="41494"/>
                  <a:pt x="31402" y="46490"/>
                  <a:pt x="27120" y="54341"/>
                </a:cubicBezTo>
                <a:cubicBezTo>
                  <a:pt x="19270" y="68615"/>
                  <a:pt x="11419" y="82889"/>
                  <a:pt x="9992" y="99304"/>
                </a:cubicBezTo>
                <a:cubicBezTo>
                  <a:pt x="4282" y="146408"/>
                  <a:pt x="0" y="192798"/>
                  <a:pt x="0" y="239902"/>
                </a:cubicBezTo>
                <a:cubicBezTo>
                  <a:pt x="0" y="270592"/>
                  <a:pt x="713" y="301994"/>
                  <a:pt x="713" y="332683"/>
                </a:cubicBezTo>
                <a:cubicBezTo>
                  <a:pt x="713" y="384784"/>
                  <a:pt x="713" y="437597"/>
                  <a:pt x="2141" y="489697"/>
                </a:cubicBezTo>
                <a:cubicBezTo>
                  <a:pt x="2141" y="511822"/>
                  <a:pt x="4282" y="534660"/>
                  <a:pt x="6423" y="556785"/>
                </a:cubicBezTo>
                <a:cubicBezTo>
                  <a:pt x="7850" y="578910"/>
                  <a:pt x="11419" y="601034"/>
                  <a:pt x="12846" y="623873"/>
                </a:cubicBezTo>
                <a:cubicBezTo>
                  <a:pt x="15701" y="660985"/>
                  <a:pt x="15701" y="697384"/>
                  <a:pt x="19270" y="734496"/>
                </a:cubicBezTo>
                <a:cubicBezTo>
                  <a:pt x="21411" y="761617"/>
                  <a:pt x="22124" y="788738"/>
                  <a:pt x="22838" y="815144"/>
                </a:cubicBezTo>
                <a:lnTo>
                  <a:pt x="27120" y="930764"/>
                </a:lnTo>
                <a:cubicBezTo>
                  <a:pt x="28548" y="968590"/>
                  <a:pt x="29975" y="1006416"/>
                  <a:pt x="32830" y="1044242"/>
                </a:cubicBezTo>
                <a:cubicBezTo>
                  <a:pt x="34971" y="1072076"/>
                  <a:pt x="38539" y="1099197"/>
                  <a:pt x="42108" y="1127031"/>
                </a:cubicBezTo>
                <a:cubicBezTo>
                  <a:pt x="43535" y="1135596"/>
                  <a:pt x="45676" y="1143446"/>
                  <a:pt x="47818" y="1152011"/>
                </a:cubicBezTo>
                <a:cubicBezTo>
                  <a:pt x="51386" y="1166285"/>
                  <a:pt x="61378" y="1175563"/>
                  <a:pt x="74938" y="1181986"/>
                </a:cubicBezTo>
                <a:cubicBezTo>
                  <a:pt x="89926" y="1188409"/>
                  <a:pt x="105627" y="1192692"/>
                  <a:pt x="122042" y="1194119"/>
                </a:cubicBezTo>
                <a:cubicBezTo>
                  <a:pt x="159868" y="1197688"/>
                  <a:pt x="197694" y="1199115"/>
                  <a:pt x="235521" y="1197688"/>
                </a:cubicBezTo>
                <a:lnTo>
                  <a:pt x="431788" y="1160575"/>
                </a:lnTo>
                <a:cubicBezTo>
                  <a:pt x="436784" y="1158434"/>
                  <a:pt x="441780" y="1157007"/>
                  <a:pt x="447489" y="1155579"/>
                </a:cubicBezTo>
                <a:cubicBezTo>
                  <a:pt x="462477" y="1150583"/>
                  <a:pt x="476751" y="1146301"/>
                  <a:pt x="491739" y="1141305"/>
                </a:cubicBezTo>
                <a:cubicBezTo>
                  <a:pt x="503872" y="1104193"/>
                  <a:pt x="507440" y="1082782"/>
                  <a:pt x="508154" y="1049952"/>
                </a:cubicBezTo>
                <a:cubicBezTo>
                  <a:pt x="508154" y="1037105"/>
                  <a:pt x="509581" y="1023545"/>
                  <a:pt x="509581" y="1010698"/>
                </a:cubicBezTo>
                <a:cubicBezTo>
                  <a:pt x="506013" y="967162"/>
                  <a:pt x="504585" y="923627"/>
                  <a:pt x="503872" y="879377"/>
                </a:cubicBezTo>
                <a:close/>
              </a:path>
            </a:pathLst>
          </a:custGeom>
          <a:solidFill>
            <a:srgbClr val="55E42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32" name="Заголовок 5"/>
          <p:cNvSpPr txBox="1">
            <a:spLocks/>
          </p:cNvSpPr>
          <p:nvPr/>
        </p:nvSpPr>
        <p:spPr>
          <a:xfrm>
            <a:off x="624869" y="420271"/>
            <a:ext cx="4348584" cy="58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0" spc="-51" baseline="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ru-RU" spc="0" dirty="0" smtClean="0">
                <a:ln w="31750">
                  <a:solidFill>
                    <a:schemeClr val="bg1"/>
                  </a:solidFill>
                  <a:miter lim="800000"/>
                </a:ln>
                <a:solidFill>
                  <a:schemeClr val="bg1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Результаты</a:t>
            </a:r>
            <a:endParaRPr lang="ru-RU" spc="0" dirty="0">
              <a:ln w="31750">
                <a:solidFill>
                  <a:schemeClr val="bg1"/>
                </a:solidFill>
                <a:miter lim="800000"/>
              </a:ln>
              <a:solidFill>
                <a:schemeClr val="bg1"/>
              </a:solidFill>
              <a:latin typeface="Segoe UI Semibold" panose="020B07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74" name="Picture 2" descr="C:\Users\Анстасия\Downloads\thumbs-down-outline-clipart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41"/>
          <a:stretch/>
        </p:blipFill>
        <p:spPr bwMode="auto">
          <a:xfrm>
            <a:off x="301625" y="1692067"/>
            <a:ext cx="622299" cy="75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стасия\Downloads\thumbs-down-outline-clipart-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5"/>
          <a:stretch/>
        </p:blipFill>
        <p:spPr bwMode="auto">
          <a:xfrm>
            <a:off x="6527801" y="1801309"/>
            <a:ext cx="624360" cy="7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668677" y="2600307"/>
            <a:ext cx="5356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Выполнение не свойственной работы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Размытое представление о партнёрских отношениях в работе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400" dirty="0" smtClean="0"/>
              <a:t>Неудовлетворённость материальной составляющей мотивацией в труде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330451" y="1860073"/>
            <a:ext cx="438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Медицинские сёстры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460" y="2609814"/>
            <a:ext cx="5017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rgbClr val="FF0000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pPr>
              <a:buClr>
                <a:srgbClr val="55E422"/>
              </a:buClr>
            </a:pPr>
            <a:r>
              <a:rPr lang="ru-RU" dirty="0" smtClean="0"/>
              <a:t>Чёткое </a:t>
            </a:r>
            <a:r>
              <a:rPr lang="ru-RU" dirty="0"/>
              <a:t>понимание функциональных обязанностей</a:t>
            </a:r>
          </a:p>
          <a:p>
            <a:pPr>
              <a:buClr>
                <a:srgbClr val="55E422"/>
              </a:buClr>
            </a:pPr>
            <a:endParaRPr lang="ru-RU" dirty="0"/>
          </a:p>
          <a:p>
            <a:pPr>
              <a:buClr>
                <a:srgbClr val="55E422"/>
              </a:buClr>
            </a:pPr>
            <a:r>
              <a:rPr lang="ru-RU" dirty="0"/>
              <a:t>Неудовлетворённость технической поддержкой программного обеспечения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77436" y="1860073"/>
            <a:ext cx="438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Врачи-специалисты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254743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</TotalTime>
  <Words>466</Words>
  <Application>Microsoft Office PowerPoint</Application>
  <PresentationFormat>Широкоэкранный</PresentationFormat>
  <Paragraphs>143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Calibri</vt:lpstr>
      <vt:lpstr>Century Gothic</vt:lpstr>
      <vt:lpstr>Gotham Pro</vt:lpstr>
      <vt:lpstr>Open Sans</vt:lpstr>
      <vt:lpstr>Segoe UI</vt:lpstr>
      <vt:lpstr>Segoe UI Semibold</vt:lpstr>
      <vt:lpstr>Segoe UI Semilight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77</cp:revision>
  <dcterms:created xsi:type="dcterms:W3CDTF">2022-12-04T07:43:41Z</dcterms:created>
  <dcterms:modified xsi:type="dcterms:W3CDTF">2022-12-09T17:41:10Z</dcterms:modified>
</cp:coreProperties>
</file>