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7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68" r:id="rId14"/>
    <p:sldId id="270" r:id="rId15"/>
    <p:sldId id="271" r:id="rId16"/>
    <p:sldId id="272" r:id="rId17"/>
    <p:sldId id="274" r:id="rId18"/>
    <p:sldId id="275" r:id="rId19"/>
    <p:sldId id="273" r:id="rId20"/>
    <p:sldId id="277" r:id="rId21"/>
    <p:sldId id="276" r:id="rId22"/>
    <p:sldId id="278" r:id="rId23"/>
    <p:sldId id="279" r:id="rId24"/>
    <p:sldId id="25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9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6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15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7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098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11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0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5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0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4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9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3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0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1A6F2-598A-4D96-8C6D-3CDC4CB0F8C9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CA8081-FC45-42F2-83E0-C18413000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7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rikaz-minzdrava-rossii-ot-15122014-n-834n/#100042" TargetMode="External"/><Relationship Id="rId2" Type="http://schemas.openxmlformats.org/officeDocument/2006/relationships/hyperlink" Target="https://legalacts.ru/doc/prikaz-minzdrava-rossii-ot-24112021-n-1094n-ob-utverzhdenii/#10053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galacts.ru/doc/prikaz-minzdrava-rossii-ot-24112021-n-1094n-ob-utverzhdenii/#10056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rikaz-minzdrava-rossii-ot-24112021-n-1094n-ob-utverzhdenii/#100518" TargetMode="External"/><Relationship Id="rId7" Type="http://schemas.openxmlformats.org/officeDocument/2006/relationships/hyperlink" Target="https://legalacts.ru/doc/prikaz-minzdrava-rossii-ot-24112021-n-1094n-ob-utverzhdenii/#100573" TargetMode="External"/><Relationship Id="rId2" Type="http://schemas.openxmlformats.org/officeDocument/2006/relationships/hyperlink" Target="https://legalacts.ru/doc/prikaz-minzdrava-rossii-ot-24112021-n-1094n-ob-utverzhdenii/#1004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alacts.ru/doc/prikaz-minzdrava-rossii-ot-24112021-n-1094n-ob-utverzhdenii/#100535" TargetMode="External"/><Relationship Id="rId5" Type="http://schemas.openxmlformats.org/officeDocument/2006/relationships/hyperlink" Target="https://legalacts.ru/doc/prikaz-minzdrava-rossii-ot-24112021-n-1094n-ob-utverzhdenii/#100509" TargetMode="External"/><Relationship Id="rId4" Type="http://schemas.openxmlformats.org/officeDocument/2006/relationships/hyperlink" Target="https://legalacts.ru/doc/prikaz-minzdrava-rossii-ot-24112021-n-1094n-ob-utverzhdenii/#10054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rikaz-minzdrava-rossii-ot-24112021-n-1094n-ob-utverzhdenii/#100497" TargetMode="External"/><Relationship Id="rId2" Type="http://schemas.openxmlformats.org/officeDocument/2006/relationships/hyperlink" Target="https://legalacts.ru/doc/prikaz-minzdrava-rossii-ot-24112021-n-1094n-ob-utverzhdenii/#10051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galacts.ru/doc/prikaz-minzdrava-rossii-ot-24112021-n-1094n-ob-utverzhdenii/#10054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rikaz-minzdrava-rossii-ot-24112021-n-1094n-ob-utverzhdenii/#100497" TargetMode="External"/><Relationship Id="rId2" Type="http://schemas.openxmlformats.org/officeDocument/2006/relationships/hyperlink" Target="https://legalacts.ru/doc/prikaz-minzdrava-rossii-ot-24112021-n-1094n-ob-utverzhdenii/#10051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galacts.ru/doc/prikaz-minzdrava-rossii-ot-24112021-n-1094n-ob-utverzhdenii/#10054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rikaz-minzdrava-rossii-ot-24112021-n-1094n-ob-utverzhdenii/#100518" TargetMode="External"/><Relationship Id="rId2" Type="http://schemas.openxmlformats.org/officeDocument/2006/relationships/hyperlink" Target="https://legalacts.ru/doc/prikaz-minzdrava-rossii-ot-24112021-n-1094n-ob-utverzhdenii/#10049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galacts.ru/doc/prikaz-minzdrava-rossii-ot-24112021-n-1094n-ob-utverzhdenii/#100545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rikaz-minfina-rossii-ot-29092020-n-217n-ob-utverzhdenii/#100011" TargetMode="External"/><Relationship Id="rId2" Type="http://schemas.openxmlformats.org/officeDocument/2006/relationships/hyperlink" Target="https://legalacts.ru/doc/prikaz-minzdrava-rossii-ot-24112021-n-1094n-ob-utverzhdenii/#10073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rikaz-minzdrava-rossii-ot-24112021-n-1094n-ob-utverzhdenii/#100743" TargetMode="External"/><Relationship Id="rId2" Type="http://schemas.openxmlformats.org/officeDocument/2006/relationships/hyperlink" Target="https://legalacts.ru/doc/prikaz-minzdrava-rossii-ot-24112021-n-1094n-ob-utverzhdenii/#10073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galacts.ru/doc/prikaz-minzdrava-rossii-ot-24112021-n-1094n-ob-utverzhdenii/#10074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rikaz-minzdrava-rossii-ot-24112021-n-1094n-ob-utverzhdenii/#100745" TargetMode="External"/><Relationship Id="rId2" Type="http://schemas.openxmlformats.org/officeDocument/2006/relationships/hyperlink" Target="https://legalacts.ru/doc/prikaz-minzdrava-rossii-ot-24112021-n-1094n-ob-utverzhdenii/#10073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galacts.ru/doc/prikaz-minzdrava-rossii-ot-24112021-n-1094n-ob-utverzhdenii/#100747" TargetMode="External"/><Relationship Id="rId4" Type="http://schemas.openxmlformats.org/officeDocument/2006/relationships/hyperlink" Target="https://legalacts.ru/doc/prikaz-minzdrava-rossii-ot-24112021-n-1094n-ob-utverzhdenii/#100746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legalacts.ru/doc/prikaz-minzdrava-rossii-ot-24112021-n-1094n-ob-utverzhdenii/#10074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legalacts.ru/doc/prikaz-minzdrava-rossii-ot-24112021-n-1094n-ob-utverzhdenii/#10073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rikaz-minzdrava-rossii-ot-24112021-n-1094n-ob-utverzhdenii/#100518" TargetMode="External"/><Relationship Id="rId2" Type="http://schemas.openxmlformats.org/officeDocument/2006/relationships/hyperlink" Target="https://legalacts.ru/doc/prikaz-minzdrava-rossii-ot-24112021-n-1094n-ob-utverzhdenii/#10049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galacts.ru/doc/ok-019-95-obshcherossiiskii-klassifikator-obektov-administrativno-territorialnogo-delenija_1/" TargetMode="External"/><Relationship Id="rId4" Type="http://schemas.openxmlformats.org/officeDocument/2006/relationships/hyperlink" Target="https://legalacts.ru/doc/prikaz-minzdrava-rossii-ot-24112021-n-1094n-ob-utverzhdenii/#10054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rikaz-minzdrava-rossii-ot-24112021-n-1094n-ob-utverzhdenii/#100518" TargetMode="External"/><Relationship Id="rId2" Type="http://schemas.openxmlformats.org/officeDocument/2006/relationships/hyperlink" Target="https://legalacts.ru/doc/prikaz-minzdrava-rossii-ot-24112021-n-1094n-ob-utverzhdenii/#10049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galacts.ru/doc/prikaz-minzdrava-rossii-ot-24112021-n-1094n-ob-utverzhdenii/#10054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legalacts.ru/doc/prikaz-minzdrava-rossii-ot-24112021-n-1094n-ob-utverzhdenii/#100568" TargetMode="External"/><Relationship Id="rId3" Type="http://schemas.openxmlformats.org/officeDocument/2006/relationships/hyperlink" Target="https://legalacts.ru/doc/prikaz-minzdrava-rossii-ot-24112021-n-1094n-ob-utverzhdenii/#100529" TargetMode="External"/><Relationship Id="rId7" Type="http://schemas.openxmlformats.org/officeDocument/2006/relationships/hyperlink" Target="https://legalacts.ru/doc/prikaz-minzdrava-rossii-ot-24112021-n-1094n-ob-utverzhdenii/#100567" TargetMode="External"/><Relationship Id="rId2" Type="http://schemas.openxmlformats.org/officeDocument/2006/relationships/hyperlink" Target="https://legalacts.ru/doc/prikaz-minzdrava-rossii-ot-24112021-n-1094n-ob-utverzhdenii/#1005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alacts.ru/doc/prikaz-minzdrava-rossii-ot-24112021-n-1094n-ob-utverzhdenii/#100507" TargetMode="External"/><Relationship Id="rId5" Type="http://schemas.openxmlformats.org/officeDocument/2006/relationships/hyperlink" Target="https://legalacts.ru/doc/prikaz-minzdrava-rossii-ot-24112021-n-1094n-ob-utverzhdenii/#100530" TargetMode="External"/><Relationship Id="rId4" Type="http://schemas.openxmlformats.org/officeDocument/2006/relationships/hyperlink" Target="https://legalacts.ru/doc/prikaz-minzdrava-rossii-ot-24112021-n-1094n-ob-utverzhdenii/#1005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6A33423-E96B-4114-A7A3-B2C8BAD97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Рецептурные бланки строгой отчётности. Правила работы с ними</a:t>
            </a:r>
            <a:endParaRPr lang="ru-RU" dirty="0"/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7A83EF18-9D7B-47CF-9E91-55C64CE2D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Докладчик: Главная медицинская сестра ГБУЗ СО СГП № 14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Левина Александра Александровна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9E8301-7548-463A-83E9-E4A8857B74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6482" cy="14464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368723-55CE-4498-8956-B0E4079C7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518" y="0"/>
            <a:ext cx="1446482" cy="14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4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3.Порядок оформления рецептурных бланков на лекарственные препараты, их учета и хранения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рецептурных бланках формы N 148-1/у-88 в </a:t>
            </a:r>
            <a:r>
              <a:rPr lang="ru-RU" u="sng" dirty="0">
                <a:hlinkClick r:id="rId2"/>
              </a:rPr>
              <a:t>графе</a:t>
            </a:r>
            <a:r>
              <a:rPr lang="ru-RU" dirty="0"/>
              <a:t> "Адрес места жительства или номер медицинской карты пациента, получающего медицинскую помощь в амбулаторных условиях", указывается почтовый адрес места жительства (места пребывания или места фактического проживания) пациента или номер медицинской </a:t>
            </a:r>
            <a:r>
              <a:rPr lang="ru-RU" u="sng" dirty="0">
                <a:hlinkClick r:id="rId3"/>
              </a:rPr>
              <a:t>карты</a:t>
            </a:r>
            <a:r>
              <a:rPr lang="ru-RU" dirty="0"/>
              <a:t> пациента, получающего медицинскую помощь в амбулаторных </a:t>
            </a:r>
            <a:r>
              <a:rPr lang="ru-RU" dirty="0" smtClean="0"/>
              <a:t>условиях.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/>
              <a:t>В рецептурных бланках формы N 148-1/у-04(л) в </a:t>
            </a:r>
            <a:r>
              <a:rPr lang="ru-RU" u="sng" dirty="0">
                <a:hlinkClick r:id="rId4"/>
              </a:rPr>
              <a:t>графе</a:t>
            </a:r>
            <a:r>
              <a:rPr lang="ru-RU" dirty="0"/>
              <a:t> "Номер медицинской карты пациента, получающего медицинскую помощь в амбулаторных условиях" указывается номер медицинской </a:t>
            </a:r>
            <a:r>
              <a:rPr lang="ru-RU" u="sng" dirty="0">
                <a:hlinkClick r:id="rId3"/>
              </a:rPr>
              <a:t>карты</a:t>
            </a:r>
            <a:r>
              <a:rPr lang="ru-RU" dirty="0"/>
              <a:t> пациента, получающего медицинскую помощь в амбулаторных </a:t>
            </a:r>
            <a:r>
              <a:rPr lang="ru-RU" dirty="0" smtClean="0"/>
              <a:t>условиях.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39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3.Порядок оформления рецептурных бланков на лекарственные препараты, их учета и хранения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На рецептурных бланках </a:t>
            </a:r>
            <a:r>
              <a:rPr lang="ru-RU" u="sng" dirty="0">
                <a:hlinkClick r:id="rId2"/>
              </a:rPr>
              <a:t>форм N 107-1/у</a:t>
            </a:r>
            <a:r>
              <a:rPr lang="ru-RU" dirty="0"/>
              <a:t>, </a:t>
            </a:r>
            <a:r>
              <a:rPr lang="ru-RU" u="sng" dirty="0">
                <a:hlinkClick r:id="rId3"/>
              </a:rPr>
              <a:t>N 148-1/у-88</a:t>
            </a:r>
            <a:r>
              <a:rPr lang="ru-RU" dirty="0"/>
              <a:t> и </a:t>
            </a:r>
            <a:r>
              <a:rPr lang="ru-RU" u="sng" dirty="0">
                <a:hlinkClick r:id="rId4"/>
              </a:rPr>
              <a:t>N 148-1/у-04(л)</a:t>
            </a:r>
            <a:r>
              <a:rPr lang="ru-RU" dirty="0"/>
              <a:t> указываются полностью фамилия, инициалы имени, отчества (последнее - при наличии) медицинского работника, назначившего лекарственные препараты и оформившего рецепт</a:t>
            </a:r>
            <a:r>
              <a:rPr lang="ru-RU" dirty="0" smtClean="0"/>
              <a:t>.</a:t>
            </a:r>
          </a:p>
          <a:p>
            <a:r>
              <a:rPr lang="ru-RU" dirty="0"/>
              <a:t>В графе "</a:t>
            </a:r>
            <a:r>
              <a:rPr lang="ru-RU" dirty="0" err="1"/>
              <a:t>Rp</a:t>
            </a:r>
            <a:r>
              <a:rPr lang="ru-RU" dirty="0"/>
              <a:t>" рецептурных бланков </a:t>
            </a:r>
            <a:r>
              <a:rPr lang="ru-RU" u="sng" dirty="0">
                <a:hlinkClick r:id="rId5"/>
              </a:rPr>
              <a:t>форм N 107-1/у</a:t>
            </a:r>
            <a:r>
              <a:rPr lang="ru-RU" dirty="0"/>
              <a:t>, </a:t>
            </a:r>
            <a:r>
              <a:rPr lang="ru-RU" u="sng" dirty="0">
                <a:hlinkClick r:id="rId6"/>
              </a:rPr>
              <a:t>N 148-1/у-88</a:t>
            </a:r>
            <a:r>
              <a:rPr lang="ru-RU" dirty="0"/>
              <a:t> и </a:t>
            </a:r>
            <a:r>
              <a:rPr lang="ru-RU" u="sng" dirty="0">
                <a:hlinkClick r:id="rId7"/>
              </a:rPr>
              <a:t>N 148-1/у-04(л)</a:t>
            </a:r>
            <a:r>
              <a:rPr lang="ru-RU" dirty="0"/>
              <a:t> указывается:</a:t>
            </a:r>
          </a:p>
          <a:p>
            <a:r>
              <a:rPr lang="ru-RU" dirty="0"/>
              <a:t>1) наименование лекарственного препарата (международное непатентованное наименование, </a:t>
            </a:r>
            <a:r>
              <a:rPr lang="ru-RU" dirty="0" err="1"/>
              <a:t>группировочное</a:t>
            </a:r>
            <a:r>
              <a:rPr lang="ru-RU" dirty="0"/>
              <a:t> или химическое наименование, торговое наименование) на латинском языке или на русском языке, форма выпуска, дозировка, </a:t>
            </a:r>
            <a:r>
              <a:rPr lang="ru-RU" dirty="0" smtClean="0"/>
              <a:t>количество.</a:t>
            </a:r>
            <a:r>
              <a:rPr lang="ru-RU" dirty="0"/>
              <a:t> </a:t>
            </a:r>
            <a:r>
              <a:rPr lang="ru-RU" u="sng" dirty="0" smtClean="0"/>
              <a:t>Не </a:t>
            </a:r>
            <a:r>
              <a:rPr lang="ru-RU" u="sng" dirty="0"/>
              <a:t>допускается сокращение наименований ингредиентов, составляющих лекарственный препарат, не позволяющих установить, какой именно лекарственный препарат </a:t>
            </a:r>
            <a:r>
              <a:rPr lang="ru-RU" u="sng" dirty="0" smtClean="0"/>
              <a:t>назначен;</a:t>
            </a:r>
          </a:p>
          <a:p>
            <a:r>
              <a:rPr lang="ru-RU" dirty="0" smtClean="0"/>
              <a:t>2</a:t>
            </a:r>
            <a:r>
              <a:rPr lang="ru-RU" dirty="0"/>
              <a:t>) способ применения лекарственного препарата на государственном языке Российской Федерации или на государственном языке Российской Федерации и государственном языке республик и иных языках народов Российской </a:t>
            </a:r>
            <a:r>
              <a:rPr lang="ru-RU" dirty="0" smtClean="0"/>
              <a:t>Федерации.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6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3.Порядок оформления рецептурных бланков на лекарственные препараты, их учета и хранения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Рецепт, оформленный на рецептурном бланке </a:t>
            </a:r>
            <a:r>
              <a:rPr lang="ru-RU" u="sng" dirty="0">
                <a:hlinkClick r:id="rId2"/>
              </a:rPr>
              <a:t>форм N 148-1/у-88</a:t>
            </a:r>
            <a:r>
              <a:rPr lang="ru-RU" dirty="0"/>
              <a:t>, </a:t>
            </a:r>
            <a:r>
              <a:rPr lang="ru-RU" u="sng" dirty="0">
                <a:hlinkClick r:id="rId3"/>
              </a:rPr>
              <a:t>N 107-1/у</a:t>
            </a:r>
            <a:r>
              <a:rPr lang="ru-RU" dirty="0"/>
              <a:t> и </a:t>
            </a:r>
            <a:r>
              <a:rPr lang="ru-RU" u="sng" dirty="0">
                <a:hlinkClick r:id="rId4"/>
              </a:rPr>
              <a:t>N 148-1/у-04(л)</a:t>
            </a:r>
            <a:r>
              <a:rPr lang="ru-RU" dirty="0"/>
              <a:t>, подписывается медицинским работником и заверяется его печатью.</a:t>
            </a:r>
          </a:p>
          <a:p>
            <a:r>
              <a:rPr lang="ru-RU" dirty="0"/>
              <a:t>Рецепт, оформленный на рецептурном бланке </a:t>
            </a:r>
            <a:r>
              <a:rPr lang="ru-RU" u="sng" dirty="0">
                <a:hlinkClick r:id="rId2"/>
              </a:rPr>
              <a:t>формы N 148-1/у-88</a:t>
            </a:r>
            <a:r>
              <a:rPr lang="ru-RU" dirty="0"/>
              <a:t> и </a:t>
            </a:r>
            <a:r>
              <a:rPr lang="ru-RU" u="sng" dirty="0">
                <a:hlinkClick r:id="rId4"/>
              </a:rPr>
              <a:t>формы N 148-1/у-04(л)</a:t>
            </a:r>
            <a:r>
              <a:rPr lang="ru-RU" dirty="0"/>
              <a:t>, дополнительно заверяется печатью медицинской организации "Для рецептов".</a:t>
            </a:r>
          </a:p>
          <a:p>
            <a:r>
              <a:rPr lang="ru-RU" dirty="0"/>
              <a:t>Для рецепта, оформленного на рецептурном бланке </a:t>
            </a:r>
            <a:r>
              <a:rPr lang="ru-RU" u="sng" dirty="0">
                <a:hlinkClick r:id="rId3"/>
              </a:rPr>
              <a:t>формы N 107-1/у</a:t>
            </a:r>
            <a:r>
              <a:rPr lang="ru-RU" dirty="0"/>
              <a:t>, наличие печати "Для рецептов" не является обязательным.</a:t>
            </a:r>
          </a:p>
          <a:p>
            <a:r>
              <a:rPr lang="ru-RU" dirty="0"/>
              <a:t>15. На одном рецептурном бланке </a:t>
            </a:r>
            <a:r>
              <a:rPr lang="ru-RU" u="sng" dirty="0">
                <a:hlinkClick r:id="rId2"/>
              </a:rPr>
              <a:t>формы N 148-1/у-88</a:t>
            </a:r>
            <a:r>
              <a:rPr lang="ru-RU" dirty="0"/>
              <a:t> </a:t>
            </a:r>
            <a:r>
              <a:rPr lang="ru-RU" dirty="0" smtClean="0"/>
              <a:t>, </a:t>
            </a:r>
            <a:r>
              <a:rPr lang="ru-RU" u="sng" dirty="0" smtClean="0">
                <a:hlinkClick r:id="rId4"/>
              </a:rPr>
              <a:t>формы </a:t>
            </a:r>
            <a:r>
              <a:rPr lang="ru-RU" u="sng" dirty="0">
                <a:hlinkClick r:id="rId4"/>
              </a:rPr>
              <a:t>N 148-1/у-04(л</a:t>
            </a:r>
            <a:r>
              <a:rPr lang="ru-RU" u="sng" dirty="0" smtClean="0">
                <a:hlinkClick r:id="rId4"/>
              </a:rPr>
              <a:t>)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ru-RU" dirty="0"/>
              <a:t> </a:t>
            </a:r>
            <a:r>
              <a:rPr lang="ru-RU" u="sng" dirty="0">
                <a:hlinkClick r:id="rId3"/>
              </a:rPr>
              <a:t>формы </a:t>
            </a:r>
            <a:r>
              <a:rPr lang="en-US" u="sng" dirty="0">
                <a:hlinkClick r:id="rId3"/>
              </a:rPr>
              <a:t>N 107-1/</a:t>
            </a:r>
            <a:r>
              <a:rPr lang="ru-RU" u="sng" dirty="0">
                <a:hlinkClick r:id="rId3"/>
              </a:rPr>
              <a:t>у</a:t>
            </a:r>
            <a:r>
              <a:rPr lang="ru-RU" dirty="0"/>
              <a:t> разрешается осуществлять назначение только одного наименования лекарственного препарата.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87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3.Порядок оформления рецептурных бланков на лекарственные препараты, их учета и хранения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Исправления в рецепте не допускаются.</a:t>
            </a:r>
          </a:p>
          <a:p>
            <a:r>
              <a:rPr lang="ru-RU" dirty="0" smtClean="0"/>
              <a:t>При </a:t>
            </a:r>
            <a:r>
              <a:rPr lang="ru-RU" dirty="0"/>
              <a:t>оформлении рецептурных бланков </a:t>
            </a:r>
            <a:r>
              <a:rPr lang="ru-RU" u="sng" dirty="0">
                <a:hlinkClick r:id="rId2"/>
              </a:rPr>
              <a:t>форм N 148-1/у-88</a:t>
            </a:r>
            <a:r>
              <a:rPr lang="ru-RU" dirty="0"/>
              <a:t>, </a:t>
            </a:r>
            <a:r>
              <a:rPr lang="ru-RU" u="sng" dirty="0">
                <a:hlinkClick r:id="rId3"/>
              </a:rPr>
              <a:t>N 107-1/у</a:t>
            </a:r>
            <a:r>
              <a:rPr lang="ru-RU" dirty="0"/>
              <a:t> и </a:t>
            </a:r>
            <a:r>
              <a:rPr lang="ru-RU" u="sng" dirty="0">
                <a:hlinkClick r:id="rId4"/>
              </a:rPr>
              <a:t>N 148-1/у-04(л)</a:t>
            </a:r>
            <a:r>
              <a:rPr lang="ru-RU" dirty="0"/>
              <a:t> на лекарственные препараты, назначенные по решению врачебной комиссии, на обороте рецептурного бланка ставится специальная отметка (штамп).</a:t>
            </a:r>
          </a:p>
          <a:p>
            <a:r>
              <a:rPr lang="ru-RU" dirty="0" smtClean="0"/>
              <a:t>На </a:t>
            </a:r>
            <a:r>
              <a:rPr lang="ru-RU" dirty="0"/>
              <a:t>рецептурном бланке </a:t>
            </a:r>
            <a:r>
              <a:rPr lang="ru-RU" u="sng" dirty="0">
                <a:hlinkClick r:id="rId4"/>
              </a:rPr>
              <a:t>формы N 148-1/у-04(л)</a:t>
            </a:r>
            <a:r>
              <a:rPr lang="ru-RU" dirty="0"/>
              <a:t> внизу имеется линия отрыва, разделяющая рецептурный бланк и корешок.</a:t>
            </a:r>
          </a:p>
          <a:p>
            <a:r>
              <a:rPr lang="ru-RU" dirty="0"/>
              <a:t>Корешок от рецепта, оформленного на указанном рецептурном бланке, выдается пациенту (его законному представителю) в аптечной организации, на корешке делается </a:t>
            </a:r>
            <a:r>
              <a:rPr lang="ru-RU" dirty="0" smtClean="0"/>
              <a:t>отметка </a:t>
            </a:r>
            <a:r>
              <a:rPr lang="ru-RU" dirty="0"/>
              <a:t>о наименовании лекарственного препарата, дозировке, количестве, способе применения.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236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3.Порядок оформления рецептурных бланков на лекарственные препараты, их учета и хранения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Учет рецептурных бланков </a:t>
            </a:r>
            <a:r>
              <a:rPr lang="ru-RU" u="sng" dirty="0">
                <a:hlinkClick r:id="rId2"/>
              </a:rPr>
              <a:t>форм N 107-1/у</a:t>
            </a:r>
            <a:r>
              <a:rPr lang="ru-RU" dirty="0"/>
              <a:t>, </a:t>
            </a:r>
            <a:r>
              <a:rPr lang="ru-RU" u="sng" dirty="0">
                <a:hlinkClick r:id="rId3"/>
              </a:rPr>
              <a:t>N 148-1/у-88</a:t>
            </a:r>
            <a:r>
              <a:rPr lang="ru-RU" dirty="0"/>
              <a:t> и </a:t>
            </a:r>
            <a:r>
              <a:rPr lang="ru-RU" u="sng" dirty="0">
                <a:hlinkClick r:id="rId4"/>
              </a:rPr>
              <a:t>N 148-1/у-04(л)</a:t>
            </a:r>
            <a:r>
              <a:rPr lang="ru-RU" dirty="0"/>
              <a:t>, изготавливаемых типографским </a:t>
            </a:r>
            <a:r>
              <a:rPr lang="ru-RU" dirty="0" smtClean="0"/>
              <a:t>способом, осуществляется </a:t>
            </a:r>
            <a:r>
              <a:rPr lang="ru-RU" dirty="0"/>
              <a:t>в журналах учета, пронумерованных, прошнурованных и скрепленных подписью руководителя и печатью медицинской организации или подписью индивидуального предпринимателя, имеющего лицензию на медицинскую деятельность</a:t>
            </a:r>
            <a:r>
              <a:rPr lang="ru-RU" dirty="0" smtClean="0"/>
              <a:t>.</a:t>
            </a:r>
          </a:p>
          <a:p>
            <a:r>
              <a:rPr lang="ru-RU" dirty="0"/>
              <a:t>Медицинские организации получают необходимые рецептурные бланки, оформленные типографским способом, через территориальные органы управления здравоохранением или организации, уполномоченные на это органами исполнительной власти субъектов Российской Федерации.</a:t>
            </a:r>
          </a:p>
          <a:p>
            <a:r>
              <a:rPr lang="ru-RU" dirty="0" smtClean="0"/>
              <a:t>Рецептурные </a:t>
            </a:r>
            <a:r>
              <a:rPr lang="ru-RU" dirty="0"/>
              <a:t>бланки, подлежащие учету, хранятся ответственным лицом, назначенным руководителем медицинской организации, в запираемом металлическом шкафу (сейфе) или металлическом ящике.</a:t>
            </a:r>
          </a:p>
          <a:p>
            <a:r>
              <a:rPr lang="ru-RU" dirty="0" smtClean="0"/>
              <a:t>Индивидуальный </a:t>
            </a:r>
            <a:r>
              <a:rPr lang="ru-RU" dirty="0"/>
              <a:t>предприниматель, имеющий лицензию на медицинскую деятельность, хранит рецептурные бланки, подлежащие учету, в запираемом металлическом шкафу (сейфе) или металлическом ящике.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21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3.Порядок оформления рецептурных бланков на лекарственные препараты, их учета и хранения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Проверка состояния хранения, учета, фактического наличия и расхода рецептурных бланков, подлежащих учету, один раз в квартал осуществляется комиссией, созданной в медицинской организации.</a:t>
            </a:r>
          </a:p>
          <a:p>
            <a:r>
              <a:rPr lang="ru-RU" dirty="0" smtClean="0"/>
              <a:t>Рецептурные </a:t>
            </a:r>
            <a:r>
              <a:rPr lang="ru-RU" dirty="0"/>
              <a:t>бланки, оформляемые на бумажном носителе и подлежащие учету, выдаются медицинским работникам, имеющим право оформления рецептов, по распоряжению главного врача или его заместителя</a:t>
            </a:r>
            <a:r>
              <a:rPr lang="ru-RU" dirty="0" smtClean="0"/>
              <a:t>.</a:t>
            </a:r>
          </a:p>
          <a:p>
            <a:r>
              <a:rPr lang="ru-RU" dirty="0"/>
              <a:t>Полученные рецептурные бланки на бумажных носителях хранятся медицинскими работниками в помещениях, обеспечивающих их сохранность.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841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4.Формы бланков рецептов, содержащих назначение наркотических средств или психотропных веществ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9" y="2133599"/>
            <a:ext cx="7647708" cy="4087091"/>
          </a:xfrm>
        </p:spPr>
      </p:pic>
    </p:spTree>
    <p:extLst>
      <p:ext uri="{BB962C8B-B14F-4D97-AF65-F5344CB8AC3E}">
        <p14:creationId xmlns:p14="http://schemas.microsoft.com/office/powerpoint/2010/main" val="419510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5.Порядок изготовления, распределения, регистрации, учета и хранения рецептов, содержащих назначения наркотических средств или психотропных веществ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Организацию изготовления и распределения рецептурных бланков по </a:t>
            </a:r>
            <a:r>
              <a:rPr lang="ru-RU" u="sng" dirty="0">
                <a:hlinkClick r:id="rId2"/>
              </a:rPr>
              <a:t>форме N 107/у-НП</a:t>
            </a:r>
            <a:r>
              <a:rPr lang="ru-RU" dirty="0"/>
              <a:t> "Специальный рецептурный бланк" </a:t>
            </a:r>
            <a:r>
              <a:rPr lang="ru-RU" dirty="0" smtClean="0"/>
              <a:t>осуществляет </a:t>
            </a:r>
            <a:r>
              <a:rPr lang="ru-RU" dirty="0"/>
              <a:t>Министерство здравоохранения Российской </a:t>
            </a:r>
            <a:r>
              <a:rPr lang="ru-RU" dirty="0" smtClean="0"/>
              <a:t>Федерации.</a:t>
            </a:r>
            <a:endParaRPr lang="ru-RU" dirty="0"/>
          </a:p>
          <a:p>
            <a:r>
              <a:rPr lang="ru-RU" dirty="0" smtClean="0"/>
              <a:t>Специальные </a:t>
            </a:r>
            <a:r>
              <a:rPr lang="ru-RU" dirty="0"/>
              <a:t>рецептурные бланки являются защищенной полиграфической продукцией уровня "В", изготавливаемой на бумаге розового цвета размером 10 см x 15 см, должны иметь серию и номер, а также соответствовать </a:t>
            </a:r>
            <a:r>
              <a:rPr lang="ru-RU" u="sng" dirty="0">
                <a:hlinkClick r:id="rId3"/>
              </a:rPr>
              <a:t>требованиям</a:t>
            </a:r>
            <a:r>
              <a:rPr lang="ru-RU" dirty="0"/>
              <a:t>, указанным в приказе Министерства финансов Российской Федерации от 29 сентября 2020 г. N 217н "Об утверждении Технических требований и условий изготовления защищенной от подделок полиграфической продукции" (зарегистрирован Министерством юстиции Российской Федерации 16 ноября 2020 г., регистрационный N 60930).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939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5.Порядок изготовления, распределения, регистрации, учета и хранения рецептов, содержащих назначения наркотических средств или психотропных веществ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Работник, назначенный приказом руководителя </a:t>
            </a:r>
            <a:r>
              <a:rPr lang="ru-RU" dirty="0" smtClean="0"/>
              <a:t>медицинской организации, является ответственным </a:t>
            </a:r>
            <a:r>
              <a:rPr lang="ru-RU" dirty="0"/>
              <a:t>за регистрацию, хранение и учет специальных рецептурных </a:t>
            </a:r>
            <a:r>
              <a:rPr lang="ru-RU" dirty="0" smtClean="0"/>
              <a:t>бланков, </a:t>
            </a:r>
            <a:r>
              <a:rPr lang="ru-RU" dirty="0"/>
              <a:t>на основании доверенности, оформленной в порядке, установленном законодательством Российской </a:t>
            </a:r>
            <a:r>
              <a:rPr lang="ru-RU" dirty="0" smtClean="0"/>
              <a:t>Федерации, он получает </a:t>
            </a:r>
            <a:r>
              <a:rPr lang="ru-RU" dirty="0"/>
              <a:t>специальные рецептурные бланки и осуществляет ведение журнала регистрации и учета специальных рецептурных </a:t>
            </a:r>
            <a:r>
              <a:rPr lang="ru-RU" dirty="0" smtClean="0"/>
              <a:t>бланков.</a:t>
            </a:r>
          </a:p>
          <a:p>
            <a:r>
              <a:rPr lang="ru-RU" dirty="0"/>
              <a:t>Журнал регистрации и учета специальных рецептурных бланков должен быть пронумерован, прошнурован, иметь на последней странице запись, содержащую количество страниц, полное наименование </a:t>
            </a:r>
            <a:r>
              <a:rPr lang="ru-RU" dirty="0" smtClean="0"/>
              <a:t>медицинской организации , </a:t>
            </a:r>
            <a:r>
              <a:rPr lang="ru-RU" dirty="0"/>
              <a:t>а также скреплен подписью руководителя и </a:t>
            </a:r>
            <a:r>
              <a:rPr lang="ru-RU" dirty="0" smtClean="0"/>
              <a:t>печатью медицинской организации.</a:t>
            </a:r>
          </a:p>
          <a:p>
            <a:r>
              <a:rPr lang="ru-RU" dirty="0" smtClean="0"/>
              <a:t>Бланки рецептов должны </a:t>
            </a:r>
            <a:r>
              <a:rPr lang="ru-RU" dirty="0"/>
              <a:t>храниться в специальных помещениях, сейфах или в специально изготовленных шкафах, обитых оцинкованным железом, с надежным внутренним или навесным замком.</a:t>
            </a:r>
          </a:p>
          <a:p>
            <a:r>
              <a:rPr lang="ru-RU" dirty="0"/>
              <a:t>Помещения, сейфы, шкафы, в которых хранятся специальные рецептурные бланки, должны быть закрыты на замки и после окончания работы опечатаны печатью </a:t>
            </a:r>
            <a:r>
              <a:rPr lang="ru-RU" dirty="0" smtClean="0"/>
              <a:t>медицинской организации или </a:t>
            </a:r>
            <a:r>
              <a:rPr lang="ru-RU" dirty="0"/>
              <a:t>опломбированы.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292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5.Порядок изготовления, распределения, регистрации, учета и хранения рецептов, содержащих назначения наркотических средств или психотропных веществ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медицинской организации создается постоянно действующая комиссия, которая не реже 1 раза квартал (по решению руководителя медицинской организации возможно чаще) осуществляет проверку состояния регистрации и учета специальных рецептурных бланков, в том числе путем сверки записей журнала регистрации и учета специальных рецептурных бланков, с фактическим наличием специальных рецептурных бланков, а также проверку состояния хранения специальных рецептурных бланков.</a:t>
            </a:r>
          </a:p>
          <a:p>
            <a:r>
              <a:rPr lang="ru-RU" dirty="0"/>
              <a:t>По результатам проверки в журнале регистрации и учета специальных рецептурных бланков делается запись о результатах проведения сверки данных, закрепленная подписями всех членов комиссии, или создается специальный акт проверки.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65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24.11.2021 N 1094н 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хранения, форм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оформления бланков рецептов, в том числе в форме электронных документов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16AE2-DB9E-42CC-933C-F8DEFE00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1.Порядок назначения лекарственных препаратов</a:t>
            </a:r>
          </a:p>
          <a:p>
            <a:r>
              <a:rPr lang="ru-RU" dirty="0" smtClean="0"/>
              <a:t>2.Формы рецептурных бланков на лекарственные препараты</a:t>
            </a:r>
          </a:p>
          <a:p>
            <a:r>
              <a:rPr lang="ru-RU" dirty="0" smtClean="0"/>
              <a:t>3.Порядок оформления рецептурных бланков на лекарственные препараты, их учета и хранения</a:t>
            </a:r>
          </a:p>
          <a:p>
            <a:r>
              <a:rPr lang="ru-RU" dirty="0" smtClean="0"/>
              <a:t>4.Формы бланков рецептов, содержащих назначение наркотических средств или психотропных веществ</a:t>
            </a:r>
          </a:p>
          <a:p>
            <a:r>
              <a:rPr lang="ru-RU" dirty="0" smtClean="0"/>
              <a:t>5.Порядок изготовления, распределения, регистрации, учета и хранения рецептов, содержащих назначения наркотических средств или психотропных веществ</a:t>
            </a:r>
          </a:p>
          <a:p>
            <a:r>
              <a:rPr lang="ru-RU" dirty="0" smtClean="0"/>
              <a:t>6.Порядок оформления рецептов, содержащих назначение наркотических средств или психотропных веществ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298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6.Порядок оформления рецептов, содержащих назначение наркотических средств или психотропных </a:t>
            </a:r>
            <a:r>
              <a:rPr lang="ru-RU" sz="3100" dirty="0" smtClean="0"/>
              <a:t>веществ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 рецептурных бланках </a:t>
            </a:r>
            <a:r>
              <a:rPr lang="ru-RU" u="sng" dirty="0">
                <a:hlinkClick r:id="rId2"/>
              </a:rPr>
              <a:t>формы N 107/у-НП</a:t>
            </a:r>
            <a:r>
              <a:rPr lang="ru-RU" dirty="0"/>
              <a:t> в левом верхнем углу проставляется штамп медицинской организации с указанием ее полного наименования, адреса и телефона с датой выписки (датой оформления) рецепта на лекарственный препарат.</a:t>
            </a:r>
          </a:p>
          <a:p>
            <a:r>
              <a:rPr lang="ru-RU" dirty="0"/>
              <a:t>Рецептурные бланки </a:t>
            </a:r>
            <a:r>
              <a:rPr lang="ru-RU" u="sng" dirty="0">
                <a:hlinkClick r:id="rId2"/>
              </a:rPr>
              <a:t>формы N 107/у-НП</a:t>
            </a:r>
            <a:r>
              <a:rPr lang="ru-RU" dirty="0"/>
              <a:t> изготавливаются исключительно типографским способом.</a:t>
            </a:r>
          </a:p>
          <a:p>
            <a:r>
              <a:rPr lang="ru-RU" dirty="0" smtClean="0"/>
              <a:t>Рецептурные </a:t>
            </a:r>
            <a:r>
              <a:rPr lang="ru-RU" dirty="0"/>
              <a:t>бланки </a:t>
            </a:r>
            <a:r>
              <a:rPr lang="ru-RU" u="sng" dirty="0">
                <a:hlinkClick r:id="rId2"/>
              </a:rPr>
              <a:t>формы N 107/у-НП</a:t>
            </a:r>
            <a:r>
              <a:rPr lang="ru-RU" dirty="0"/>
              <a:t> заполняются медицинским работником чернилами или шариковой ручкой</a:t>
            </a:r>
            <a:r>
              <a:rPr lang="ru-RU" dirty="0" smtClean="0"/>
              <a:t>.</a:t>
            </a:r>
          </a:p>
          <a:p>
            <a:r>
              <a:rPr lang="ru-RU" dirty="0"/>
              <a:t>В рецептурном бланке формы N 107/у-НП в строках "</a:t>
            </a:r>
            <a:r>
              <a:rPr lang="ru-RU" u="sng" dirty="0">
                <a:hlinkClick r:id="rId3"/>
              </a:rPr>
              <a:t>Фамилия, имя, отчество</a:t>
            </a:r>
            <a:r>
              <a:rPr lang="ru-RU" dirty="0"/>
              <a:t> (последнее - при наличии) пациента" и </a:t>
            </a:r>
            <a:r>
              <a:rPr lang="ru-RU" u="sng" dirty="0">
                <a:hlinkClick r:id="rId4"/>
              </a:rPr>
              <a:t>"Возраст"</a:t>
            </a:r>
            <a:r>
              <a:rPr lang="ru-RU" dirty="0"/>
              <a:t> указываются полностью фамилия, имя, отчество (последнее - при наличии) пациента, его возраст (количество полных лет).</a:t>
            </a:r>
          </a:p>
          <a:p>
            <a:r>
              <a:rPr lang="ru-RU" dirty="0"/>
              <a:t>Допустимо указание даты рождения пациента.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935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6.Порядок оформления рецептов, содержащих назначение наркотических средств или психотропных веществ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рецептурном бланке </a:t>
            </a:r>
            <a:r>
              <a:rPr lang="ru-RU" u="sng" dirty="0">
                <a:hlinkClick r:id="rId2"/>
              </a:rPr>
              <a:t>формы N 107/у-НП</a:t>
            </a:r>
            <a:r>
              <a:rPr lang="ru-RU" dirty="0"/>
              <a:t>:</a:t>
            </a:r>
          </a:p>
          <a:p>
            <a:r>
              <a:rPr lang="ru-RU" dirty="0"/>
              <a:t>1) в </a:t>
            </a:r>
            <a:r>
              <a:rPr lang="ru-RU" u="sng" dirty="0">
                <a:hlinkClick r:id="rId3"/>
              </a:rPr>
              <a:t>строке</a:t>
            </a:r>
            <a:r>
              <a:rPr lang="ru-RU" dirty="0"/>
              <a:t> "Серия и номер полиса обязательного медицинского страхования" указывается номер полиса обязательного медицинского страхования пациента (при наличии);</a:t>
            </a:r>
          </a:p>
          <a:p>
            <a:r>
              <a:rPr lang="ru-RU" dirty="0"/>
              <a:t>2) в </a:t>
            </a:r>
            <a:r>
              <a:rPr lang="ru-RU" u="sng" dirty="0">
                <a:hlinkClick r:id="rId4"/>
              </a:rPr>
              <a:t>строке</a:t>
            </a:r>
            <a:r>
              <a:rPr lang="ru-RU" dirty="0"/>
              <a:t> "Номер медицинской карты" указывается номер медицинской карты пациента, получающего медицинскую помощь в амбулаторных условиях, или истории болезни пациента, выписываемого из медицинской организации;</a:t>
            </a:r>
          </a:p>
          <a:p>
            <a:r>
              <a:rPr lang="ru-RU" dirty="0"/>
              <a:t>3) в </a:t>
            </a:r>
            <a:r>
              <a:rPr lang="ru-RU" u="sng" dirty="0">
                <a:hlinkClick r:id="rId5"/>
              </a:rPr>
              <a:t>строке</a:t>
            </a:r>
            <a:r>
              <a:rPr lang="ru-RU" dirty="0"/>
              <a:t> "Фамилия, имя, отчество (последнее - при наличии) лечащего врача (фельдшера, акушерки)" указывается полностью фамилия, имя, отчество (последнее - при наличии) врача (фельдшера, акушерки), выписавшего рецепт на наркотический (психотропный) лекарственный препарат.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178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6.Порядок оформления рецептов, содержащих назначение наркотических средств или психотропных веществ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 </a:t>
            </a:r>
            <a:r>
              <a:rPr lang="ru-RU" u="sng" dirty="0">
                <a:hlinkClick r:id="rId2"/>
              </a:rPr>
              <a:t>графе "</a:t>
            </a:r>
            <a:r>
              <a:rPr lang="ru-RU" u="sng" dirty="0" err="1">
                <a:hlinkClick r:id="rId2"/>
              </a:rPr>
              <a:t>Rp</a:t>
            </a:r>
            <a:r>
              <a:rPr lang="ru-RU" u="sng" dirty="0">
                <a:hlinkClick r:id="rId2"/>
              </a:rPr>
              <a:t>"</a:t>
            </a:r>
            <a:r>
              <a:rPr lang="ru-RU" dirty="0"/>
              <a:t> рецептурного бланка формы N 107/у-НП указывается:</a:t>
            </a:r>
          </a:p>
          <a:p>
            <a:r>
              <a:rPr lang="ru-RU" dirty="0"/>
              <a:t>1) наименование лекарственного препарата (международное непатентованное наименование, </a:t>
            </a:r>
            <a:r>
              <a:rPr lang="ru-RU" dirty="0" err="1"/>
              <a:t>группировочное</a:t>
            </a:r>
            <a:r>
              <a:rPr lang="ru-RU" dirty="0"/>
              <a:t> или химическое наименование, торговое наименование) на латинском языке или на русском языке, форма выпуска, дозировка, </a:t>
            </a:r>
            <a:r>
              <a:rPr lang="ru-RU" dirty="0" smtClean="0"/>
              <a:t>количество указывается прописью;</a:t>
            </a:r>
            <a:endParaRPr lang="ru-RU" dirty="0"/>
          </a:p>
          <a:p>
            <a:r>
              <a:rPr lang="ru-RU" dirty="0"/>
              <a:t>2) способ применения лекарственного препарата на государственном языке Российской Федерации или на государственном языке Российской Федерации и государственном языке республик и иных языках народов Российской </a:t>
            </a:r>
            <a:r>
              <a:rPr lang="ru-RU" dirty="0" smtClean="0"/>
              <a:t>Федерации.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Рецепт заверяется подписью </a:t>
            </a:r>
            <a:r>
              <a:rPr lang="ru-RU" dirty="0"/>
              <a:t>и личной печатью врача либо подписью фельдшера (акушерки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smtClean="0"/>
              <a:t>Печатью </a:t>
            </a:r>
            <a:r>
              <a:rPr lang="ru-RU" dirty="0"/>
              <a:t>медицинской организации, либо структурного подразделения медицинской организации "Для рецептов", которая проставляется лицом, уполномоченным руководителем медицинской организации с указанием фамилии, имени, отчества (последнее - при наличии) и проставлением его личной </a:t>
            </a:r>
            <a:r>
              <a:rPr lang="ru-RU" dirty="0" smtClean="0"/>
              <a:t>подписи.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754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6.Порядок оформления рецептов, содержащих назначение наркотических средств или психотропных веществ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одном рецептурном бланке </a:t>
            </a:r>
            <a:r>
              <a:rPr lang="ru-RU" u="sng" dirty="0">
                <a:hlinkClick r:id="rId2"/>
              </a:rPr>
              <a:t>формы N 107/у-НП</a:t>
            </a:r>
            <a:r>
              <a:rPr lang="ru-RU" dirty="0"/>
              <a:t> разрешается осуществлять назначение только одного наименования лекарственного препарата.</a:t>
            </a:r>
          </a:p>
          <a:p>
            <a:r>
              <a:rPr lang="ru-RU" dirty="0" smtClean="0"/>
              <a:t>Исправления </a:t>
            </a:r>
            <a:r>
              <a:rPr lang="ru-RU" dirty="0"/>
              <a:t>в рецепте не допускаются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Специальные рецептурные бланки выдаются как пациенту, так и родственнику (при предъявлении доверенности).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659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54DD4-9663-45D1-8265-2EEA96324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024" y="1535806"/>
            <a:ext cx="8915399" cy="2262781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B37F74-BA0E-459A-944B-14E2D21EF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46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1.Порядок назначения лекарственных препаратов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Назначение лекарственных препаратов в медицинской организации осуществляется лечащим врачом.</a:t>
            </a:r>
          </a:p>
          <a:p>
            <a:r>
              <a:rPr lang="ru-RU" dirty="0" smtClean="0"/>
              <a:t>В соответствии с приказом МЗ РФ № 252н от 23.03.2012 руководитель медицинской организации, имеет право возложить отдельные функции </a:t>
            </a:r>
            <a:r>
              <a:rPr lang="ru-RU" dirty="0"/>
              <a:t>лечащего врача по непосредственному оказанию медицинской помощи </a:t>
            </a:r>
            <a:r>
              <a:rPr lang="ru-RU" dirty="0" smtClean="0"/>
              <a:t>пациенту, на фельдшера или акушерку.</a:t>
            </a:r>
          </a:p>
          <a:p>
            <a:r>
              <a:rPr lang="ru-RU" dirty="0" smtClean="0"/>
              <a:t>Индивидуальные предприниматели, осуществляющие медицинскую деятельность.</a:t>
            </a:r>
          </a:p>
          <a:p>
            <a:r>
              <a:rPr lang="ru-RU" dirty="0" smtClean="0"/>
              <a:t>По решению врачебной комиссии.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25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1.Порядок назначения лекарственных препаратов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Назначение лекарственных препаратов осуществляется медицинским работником по международному непатентованному наименованию, а при его отсутствии - </a:t>
            </a:r>
            <a:r>
              <a:rPr lang="ru-RU" dirty="0" smtClean="0"/>
              <a:t> по </a:t>
            </a:r>
            <a:r>
              <a:rPr lang="ru-RU" dirty="0" err="1" smtClean="0"/>
              <a:t>группировочному</a:t>
            </a:r>
            <a:r>
              <a:rPr lang="ru-RU" dirty="0" smtClean="0"/>
              <a:t> </a:t>
            </a:r>
            <a:r>
              <a:rPr lang="ru-RU" dirty="0"/>
              <a:t>или химическому наименованию. В случае отсутствия </a:t>
            </a:r>
            <a:r>
              <a:rPr lang="ru-RU" dirty="0" smtClean="0"/>
              <a:t>всего перечисленного, лекарственный </a:t>
            </a:r>
            <a:r>
              <a:rPr lang="ru-RU" dirty="0"/>
              <a:t>препарат назначается медицинским работником по торговому наименованию. </a:t>
            </a:r>
            <a:endParaRPr lang="ru-RU" dirty="0" smtClean="0"/>
          </a:p>
          <a:p>
            <a:r>
              <a:rPr lang="ru-RU" dirty="0"/>
              <a:t>Назначение лекарственного препарата в рецепте </a:t>
            </a:r>
            <a:r>
              <a:rPr lang="ru-RU" dirty="0" smtClean="0"/>
              <a:t>оформляется </a:t>
            </a:r>
            <a:r>
              <a:rPr lang="ru-RU" dirty="0"/>
              <a:t>на имя пациента, для которого предназначен лекарственный </a:t>
            </a:r>
            <a:r>
              <a:rPr lang="ru-RU" dirty="0" smtClean="0"/>
              <a:t>препарат.</a:t>
            </a:r>
          </a:p>
          <a:p>
            <a:r>
              <a:rPr lang="ru-RU" dirty="0"/>
              <a:t>Сведения о назначенном лекарственном препарате (наименование лекарственного препарата, дозировка, способ введения и применения, режим дозирования, продолжительность лечения и обоснование назначения лекарственного препарата) вносятся медицинским работником в медицинскую документацию </a:t>
            </a:r>
            <a:r>
              <a:rPr lang="ru-RU" dirty="0" smtClean="0"/>
              <a:t>пациента.</a:t>
            </a:r>
          </a:p>
          <a:p>
            <a:r>
              <a:rPr lang="ru-RU" dirty="0"/>
              <a:t>М</a:t>
            </a:r>
            <a:r>
              <a:rPr lang="ru-RU" dirty="0" smtClean="0"/>
              <a:t>едицинский </a:t>
            </a:r>
            <a:r>
              <a:rPr lang="ru-RU" dirty="0"/>
              <a:t>работник, назначивший лекарственный препарат, оформляет назначение лекарственных </a:t>
            </a:r>
            <a:r>
              <a:rPr lang="ru-RU" dirty="0" smtClean="0"/>
              <a:t>препаратов на </a:t>
            </a:r>
            <a:r>
              <a:rPr lang="ru-RU" dirty="0"/>
              <a:t>рецептурном бланке, оформленном на бумажном носителе за своей </a:t>
            </a:r>
            <a:r>
              <a:rPr lang="ru-RU" dirty="0" smtClean="0"/>
              <a:t>подписью.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89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>2.Формы рецептурных бланков на лекарственные препараты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09" y="1136073"/>
            <a:ext cx="7218218" cy="4775777"/>
          </a:xfrm>
        </p:spPr>
      </p:pic>
    </p:spTree>
    <p:extLst>
      <p:ext uri="{BB962C8B-B14F-4D97-AF65-F5344CB8AC3E}">
        <p14:creationId xmlns:p14="http://schemas.microsoft.com/office/powerpoint/2010/main" val="413862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2.Формы рецептурных бланков на лекарственные препараты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018723"/>
            <a:ext cx="3655474" cy="389312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2018723"/>
            <a:ext cx="4045528" cy="38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6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3.Порядок оформления рецептурных бланков на лекарственные препараты, их учета и хранения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 рецептурных бланках </a:t>
            </a:r>
            <a:r>
              <a:rPr lang="ru-RU" u="sng" dirty="0">
                <a:hlinkClick r:id="rId2"/>
              </a:rPr>
              <a:t>форм N 107-1/у</a:t>
            </a:r>
            <a:r>
              <a:rPr lang="ru-RU" dirty="0"/>
              <a:t>, </a:t>
            </a:r>
            <a:r>
              <a:rPr lang="ru-RU" u="sng" dirty="0">
                <a:hlinkClick r:id="rId3"/>
              </a:rPr>
              <a:t>N 148-1/у-88</a:t>
            </a:r>
            <a:r>
              <a:rPr lang="ru-RU" dirty="0"/>
              <a:t> и </a:t>
            </a:r>
            <a:r>
              <a:rPr lang="ru-RU" u="sng" dirty="0">
                <a:hlinkClick r:id="rId4"/>
              </a:rPr>
              <a:t>N 148-1/у-04(л)</a:t>
            </a:r>
            <a:r>
              <a:rPr lang="ru-RU" dirty="0"/>
              <a:t> в левом верхнем углу проставляется штамп медицинской организации с указанием ее наименования, адреса и телефона с датой выписки (датой оформления) рецепта на лекарственный препарат.</a:t>
            </a:r>
          </a:p>
          <a:p>
            <a:r>
              <a:rPr lang="ru-RU" dirty="0"/>
              <a:t>Дополнительно на рецептурном бланке </a:t>
            </a:r>
            <a:r>
              <a:rPr lang="ru-RU" u="sng" dirty="0">
                <a:hlinkClick r:id="rId4"/>
              </a:rPr>
              <a:t>формы N 148-1/у-04(л)</a:t>
            </a:r>
            <a:r>
              <a:rPr lang="ru-RU" dirty="0"/>
              <a:t> проставляется код медицинской организации в соответствии с Основным государственным регистрационным номером (далее - ОГРН).</a:t>
            </a:r>
          </a:p>
          <a:p>
            <a:r>
              <a:rPr lang="ru-RU" dirty="0"/>
              <a:t>Серия рецептурного бланка </a:t>
            </a:r>
            <a:r>
              <a:rPr lang="ru-RU" u="sng" dirty="0">
                <a:hlinkClick r:id="rId4"/>
              </a:rPr>
              <a:t>формы N 148-1/у-04(л)</a:t>
            </a:r>
            <a:r>
              <a:rPr lang="ru-RU" dirty="0"/>
              <a:t> включает код субъекта Российской Федерации, соответствующий двум первым цифрам Общероссийского </a:t>
            </a:r>
            <a:r>
              <a:rPr lang="ru-RU" u="sng" dirty="0">
                <a:hlinkClick r:id="rId5"/>
              </a:rPr>
              <a:t>классификатора</a:t>
            </a:r>
            <a:r>
              <a:rPr lang="ru-RU" dirty="0"/>
              <a:t> объектов административно-территориального деления (далее - ОКАТО</a:t>
            </a:r>
            <a:r>
              <a:rPr lang="ru-RU" dirty="0" smtClean="0"/>
              <a:t>).</a:t>
            </a:r>
          </a:p>
          <a:p>
            <a:r>
              <a:rPr lang="ru-RU" dirty="0"/>
              <a:t>Разрешается изготавливать рецептурные бланки </a:t>
            </a:r>
            <a:r>
              <a:rPr lang="ru-RU" u="sng" dirty="0">
                <a:hlinkClick r:id="rId2"/>
              </a:rPr>
              <a:t>формы N 107-1/у</a:t>
            </a:r>
            <a:r>
              <a:rPr lang="ru-RU" dirty="0"/>
              <a:t> и </a:t>
            </a:r>
            <a:r>
              <a:rPr lang="ru-RU" u="sng" dirty="0">
                <a:hlinkClick r:id="rId4"/>
              </a:rPr>
              <a:t>формы N 148-1/у-04(л)</a:t>
            </a:r>
            <a:r>
              <a:rPr lang="ru-RU" dirty="0"/>
              <a:t> с помощью компьютерных технологий.</a:t>
            </a:r>
          </a:p>
          <a:p>
            <a:r>
              <a:rPr lang="ru-RU" dirty="0"/>
              <a:t>Рецептурные бланки формы </a:t>
            </a:r>
            <a:r>
              <a:rPr lang="ru-RU" u="sng" dirty="0" err="1">
                <a:hlinkClick r:id="rId3"/>
              </a:rPr>
              <a:t>формы</a:t>
            </a:r>
            <a:r>
              <a:rPr lang="ru-RU" u="sng" dirty="0">
                <a:hlinkClick r:id="rId3"/>
              </a:rPr>
              <a:t> N 148-1/у-88</a:t>
            </a:r>
            <a:r>
              <a:rPr lang="ru-RU" dirty="0"/>
              <a:t> изготавливаются исключительно типографским </a:t>
            </a:r>
            <a:r>
              <a:rPr lang="ru-RU" dirty="0" smtClean="0"/>
              <a:t>способом.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62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3.Порядок оформления рецептурных бланков на лекарственные препараты, их учета и хранения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Рецептурные бланки </a:t>
            </a:r>
            <a:r>
              <a:rPr lang="ru-RU" u="sng" dirty="0">
                <a:hlinkClick r:id="rId2"/>
              </a:rPr>
              <a:t>форм N 107-1/у</a:t>
            </a:r>
            <a:r>
              <a:rPr lang="ru-RU" dirty="0"/>
              <a:t>, </a:t>
            </a:r>
            <a:r>
              <a:rPr lang="ru-RU" u="sng" dirty="0">
                <a:hlinkClick r:id="rId3"/>
              </a:rPr>
              <a:t>N 148-1/у-88</a:t>
            </a:r>
            <a:r>
              <a:rPr lang="ru-RU" dirty="0"/>
              <a:t> и </a:t>
            </a:r>
            <a:r>
              <a:rPr lang="ru-RU" u="sng" dirty="0">
                <a:hlinkClick r:id="rId4"/>
              </a:rPr>
              <a:t>N 148-1/у-04(л)</a:t>
            </a:r>
            <a:r>
              <a:rPr lang="ru-RU" dirty="0"/>
              <a:t> заполняются медицинским работником чернилами или шариковой ручкой.</a:t>
            </a:r>
          </a:p>
          <a:p>
            <a:r>
              <a:rPr lang="ru-RU" dirty="0" smtClean="0"/>
              <a:t>Допускается </a:t>
            </a:r>
            <a:r>
              <a:rPr lang="ru-RU" dirty="0"/>
              <a:t>оформление всех реквизитов (за исключением реквизита "Подпись лечащего врача (подпись фельдшера, акушерки") рецептурных бланков формы </a:t>
            </a:r>
            <a:r>
              <a:rPr lang="ru-RU" u="sng" dirty="0" err="1">
                <a:hlinkClick r:id="rId2"/>
              </a:rPr>
              <a:t>формы</a:t>
            </a:r>
            <a:r>
              <a:rPr lang="ru-RU" u="sng" dirty="0">
                <a:hlinkClick r:id="rId2"/>
              </a:rPr>
              <a:t> N 107-1/у</a:t>
            </a:r>
            <a:r>
              <a:rPr lang="ru-RU" dirty="0"/>
              <a:t>, </a:t>
            </a:r>
            <a:r>
              <a:rPr lang="ru-RU" u="sng" dirty="0">
                <a:hlinkClick r:id="rId3"/>
              </a:rPr>
              <a:t>формы N 148-1/у-88</a:t>
            </a:r>
            <a:r>
              <a:rPr lang="ru-RU" dirty="0"/>
              <a:t> и </a:t>
            </a:r>
            <a:r>
              <a:rPr lang="ru-RU" u="sng" dirty="0">
                <a:hlinkClick r:id="rId4"/>
              </a:rPr>
              <a:t>формы N 148-1/у-04(л)</a:t>
            </a:r>
            <a:r>
              <a:rPr lang="ru-RU" dirty="0"/>
              <a:t> с использованием печатающих устройств.</a:t>
            </a:r>
          </a:p>
          <a:p>
            <a:r>
              <a:rPr lang="ru-RU" dirty="0" smtClean="0"/>
              <a:t>Оформление </a:t>
            </a:r>
            <a:r>
              <a:rPr lang="ru-RU" dirty="0"/>
              <a:t>рецептурных бланков </a:t>
            </a:r>
            <a:r>
              <a:rPr lang="ru-RU" u="sng" dirty="0">
                <a:hlinkClick r:id="rId4"/>
              </a:rPr>
              <a:t>формы N 148-1/у-04(л)</a:t>
            </a:r>
            <a:r>
              <a:rPr lang="ru-RU" dirty="0"/>
              <a:t> включает цифровое кодирование.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96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3.Порядок оформления рецептурных бланков на лекарственные препараты, их учета и хранения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рецептурных бланках </a:t>
            </a:r>
            <a:r>
              <a:rPr lang="ru-RU" u="sng" dirty="0">
                <a:hlinkClick r:id="rId2"/>
              </a:rPr>
              <a:t>форм N 107-1/у</a:t>
            </a:r>
            <a:r>
              <a:rPr lang="ru-RU" dirty="0"/>
              <a:t>, </a:t>
            </a:r>
            <a:r>
              <a:rPr lang="ru-RU" u="sng" dirty="0">
                <a:hlinkClick r:id="rId3"/>
              </a:rPr>
              <a:t>N 148-1/у-88</a:t>
            </a:r>
            <a:r>
              <a:rPr lang="ru-RU" dirty="0"/>
              <a:t> и </a:t>
            </a:r>
            <a:r>
              <a:rPr lang="ru-RU" u="sng" dirty="0">
                <a:hlinkClick r:id="rId4"/>
              </a:rPr>
              <a:t>N 148-1/у-04(л)</a:t>
            </a:r>
            <a:r>
              <a:rPr lang="ru-RU" dirty="0"/>
              <a:t> в графе "Фамилия, инициалы имени и отчества (последнее - при наличии) пациента" указываются фамилия, инициалы имени и отчества (последнее - при наличии) пациента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</a:t>
            </a:r>
            <a:r>
              <a:rPr lang="ru-RU" dirty="0"/>
              <a:t>графе "Дата рождения" указывается дата рождения пациента (число, месяц, год).</a:t>
            </a:r>
          </a:p>
          <a:p>
            <a:r>
              <a:rPr lang="ru-RU" dirty="0"/>
              <a:t>Дополнительно в рецептурных бланках </a:t>
            </a:r>
            <a:r>
              <a:rPr lang="ru-RU" u="sng" dirty="0">
                <a:hlinkClick r:id="rId5"/>
              </a:rPr>
              <a:t>формы N 148-1/у-88</a:t>
            </a:r>
            <a:r>
              <a:rPr lang="ru-RU" dirty="0"/>
              <a:t> и </a:t>
            </a:r>
            <a:r>
              <a:rPr lang="ru-RU" u="sng" dirty="0">
                <a:hlinkClick r:id="rId6"/>
              </a:rPr>
              <a:t>формы N 107-1/у</a:t>
            </a:r>
            <a:r>
              <a:rPr lang="ru-RU" dirty="0"/>
              <a:t> для детей в возрасте до 1 года в графе "Дата рождения" указывается количество полных месяцев.</a:t>
            </a:r>
          </a:p>
          <a:p>
            <a:r>
              <a:rPr lang="ru-RU" dirty="0" smtClean="0"/>
              <a:t>В </a:t>
            </a:r>
            <a:r>
              <a:rPr lang="ru-RU" dirty="0"/>
              <a:t>рецептурных бланках формы N 148-1/у-04(л) в графах </a:t>
            </a:r>
            <a:r>
              <a:rPr lang="ru-RU" u="sng" dirty="0">
                <a:hlinkClick r:id="rId7"/>
              </a:rPr>
              <a:t>"СНИЛС"</a:t>
            </a:r>
            <a:r>
              <a:rPr lang="ru-RU" dirty="0"/>
              <a:t> и "</a:t>
            </a:r>
            <a:r>
              <a:rPr lang="ru-RU" u="sng" dirty="0">
                <a:hlinkClick r:id="rId8"/>
              </a:rPr>
              <a:t>N полиса</a:t>
            </a:r>
            <a:r>
              <a:rPr lang="ru-RU" dirty="0"/>
              <a:t> обязательного медицинского страхования" указываются страховой номер индивидуального лицевого счета гражданина в Пенсионном фонде Российской Федерации (СНИЛС) (при наличии) и номер полиса обязательного медицинского страхования.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92320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1404</TotalTime>
  <Words>928</Words>
  <Application>Microsoft Office PowerPoint</Application>
  <PresentationFormat>Широкоэкранный</PresentationFormat>
  <Paragraphs>99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Times New Roman</vt:lpstr>
      <vt:lpstr>Wingdings 3</vt:lpstr>
      <vt:lpstr>Легкий дым</vt:lpstr>
      <vt:lpstr>Рецептурные бланки строгой отчётности. Правила работы с ними</vt:lpstr>
      <vt:lpstr>Приказ Минздрава России от 24.11.2021 N 1094н 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хранения, форм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оформления бланков рецептов, в том числе в форме электронных документов</vt:lpstr>
      <vt:lpstr>1.Порядок назначения лекарственных препаратов </vt:lpstr>
      <vt:lpstr>1.Порядок назначения лекарственных препаратов</vt:lpstr>
      <vt:lpstr>2.Формы рецептурных бланков на лекарственные препараты </vt:lpstr>
      <vt:lpstr>2.Формы рецептурных бланков на лекарственные препараты</vt:lpstr>
      <vt:lpstr>3.Порядок оформления рецептурных бланков на лекарственные препараты, их учета и хранения </vt:lpstr>
      <vt:lpstr>3.Порядок оформления рецептурных бланков на лекарственные препараты, их учета и хранения</vt:lpstr>
      <vt:lpstr>3.Порядок оформления рецептурных бланков на лекарственные препараты, их учета и хранения</vt:lpstr>
      <vt:lpstr>3.Порядок оформления рецептурных бланков на лекарственные препараты, их учета и хранения</vt:lpstr>
      <vt:lpstr>3.Порядок оформления рецептурных бланков на лекарственные препараты, их учета и хранения</vt:lpstr>
      <vt:lpstr>3.Порядок оформления рецептурных бланков на лекарственные препараты, их учета и хранения</vt:lpstr>
      <vt:lpstr>3.Порядок оформления рецептурных бланков на лекарственные препараты, их учета и хранения</vt:lpstr>
      <vt:lpstr>3.Порядок оформления рецептурных бланков на лекарственные препараты, их учета и хранения</vt:lpstr>
      <vt:lpstr>3.Порядок оформления рецептурных бланков на лекарственные препараты, их учета и хранения</vt:lpstr>
      <vt:lpstr>4.Формы бланков рецептов, содержащих назначение наркотических средств или психотропных веществ </vt:lpstr>
      <vt:lpstr>5.Порядок изготовления, распределения, регистрации, учета и хранения рецептов, содержащих назначения наркотических средств или психотропных веществ </vt:lpstr>
      <vt:lpstr>5.Порядок изготовления, распределения, регистрации, учета и хранения рецептов, содержащих назначения наркотических средств или психотропных веществ</vt:lpstr>
      <vt:lpstr>5.Порядок изготовления, распределения, регистрации, учета и хранения рецептов, содержащих назначения наркотических средств или психотропных веществ</vt:lpstr>
      <vt:lpstr>6.Порядок оформления рецептов, содержащих назначение наркотических средств или психотропных веществ </vt:lpstr>
      <vt:lpstr>6.Порядок оформления рецептов, содержащих назначение наркотических средств или психотропных веществ</vt:lpstr>
      <vt:lpstr>6.Порядок оформления рецептов, содержащих назначение наркотических средств или психотропных веществ</vt:lpstr>
      <vt:lpstr>6.Порядок оформления рецептов, содержащих назначение наркотических средств или психотропных веществ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mice</dc:creator>
  <cp:lastModifiedBy>Саша</cp:lastModifiedBy>
  <cp:revision>27</cp:revision>
  <dcterms:created xsi:type="dcterms:W3CDTF">2022-10-11T11:49:53Z</dcterms:created>
  <dcterms:modified xsi:type="dcterms:W3CDTF">2022-12-01T17:43:16Z</dcterms:modified>
</cp:coreProperties>
</file>