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02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84928-E370-476A-9940-AD058799E75C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16C3E-661F-415A-88F1-4639850D3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95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16C3E-661F-415A-88F1-4639850D3BB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558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FA5CC0D-76CC-4DF4-87CA-06D9284C1A8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08BE79-5DFD-4D6A-8B33-092504FE007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83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CC0D-76CC-4DF4-87CA-06D9284C1A8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BE79-5DFD-4D6A-8B33-092504FE0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48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CC0D-76CC-4DF4-87CA-06D9284C1A8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BE79-5DFD-4D6A-8B33-092504FE007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145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CC0D-76CC-4DF4-87CA-06D9284C1A8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BE79-5DFD-4D6A-8B33-092504FE007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439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CC0D-76CC-4DF4-87CA-06D9284C1A8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BE79-5DFD-4D6A-8B33-092504FE0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597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CC0D-76CC-4DF4-87CA-06D9284C1A8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BE79-5DFD-4D6A-8B33-092504FE007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644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CC0D-76CC-4DF4-87CA-06D9284C1A8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BE79-5DFD-4D6A-8B33-092504FE007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562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CC0D-76CC-4DF4-87CA-06D9284C1A8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BE79-5DFD-4D6A-8B33-092504FE007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276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CC0D-76CC-4DF4-87CA-06D9284C1A8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BE79-5DFD-4D6A-8B33-092504FE007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14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CC0D-76CC-4DF4-87CA-06D9284C1A8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BE79-5DFD-4D6A-8B33-092504FE0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64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CC0D-76CC-4DF4-87CA-06D9284C1A8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BE79-5DFD-4D6A-8B33-092504FE007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328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CC0D-76CC-4DF4-87CA-06D9284C1A8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BE79-5DFD-4D6A-8B33-092504FE0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57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CC0D-76CC-4DF4-87CA-06D9284C1A8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BE79-5DFD-4D6A-8B33-092504FE007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97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CC0D-76CC-4DF4-87CA-06D9284C1A8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BE79-5DFD-4D6A-8B33-092504FE007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31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CC0D-76CC-4DF4-87CA-06D9284C1A8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BE79-5DFD-4D6A-8B33-092504FE0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4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CC0D-76CC-4DF4-87CA-06D9284C1A8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BE79-5DFD-4D6A-8B33-092504FE007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15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CC0D-76CC-4DF4-87CA-06D9284C1A8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BE79-5DFD-4D6A-8B33-092504FE0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26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A5CC0D-76CC-4DF4-87CA-06D9284C1A8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08BE79-5DFD-4D6A-8B33-092504FE0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91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879566" y="982133"/>
            <a:ext cx="10398033" cy="73075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здравоохранения </a:t>
            </a:r>
            <a:b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«Самарский областной клинический центр профилактики и борьбы со СПИД»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08349"/>
            <a:ext cx="4268271" cy="2750867"/>
          </a:xfrm>
        </p:spPr>
      </p:pic>
      <p:sp>
        <p:nvSpPr>
          <p:cNvPr id="17" name="Объект 16"/>
          <p:cNvSpPr>
            <a:spLocks noGrp="1"/>
          </p:cNvSpPr>
          <p:nvPr>
            <p:ph sz="half" idx="2"/>
          </p:nvPr>
        </p:nvSpPr>
        <p:spPr>
          <a:xfrm>
            <a:off x="5743977" y="2408349"/>
            <a:ext cx="5705341" cy="376861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«Роль медицинской сестры консультативно-диагностического отделения в проведении диспансеризации у пациентов с ВИЧ-инфекцией».</a:t>
            </a:r>
          </a:p>
          <a:p>
            <a:pPr marL="0" indent="0">
              <a:buNone/>
            </a:pP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сестра 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Гудкова Оксана Сергеевна</a:t>
            </a:r>
          </a:p>
          <a:p>
            <a:pPr marL="0" indent="0" algn="r">
              <a:buNone/>
            </a:pPr>
            <a:r>
              <a:rPr lang="ru-RU" sz="15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 декабря 2022 года</a:t>
            </a:r>
            <a:endParaRPr lang="ru-RU" sz="15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310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6021128" cy="185686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Герпетическое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переднего отрезка глаза – данная патология обнаруживается при осмотре на щелевой лампе. При этом на кожных покровах век и окологлазничной области появляются мелкие пузырьки с серозным содержимым.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03868" y="2448778"/>
            <a:ext cx="6385801" cy="3011495"/>
          </a:xfrm>
        </p:spPr>
        <p:txBody>
          <a:bodyPr>
            <a:normAutofit lnSpcReduction="10000"/>
          </a:bodyPr>
          <a:lstStyle/>
          <a:p>
            <a:pPr algn="l"/>
            <a:endParaRPr lang="ru-RU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ЦМВ-ретинит – развивается у трети ВИЧ-инфицированных. При осмотре глазного дна на сетчатке  обнаруживаются желтовато-белые инфильтраты (симптом «омлета с кетчупом»).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84" y="1108592"/>
            <a:ext cx="2368733" cy="21368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59"/>
          <a:stretch/>
        </p:blipFill>
        <p:spPr>
          <a:xfrm>
            <a:off x="7324996" y="3371886"/>
            <a:ext cx="3537857" cy="25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66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7300201" cy="977297"/>
          </a:xfrm>
        </p:spPr>
        <p:txBody>
          <a:bodyPr/>
          <a:lstStyle/>
          <a:p>
            <a:r>
              <a:rPr lang="ru-RU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</a:t>
            </a:r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врача-фтизиатра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9234" y="1698171"/>
            <a:ext cx="6810102" cy="417769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Туберкулезная палочка более активно размножается в организме ВИЧ-инфицированного пациента.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ВИЧ-инфекция повышает риск развития туберкулеза у всех пациентов.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снижении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CD4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(менее 400кл/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мкл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рекомендовано назначение </a:t>
            </a:r>
            <a:r>
              <a:rPr lang="ru-RU" sz="3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химиопрофилактики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ККФ, КТ,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T-SPOT,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Манту или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Диаскинтест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ВИЧ-инфекция + туберкулез = сокращение продолжительности жизни!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96" y="679269"/>
            <a:ext cx="1852749" cy="15065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336" y="3019454"/>
            <a:ext cx="3309259" cy="28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39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7787881" cy="933754"/>
          </a:xfrm>
        </p:spPr>
        <p:txBody>
          <a:bodyPr/>
          <a:lstStyle/>
          <a:p>
            <a:pPr algn="l"/>
            <a:r>
              <a:rPr lang="ru-RU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</a:t>
            </a:r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врача-хирурга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94514" y="2786742"/>
            <a:ext cx="6313475" cy="3483427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Гнойный лимфаденит – увеличение, уплотнение лимфоузлов различной локализации. Лечение – хирургическое, с обязательным забором содержимого раны на микрофлору и чувствительность к антибиотикам.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Фолликулит – гнойное воспаление, которое локализуется в области волосяного мешочка (фолликула). Главная причина возникновения – золотистый стафилококк.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Фурункуллез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(риск развития в 6 раз выше)– гнойно-некротическое поражение, с вовлечением в процесс прилегающие сальные железы и жировую клетчатку.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t="-7746" r="-1625" b="7746"/>
          <a:stretch/>
        </p:blipFill>
        <p:spPr>
          <a:xfrm>
            <a:off x="9470452" y="575733"/>
            <a:ext cx="2103240" cy="1994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65" y="1915886"/>
            <a:ext cx="2231812" cy="19308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30" y="3986106"/>
            <a:ext cx="3528788" cy="209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58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8279914" cy="872794"/>
          </a:xfrm>
        </p:spPr>
        <p:txBody>
          <a:bodyPr/>
          <a:lstStyle/>
          <a:p>
            <a:pPr algn="l"/>
            <a:r>
              <a:rPr lang="ru-RU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</a:t>
            </a:r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врача-терапевта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03868" y="1637211"/>
            <a:ext cx="9592732" cy="423865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Анемия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 основе развития лежит нарушение метаболизма железа. Распространенность анемии у ЛЖВ – 30% на бессимптомной стадии ВИЧ и 80-90% - у больных на стадии СПИД.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нарастающая общая слабость, зябкость, повышенная утомляемость.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исследования (ОАК + биохимия), а также важное место занимают дополнительные инструментальные исследования (</a:t>
            </a:r>
            <a:r>
              <a:rPr lang="ru-RU" sz="1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фиброгастроскопия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фиброколоноскопия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Пневмония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самый частый возбудитель пневмоциста.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лихорадка, одышка, сухой кашель, чувство тяжести в грудной клетке, утомляемость, похудание.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ККФ, КТ.</a:t>
            </a:r>
            <a:endParaRPr lang="ru-RU" sz="1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893" y="635726"/>
            <a:ext cx="1549256" cy="129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4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6629641" cy="890211"/>
          </a:xfrm>
        </p:spPr>
        <p:txBody>
          <a:bodyPr/>
          <a:lstStyle/>
          <a:p>
            <a:pPr algn="l"/>
            <a:r>
              <a:rPr lang="ru-RU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</a:t>
            </a:r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врача-онколога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03868" y="1776549"/>
            <a:ext cx="6237755" cy="428897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мишень –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CD4-T-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лимфоциты.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Саркома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Капоши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без АРВТ 5-летняя выживаемость составляет 10%. Клиника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твердые на ощупь, безболезненные пятна, бляшки, узелки, папулы, от багрового до темно-коричневого цвета. Локализация – ноги, лицо, гениталии, полость рта.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Инвазивный рак шейки матки (ИРШМ) у женщин, рак анального отверстия у мужчин – связано с наличием в организме вируса папилломы человека.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Гепатоцеллюлярная карцинома – связано с наличием вируса гепатита В или С. 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636542"/>
            <a:ext cx="1802674" cy="16649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99" t="44450" r="14899" b="-460"/>
          <a:stretch/>
        </p:blipFill>
        <p:spPr>
          <a:xfrm>
            <a:off x="7219406" y="2362472"/>
            <a:ext cx="2473234" cy="17392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5" t="41252"/>
          <a:stretch/>
        </p:blipFill>
        <p:spPr>
          <a:xfrm>
            <a:off x="9204960" y="4267200"/>
            <a:ext cx="2151017" cy="179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02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99" y="822214"/>
            <a:ext cx="8438605" cy="766354"/>
          </a:xfrm>
        </p:spPr>
        <p:txBody>
          <a:bodyPr>
            <a:normAutofit/>
          </a:bodyPr>
          <a:lstStyle/>
          <a:p>
            <a:r>
              <a:rPr lang="ru-RU" sz="3200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</a:t>
            </a:r>
            <a:r>
              <a:rPr lang="ru-RU" sz="3200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врача-</a:t>
            </a:r>
            <a:r>
              <a:rPr lang="ru-RU" sz="3200" b="1" u="sng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дерматовенеролога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26181" y="1672046"/>
            <a:ext cx="3852075" cy="450797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Кожные поражения отмечаются у 90% пациентов.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Псориаз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Саркома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Капоши</a:t>
            </a:r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Контагиозный моллюск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Аногенитальные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бородавки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Себорейный дерматит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256" y="664030"/>
            <a:ext cx="1767841" cy="15806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1" y="1791586"/>
            <a:ext cx="2000826" cy="15786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21" y="4544583"/>
            <a:ext cx="1946430" cy="1635442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 rot="10800000">
            <a:off x="4033125" y="2822449"/>
            <a:ext cx="661852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4693211" y="3653915"/>
            <a:ext cx="661852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5259269" y="4667797"/>
            <a:ext cx="661852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Частичный вид на внешнюю стену здания, окрашенную в жёлтый цвет, с синими ставнями на окнах и занавешенным дверным проёмом" descr="Частичный вид на внешнюю стену здания, окрашенную в жёлтый цвет, с синими ставнями на окнах и занавешенным дверным проёмом"/>
          <p:cNvPicPr>
            <a:picLocks noGrp="1" noChangeAspect="1"/>
          </p:cNvPicPr>
          <p:nvPr/>
        </p:nvPicPr>
        <p:blipFill>
          <a:blip r:embed="rId5">
            <a:extLst/>
          </a:blip>
          <a:srcRect l="20189" r="20189"/>
          <a:stretch>
            <a:fillRect/>
          </a:stretch>
        </p:blipFill>
        <p:spPr>
          <a:xfrm>
            <a:off x="1810099" y="3339696"/>
            <a:ext cx="1805114" cy="1597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</p:pic>
    </p:spTree>
    <p:extLst>
      <p:ext uri="{BB962C8B-B14F-4D97-AF65-F5344CB8AC3E}">
        <p14:creationId xmlns:p14="http://schemas.microsoft.com/office/powerpoint/2010/main" val="3507033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989" y="627018"/>
            <a:ext cx="7095068" cy="818605"/>
          </a:xfrm>
        </p:spPr>
        <p:txBody>
          <a:bodyPr/>
          <a:lstStyle/>
          <a:p>
            <a:r>
              <a:rPr lang="ru-RU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</a:t>
            </a:r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врача-невролога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5726" y="2368731"/>
            <a:ext cx="8987245" cy="4101737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70% пациентов с ВИЧ-инфекцией имеют неврологические симптомы (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нейроСПИД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две группы неврологических нарушений, первичные и вторичные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ru-RU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ервичный </a:t>
            </a:r>
            <a:r>
              <a:rPr lang="ru-RU" b="1" u="sng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нейроСПИД</a:t>
            </a:r>
            <a:r>
              <a:rPr lang="en-US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u="sng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ВИЧ-энцефалопатия (60% пациентов), </a:t>
            </a:r>
          </a:p>
          <a:p>
            <a:pPr marL="342900" indent="-342900" algn="l">
              <a:buFontTx/>
              <a:buChar char="-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асептический менингит (5-10% пациентов), </a:t>
            </a:r>
          </a:p>
          <a:p>
            <a:pPr marL="342900" indent="-342900" algn="l">
              <a:buFontTx/>
              <a:buChar char="-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ВИЧ-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миелопатия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(20% пациентов).</a:t>
            </a:r>
          </a:p>
          <a:p>
            <a:pPr marL="342900" indent="-342900" algn="l">
              <a:buFontTx/>
              <a:buChar char="-"/>
            </a:pPr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Вторичный </a:t>
            </a:r>
            <a:r>
              <a:rPr lang="ru-RU" b="1" u="sng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нейроСПИД</a:t>
            </a:r>
            <a:r>
              <a:rPr lang="en-US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u="sng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Церебральный токсоплазмоз ( у 20% пациентов),</a:t>
            </a:r>
          </a:p>
          <a:p>
            <a:pPr marL="342900" indent="-342900" algn="l">
              <a:buFontTx/>
              <a:buChar char="-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лимфома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ЦНС (5% пациентов).</a:t>
            </a:r>
          </a:p>
          <a:p>
            <a:pPr marL="342900" indent="-342900" algn="l">
              <a:buFontTx/>
              <a:buChar char="-"/>
            </a:pPr>
            <a:endParaRPr lang="ru-RU" b="1" u="sng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627018"/>
            <a:ext cx="1811384" cy="17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13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778" y="982132"/>
            <a:ext cx="8856616" cy="820542"/>
          </a:xfrm>
        </p:spPr>
        <p:txBody>
          <a:bodyPr/>
          <a:lstStyle/>
          <a:p>
            <a:r>
              <a:rPr lang="ru-RU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врача </a:t>
            </a:r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психиатра-нарколога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03868" y="2116183"/>
            <a:ext cx="9592732" cy="394498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Делирий – встречается у 12-29% пациентов. Расстройство сознания, нарушение способности концентрировать и удерживать внимание, спутанность сознания, бред.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депрессивное расстройство – у 20% пациентов. Подавленное настроение, потеря способности испытывать удовольствие, анорексия, бессонница или сонливость, нарушение концентрации внимания, суицидальные мысли.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Психические нарушения, связанные с употреблением ПАВ.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792480"/>
            <a:ext cx="1471750" cy="160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1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402" y="670560"/>
            <a:ext cx="9601196" cy="83602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КОНСУЛЬТИРОВАНИЯ КОНСУЛЬТАТИВНО-ДИАГНОСТИЧЕСКОГО ОТДЕЛЕНИЯ 2019-2021 Г.Г.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816582"/>
              </p:ext>
            </p:extLst>
          </p:nvPr>
        </p:nvGraphicFramePr>
        <p:xfrm>
          <a:off x="1680754" y="1445624"/>
          <a:ext cx="8769531" cy="475488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489445"/>
                <a:gridCol w="1799821"/>
                <a:gridCol w="1753905"/>
                <a:gridCol w="1726360"/>
              </a:tblGrid>
              <a:tr h="358391">
                <a:tc>
                  <a:txBody>
                    <a:bodyPr/>
                    <a:lstStyle/>
                    <a:p>
                      <a:r>
                        <a:rPr lang="ru-RU" dirty="0" smtClean="0"/>
                        <a:t>Специалист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</a:tr>
              <a:tr h="35839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Стоматолог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6683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7689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9680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839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Акушер-гинеколог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7556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5145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5909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839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Офтальмолог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2828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2609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5430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839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Фтизиатр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7994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3212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7559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839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13459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12195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12748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839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Терапевт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5337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6642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6447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839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Онколог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8499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8097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8098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8391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Дерматовенеролог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12926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12144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13092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839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Невролог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13319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10241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10707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839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839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Компьютерная томография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1784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5170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3858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83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532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868" y="740229"/>
            <a:ext cx="9592732" cy="775062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СОПы</a:t>
            </a:r>
            <a:r>
              <a:rPr lang="ru-RU" sz="31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разработанные медицинскими сестрами</a:t>
            </a:r>
            <a:br>
              <a:rPr lang="ru-RU" sz="31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консультативно-диагностического отделения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2479" y="2246811"/>
            <a:ext cx="10615749" cy="4423955"/>
          </a:xfrm>
        </p:spPr>
        <p:txBody>
          <a:bodyPr>
            <a:normAutofit fontScale="32500" lnSpcReduction="20000"/>
          </a:bodyPr>
          <a:lstStyle/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6200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кабинетов приема узких специалистов</a:t>
            </a:r>
            <a:r>
              <a:rPr lang="en-US" sz="6200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6200" b="1" u="sng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6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 </a:t>
            </a:r>
            <a:r>
              <a:rPr lang="ru-RU" sz="6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«Подсчёт дыхательных движений»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6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 «Подсчёт </a:t>
            </a:r>
            <a:r>
              <a:rPr lang="ru-RU" sz="6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пульса и определение его качества»</a:t>
            </a:r>
            <a:endParaRPr lang="ru-RU" sz="6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6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 «Проведение </a:t>
            </a:r>
            <a:r>
              <a:rPr lang="ru-RU" sz="62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пульсоксиметрии</a:t>
            </a:r>
            <a:r>
              <a:rPr lang="ru-RU" sz="6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6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 </a:t>
            </a:r>
            <a:r>
              <a:rPr lang="ru-RU" sz="6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«Приготовление рабочего раствора </a:t>
            </a:r>
            <a:r>
              <a:rPr lang="ru-RU" sz="62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дезинфецирующего</a:t>
            </a:r>
            <a:r>
              <a:rPr lang="ru-RU" sz="6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средства»</a:t>
            </a:r>
            <a:endParaRPr lang="ru-RU" sz="6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6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 </a:t>
            </a:r>
            <a:r>
              <a:rPr lang="ru-RU" sz="6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«Дезинфекция совмещенная с </a:t>
            </a:r>
            <a:r>
              <a:rPr lang="ru-RU" sz="62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предстерилизационной</a:t>
            </a:r>
            <a:r>
              <a:rPr lang="ru-RU" sz="6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очисткой изделий медицинского назначения»</a:t>
            </a:r>
            <a:endParaRPr lang="ru-RU" sz="6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6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 </a:t>
            </a:r>
            <a:r>
              <a:rPr lang="ru-RU" sz="6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«Осмотр и пальпация молочных желез (</a:t>
            </a:r>
            <a:r>
              <a:rPr lang="ru-RU" sz="62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самообследование</a:t>
            </a:r>
            <a:r>
              <a:rPr lang="ru-RU" sz="6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sz="6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6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 «Проведение забора отделяемого открытых инфицированных ран (посев на микрофлору с раневой поверхности)»</a:t>
            </a:r>
            <a:endParaRPr lang="ru-RU" sz="6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6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 «Технология выполнения простой медицинской услуги «Перевязка при нарушении целостности кожных покровов»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ru-RU" sz="6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ru-RU" sz="1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ru-RU" sz="1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ru-RU" sz="1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ru-RU" sz="1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ru-RU" sz="1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ru-RU" sz="1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225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1"/>
            <a:ext cx="9601196" cy="5740641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диспансерного наблюдения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увеличение продолжительности и улучшение качества жизни пациентов, сохранение их трудоспособности. </a:t>
            </a:r>
            <a:b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Диспансерное наблюдение осуществляется врачом-инфекционистом и узкими специалистами консультативно-диагностического отделения.</a:t>
            </a:r>
            <a:b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диспансеризации проводятся плановые консультации, лабораторные и инструментальные исследования.</a:t>
            </a:r>
            <a:b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387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31818" y="982663"/>
            <a:ext cx="9727474" cy="4111851"/>
          </a:xfrm>
        </p:spPr>
        <p:txBody>
          <a:bodyPr>
            <a:normAutofit fontScale="90000"/>
          </a:bodyPr>
          <a:lstStyle/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ru-RU" sz="2200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кабинетов инструментального исследования</a:t>
            </a:r>
            <a:r>
              <a:rPr lang="en-US" sz="2200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 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«Проведение очистки и дезинфекции электродов и кабеля для электрокардиографа</a:t>
            </a: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 «Техника проведения электрокардиографии</a:t>
            </a: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 «Проведение очистки и дезинфекции датчика для </a:t>
            </a:r>
            <a:r>
              <a:rPr lang="ru-RU" sz="2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фиброскана</a:t>
            </a: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 «Проведение очистки и дезинфекции датчика УЗ-аппарата</a:t>
            </a: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 «Подготовка пациентов к УЗИ»</a:t>
            </a:r>
            <a:b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686197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982132"/>
            <a:ext cx="9265920" cy="486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62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2978330"/>
            <a:ext cx="6241816" cy="210590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медицинской сестры</a:t>
            </a:r>
            <a:r>
              <a:rPr lang="en-US" sz="3600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донести до сведения пациента принципы самоконтроля     самочувствия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знать признаки и симптомы болезни, для информирования пациента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структурировать обследования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мотивировать на лечение.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3" r="28613"/>
          <a:stretch>
            <a:fillRect/>
          </a:stretch>
        </p:blipFill>
        <p:spPr>
          <a:xfrm>
            <a:off x="7620001" y="1041400"/>
            <a:ext cx="3538178" cy="4042832"/>
          </a:xfrm>
        </p:spPr>
      </p:pic>
    </p:spTree>
    <p:extLst>
      <p:ext uri="{BB962C8B-B14F-4D97-AF65-F5344CB8AC3E}">
        <p14:creationId xmlns:p14="http://schemas.microsoft.com/office/powerpoint/2010/main" val="4035597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402" y="644435"/>
            <a:ext cx="9601196" cy="966652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КДО и дополнительные виды обследования</a:t>
            </a:r>
            <a:r>
              <a:rPr lang="en-US" sz="2800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u="sng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298448" y="1611087"/>
            <a:ext cx="4718304" cy="425936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                               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Акушер-гинеколог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Офтальмолог</a:t>
            </a:r>
          </a:p>
          <a:p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Оториноларинголог</a:t>
            </a:r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Фтизиатр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Хирург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 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</a:t>
            </a:r>
          </a:p>
          <a:p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Дерматовенеролог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181344" y="1611087"/>
            <a:ext cx="4718304" cy="455458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Психиатр-нарколог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психолог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социальной работе</a:t>
            </a:r>
          </a:p>
          <a:p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Ультразвуковое исследование (УЗИ)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Электрокардиография (ЭКГ)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Крупнокадровая флюорография (ККФ)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томография (КТ)</a:t>
            </a:r>
          </a:p>
          <a:p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Эластометрия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печени </a:t>
            </a:r>
          </a:p>
          <a:p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577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148" y="618310"/>
            <a:ext cx="7927687" cy="870856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врачом-стоматологом </a:t>
            </a:r>
            <a:endParaRPr lang="ru-RU" sz="2800" b="1" u="sng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835" y="696736"/>
            <a:ext cx="2583561" cy="139368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75062" y="1358537"/>
            <a:ext cx="6383383" cy="4807133"/>
          </a:xfrm>
        </p:spPr>
        <p:txBody>
          <a:bodyPr>
            <a:normAutofit fontScale="25000" lnSpcReduction="20000"/>
          </a:bodyPr>
          <a:lstStyle/>
          <a:p>
            <a:endParaRPr lang="ru-RU" sz="20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80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Поражения часто связанные с ВИЧ-инфекцией</a:t>
            </a:r>
            <a:r>
              <a:rPr lang="en-US" sz="80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8000" b="1" i="1" u="sng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8000" b="1" i="1" u="sng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7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Кандидоз – поражение  щёк, губ, языка, </a:t>
            </a:r>
          </a:p>
          <a:p>
            <a:pPr algn="l"/>
            <a:r>
              <a:rPr lang="ru-RU" sz="7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твёрдого и  мягкого нёба. Налёт легко снимается.</a:t>
            </a:r>
          </a:p>
          <a:p>
            <a:pPr algn="l"/>
            <a:endParaRPr lang="ru-RU" sz="72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7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Волосатая лейкоплакия – чаще распространяется на спинку языка с обеих сторон. Налёты не поддаются удалению. Разрастание слизистой от нескольких мм до 2-3 см.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7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Саркома </a:t>
            </a:r>
            <a:r>
              <a:rPr lang="ru-RU" sz="7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Капоши</a:t>
            </a:r>
            <a:r>
              <a:rPr lang="ru-RU" sz="7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встречается на стадии вторичных заболеваний у 30% пациентов. При осмотре выглядит как синеватые, красноватые, вишневые пятна</a:t>
            </a:r>
            <a:r>
              <a:rPr lang="ru-RU" sz="7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72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Афтозный</a:t>
            </a:r>
            <a:r>
              <a:rPr lang="ru-RU" sz="7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стоматит – характеризуется появлением на слизистой оболочке полости  рта афт (эрозий), которые заживают и бесследно проходят в течении 7-10 дней.</a:t>
            </a:r>
            <a:endParaRPr lang="ru-RU" sz="7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709" y="3383634"/>
            <a:ext cx="1750423" cy="13846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6480" y="4552648"/>
            <a:ext cx="1611086" cy="1613022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6984275" y="3682234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223580" y="2229393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7569054" y="5101235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1988" y="1910039"/>
            <a:ext cx="1698172" cy="165413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87782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18565" y="895047"/>
            <a:ext cx="9592732" cy="472199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Поражения реже связанные с ВИЧ-инфекцией</a:t>
            </a:r>
            <a:r>
              <a:rPr lang="en-US" sz="28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u="sng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312577" y="1698171"/>
            <a:ext cx="9592732" cy="417769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изъязвления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Вирусные инфекции (герпес) – одномоментное появление высыпаний в виде сгруппированных пузырьков наполненных прозрачной жидкостью, с локализацией на губах, слизистой оболочке рта и кожи вокруг рта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Остроконечные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кандиломы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располагаются преимущественно на альвеолярных отростках челюстей и нёбе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Вульгарные бородавки – вызываются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папилломавирусом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030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978" y="982132"/>
            <a:ext cx="8786946" cy="1073091"/>
          </a:xfrm>
        </p:spPr>
        <p:txBody>
          <a:bodyPr/>
          <a:lstStyle/>
          <a:p>
            <a:pPr algn="l"/>
            <a:r>
              <a:rPr lang="ru-RU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</a:t>
            </a:r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врача-</a:t>
            </a:r>
            <a:r>
              <a:rPr lang="ru-RU" b="1" u="sng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оториноларинголога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9017" y="1942010"/>
            <a:ext cx="6156960" cy="4336869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поражения ЛОР-органов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l">
              <a:buFontTx/>
              <a:buChar char="-"/>
            </a:pP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Микотические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поражения (кандидоз) –  в 50-90% становится первичным проявлением ВИЧ-инфекции. Поражает полость рта, глотки и наружного уха.</a:t>
            </a:r>
          </a:p>
          <a:p>
            <a:pPr marL="342900" indent="-342900" algn="l">
              <a:buFontTx/>
              <a:buChar char="-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Бактериальные инфекции – часто проявляются некротическими изменениями слизистых оболочек носа, щёк, гортани, глотки и миндалин. </a:t>
            </a:r>
          </a:p>
          <a:p>
            <a:pPr marL="342900" indent="-342900" algn="l">
              <a:buFontTx/>
              <a:buChar char="-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саркома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Капоши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злокачественная сосудистая опухоль, поражающая мягкое нёбо, миндалины, внутреннюю поверхность щёк, гортань и глотку.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924" y="653141"/>
            <a:ext cx="2035901" cy="1741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3" y="1886744"/>
            <a:ext cx="1619797" cy="1387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8" b="49340"/>
          <a:stretch/>
        </p:blipFill>
        <p:spPr>
          <a:xfrm>
            <a:off x="1492738" y="3274424"/>
            <a:ext cx="1716025" cy="1510171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 rot="10800000">
            <a:off x="2730081" y="2513375"/>
            <a:ext cx="663612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3455979" y="3868128"/>
            <a:ext cx="725460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4344850" y="5399313"/>
            <a:ext cx="699319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4405" y="4768083"/>
            <a:ext cx="1728137" cy="144983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359550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868" y="653143"/>
            <a:ext cx="9592732" cy="783771"/>
          </a:xfrm>
        </p:spPr>
        <p:txBody>
          <a:bodyPr>
            <a:normAutofit/>
          </a:bodyPr>
          <a:lstStyle/>
          <a:p>
            <a:pPr algn="l"/>
            <a:r>
              <a:rPr lang="ru-RU" sz="2800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врача акушера-гинеколога</a:t>
            </a:r>
            <a:endParaRPr lang="ru-RU" sz="2800" b="1" u="sng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87228" y="2037806"/>
            <a:ext cx="5742623" cy="3838061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Кандидозный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вагинит – зуд и жжение, жёлто-белые налеты, </a:t>
            </a:r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кислый запах выделений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Бактериальный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вагиноз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зуд, жжение, сухость слизистых, </a:t>
            </a:r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выделения с запахом «тухлой рыбы»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Дисплазия шейки матки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 папилломы человека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Остроконечные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кандиломы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977" y="653143"/>
            <a:ext cx="1619794" cy="13846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86" y="2747432"/>
            <a:ext cx="2351314" cy="13717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00" y="1619794"/>
            <a:ext cx="1993583" cy="1315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07" y="4119154"/>
            <a:ext cx="2255521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41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868" y="644434"/>
            <a:ext cx="7988178" cy="957943"/>
          </a:xfrm>
        </p:spPr>
        <p:txBody>
          <a:bodyPr/>
          <a:lstStyle/>
          <a:p>
            <a:r>
              <a:rPr lang="ru-RU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</a:t>
            </a:r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врача-офтальмолога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03868" y="491066"/>
            <a:ext cx="5959081" cy="694605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Глазные проявления встречаются у 70-80% больных.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50% пациентов отмечается симметричное вовлечение в патологический процесс обоих глазных яблок.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Распространенность ВИЧ-ассоциированной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ретинопатии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составляет 30-40 %.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диагноза базируется на инструментальных методах обследования (осмотр на щелевой лампе,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офтальмоскопия, внутриглазная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тонометрия).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150" y="4093028"/>
            <a:ext cx="2267395" cy="1955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81" y="2112432"/>
            <a:ext cx="2267395" cy="18798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0" t="-7792" r="480" b="7792"/>
          <a:stretch/>
        </p:blipFill>
        <p:spPr>
          <a:xfrm>
            <a:off x="9762307" y="491066"/>
            <a:ext cx="1813651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4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1572</TotalTime>
  <Words>1070</Words>
  <Application>Microsoft Office PowerPoint</Application>
  <PresentationFormat>Широкоэкранный</PresentationFormat>
  <Paragraphs>173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Garamond</vt:lpstr>
      <vt:lpstr>Times New Roman</vt:lpstr>
      <vt:lpstr>Натуральные материалы</vt:lpstr>
      <vt:lpstr>Государственное бюджетное учреждение здравоохранения  «Самарский областной клинический центр профилактики и борьбы со СПИД»</vt:lpstr>
      <vt:lpstr>Цель диспансерного наблюдения: увеличение продолжительности и улучшение качества жизни пациентов, сохранение их трудоспособности.   Диспансерное наблюдение осуществляется врачом-инфекционистом и узкими специалистами консультативно-диагностического отделения.  В процессе диспансеризации проводятся плановые консультации, лабораторные и инструментальные исследования.  </vt:lpstr>
      <vt:lpstr>Роль медицинской сестры:   - донести до сведения пациента принципы самоконтроля     самочувствия; - знать признаки и симптомы болезни, для информирования пациента; - структурировать обследования; - мотивировать на лечение. </vt:lpstr>
      <vt:lpstr>Специалисты КДО и дополнительные виды обследования:</vt:lpstr>
      <vt:lpstr>Консультирование врачом-стоматологом </vt:lpstr>
      <vt:lpstr>  Поражения реже связанные с ВИЧ-инфекцией: </vt:lpstr>
      <vt:lpstr>Консультирование врача-оториноларинголога</vt:lpstr>
      <vt:lpstr>Консультирование врача акушера-гинеколога</vt:lpstr>
      <vt:lpstr>Консультирование врача-офтальмолога</vt:lpstr>
      <vt:lpstr>Герпетическое поражение переднего отрезка глаза – данная патология обнаруживается при осмотре на щелевой лампе. При этом на кожных покровах век и окологлазничной области появляются мелкие пузырьки с серозным содержимым.</vt:lpstr>
      <vt:lpstr>Консультирование врача-фтизиатра</vt:lpstr>
      <vt:lpstr>Консультирование врача-хирурга</vt:lpstr>
      <vt:lpstr>Консультирование врача-терапевта</vt:lpstr>
      <vt:lpstr>Консультирование врача-онколога</vt:lpstr>
      <vt:lpstr>Консультирование врача-дерматовенеролога</vt:lpstr>
      <vt:lpstr>Консультирование врача-невролога</vt:lpstr>
      <vt:lpstr>Консультирование врача психиатра-нарколога</vt:lpstr>
      <vt:lpstr>СТАТИСТИКА КОНСУЛЬТИРОВАНИЯ КОНСУЛЬТАТИВНО-ДИАГНОСТИЧЕСКОГО ОТДЕЛЕНИЯ 2019-2021 Г.Г.</vt:lpstr>
      <vt:lpstr>СОПы разработанные медицинскими сестрами  консультативно-диагностического отделения </vt:lpstr>
      <vt:lpstr>Для кабинетов инструментального исследования:  СОП «Проведение очистки и дезинфекции электродов и кабеля для электрокардиографа»  СОП «Техника проведения электрокардиографии»  СОП «Проведение очистки и дезинфекции датчика для фиброскана»  СОП «Проведение очистки и дезинфекции датчика УЗ-аппарата»  СОП «Подготовка пациентов к УЗИ»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учреждение здравоохранения Самарский областной клинический центр профилактики и борьбы со СПИД</dc:title>
  <dc:creator>Божина Ольга Николаевна</dc:creator>
  <cp:lastModifiedBy>Панасенко Виктория Владимировна</cp:lastModifiedBy>
  <cp:revision>77</cp:revision>
  <dcterms:created xsi:type="dcterms:W3CDTF">2022-10-26T08:17:41Z</dcterms:created>
  <dcterms:modified xsi:type="dcterms:W3CDTF">2022-12-05T04:22:48Z</dcterms:modified>
</cp:coreProperties>
</file>