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32" r:id="rId2"/>
    <p:sldId id="348" r:id="rId3"/>
    <p:sldId id="423" r:id="rId4"/>
    <p:sldId id="413" r:id="rId5"/>
    <p:sldId id="422" r:id="rId6"/>
    <p:sldId id="410" r:id="rId7"/>
    <p:sldId id="350" r:id="rId8"/>
    <p:sldId id="411" r:id="rId9"/>
    <p:sldId id="412" r:id="rId10"/>
    <p:sldId id="416" r:id="rId11"/>
    <p:sldId id="417" r:id="rId12"/>
    <p:sldId id="419" r:id="rId13"/>
    <p:sldId id="420" r:id="rId14"/>
    <p:sldId id="421" r:id="rId15"/>
    <p:sldId id="418" r:id="rId16"/>
    <p:sldId id="428" r:id="rId17"/>
    <p:sldId id="430" r:id="rId18"/>
    <p:sldId id="431" r:id="rId19"/>
    <p:sldId id="432" r:id="rId20"/>
    <p:sldId id="425" r:id="rId21"/>
    <p:sldId id="434" r:id="rId22"/>
    <p:sldId id="435" r:id="rId23"/>
    <p:sldId id="436" r:id="rId24"/>
    <p:sldId id="438" r:id="rId25"/>
    <p:sldId id="439" r:id="rId26"/>
    <p:sldId id="437" r:id="rId27"/>
    <p:sldId id="440" r:id="rId28"/>
    <p:sldId id="443" r:id="rId29"/>
    <p:sldId id="446" r:id="rId30"/>
    <p:sldId id="447" r:id="rId31"/>
    <p:sldId id="442" r:id="rId32"/>
    <p:sldId id="448" r:id="rId33"/>
    <p:sldId id="449" r:id="rId34"/>
    <p:sldId id="451" r:id="rId35"/>
    <p:sldId id="452" r:id="rId36"/>
    <p:sldId id="453" r:id="rId37"/>
    <p:sldId id="455" r:id="rId38"/>
    <p:sldId id="346" r:id="rId39"/>
    <p:sldId id="27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0C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03" autoAdjust="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64101-0CDE-4079-8975-AF51CB84775C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A35D-4BEA-44C4-AE0D-5CF8405A9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Статистика частоты развития пролежней в ЛПУ России, также как и в странах СНГ, практически отсутствует. Проведены единичные выборочные статистические исследования (г. Астрахань), по данным которых частота возникновения пролежней у пациентов ОРИТ составила 1,2-1,8 % </a:t>
            </a:r>
          </a:p>
          <a:p>
            <a:r>
              <a:rPr lang="ru-RU" dirty="0"/>
              <a:t>В больницах Европы и Северной Америки распространенность пролежней составляет 7,3-23 %</a:t>
            </a:r>
          </a:p>
          <a:p>
            <a:r>
              <a:rPr lang="ru-RU" dirty="0"/>
              <a:t>Данные отличаются в зависимости от:</a:t>
            </a:r>
          </a:p>
          <a:p>
            <a:r>
              <a:rPr lang="ru-RU" dirty="0"/>
              <a:t>регистрации заболеваемости, </a:t>
            </a:r>
          </a:p>
          <a:p>
            <a:r>
              <a:rPr lang="ru-RU" dirty="0"/>
              <a:t>профиля отделения, </a:t>
            </a:r>
          </a:p>
          <a:p>
            <a:r>
              <a:rPr lang="ru-RU" dirty="0"/>
              <a:t>диагноза пациента, </a:t>
            </a:r>
          </a:p>
          <a:p>
            <a:r>
              <a:rPr lang="ru-RU" dirty="0"/>
              <a:t>предпринимаемых на местах мер профилактики</a:t>
            </a:r>
          </a:p>
          <a:p>
            <a:r>
              <a:rPr lang="ru-RU" dirty="0"/>
              <a:t>Риск возникновения пролежней возрастает у пациентов с ограниченной подвижностью вследствие многообразных причин: заболеваний или травм головного и спинного мозга, онкологической патологии, длительного послеоперационного периода, продолжительного пребывания в отделениях реанимации и интенсивной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Положение Фаулера – это положение, при котором  пациент  лежит на спине с приподнятым изголовьем кровати под углом 45-60 градусов.  (В таком положении пациент чувствует себя комфортнее, ему легче дышать и общаться с окружающими);  голову пациента  укладывают на  низкую подушку, чтобы предупредить </a:t>
            </a:r>
            <a:r>
              <a:rPr lang="ru-RU" dirty="0" err="1"/>
              <a:t>сгибательную</a:t>
            </a:r>
            <a:r>
              <a:rPr lang="ru-RU" dirty="0"/>
              <a:t> контрактуру шейных мышц; если пациент не в состоянии самостоятельно двигать руками, под них подкладывают подушки для предупреждения </a:t>
            </a:r>
            <a:r>
              <a:rPr lang="ru-RU" dirty="0" err="1"/>
              <a:t>сгибательной</a:t>
            </a:r>
            <a:r>
              <a:rPr lang="ru-RU" dirty="0"/>
              <a:t> контрактуры мышц верхней конечности; под поясницу пациенту кладут подушку с целью уменьшения нагрузки на поясничный отдел позвоночника; под бедро пациента подкладывают небольшую подушку или валик (для предупреждения </a:t>
            </a:r>
            <a:r>
              <a:rPr lang="ru-RU" dirty="0" err="1"/>
              <a:t>переразгибания</a:t>
            </a:r>
            <a:r>
              <a:rPr lang="ru-RU" dirty="0"/>
              <a:t> в коленном суставе и сдавливания подколенной артерии); под нижнюю треть голени пациента подкладывают небольшую подушку с целью предупреждения длительного давления матраса на пятки; ставят упор для стоп под углом 90 градусов, чтобы поддержать их тыльное сгибание и предупредить «провисание».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18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положение Симса. промежуточное между положением лежа на животе и на боку. Если пациент лежит на животе, то одна подушка подкладывается под живот, а другая под голеностопные суставы, для того чтобы стопы свободно лежали и пальцы ног не упирались в матрас.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6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Часто больному необходимо придание положения на боку. </a:t>
            </a:r>
          </a:p>
          <a:p>
            <a:r>
              <a:rPr lang="ru-RU" dirty="0"/>
              <a:t>Для фиксирования его в этом положении под спину больного подкладываются одна или несколько подушек, тонкие подушки подкладываются под руку и ногу.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3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 </a:t>
            </a:r>
            <a:r>
              <a:rPr lang="ru-RU" sz="1200" dirty="0"/>
              <a:t>Не допускать</a:t>
            </a:r>
            <a:r>
              <a:rPr lang="ru-RU" dirty="0"/>
              <a:t>, </a:t>
            </a:r>
            <a:r>
              <a:rPr lang="ru-RU" sz="1200" dirty="0"/>
              <a:t>чтобы при положении на боку пациент лежал непосредственно на большом вертеле бедра.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74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каждом перемещении – осматривать участки риска. </a:t>
            </a:r>
          </a:p>
          <a:p>
            <a:r>
              <a:rPr lang="ru-RU" dirty="0"/>
              <a:t>Результаты осмотра записывать в лист регистрации противопролежневых мероприятий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97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Перемещение пациента осуществляется бережно, исключая трение и сдвиг тканей, используя специальные механические, автоматизированные подъемники, подкладную простыню или слайдер, другие системы перемещения пациента.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5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Пациент, перемещаемый или перемещающийся в кресло, должен находиться на кровати с изменяющейся высотой</a:t>
            </a:r>
          </a:p>
          <a:p>
            <a:r>
              <a:rPr lang="ru-RU" dirty="0"/>
              <a:t>При транспортировке исключить сползание пациента с каталки, применяя временную фиксацию</a:t>
            </a:r>
          </a:p>
          <a:p>
            <a:r>
              <a:rPr lang="ru-RU" dirty="0"/>
              <a:t>При длительной транспортировке использовать  противопролежневые подкладки под ягодицы, пятки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07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уходе за  пациентом в условиях ОРИТ используется хлопчатобумажное постельное белье и легкое одеяло. Постельное белье должно быть  без швов, заплаток, пуговиц. Смену постельного белья  в отделении реанимации необходимо проводить ЕЖЕДНЕВНО + незамедлительно по мере  загрязнения.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9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смене простыни больного осторожно отодвигают на край постели, освободившуюся часть грязной простыни скатывают вдоль (как бинт) и на это место расстилают чистую простыню. После этого больного перекладывают (перекатывают) на чистую простыню, скатывают оставшуюся часть грязной и полностью расправляют свежую простыню.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3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Возможен иной алгоритм: грязную простыню скатывают сверху и снизу до половины туловища больного, одновременно сверху подкладывают чистую простыню и расстилают ее сверху вниз; после этого грязную простыню убирают снизу, а чистую простыню подводят сверху и полностью расправляют. При смене постельного белья необходимо избегать трения и смещения кожных покровов.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6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Пролежни могут возникать на любом этапе пребывания пациента в стационаре – </a:t>
            </a:r>
            <a:r>
              <a:rPr lang="ru-RU" sz="1200" b="1" dirty="0">
                <a:solidFill>
                  <a:srgbClr val="C00000"/>
                </a:solidFill>
              </a:rPr>
              <a:t>ОРИТ</a:t>
            </a:r>
            <a:r>
              <a:rPr lang="ru-RU" sz="1200" dirty="0"/>
              <a:t>, отделения сестринского ухода, паллиативные , гериатрические, неврологические отделения и т.д. – там, где пациент длительное время является </a:t>
            </a:r>
            <a:r>
              <a:rPr lang="ru-RU" sz="1200" b="1" i="1" dirty="0">
                <a:solidFill>
                  <a:srgbClr val="C00000"/>
                </a:solidFill>
              </a:rPr>
              <a:t>малоподвижным</a:t>
            </a:r>
          </a:p>
          <a:p>
            <a:r>
              <a:rPr lang="ru-RU" sz="1200" dirty="0"/>
              <a:t>Пролежни значительно снижают качество жизни, причиняя пациентам страдания, дискомфорт и боль</a:t>
            </a:r>
          </a:p>
          <a:p>
            <a:r>
              <a:rPr lang="ru-RU" sz="1200" dirty="0"/>
              <a:t>Наличие пролежней ассоциировано с рядом клинически значимых неблагоприятных исходов (у данной категории пациентов распространены инфекции, обезвоживание, анемия и нарушения баланса электролитов; риск смерти выше в 3-5 раз)</a:t>
            </a:r>
          </a:p>
          <a:p>
            <a:r>
              <a:rPr lang="ru-RU" sz="1200" dirty="0"/>
              <a:t>Затраты на лечение таких пациентов заметно возрастают за счет более длительного пребывания в стационаре, комплексной и интенсивной врачебной и медсестринской помощи и высокой частоты развития инфекционных осложнений</a:t>
            </a:r>
          </a:p>
          <a:p>
            <a:r>
              <a:rPr lang="ru-RU" sz="1200" dirty="0"/>
              <a:t>Своевременная профилактика позволяет предупредить развитие пролежней у больных группы риска более, чем в 80 % случаев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989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отделении реанимации чаще всего пациент находится БЕЗ НАТЕЛЬНОГО БЕЛЬЯ. </a:t>
            </a:r>
          </a:p>
          <a:p>
            <a:r>
              <a:rPr lang="ru-RU" dirty="0"/>
              <a:t>ПРИ НАЛИЧИИ НАТЕЛЬНОГО БЕЛЬЯ : оно должно быть просторным, из натуральных материалов, легко впитывающих влагу и не вызывающих раздражение, желательно бесшовное. </a:t>
            </a:r>
            <a:r>
              <a:rPr lang="ru-RU" b="1" dirty="0"/>
              <a:t>Смену белья и одежды  </a:t>
            </a:r>
            <a:r>
              <a:rPr lang="ru-RU" dirty="0"/>
              <a:t>проводить всегда при загрязнении, в отсутствие загрязнения – ежедневно.  </a:t>
            </a:r>
          </a:p>
          <a:p>
            <a:r>
              <a:rPr lang="ru-RU" b="1" dirty="0"/>
              <a:t>При смене рубашки </a:t>
            </a:r>
            <a:r>
              <a:rPr lang="ru-RU" dirty="0"/>
              <a:t>у пациента руку подводят под спину, подтягивают за край рубашки до затылка, снимают ее через голову и освобождают рукава. При повреждении или  обездвиженности одной из рук сначала снимают рубашку со здоровой руки. Надевают рубашку, наоборот, начиная с больной руки, и пропускают ее затем через голову по направлению к крестцу больного. При смене постельного  и нательного белья  избегать трения и смещения кожных покровов.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74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 постоянно поддерживать комфортное состояние больного в постели: стряхивать крошки, расправлять складки на нательном белье и простыне, использовать натяжные простыни, не допускать перегрева и переохлаждения пациента, следить за положением пациента во избежание его сдвигания, давления на проблемные участки тела, провисания стоп.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260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Полная обработка кожи пациента проводится не менее 2-х раз в день с целью предотвращения развития пролежней, профилактики инфекционных осложнений. Не следует допускать чрезмерного увлажнения или сухости кожи: при чрезмерном увлажнении - подсушивать, используя присыпки без талька, при сухости - увлажнять кремом, применяя для этого различные профессиональные (косметические) средства, медицинские изделия с увлажняющими и защитными свойствами для ухода за кожей</a:t>
            </a:r>
            <a:r>
              <a:rPr lang="ru-RU" b="1" dirty="0"/>
              <a:t> Мытье кожи </a:t>
            </a:r>
            <a:r>
              <a:rPr lang="ru-RU" dirty="0"/>
              <a:t>проводить без трения и кускового мыла, используя для этого профессиональные (косметические) средства, медицинские изделия для ухода за кожей, например, моющий лосьон, пена и др. Тщательно высушивать кожу после мытья </a:t>
            </a:r>
            <a:r>
              <a:rPr lang="ru-RU" b="1" i="1" dirty="0"/>
              <a:t>промокающими</a:t>
            </a:r>
            <a:r>
              <a:rPr lang="ru-RU" dirty="0"/>
              <a:t> движениями, уделяя особое внимание кожным складкам и проблемным зонам.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41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Уход за волосами осуществляется ежедневно, что повышает качество жизни пациента. Волосы  следует </a:t>
            </a:r>
            <a:r>
              <a:rPr lang="ru-RU" b="1" dirty="0"/>
              <a:t>расчесывать</a:t>
            </a:r>
            <a:r>
              <a:rPr lang="ru-RU" dirty="0"/>
              <a:t>, применяя индивидуальную щетку для волос. Мытье волос осуществляется по мере загрязнения, но не реже раза в неделю с использованием специальных устройств (ванночки). Использование "сухих" шампуней не заменяет регулярное мытье волос, но может использоваться для ежедневного ухода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36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Бритье осуществляется по мере роста бороды. </a:t>
            </a:r>
          </a:p>
          <a:p>
            <a:r>
              <a:rPr lang="ru-RU" dirty="0"/>
              <a:t>Стрижка ногтей проводится раз в 7-10 дней. </a:t>
            </a:r>
          </a:p>
          <a:p>
            <a:r>
              <a:rPr lang="ru-RU" dirty="0"/>
              <a:t>Обработка придатков кожи должна производиться в режиме максимального щажения и предупреждения повреждения кожных покровов.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17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Одна из наиболее деликатных проблем, доставляющая наибольший дискомфорт малоподвижным пациентам – это опорожнение мочевого пузыря и кишечника.  Как правило, пациентам  необходима помощь в использовании судна или калоприемника при осуществлении акта дефекации или мочеиспускания. Чисто вымытое и продезинфицированное судно с небольшим количеством воды, подводят под ягодицы больного, предварительно попросив его согнуть ноги в коленях и помогая ему свободной рукой несколько приподнять таз. Гигиеническую обработку </a:t>
            </a:r>
            <a:r>
              <a:rPr lang="ru-RU" dirty="0" err="1"/>
              <a:t>перианальной</a:t>
            </a:r>
            <a:r>
              <a:rPr lang="ru-RU" dirty="0"/>
              <a:t> области проводят в зависимости от консистенции кала либо не убирая подкладное судно (при жидкой консистенции), либо - без него.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50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Уход за промежностью и наружными половыми органами малоподвижного пациента проводится ежедневно, по мере загрязнения, регулярно, но не менее двух раз в день, даже в отсутствие видимого загрязнения. Для гигиенического ухода за промежностью и наружными половыми органами тяжелобольных следует применять профессиональные (косметические) средства, медицинские изделия для ухода за кожей, например, моющий лосьон, пена и др. . Тщательно высушивать кожу после мытья промокающими движениями, не используя изделия из махровой ткани, уделяя особое внимание кожным складкам и проблемным зонам.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64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 использовать абсорбирующие белье (впитывающие простыни (пеленки), подгузники, впитывающие трусы, урологические прокладки и вкладыши и др.), препятствующие увлажнению кожи, уменьшающие ее инфицированность при недержании мочи и кала. Выбор абсорбирующего белья является строго индивидуальным, зависит от тяжести состояния больного и степени недержания мочи, возраста, массы тела, телосложения, степени активности. Необходимо учитывать типоразмеры и степень впитывающей способности.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05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Поскольку исходная </a:t>
            </a:r>
            <a:r>
              <a:rPr lang="ru-RU" dirty="0" err="1"/>
              <a:t>нутритивная</a:t>
            </a:r>
            <a:r>
              <a:rPr lang="ru-RU" dirty="0"/>
              <a:t> недостаточность является фактором риска развития пролежней, особая роль в профилактике пролежней отводится </a:t>
            </a:r>
            <a:r>
              <a:rPr lang="ru-RU" b="1" dirty="0"/>
              <a:t>коррекции пищевого статуса.</a:t>
            </a:r>
          </a:p>
          <a:p>
            <a:r>
              <a:rPr lang="ru-RU" dirty="0"/>
              <a:t>Важно отметить следующие моменты. 1. Необходим сбалансированный рацион с достаточным количеством белка – не менее 120 г., при необходимости возможно применение специализированного питания с высоким содержанием протеина. 2. Обогащение рациона витаминами и микроэлементами (содержание аскорбиновой кислоты 500-1000 мг в сутки)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98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 обеспечить достаточное поступление жидкости в организм – не менее 1500 мл.  При этом обязательно  контролировать диурез.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58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Пролежни могут образовываться везде, где есть костные выступы, контактирующие с твердой поверхностью. Чаще всего в положении на спине это затылок, лопатки, крестец, пятки; в положении на боку – боковая поверхность бедер в проекции тазобедренных суставов.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754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88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Момент, когда ухаживающий родственник впервые остается с больным один на один – самый трудный, не только физически, но и морально. Первая неделя наедине с больным часто приводит родственников в отчаяние, возникает множество вопросов, на которые немедленно нужно найти ответ: как его положить, как покормить, что делать, если начнутся пролежни?</a:t>
            </a:r>
          </a:p>
          <a:p>
            <a:r>
              <a:rPr lang="ru-RU" dirty="0"/>
              <a:t>Медицинские работники должны обучить родственников правильному уходу за тяжелобольным, основным принципам профилактики пролежней, ознакомить со средствами ухода за такими пациентами.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736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1996E78D-AC0F-48C3-8479-7B15C2BFA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1C5D411-4CB6-4CE1-84EB-CCBF515AD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0" dirty="0">
                <a:latin typeface="Arial" panose="020B0604020202020204" pitchFamily="34" charset="0"/>
              </a:rPr>
              <a:t>Факторы риска принято делить на внутренние и внешние. Те и другие, в свою очередь, могут быть обратимыми и необратимыми.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условиях ОРИТ необходимо размещать пациента на трех- (и более) секционной функциональной кровати. На кровати должны быть поручни с обеих сторон и устройство для приподнимания изголовья кровати. Желательно иметь устройство для самостоятельного подтягивания больного с использованием рук (руки). Высота кровати должна быть на уровне середины бедер ухаживающего за больным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5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Пациент должен быть размещен на противопролежневом матраце с целью равномерного распределения давления на разные участки тела. Наиболее распространенные – ячеистые или баллонные матрасы с компрессором.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0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Компрессор попеременно нагнетает воздух в разные ячейки матраса, за счет чего создается разность в давлении на разные участки кожи. ВЫБОР ПРОТИВОПРОЛЕЖНЕВОГО МАТРАЦА зависит от степени риска развития пролежней и  массы тела пациента. : если вес до 100 кг, подойдет любая ячеистая модель, если более, стоит обратить внимание на матрасы баллонного типа.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43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 уязвимые участки необходимо подкладывать валики и противопролежневые подушки. Нельзя использовать надувные резиновые круги, "бублики».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08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Изменение положения тела осуществляют  каждые 2 ч,( в ночное время - по потребности с учетом риска развития пролежней). для профилактики пролежней используют следующие </a:t>
            </a:r>
            <a:r>
              <a:rPr lang="ru-RU" dirty="0" err="1"/>
              <a:t>фунциональные</a:t>
            </a:r>
            <a:r>
              <a:rPr lang="ru-RU" dirty="0"/>
              <a:t> положения пациентов в постели:</a:t>
            </a:r>
          </a:p>
          <a:p>
            <a:r>
              <a:rPr lang="ru-RU" dirty="0"/>
              <a:t>положение </a:t>
            </a:r>
            <a:r>
              <a:rPr lang="ru-RU" dirty="0" err="1"/>
              <a:t>Фаулера</a:t>
            </a:r>
            <a:r>
              <a:rPr lang="ru-RU" dirty="0"/>
              <a:t>( низкое и высокое), </a:t>
            </a:r>
          </a:p>
          <a:p>
            <a:r>
              <a:rPr lang="ru-RU" dirty="0"/>
              <a:t>положение "на боку",</a:t>
            </a:r>
          </a:p>
          <a:p>
            <a:r>
              <a:rPr lang="ru-RU" dirty="0"/>
              <a:t>положение </a:t>
            </a:r>
            <a:r>
              <a:rPr lang="ru-RU" dirty="0" err="1"/>
              <a:t>Симса</a:t>
            </a:r>
            <a:r>
              <a:rPr lang="ru-RU" dirty="0"/>
              <a:t>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9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486600" cy="3384375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ГБПОУ «Самарский медицинский колледж им. Н.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</a:rPr>
              <a:t>Ляпиной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Алгоритм процедур по профилактике пролежней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 контингента пациентов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 условиях ОРИТ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6984776" cy="12016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7030A0"/>
                </a:solidFill>
              </a:rPr>
              <a:t>                                        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Оленина Т.А. </a:t>
            </a:r>
          </a:p>
          <a:p>
            <a:pPr algn="l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    преподаватель ГБПОУ «СМК им Н.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Ляпиной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689C27C-7825-483B-9301-41F03F8EB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081088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82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Алгоритмы (направления) профилактических мероприятий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000" dirty="0"/>
              <a:t>мероприятия, направленные на</a:t>
            </a:r>
            <a:r>
              <a:rPr lang="ru-RU" sz="2000" b="1" dirty="0"/>
              <a:t> уменьшение давления на костные ткани  </a:t>
            </a:r>
            <a:r>
              <a:rPr lang="ru-RU" sz="2000" dirty="0"/>
              <a:t>(правила размещения и перемещения пациента в постели)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мероприятия, направленные на  </a:t>
            </a:r>
            <a:r>
              <a:rPr lang="ru-RU" sz="2000" b="1" dirty="0"/>
              <a:t>уменьшение сдвига и трения </a:t>
            </a:r>
            <a:r>
              <a:rPr lang="ru-RU" sz="2000" dirty="0"/>
              <a:t>(правила смены постельного и нательного белья, транспортировка пациента)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мероприятия, направленные  на </a:t>
            </a:r>
            <a:r>
              <a:rPr lang="ru-RU" sz="2000" b="1" dirty="0"/>
              <a:t>регулирование влажности кожи </a:t>
            </a:r>
            <a:r>
              <a:rPr lang="ru-RU" sz="2000" dirty="0"/>
              <a:t>(гигиенические мероприятия: уход за кожей, волосами, ногтями, наружными половыми органами и промежностью)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мероприятия, направленные на</a:t>
            </a:r>
            <a:r>
              <a:rPr lang="ru-RU" sz="2000" b="1" dirty="0"/>
              <a:t> организацию адекватного питания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b="1" dirty="0"/>
              <a:t>обучение</a:t>
            </a:r>
            <a:r>
              <a:rPr lang="ru-RU" sz="2000" dirty="0"/>
              <a:t> пациента </a:t>
            </a:r>
            <a:r>
              <a:rPr lang="ru-RU" sz="2000" b="1" dirty="0"/>
              <a:t>приемам самопомощи </a:t>
            </a:r>
            <a:r>
              <a:rPr lang="ru-RU" sz="2000" dirty="0"/>
              <a:t>для перемещения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b="1" dirty="0"/>
              <a:t>обучение близких уходу </a:t>
            </a:r>
            <a:r>
              <a:rPr lang="ru-RU" sz="2000" dirty="0"/>
              <a:t>за малоподвижным пациентом 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622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07DA6B-5E4C-4C8F-8240-051FF6909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5488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Размещение пациента на трех- (и более) секционной функциональной кровати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Должны быть поручни с обеих сторон и устройство  для приподнимания изголовья кровати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Высота кровати должна быть на уровне середины бедра ухаживающего за пациентом</a:t>
            </a:r>
          </a:p>
          <a:p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1EA934-CEB0-405B-8B3C-FC7362C9AF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821" y="4129309"/>
            <a:ext cx="2376264" cy="225698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5A9747A-F19C-4BBA-B0DE-0E99E96B0316}"/>
              </a:ext>
            </a:extLst>
          </p:cNvPr>
          <p:cNvCxnSpPr>
            <a:cxnSpLocks/>
          </p:cNvCxnSpPr>
          <p:nvPr/>
        </p:nvCxnSpPr>
        <p:spPr>
          <a:xfrm>
            <a:off x="3167681" y="4689140"/>
            <a:ext cx="1219945" cy="1224136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FDC0F1C-EE6E-4F44-9360-F95A40E22F15}"/>
              </a:ext>
            </a:extLst>
          </p:cNvPr>
          <p:cNvCxnSpPr>
            <a:cxnSpLocks/>
          </p:cNvCxnSpPr>
          <p:nvPr/>
        </p:nvCxnSpPr>
        <p:spPr>
          <a:xfrm flipH="1">
            <a:off x="3275855" y="4653136"/>
            <a:ext cx="1008115" cy="12961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3A92C4-0ACA-482A-88D7-9770D991FF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854" y="4149082"/>
            <a:ext cx="1616146" cy="243428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CD362BB-161A-489F-986B-67D0ACA6E2A4}"/>
              </a:ext>
            </a:extLst>
          </p:cNvPr>
          <p:cNvCxnSpPr/>
          <p:nvPr/>
        </p:nvCxnSpPr>
        <p:spPr>
          <a:xfrm>
            <a:off x="3059509" y="4509120"/>
            <a:ext cx="1328117" cy="167483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232A83C-135F-4CDA-B4DC-0C4E809CD911}"/>
              </a:ext>
            </a:extLst>
          </p:cNvPr>
          <p:cNvCxnSpPr/>
          <p:nvPr/>
        </p:nvCxnSpPr>
        <p:spPr>
          <a:xfrm flipH="1">
            <a:off x="3167681" y="4509120"/>
            <a:ext cx="1116289" cy="167483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C8673-1D11-47CA-B567-6B732ABEBB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7338" y="1574566"/>
            <a:ext cx="3779462" cy="37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9C9EFC-4F0D-461C-ABC9-D198A2F2CE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603406"/>
            <a:ext cx="4191000" cy="273630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BDB2F5A-169B-4B5D-A0B5-E495899DB2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Пациент должен быть размещен </a:t>
            </a:r>
            <a:r>
              <a:rPr lang="ru-RU" sz="2000" b="1" i="1" dirty="0">
                <a:solidFill>
                  <a:srgbClr val="C00000"/>
                </a:solidFill>
              </a:rPr>
              <a:t>на противопролежневом матраце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7A849E-CF0B-4855-A21E-4DB57E519E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047484"/>
            <a:ext cx="4060288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8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9F3A8-7537-447F-BD7A-370EAEEA2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Выбор противопролежневого матраца </a:t>
            </a:r>
          </a:p>
          <a:p>
            <a:pPr marL="0" indent="0">
              <a:buNone/>
            </a:pPr>
            <a:r>
              <a:rPr lang="ru-RU" sz="2000" dirty="0"/>
              <a:t>зависит от степени риска развития пролежней и  массы тела пациента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4B355D-6F0C-496A-85FA-66A73965B4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700808"/>
            <a:ext cx="4396680" cy="44253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7310F-C903-4BC8-A787-A488B47A6E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429000"/>
            <a:ext cx="2971800" cy="25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1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4314"/>
            <a:ext cx="8229600" cy="530902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/>
              <a:t>Под уязвимые участки необходимо подкладывать валики и противопролежневые подушки</a:t>
            </a:r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Нельзя использовать надувные резиновые круги, "бублики»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ADF790-EB52-4206-96A9-8811EED0E8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73" y="1905566"/>
            <a:ext cx="8229600" cy="19143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78FFD-D2E9-46F1-A527-179943E237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581128"/>
            <a:ext cx="2255716" cy="179847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5B7F846-4499-493F-94DA-B16AE9E39CE2}"/>
              </a:ext>
            </a:extLst>
          </p:cNvPr>
          <p:cNvCxnSpPr/>
          <p:nvPr/>
        </p:nvCxnSpPr>
        <p:spPr>
          <a:xfrm>
            <a:off x="3347864" y="4465294"/>
            <a:ext cx="1656184" cy="211806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1AD884D-5DF2-47D3-A9F8-C62DABEE5057}"/>
              </a:ext>
            </a:extLst>
          </p:cNvPr>
          <p:cNvCxnSpPr/>
          <p:nvPr/>
        </p:nvCxnSpPr>
        <p:spPr>
          <a:xfrm flipH="1">
            <a:off x="3419872" y="4437112"/>
            <a:ext cx="1584176" cy="214625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6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50630"/>
            <a:ext cx="8784976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Каждые 2 часа необходимо менять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положение пациента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8-10 ч</a:t>
            </a:r>
            <a:r>
              <a:rPr lang="ru-RU" sz="2000" dirty="0"/>
              <a:t>	положение Фаулера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10-12 ч</a:t>
            </a:r>
            <a:r>
              <a:rPr lang="ru-RU" sz="2000" dirty="0"/>
              <a:t>	положение «на левом боку»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12-14 ч</a:t>
            </a:r>
            <a:r>
              <a:rPr lang="ru-RU" sz="2000" dirty="0"/>
              <a:t>	положение «на правом боку»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14-16 ч</a:t>
            </a:r>
            <a:r>
              <a:rPr lang="ru-RU" sz="2000" dirty="0"/>
              <a:t>	положение Фаулера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16-18 ч</a:t>
            </a:r>
            <a:r>
              <a:rPr lang="ru-RU" sz="2000" dirty="0"/>
              <a:t>	положение Симса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18-20 ч</a:t>
            </a:r>
            <a:r>
              <a:rPr lang="ru-RU" sz="2000" dirty="0"/>
              <a:t>	положение Фаулера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20-22 ч</a:t>
            </a:r>
            <a:r>
              <a:rPr lang="ru-RU" sz="2000" dirty="0"/>
              <a:t>	положение «на правом боку»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22-24 ч</a:t>
            </a:r>
            <a:r>
              <a:rPr lang="ru-RU" sz="2000" dirty="0"/>
              <a:t>	положение «на левом боку»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0-2 ч</a:t>
            </a:r>
            <a:r>
              <a:rPr lang="ru-RU" sz="2000" dirty="0"/>
              <a:t>	положение Симса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2-4 ч</a:t>
            </a:r>
            <a:r>
              <a:rPr lang="ru-RU" sz="2000" dirty="0"/>
              <a:t>	положение «на правом боку»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4-6 ч</a:t>
            </a:r>
            <a:r>
              <a:rPr lang="ru-RU" sz="2000" dirty="0"/>
              <a:t>	положение «на левом боку»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6-8 ч</a:t>
            </a:r>
            <a:r>
              <a:rPr lang="ru-RU" sz="2000" dirty="0"/>
              <a:t>	положение Симса </a:t>
            </a:r>
          </a:p>
          <a:p>
            <a:pPr>
              <a:buFontTx/>
              <a:buChar char="-"/>
            </a:pP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CFFDD-4DE3-473D-9851-2B6DF003E3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545" y="1268760"/>
            <a:ext cx="430273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86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Виды функциональных положений пациента в постели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ПОЛОЖЕНИЕ ФАУЛЕРА</a:t>
            </a:r>
          </a:p>
          <a:p>
            <a:pPr marL="0" indent="0">
              <a:buNone/>
            </a:pPr>
            <a:r>
              <a:rPr lang="ru-RU" sz="2000" dirty="0"/>
              <a:t>(полулежа/полусидя) – лежа на спине с приподнятым изголовьем кровати под углом 45-60</a:t>
            </a:r>
            <a:r>
              <a:rPr lang="en-US" sz="2000" dirty="0"/>
              <a:t>ᵒ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Обеспечивается профилактика пролежней, облегчение дыхания и  общения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1B4C000-3616-44DE-8B3B-5E33374605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700808"/>
            <a:ext cx="40767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6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Виды функциональных положений пациента в постели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ПОЛОЖЕНИЕ СИМСА</a:t>
            </a:r>
          </a:p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cs typeface="Arial" panose="020B0604020202020204" pitchFamily="34" charset="0"/>
              </a:rPr>
              <a:t>- промежуточное между положением лежа на животе и на боку.</a:t>
            </a:r>
            <a:r>
              <a:rPr lang="ru-RU" altLang="ru-RU" sz="2000" dirty="0">
                <a:cs typeface="Arial" panose="020B0604020202020204" pitchFamily="34" charset="0"/>
              </a:rPr>
              <a:t> Если пациент лежит на животе, то одна подушка подкладывается под живот, а другая под голеностопные суставы, для того чтобы стопы свободно лежали и пальцы ног не упирались в матрац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9EBBBD-FCEA-4887-808C-EC55512427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3645024"/>
            <a:ext cx="6629400" cy="30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99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Виды функциональных положений пациента в постели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ПОЛОЖЕНИЕ НА БОКУ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Часто больному необходимо придание положения на боку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cs typeface="Arial" panose="020B0604020202020204" pitchFamily="34" charset="0"/>
              </a:rPr>
              <a:t>Для фиксирования его в этом положении под спину больного подкладываются одна или несколько подушек, тонкие подушки подкладываются под руку и ногу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83B24D-DA45-4788-8940-C094F86D8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861048"/>
            <a:ext cx="5584420" cy="23898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outerShdw blurRad="50800" dist="50800" dir="5400000" sx="1000" sy="1000" algn="ctr" rotWithShape="0">
              <a:schemeClr val="tx1">
                <a:alpha val="58000"/>
              </a:scheme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</p:pic>
    </p:spTree>
    <p:extLst>
      <p:ext uri="{BB962C8B-B14F-4D97-AF65-F5344CB8AC3E}">
        <p14:creationId xmlns:p14="http://schemas.microsoft.com/office/powerpoint/2010/main" val="207924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костных выступов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Виды функциональных положений пациента в постели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</a:rPr>
              <a:t>ПОЛОЖЕНИЕ НА БОКУ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517823-1CAB-4FA8-8D7B-9E665B5AE3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Не допускать</a:t>
            </a:r>
            <a:r>
              <a:rPr lang="ru-RU" dirty="0"/>
              <a:t>, </a:t>
            </a:r>
            <a:r>
              <a:rPr lang="ru-RU" sz="2000" dirty="0"/>
              <a:t>чтобы при положении на боку пациент лежал непосредственно на большом вертеле бедра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B353CF-89F0-4196-8E9F-71F6D8D8C3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140968"/>
            <a:ext cx="4392488" cy="18722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6252DE-301D-4A34-A8E4-C4D0AEF43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399" y="3212975"/>
            <a:ext cx="3962401" cy="2232249"/>
          </a:xfrm>
          <a:prstGeom prst="rect">
            <a:avLst/>
          </a:prstGeom>
        </p:spPr>
      </p:pic>
      <p:pic>
        <p:nvPicPr>
          <p:cNvPr id="9" name="Рисунок 8" descr="Восклицательный знак">
            <a:extLst>
              <a:ext uri="{FF2B5EF4-FFF2-40B4-BE49-F238E27FC236}">
                <a16:creationId xmlns:a16="http://schemas.microsoft.com/office/drawing/2014/main" id="{45DE58C6-99B1-460D-B10E-3F9FEAD45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6336" y="836712"/>
            <a:ext cx="109046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Статистические данные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Статистика частоты развития пролежней в ЛПУ России практически отсутствует</a:t>
            </a:r>
          </a:p>
          <a:p>
            <a:endParaRPr lang="ru-RU" sz="2000" dirty="0"/>
          </a:p>
          <a:p>
            <a:r>
              <a:rPr lang="ru-RU" sz="2000" dirty="0"/>
              <a:t>Проведены единичные </a:t>
            </a:r>
            <a:r>
              <a:rPr lang="ru-RU" sz="2000" b="1" i="1" dirty="0"/>
              <a:t>выборочные</a:t>
            </a:r>
            <a:r>
              <a:rPr lang="ru-RU" sz="2000" dirty="0"/>
              <a:t> статистические исследования, </a:t>
            </a:r>
          </a:p>
          <a:p>
            <a:pPr marL="0" indent="0">
              <a:buNone/>
            </a:pPr>
            <a:r>
              <a:rPr lang="ru-RU" sz="2000" dirty="0"/>
              <a:t>      по данным которых частота возникновения пролежней</a:t>
            </a:r>
          </a:p>
          <a:p>
            <a:pPr marL="0" indent="0">
              <a:buNone/>
            </a:pPr>
            <a:r>
              <a:rPr lang="ru-RU" sz="2000" dirty="0"/>
              <a:t>       у пациентов ОРИТ составила 1,2-1,8 % 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В больницах Европы и Северной Америки распространенность пролежней составляет 7,3-23 %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b="1" dirty="0"/>
              <a:t>Риск </a:t>
            </a:r>
            <a:r>
              <a:rPr lang="ru-RU" sz="2000" dirty="0"/>
              <a:t>возникновения пролежней </a:t>
            </a:r>
            <a:r>
              <a:rPr lang="ru-RU" sz="2000" b="1" dirty="0"/>
              <a:t>возрастает</a:t>
            </a:r>
            <a:r>
              <a:rPr lang="ru-RU" sz="2000" dirty="0"/>
              <a:t> у пациентов                       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 ограниченной подвижностью </a:t>
            </a:r>
            <a:r>
              <a:rPr lang="ru-RU" sz="2000" dirty="0"/>
              <a:t>вследствие многообразных причин: заболеваний или травм головного и спинного мозга, онкологической патологии, длительного послеоперационного периода,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продолжительного пребывания в отделениях реанимации и интенсивной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362267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давления на ткани в области </a:t>
            </a:r>
            <a:br>
              <a:rPr lang="ru-RU" sz="28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костных выступов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D46089-CAD0-417D-9ED7-306FB42ED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4280" cy="55446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При каждом перемещении – </a:t>
            </a:r>
            <a:r>
              <a:rPr lang="ru-RU" sz="2000" b="1" dirty="0">
                <a:solidFill>
                  <a:srgbClr val="C00000"/>
                </a:solidFill>
              </a:rPr>
              <a:t>осматривать</a:t>
            </a:r>
            <a:r>
              <a:rPr lang="ru-RU" sz="2000" b="1" dirty="0"/>
              <a:t> </a:t>
            </a:r>
            <a:r>
              <a:rPr lang="ru-RU" sz="2000" dirty="0"/>
              <a:t>участки риска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Результаты осмотра записывать в лист регистрации противопро-лежневых мероприятий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C9C79B-F826-4508-80CE-5531C3FA8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59"/>
          <a:stretch/>
        </p:blipFill>
        <p:spPr>
          <a:xfrm>
            <a:off x="1043608" y="2924944"/>
            <a:ext cx="2304256" cy="3744416"/>
          </a:xfrm>
          <a:prstGeom prst="rect">
            <a:avLst/>
          </a:prstGeo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699A7DE-7C45-43C0-B67F-4A8C7D134B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478" y="1124744"/>
            <a:ext cx="45365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38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D46089-CAD0-417D-9ED7-306FB42E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Перемещение пациента </a:t>
            </a:r>
            <a:r>
              <a:rPr lang="ru-RU" sz="2000" dirty="0"/>
              <a:t>осуществлять бережно, </a:t>
            </a:r>
            <a:r>
              <a:rPr lang="ru-RU" sz="2000" b="1" i="1" dirty="0">
                <a:solidFill>
                  <a:srgbClr val="C00000"/>
                </a:solidFill>
              </a:rPr>
              <a:t>исключая трение и сдвиг тканей</a:t>
            </a:r>
            <a:r>
              <a:rPr lang="ru-RU" sz="2000" dirty="0"/>
              <a:t>, используя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специальные механические, автоматизированные подъемники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подкладную простыню или слайдер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другие системы перемещения пациента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998DBD-3F06-4C5A-82CC-49D437F866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14" y="3284984"/>
            <a:ext cx="827908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2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D46089-CAD0-417D-9ED7-306FB42ED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1196751"/>
            <a:ext cx="4248472" cy="47263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Пациент, перемещаемый в кресло, должен находиться </a:t>
            </a:r>
            <a:r>
              <a:rPr lang="ru-RU" sz="2000" b="1" i="1" dirty="0">
                <a:solidFill>
                  <a:srgbClr val="C00000"/>
                </a:solidFill>
              </a:rPr>
              <a:t>на кровати с изменяющейся высотой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При транспортировке </a:t>
            </a:r>
            <a:r>
              <a:rPr lang="ru-RU" sz="2000" b="1" i="1" dirty="0"/>
              <a:t>исключить сползание </a:t>
            </a:r>
            <a:r>
              <a:rPr lang="ru-RU" sz="2000" dirty="0"/>
              <a:t>пациента с каталки, применяя временную </a:t>
            </a:r>
            <a:r>
              <a:rPr lang="ru-RU" sz="2000" b="1" i="1" dirty="0">
                <a:solidFill>
                  <a:srgbClr val="C00000"/>
                </a:solidFill>
              </a:rPr>
              <a:t>фиксацию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При </a:t>
            </a:r>
            <a:r>
              <a:rPr lang="ru-RU" sz="2000" b="1" i="1" dirty="0"/>
              <a:t>длительной транспортировке  </a:t>
            </a:r>
            <a:r>
              <a:rPr lang="ru-RU" sz="2000" dirty="0"/>
              <a:t>использовать противопролежневые </a:t>
            </a:r>
            <a:r>
              <a:rPr lang="ru-RU" sz="2000" b="1" i="1" dirty="0">
                <a:solidFill>
                  <a:srgbClr val="C00000"/>
                </a:solidFill>
              </a:rPr>
              <a:t>подкладки </a:t>
            </a:r>
            <a:r>
              <a:rPr lang="ru-RU" sz="2000" dirty="0"/>
              <a:t>под ягодицы, пятки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840AA1F-D5ED-42F3-8972-3A5D6F8F4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29"/>
          <a:stretch/>
        </p:blipFill>
        <p:spPr>
          <a:xfrm>
            <a:off x="4788023" y="1195022"/>
            <a:ext cx="3302023" cy="29742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69B2B3-3CBA-4AE0-8AFF-7EA2BF4562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93" y="5043416"/>
            <a:ext cx="2416214" cy="14054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3D8B6A-4E21-453E-8F0B-0A95093D3E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79"/>
          <a:stretch/>
        </p:blipFill>
        <p:spPr>
          <a:xfrm>
            <a:off x="4788024" y="4171025"/>
            <a:ext cx="3302024" cy="233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3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38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D46089-CAD0-417D-9ED7-306FB42E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425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Использовать </a:t>
            </a:r>
            <a:r>
              <a:rPr lang="ru-RU" sz="2400" b="1" i="1" dirty="0">
                <a:solidFill>
                  <a:srgbClr val="C00000"/>
                </a:solidFill>
              </a:rPr>
              <a:t>хлопчатобумажное</a:t>
            </a:r>
            <a:r>
              <a:rPr lang="ru-RU" sz="2400" dirty="0"/>
              <a:t> постельное белье и легкое одеяло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i="1" dirty="0">
                <a:solidFill>
                  <a:srgbClr val="C00000"/>
                </a:solidFill>
              </a:rPr>
              <a:t>Смену постельного белья </a:t>
            </a:r>
            <a:r>
              <a:rPr lang="ru-RU" sz="2400" dirty="0"/>
              <a:t>осуществлять </a:t>
            </a:r>
            <a:r>
              <a:rPr lang="ru-RU" sz="2400" b="1" i="1" dirty="0"/>
              <a:t>ежедневно</a:t>
            </a:r>
            <a:r>
              <a:rPr lang="ru-RU" sz="2400" dirty="0"/>
              <a:t> и при загрязнении*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1800" dirty="0"/>
              <a:t>*СанПиН 3.3686-21 «Санитарно-эпидемиологические требования по профилактике инфекционных болезней"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BF323-3125-40FA-B0B9-C71B83E9E9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780928"/>
            <a:ext cx="3751565" cy="25488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D8F103-13DF-48AD-AE4F-DE856F7A68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80928"/>
            <a:ext cx="3632126" cy="25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72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D46089-CAD0-417D-9ED7-306FB42ED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Смена постельного белья</a:t>
            </a:r>
          </a:p>
          <a:p>
            <a:pPr marL="0" indent="0">
              <a:buNone/>
            </a:pPr>
            <a:r>
              <a:rPr lang="ru-RU" sz="2400" dirty="0"/>
              <a:t>При смене простыни: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больного осторожно отодвигают на край постели, освободившуюся часть грязной простыни скатывают вдоль (как бинт)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на это место расстилают чистую простыню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после этого больного перекладывают (перекатывают) на чистую простыню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скатывают оставшуюся часть грязной простыни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полностью расправляют свежую простыню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24379F3-1753-493B-BE71-E720DA178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20172"/>
            <a:ext cx="4038600" cy="22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53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704DDDA-9331-45D0-AAF1-1F6AC40C5C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700808"/>
            <a:ext cx="3672408" cy="437209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7DF0928-F642-4432-8E2C-3D9A9FB551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Смена постельного белья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грязную простыню скатывают сверху и снизу до половины туловища больного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одновременно сверху подкладывают чистую простыню и расстилают ее сверху вниз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после этого грязную простыню убирают снизу, а чистую простыню подводят сверху и полностью расправляют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520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38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D46089-CAD0-417D-9ED7-306FB42ED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3062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rgbClr val="C00000"/>
                </a:solidFill>
              </a:rPr>
              <a:t>Смена нательного белья</a:t>
            </a:r>
          </a:p>
          <a:p>
            <a:pPr marL="0" indent="0">
              <a:buNone/>
            </a:pPr>
            <a:r>
              <a:rPr lang="ru-RU" sz="2200" dirty="0"/>
              <a:t>Нательное белье должно быть просторным, из натуральных материалов. </a:t>
            </a:r>
          </a:p>
          <a:p>
            <a:pPr marL="0" indent="0">
              <a:buNone/>
            </a:pPr>
            <a:r>
              <a:rPr lang="ru-RU" sz="2200" dirty="0"/>
              <a:t>Смену белья и одежды  проводить всегда при загрязнении, в отсутствие загрязнения – ежедневно. 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                        </a:t>
            </a:r>
          </a:p>
          <a:p>
            <a:pPr marL="0" indent="0">
              <a:buNone/>
            </a:pPr>
            <a:r>
              <a:rPr lang="ru-RU" sz="2000" dirty="0"/>
              <a:t>                              </a:t>
            </a:r>
            <a:r>
              <a:rPr lang="ru-RU" sz="2200" dirty="0"/>
              <a:t>При смене постельного  и нательного белья  </a:t>
            </a:r>
          </a:p>
          <a:p>
            <a:pPr marL="0" indent="0">
              <a:buNone/>
            </a:pPr>
            <a:r>
              <a:rPr lang="ru-RU" sz="2200" dirty="0"/>
              <a:t>                          </a:t>
            </a:r>
            <a:r>
              <a:rPr lang="ru-RU" sz="2200" b="1" i="1" dirty="0">
                <a:solidFill>
                  <a:srgbClr val="C00000"/>
                </a:solidFill>
              </a:rPr>
              <a:t>избегать трения и смещения кожных покровов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766D32-80B9-4304-AEB1-8EC9B9724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492896"/>
            <a:ext cx="4032448" cy="29523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45022C-A85D-411F-BE26-DCAB846B9A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504276"/>
            <a:ext cx="1091279" cy="107908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D79ED2-AC85-480C-9E1D-D42B39ABF5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492896"/>
            <a:ext cx="4320480" cy="286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9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D46089-CAD0-417D-9ED7-306FB42ED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330824" cy="5211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Необходимо постоянно поддерживать </a:t>
            </a:r>
            <a:r>
              <a:rPr lang="ru-RU" sz="2400" b="1" i="1" dirty="0">
                <a:solidFill>
                  <a:srgbClr val="C00000"/>
                </a:solidFill>
              </a:rPr>
              <a:t>комфортное состояние больного в постели</a:t>
            </a:r>
            <a:r>
              <a:rPr lang="ru-RU" sz="2400" i="1" dirty="0">
                <a:solidFill>
                  <a:srgbClr val="C00000"/>
                </a:solidFill>
              </a:rPr>
              <a:t>: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стряхивать крошки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расправлять складки на нательном белье и простыне, использовать натяжные простыни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не допускать перегрева и переохлаждения пациента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следить за положением пациента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AE851BD9-1F2F-4C54-92A0-DA3308F476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201383"/>
            <a:ext cx="2664296" cy="22996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823217-51FC-45D0-9D22-C5CC26D055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861048"/>
            <a:ext cx="2952328" cy="22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Регулирование влажности кожи </a:t>
            </a:r>
            <a:endParaRPr lang="ru-RU" dirty="0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56D1F961-E8DE-4006-ADB2-57571D0BD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9678" y="1417638"/>
            <a:ext cx="974008" cy="2188840"/>
          </a:xfrm>
          <a:prstGeom prst="rect">
            <a:avLst/>
          </a:prstGeo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A880760F-78A0-4E1F-B308-0FA4F25AC7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703" y="1417639"/>
            <a:ext cx="2479980" cy="218884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8BD0583-1C9C-418A-BECD-AA7C5018C9DD}"/>
              </a:ext>
            </a:extLst>
          </p:cNvPr>
          <p:cNvSpPr/>
          <p:nvPr/>
        </p:nvSpPr>
        <p:spPr>
          <a:xfrm>
            <a:off x="427316" y="1340768"/>
            <a:ext cx="4288699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Уход за кожей пациента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Обработку кожи пациента проводить </a:t>
            </a:r>
            <a:r>
              <a:rPr lang="ru-RU" sz="2000" b="1" i="1" dirty="0"/>
              <a:t>не менее 2-х раз в день</a:t>
            </a:r>
            <a:r>
              <a:rPr lang="ru-RU" sz="2000" dirty="0"/>
              <a:t> с целью предотвращения развития пролежней, профилактики инфекционных осложнений*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Мытье кожи проводить бережно, без трения, используя для этого </a:t>
            </a:r>
            <a:r>
              <a:rPr lang="ru-RU" sz="2000" b="1" dirty="0"/>
              <a:t>профессиональные </a:t>
            </a:r>
            <a:r>
              <a:rPr lang="ru-RU" sz="2000" dirty="0"/>
              <a:t>(косметические) средства, медицинские изделия для ухода за кожей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r>
              <a:rPr lang="ru-RU" sz="2000" dirty="0"/>
              <a:t>*С</a:t>
            </a:r>
            <a:r>
              <a:rPr lang="ru-RU" sz="1600" dirty="0"/>
              <a:t>анПиН 3.3686-21 </a:t>
            </a:r>
          </a:p>
          <a:p>
            <a:r>
              <a:rPr lang="ru-RU" sz="1600" dirty="0"/>
              <a:t>«Санитарно-эпидемиологические требования по профилактике инфекционных болезней" </a:t>
            </a:r>
          </a:p>
          <a:p>
            <a:endParaRPr lang="ru-RU" sz="2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235A31-B2E1-432E-A6A1-DCD144DA62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789040"/>
            <a:ext cx="3712635" cy="25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2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Регулирование влажности кожи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D7B70C9-1C66-4541-A369-E8BA0FA4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Уход за волосами пациента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осуществлять ежедневно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волосы  следует </a:t>
            </a:r>
            <a:r>
              <a:rPr lang="ru-RU" sz="2000" b="1" dirty="0"/>
              <a:t>расчесывать</a:t>
            </a:r>
            <a:r>
              <a:rPr lang="ru-RU" sz="2000" dirty="0"/>
              <a:t>, применяя индивидуальную щетку для волос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/>
              <a:t>мытье</a:t>
            </a:r>
            <a:r>
              <a:rPr lang="ru-RU" sz="2000" dirty="0"/>
              <a:t> волос - по мере</a:t>
            </a:r>
          </a:p>
          <a:p>
            <a:pPr marL="0" indent="0">
              <a:buNone/>
            </a:pPr>
            <a:r>
              <a:rPr lang="ru-RU" sz="2000" dirty="0"/>
              <a:t>      загрязнения, но не реже 1 раза</a:t>
            </a:r>
          </a:p>
          <a:p>
            <a:pPr marL="0" indent="0">
              <a:buNone/>
            </a:pPr>
            <a:r>
              <a:rPr lang="ru-RU" sz="2000" dirty="0"/>
              <a:t>      в неделю с использованием </a:t>
            </a:r>
          </a:p>
          <a:p>
            <a:pPr marL="0" indent="0">
              <a:buNone/>
            </a:pPr>
            <a:r>
              <a:rPr lang="ru-RU" sz="2000" dirty="0"/>
              <a:t>      специальных устройств</a:t>
            </a:r>
          </a:p>
          <a:p>
            <a:pPr marL="0" indent="0">
              <a:buNone/>
            </a:pPr>
            <a:r>
              <a:rPr lang="ru-RU" sz="2000" dirty="0"/>
              <a:t>      (ванночки)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A4D50A-6674-46C3-9FDD-798FE50683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708920"/>
            <a:ext cx="40770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Масштабные последствия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ru-RU" sz="2000" dirty="0"/>
              <a:t>Пролежни могут возникать на любом этапе пребывания пациента в стационаре – </a:t>
            </a:r>
            <a:r>
              <a:rPr lang="ru-RU" sz="2000" b="1" dirty="0">
                <a:solidFill>
                  <a:srgbClr val="C00000"/>
                </a:solidFill>
              </a:rPr>
              <a:t>ОРИТ</a:t>
            </a:r>
            <a:r>
              <a:rPr lang="ru-RU" sz="2000" dirty="0"/>
              <a:t>, отделения сестринского ухода, паллиативные , гериатрические, неврологические отделения и т.д. </a:t>
            </a:r>
          </a:p>
          <a:p>
            <a:r>
              <a:rPr lang="ru-RU" sz="2000" dirty="0"/>
              <a:t>Пролежни значительно снижают качество жизни, причиняя пациентам страдания, дискомфорт и боль</a:t>
            </a:r>
          </a:p>
          <a:p>
            <a:r>
              <a:rPr lang="ru-RU" sz="2000" dirty="0"/>
              <a:t>Наличие пролежней ассоциировано с рядом клинически значимых неблагоприятных исходов </a:t>
            </a:r>
          </a:p>
          <a:p>
            <a:r>
              <a:rPr lang="ru-RU" sz="2000" dirty="0"/>
              <a:t>Затраты на лечение таких пациентов заметно возрастают за счет более длительного пребывания в стационаре, комплексной и интенсивной врачебной и медсестринской помощи и высокой частоты развития инфекционных осложнений</a:t>
            </a:r>
          </a:p>
          <a:p>
            <a:r>
              <a:rPr lang="ru-RU" sz="2000" dirty="0"/>
              <a:t>Своевременная профилактика позволяет предупредить развитие пролежней у больных группы риска более, чем в 80 % случаев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7225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Регулирование влажности кожи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FD7B70C9-1C66-4541-A369-E8BA0FA4B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Уход за кожей пациента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Обработка придатков кожи  </a:t>
            </a:r>
          </a:p>
          <a:p>
            <a:pPr marL="0" indent="0">
              <a:buNone/>
            </a:pPr>
            <a:r>
              <a:rPr lang="ru-RU" sz="2000" dirty="0"/>
              <a:t>должна производиться в режиме максимального щажения и предупреждения повреждения кожных покровов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C4C777-3D30-4FAE-A177-137FBAC307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132110"/>
            <a:ext cx="3816424" cy="26885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5BB1B3-3A2E-4FA1-84DB-0D1F0E17D5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132109"/>
            <a:ext cx="3600399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68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2AF266-5D72-4A8F-BE4F-09CAE361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Опорожнение мочевого пузыря и кишечника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ABD28D-23CA-4CB8-BDE7-82C69B5C49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77679"/>
            <a:ext cx="3893604" cy="2074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4BB803-B2E5-4C9A-AFDE-7B59681F86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416" y="4447366"/>
            <a:ext cx="3755632" cy="20742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56E7AA-3539-4E17-A49F-D71B871C23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68" y="4249644"/>
            <a:ext cx="3935217" cy="20742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9CFF05-4370-4E9F-8FF7-292AE59A35B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416" y="1961305"/>
            <a:ext cx="3672408" cy="20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23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2AF266-5D72-4A8F-BE4F-09CAE361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Уход за промежностью и наружными половыми органами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ежедневно, по мере загрязнения, регулярно, но </a:t>
            </a:r>
            <a:r>
              <a:rPr lang="ru-RU" sz="2000" b="1" dirty="0"/>
              <a:t>не менее двух раз в день</a:t>
            </a:r>
            <a:r>
              <a:rPr lang="ru-RU" sz="2000" dirty="0"/>
              <a:t>, даже в отсутствие видимого загрязнения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гигиенический уход за промежностью и наружными половыми органами тяжелобольных осуществлять с применением профессиональных (косметических) средств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7" name="Picture 4" descr="https://i.ytimg.com/vi/vOKgK2p5Dlw/maxresdefault.jpg">
            <a:extLst>
              <a:ext uri="{FF2B5EF4-FFF2-40B4-BE49-F238E27FC236}">
                <a16:creationId xmlns:a16="http://schemas.microsoft.com/office/drawing/2014/main" id="{170952B9-9BC5-4DC1-BD56-7C22C59A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859" y="3428999"/>
            <a:ext cx="5642429" cy="31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989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Уменьшение сдвига и трения кожи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2AF266-5D72-4A8F-BE4F-09CAE361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При недержании: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мочи</a:t>
            </a:r>
            <a:r>
              <a:rPr lang="ru-RU" sz="2000" b="1" dirty="0"/>
              <a:t> </a:t>
            </a:r>
            <a:r>
              <a:rPr lang="ru-RU" sz="2000" dirty="0"/>
              <a:t>– смена подгузников каждые 4 часа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кала</a:t>
            </a:r>
            <a:r>
              <a:rPr lang="ru-RU" sz="2000" i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– смена подгузников немедленно </a:t>
            </a:r>
          </a:p>
          <a:p>
            <a:pPr marL="0" indent="0">
              <a:buNone/>
            </a:pPr>
            <a:r>
              <a:rPr lang="ru-RU" sz="2000" dirty="0"/>
              <a:t>после дефекации с последующей </a:t>
            </a:r>
          </a:p>
          <a:p>
            <a:pPr marL="0" indent="0">
              <a:buNone/>
            </a:pPr>
            <a:r>
              <a:rPr lang="ru-RU" sz="2000" dirty="0"/>
              <a:t>бережной гигиенической процедурой </a:t>
            </a:r>
          </a:p>
          <a:p>
            <a:pPr marL="0" indent="0" algn="ctr">
              <a:buNone/>
            </a:pPr>
            <a:endParaRPr lang="ru-RU" sz="2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538B38E-9974-4FF0-948B-9A0D277A7D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724025"/>
            <a:ext cx="3312368" cy="1993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AAD873-49FD-4CAA-8BEC-C86F5CD12A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809" y="4037894"/>
            <a:ext cx="4230991" cy="2088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EC8821-CE3D-4C64-8EEF-A0E9EEB696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29000"/>
            <a:ext cx="3888432" cy="26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29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Организация питания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2AF266-5D72-4A8F-BE4F-09CAE361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Обеспечение сбалансированного рациона с достаточным количеством белка – не менее 120 грамм в сутки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Применение</a:t>
            </a:r>
            <a:r>
              <a:rPr lang="ru-RU" sz="2000" b="1" i="1" dirty="0">
                <a:solidFill>
                  <a:srgbClr val="C00000"/>
                </a:solidFill>
              </a:rPr>
              <a:t> специализированного питания с высоким содержанием протеина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Обогащение рациона </a:t>
            </a:r>
            <a:r>
              <a:rPr lang="ru-RU" sz="2000" b="1" i="1" dirty="0">
                <a:solidFill>
                  <a:srgbClr val="C00000"/>
                </a:solidFill>
              </a:rPr>
              <a:t>витаминами и микроэлементами </a:t>
            </a:r>
            <a:r>
              <a:rPr lang="ru-RU" sz="2000" dirty="0"/>
              <a:t>(содержание аскорбиновой кислоты 500-1000 мг в сутки)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27EA7E-B2D1-46E6-A4E8-EEBF9D0FA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709" y="3140968"/>
            <a:ext cx="5061942" cy="2808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3213F8-3802-4F09-B796-57B661B7E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51"/>
          <a:stretch/>
        </p:blipFill>
        <p:spPr>
          <a:xfrm>
            <a:off x="311551" y="3140968"/>
            <a:ext cx="333775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13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215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Организация питания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2AF266-5D72-4A8F-BE4F-09CAE361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rgbClr val="C00000"/>
                </a:solidFill>
              </a:rPr>
              <a:t>Достаточное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количество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C00000"/>
                </a:solidFill>
              </a:rPr>
              <a:t>жидкости </a:t>
            </a:r>
            <a:r>
              <a:rPr lang="ru-RU" sz="2000" b="1" dirty="0">
                <a:solidFill>
                  <a:srgbClr val="C00000"/>
                </a:solidFill>
              </a:rPr>
              <a:t>–</a:t>
            </a:r>
            <a:r>
              <a:rPr lang="ru-RU" sz="2000" b="1" dirty="0"/>
              <a:t> </a:t>
            </a:r>
          </a:p>
          <a:p>
            <a:pPr marL="0" indent="0">
              <a:buNone/>
            </a:pPr>
            <a:r>
              <a:rPr lang="ru-RU" sz="2000" b="1" dirty="0"/>
              <a:t>не менее 1500 мл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07A2E6-A461-400B-9084-BF056DB6A5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232209"/>
            <a:ext cx="3178696" cy="31683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911247-BEDB-49AC-9DB3-A02AA24AE3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0728"/>
            <a:ext cx="3466728" cy="24482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53816B-52CF-409B-A7F8-5B0DEBFE3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7" y="3573016"/>
            <a:ext cx="3466728" cy="2843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EE9530-88DE-4FBF-BA97-E7C6C9790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1003189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20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215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Обучение пациента навыкам самопомощи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2AF266-5D72-4A8F-BE4F-09CAE361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8792"/>
            <a:ext cx="8229600" cy="53973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Выяснить у больного, что он может делать самостоятельно, а в чем ему необходима помощь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Мотивировать  активность  пациента (при отсутствии противопоказаний)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761037" cy="352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30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07B08F-46B8-4B5E-AB73-A65ACC05B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215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Обучение близких уходу за пациентом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B2AF266-5D72-4A8F-BE4F-09CAE3619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Обучить родственников: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основным принципам профилактики пролежней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правилам использования средств ухода за тяжелобольным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37A0D1-42DE-4DAD-860C-6F8706A6C7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636911"/>
            <a:ext cx="5472608" cy="34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04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	В отличие от острых, хронические раны, такие как пролежни, заживают медленно, значительно снижая качество жизни пациентов.</a:t>
            </a:r>
          </a:p>
          <a:p>
            <a:pPr marL="0" indent="0">
              <a:buNone/>
            </a:pPr>
            <a:r>
              <a:rPr lang="ru-RU" sz="2400" dirty="0"/>
              <a:t>	Только </a:t>
            </a:r>
            <a:r>
              <a:rPr lang="ru-RU" sz="2400" b="1" dirty="0"/>
              <a:t>полноценная и своевременная профилактика пролежней </a:t>
            </a:r>
            <a:r>
              <a:rPr lang="ru-RU" sz="2400" dirty="0"/>
              <a:t>позволит предупредить их развитие у больных, находящихся в отделениях реанимации и интенсивной терапии, а значит, и повысить вероятность благоприятного исхода.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263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Благодарю </a:t>
            </a:r>
          </a:p>
          <a:p>
            <a:pPr algn="ctr">
              <a:buNone/>
            </a:pPr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</a:rPr>
              <a:t>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Пролежни -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это язвенно-некротические повреждения кожных покровов</a:t>
            </a:r>
            <a:r>
              <a:rPr lang="ru-RU" sz="2000" dirty="0"/>
              <a:t>, развивающиеся у ослабленных лежачих больных </a:t>
            </a:r>
            <a:r>
              <a:rPr lang="ru-RU" sz="2000" b="1" dirty="0"/>
              <a:t>с нарушенной микроциркуляцией</a:t>
            </a:r>
            <a:r>
              <a:rPr lang="ru-RU" sz="2000" dirty="0"/>
              <a:t>, </a:t>
            </a:r>
          </a:p>
          <a:p>
            <a:pPr marL="0" indent="0">
              <a:buNone/>
            </a:pPr>
            <a:r>
              <a:rPr lang="ru-RU" sz="2000" dirty="0"/>
              <a:t>на тех областях тела, </a:t>
            </a:r>
          </a:p>
          <a:p>
            <a:pPr marL="0" indent="0">
              <a:buNone/>
            </a:pPr>
            <a:r>
              <a:rPr lang="ru-RU" sz="2000" dirty="0"/>
              <a:t>которые подвергаются </a:t>
            </a:r>
            <a:r>
              <a:rPr lang="ru-RU" sz="2000" b="1" i="1" dirty="0"/>
              <a:t>постоянному давлению, срезывающей (сдвигающей) силе и трению</a:t>
            </a:r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endParaRPr lang="ru-RU" sz="2000" b="1" i="1" dirty="0"/>
          </a:p>
          <a:p>
            <a:pPr marL="0" indent="0">
              <a:buNone/>
            </a:pPr>
            <a:r>
              <a:rPr lang="ru-RU" sz="1400" dirty="0"/>
              <a:t>(Национальный стандарт РФ Надлежащая медицинская практика. Инфологическая модель Профилактика пролежней ГОСТ Р56819-2015)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E40542A-6265-4C1E-89DB-931A33D8B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00809"/>
            <a:ext cx="4038600" cy="28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3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FB7AD2B-BF3A-4117-90CF-88E8D4855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F497D">
                    <a:lumMod val="75000"/>
                  </a:srgbClr>
                </a:solidFill>
              </a:rPr>
              <a:t>Места появления пролежней</a:t>
            </a:r>
            <a:endParaRPr lang="ru-RU" dirty="0"/>
          </a:p>
        </p:txBody>
      </p:sp>
      <p:pic>
        <p:nvPicPr>
          <p:cNvPr id="1026" name="Picture 2" descr="пролежни локализация крестец копчик ягодицы пятки пролежни лечение уход">
            <a:extLst>
              <a:ext uri="{FF2B5EF4-FFF2-40B4-BE49-F238E27FC236}">
                <a16:creationId xmlns:a16="http://schemas.microsoft.com/office/drawing/2014/main" id="{85FD8490-D679-408D-BEC1-0AF763DFCD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166018"/>
            <a:ext cx="3826768" cy="47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7CC8ACF0-AE13-493C-B888-1ECBB1A35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992" y="1166019"/>
            <a:ext cx="4186808" cy="47112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Наиболее уязвимые места                  (в зависимости от положения больного и точек давления) - </a:t>
            </a:r>
          </a:p>
          <a:p>
            <a:pPr marL="0" indent="0">
              <a:buNone/>
            </a:pP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 - затылок, лопатки, крестец, локти, пятки</a:t>
            </a:r>
          </a:p>
          <a:p>
            <a:pPr marL="0" indent="0">
              <a:buNone/>
            </a:pPr>
            <a:r>
              <a:rPr lang="ru-RU" sz="2000" dirty="0"/>
              <a:t> - ухо, плечо, область тазобедренного сустава, колено, лодыжки 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4738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>
            <a:extLst>
              <a:ext uri="{FF2B5EF4-FFF2-40B4-BE49-F238E27FC236}">
                <a16:creationId xmlns:a16="http://schemas.microsoft.com/office/drawing/2014/main" id="{F0864E8D-8FCB-43A5-8344-9487E7EE1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569796"/>
            <a:ext cx="6336704" cy="8648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i="0" dirty="0">
                <a:solidFill>
                  <a:schemeClr val="tx2">
                    <a:lumMod val="75000"/>
                  </a:schemeClr>
                </a:solidFill>
              </a:rPr>
              <a:t>Факторы риска развития пролежней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935F980E-5406-4C86-9E26-E10B38634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2491236"/>
            <a:ext cx="3024188" cy="578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i="0" dirty="0">
                <a:solidFill>
                  <a:schemeClr val="accent2">
                    <a:lumMod val="50000"/>
                  </a:schemeClr>
                </a:solidFill>
              </a:rPr>
              <a:t>Внутренние</a:t>
            </a:r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F22640ED-BFCE-4D03-B5BC-5869F795F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491236"/>
            <a:ext cx="3024187" cy="5789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i="0" dirty="0">
                <a:solidFill>
                  <a:schemeClr val="accent2">
                    <a:lumMod val="50000"/>
                  </a:schemeClr>
                </a:solidFill>
              </a:rPr>
              <a:t>Внешние</a:t>
            </a:r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089C0BD1-02E8-485D-B71C-9A1AB08D4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5" y="5373688"/>
            <a:ext cx="5976665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Необратимые</a:t>
            </a:r>
          </a:p>
        </p:txBody>
      </p:sp>
      <p:sp>
        <p:nvSpPr>
          <p:cNvPr id="67593" name="Rectangle 9">
            <a:extLst>
              <a:ext uri="{FF2B5EF4-FFF2-40B4-BE49-F238E27FC236}">
                <a16:creationId xmlns:a16="http://schemas.microsoft.com/office/drawing/2014/main" id="{9694DBEE-C39F-46FF-B2B5-721268AA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292973"/>
            <a:ext cx="3167063" cy="7203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</a:rPr>
              <a:t>Обратимые </a:t>
            </a:r>
          </a:p>
        </p:txBody>
      </p:sp>
      <p:sp>
        <p:nvSpPr>
          <p:cNvPr id="67594" name="AutoShape 10">
            <a:extLst>
              <a:ext uri="{FF2B5EF4-FFF2-40B4-BE49-F238E27FC236}">
                <a16:creationId xmlns:a16="http://schemas.microsoft.com/office/drawing/2014/main" id="{D76C95DC-10C8-42B5-A706-76D531A5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1555750"/>
            <a:ext cx="287337" cy="722882"/>
          </a:xfrm>
          <a:prstGeom prst="downArrow">
            <a:avLst>
              <a:gd name="adj1" fmla="val 50000"/>
              <a:gd name="adj2" fmla="val 8494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5" name="AutoShape 11">
            <a:extLst>
              <a:ext uri="{FF2B5EF4-FFF2-40B4-BE49-F238E27FC236}">
                <a16:creationId xmlns:a16="http://schemas.microsoft.com/office/drawing/2014/main" id="{447EBBB3-C135-4436-8F01-3510CF564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555750"/>
            <a:ext cx="287338" cy="722882"/>
          </a:xfrm>
          <a:prstGeom prst="downArrow">
            <a:avLst>
              <a:gd name="adj1" fmla="val 50000"/>
              <a:gd name="adj2" fmla="val 8494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6" name="AutoShape 12">
            <a:extLst>
              <a:ext uri="{FF2B5EF4-FFF2-40B4-BE49-F238E27FC236}">
                <a16:creationId xmlns:a16="http://schemas.microsoft.com/office/drawing/2014/main" id="{ED357DBC-0891-4129-8EED-98984FC22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356993"/>
            <a:ext cx="287337" cy="720080"/>
          </a:xfrm>
          <a:prstGeom prst="downArrow">
            <a:avLst>
              <a:gd name="adj1" fmla="val 50000"/>
              <a:gd name="adj2" fmla="val 8494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altLang="ru-RU"/>
          </a:p>
        </p:txBody>
      </p:sp>
      <p:sp>
        <p:nvSpPr>
          <p:cNvPr id="67597" name="AutoShape 13">
            <a:extLst>
              <a:ext uri="{FF2B5EF4-FFF2-40B4-BE49-F238E27FC236}">
                <a16:creationId xmlns:a16="http://schemas.microsoft.com/office/drawing/2014/main" id="{531B817A-57BA-4CB9-AD6B-E8950E27E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286125"/>
            <a:ext cx="287338" cy="790948"/>
          </a:xfrm>
          <a:prstGeom prst="downArrow">
            <a:avLst>
              <a:gd name="adj1" fmla="val 50000"/>
              <a:gd name="adj2" fmla="val 84945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9" name="AutoShape 15">
            <a:extLst>
              <a:ext uri="{FF2B5EF4-FFF2-40B4-BE49-F238E27FC236}">
                <a16:creationId xmlns:a16="http://schemas.microsoft.com/office/drawing/2014/main" id="{5503B2E9-2486-4050-B266-95029E892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286125"/>
            <a:ext cx="288925" cy="1584326"/>
          </a:xfrm>
          <a:prstGeom prst="downArrow">
            <a:avLst>
              <a:gd name="adj1" fmla="val 50000"/>
              <a:gd name="adj2" fmla="val 168269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16">
            <a:extLst>
              <a:ext uri="{FF2B5EF4-FFF2-40B4-BE49-F238E27FC236}">
                <a16:creationId xmlns:a16="http://schemas.microsoft.com/office/drawing/2014/main" id="{7724117E-CFFF-45C7-8ED9-8E4442F21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356992"/>
            <a:ext cx="288925" cy="1513458"/>
          </a:xfrm>
          <a:prstGeom prst="downArrow">
            <a:avLst>
              <a:gd name="adj1" fmla="val 50000"/>
              <a:gd name="adj2" fmla="val 168269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Необратимые факторы риска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Внутренние:</a:t>
            </a:r>
          </a:p>
          <a:p>
            <a:pPr>
              <a:buFontTx/>
              <a:buChar char="-"/>
            </a:pPr>
            <a:r>
              <a:rPr lang="ru-RU" sz="2000" dirty="0"/>
              <a:t>старческий возраст</a:t>
            </a:r>
          </a:p>
          <a:p>
            <a:pPr>
              <a:buFontTx/>
              <a:buChar char="-"/>
            </a:pPr>
            <a:r>
              <a:rPr lang="ru-RU" sz="2000" dirty="0"/>
              <a:t>терминальное состояние</a:t>
            </a:r>
          </a:p>
          <a:p>
            <a:pPr>
              <a:buFontTx/>
              <a:buChar char="-"/>
            </a:pPr>
            <a:r>
              <a:rPr lang="ru-RU" sz="2000" dirty="0"/>
              <a:t>дистрофические изменения кожи</a:t>
            </a:r>
          </a:p>
          <a:p>
            <a:pPr>
              <a:buFontTx/>
              <a:buChar char="-"/>
            </a:pPr>
            <a:r>
              <a:rPr lang="ru-RU" sz="2000" dirty="0"/>
              <a:t>неврологические расстройства</a:t>
            </a:r>
          </a:p>
          <a:p>
            <a:pPr>
              <a:buFontTx/>
              <a:buChar char="-"/>
            </a:pPr>
            <a:r>
              <a:rPr lang="ru-RU" sz="2000" dirty="0"/>
              <a:t>изменение сознания (спутанное сознание, кома)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E185220-04AD-4466-B370-A267282B68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Внешние:</a:t>
            </a:r>
          </a:p>
          <a:p>
            <a:pPr>
              <a:buFontTx/>
              <a:buChar char="-"/>
            </a:pPr>
            <a:r>
              <a:rPr lang="ru-RU" sz="2000" dirty="0"/>
              <a:t>предшествующее обширное хирургическое вмешательство более 2 ч.</a:t>
            </a:r>
          </a:p>
          <a:p>
            <a:pPr>
              <a:buFontTx/>
              <a:buChar char="-"/>
            </a:pPr>
            <a:r>
              <a:rPr lang="ru-RU" sz="2000" dirty="0"/>
              <a:t>травмы позвоночника, костей таза, органов брюшной полости</a:t>
            </a:r>
          </a:p>
          <a:p>
            <a:pPr>
              <a:buFontTx/>
              <a:buChar char="-"/>
            </a:pPr>
            <a:r>
              <a:rPr lang="ru-RU" sz="2000" dirty="0"/>
              <a:t>повреждения головного и спинного мозга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26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Обратимые факторы риска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b="1" i="1" dirty="0">
                <a:solidFill>
                  <a:schemeClr val="accent2">
                    <a:lumMod val="75000"/>
                  </a:schemeClr>
                </a:solidFill>
              </a:rPr>
              <a:t>Внутренние:</a:t>
            </a:r>
          </a:p>
          <a:p>
            <a:pPr>
              <a:buFontTx/>
              <a:buChar char="-"/>
            </a:pPr>
            <a:r>
              <a:rPr lang="ru-RU" sz="2000" dirty="0"/>
              <a:t>истощение/ожирение</a:t>
            </a:r>
          </a:p>
          <a:p>
            <a:pPr>
              <a:buFontTx/>
              <a:buChar char="-"/>
            </a:pPr>
            <a:r>
              <a:rPr lang="ru-RU" sz="2000" dirty="0"/>
              <a:t>нарушение подвижности (ограниченная подвижность, обездвиженность)</a:t>
            </a:r>
          </a:p>
          <a:p>
            <a:pPr>
              <a:buFontTx/>
              <a:buChar char="-"/>
            </a:pPr>
            <a:r>
              <a:rPr lang="ru-RU" sz="2000" dirty="0"/>
              <a:t>анемия</a:t>
            </a:r>
          </a:p>
          <a:p>
            <a:pPr>
              <a:buFontTx/>
              <a:buChar char="-"/>
            </a:pPr>
            <a:r>
              <a:rPr lang="ru-RU" sz="2000" dirty="0"/>
              <a:t>сердечная недостаточность</a:t>
            </a:r>
          </a:p>
          <a:p>
            <a:pPr>
              <a:buFontTx/>
              <a:buChar char="-"/>
            </a:pPr>
            <a:r>
              <a:rPr lang="ru-RU" sz="2000" dirty="0"/>
              <a:t>обезвоживание</a:t>
            </a:r>
          </a:p>
          <a:p>
            <a:pPr>
              <a:buFontTx/>
              <a:buChar char="-"/>
            </a:pPr>
            <a:r>
              <a:rPr lang="ru-RU" sz="2000" dirty="0"/>
              <a:t>гипотензия</a:t>
            </a:r>
          </a:p>
          <a:p>
            <a:pPr>
              <a:buFontTx/>
              <a:buChar char="-"/>
            </a:pPr>
            <a:r>
              <a:rPr lang="ru-RU" sz="2000" dirty="0"/>
              <a:t>недержание мочи, кала</a:t>
            </a:r>
          </a:p>
          <a:p>
            <a:pPr>
              <a:buFontTx/>
              <a:buChar char="-"/>
            </a:pPr>
            <a:r>
              <a:rPr lang="ru-RU" sz="2000" dirty="0"/>
              <a:t>нарушение периферического кровообращения и микроциркуляции</a:t>
            </a:r>
          </a:p>
          <a:p>
            <a:pPr>
              <a:buFontTx/>
              <a:buChar char="-"/>
            </a:pPr>
            <a:r>
              <a:rPr lang="ru-RU" sz="2000" dirty="0"/>
              <a:t>нарушение психомоторной активности (апатия, возбуждение, беспокойство)</a:t>
            </a:r>
          </a:p>
          <a:p>
            <a:pPr>
              <a:buFontTx/>
              <a:buChar char="-"/>
            </a:pPr>
            <a:r>
              <a:rPr lang="ru-RU" sz="2000" dirty="0"/>
              <a:t>бессонница</a:t>
            </a:r>
          </a:p>
          <a:p>
            <a:pPr>
              <a:buFontTx/>
              <a:buChar char="-"/>
            </a:pPr>
            <a:r>
              <a:rPr lang="ru-RU" sz="2000" dirty="0"/>
              <a:t>боль</a:t>
            </a:r>
          </a:p>
          <a:p>
            <a:pPr>
              <a:buFontTx/>
              <a:buChar char="-"/>
            </a:pPr>
            <a:r>
              <a:rPr lang="ru-RU" sz="2000" dirty="0"/>
              <a:t>курение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494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Обратимые факторы риска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Внешние:</a:t>
            </a:r>
          </a:p>
          <a:p>
            <a:pPr>
              <a:buFontTx/>
              <a:buChar char="-"/>
            </a:pPr>
            <a:r>
              <a:rPr lang="ru-RU" sz="2000" dirty="0"/>
              <a:t>плохой гигиенический уход</a:t>
            </a:r>
          </a:p>
          <a:p>
            <a:pPr>
              <a:buFontTx/>
              <a:buChar char="-"/>
            </a:pPr>
            <a:r>
              <a:rPr lang="ru-RU" sz="2000" dirty="0"/>
              <a:t>неправильно подобранные методы и средства по уходу</a:t>
            </a:r>
          </a:p>
          <a:p>
            <a:pPr>
              <a:buFontTx/>
              <a:buChar char="-"/>
            </a:pPr>
            <a:r>
              <a:rPr lang="ru-RU" sz="2000" dirty="0"/>
              <a:t>складки на постельном и нательном белье</a:t>
            </a:r>
          </a:p>
          <a:p>
            <a:pPr>
              <a:buFontTx/>
              <a:buChar char="-"/>
            </a:pPr>
            <a:r>
              <a:rPr lang="ru-RU" sz="2000" dirty="0"/>
              <a:t>неправильная техника перемещения больного в кровати</a:t>
            </a:r>
          </a:p>
          <a:p>
            <a:pPr>
              <a:buFontTx/>
              <a:buChar char="-"/>
            </a:pPr>
            <a:r>
              <a:rPr lang="ru-RU" sz="2000" dirty="0"/>
              <a:t>нарушение техники расположения больного в кровати</a:t>
            </a:r>
          </a:p>
          <a:p>
            <a:pPr>
              <a:buFontTx/>
              <a:buChar char="-"/>
            </a:pPr>
            <a:r>
              <a:rPr lang="ru-RU" sz="2000" dirty="0"/>
              <a:t>нарушение технологии применения противопролежневых систем (матрацы, подушки и т.д.)</a:t>
            </a:r>
          </a:p>
          <a:p>
            <a:pPr>
              <a:buFontTx/>
              <a:buChar char="-"/>
            </a:pPr>
            <a:r>
              <a:rPr lang="ru-RU" sz="2000" dirty="0"/>
              <a:t>изменения микроклимата кожи (перегрев, переохлаждение, сухость, избыточное увлажнение)</a:t>
            </a:r>
          </a:p>
          <a:p>
            <a:pPr>
              <a:buFontTx/>
              <a:buChar char="-"/>
            </a:pPr>
            <a:r>
              <a:rPr lang="ru-RU" sz="2000" dirty="0"/>
              <a:t>неправильная техника массажа и подбор средств для массажа</a:t>
            </a:r>
          </a:p>
          <a:p>
            <a:pPr>
              <a:buFontTx/>
              <a:buChar char="-"/>
            </a:pPr>
            <a:r>
              <a:rPr lang="ru-RU" sz="2000" dirty="0"/>
              <a:t>недостаточное употребление протеина</a:t>
            </a:r>
          </a:p>
          <a:p>
            <a:pPr>
              <a:buFontTx/>
              <a:buChar char="-"/>
            </a:pPr>
            <a:r>
              <a:rPr lang="ru-RU" sz="2000" dirty="0"/>
              <a:t>применение цитостатиков, гормонов, НПВС</a:t>
            </a:r>
          </a:p>
          <a:p>
            <a:pPr>
              <a:buFontTx/>
              <a:buChar char="-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15127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3437</Words>
  <Application>Microsoft Office PowerPoint</Application>
  <PresentationFormat>Экран (4:3)</PresentationFormat>
  <Paragraphs>358</Paragraphs>
  <Slides>39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Тема Office</vt:lpstr>
      <vt:lpstr>ГБПОУ «Самарский медицинский колледж им. Н. Ляпиной»  Алгоритм процедур по профилактике пролежней  у контингента пациентов  в условиях ОРИТ</vt:lpstr>
      <vt:lpstr>Статистические данные </vt:lpstr>
      <vt:lpstr>Масштабные последствия </vt:lpstr>
      <vt:lpstr>Пролежни - </vt:lpstr>
      <vt:lpstr>Места появления пролежней</vt:lpstr>
      <vt:lpstr>Презентация PowerPoint</vt:lpstr>
      <vt:lpstr>Необратимые факторы риска</vt:lpstr>
      <vt:lpstr>Обратимые факторы риска</vt:lpstr>
      <vt:lpstr>Обратимые факторы риска</vt:lpstr>
      <vt:lpstr>Алгоритмы (направления) профилактических мероприятий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давления на ткани в области  костных выступов</vt:lpstr>
      <vt:lpstr>Уменьшение сдвига и трения кожи </vt:lpstr>
      <vt:lpstr>Уменьшение сдвига и трения кожи </vt:lpstr>
      <vt:lpstr>Уменьшение сдвига и трения кожи </vt:lpstr>
      <vt:lpstr>Уменьшение сдвига и трения кожи </vt:lpstr>
      <vt:lpstr>Уменьшение сдвига и трения кожи </vt:lpstr>
      <vt:lpstr>Уменьшение сдвига и трения кожи </vt:lpstr>
      <vt:lpstr>Уменьшение сдвига и трения кожи </vt:lpstr>
      <vt:lpstr>Регулирование влажности кожи </vt:lpstr>
      <vt:lpstr>Регулирование влажности кожи </vt:lpstr>
      <vt:lpstr>Регулирование влажности кожи </vt:lpstr>
      <vt:lpstr>Уменьшение сдвига и трения кожи </vt:lpstr>
      <vt:lpstr>Уменьшение сдвига и трения кожи </vt:lpstr>
      <vt:lpstr>Уменьшение сдвига и трения кожи </vt:lpstr>
      <vt:lpstr>Организация питания </vt:lpstr>
      <vt:lpstr>Организация питания </vt:lpstr>
      <vt:lpstr>Обучение пациента навыкам самопомощи </vt:lpstr>
      <vt:lpstr>Обучение близких уходу за пациентом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эффективности обслуживания пациентов пожилого возраста в системе АПК»</dc:title>
  <dc:creator>Manager</dc:creator>
  <cp:lastModifiedBy>Сергей Ненашев</cp:lastModifiedBy>
  <cp:revision>291</cp:revision>
  <dcterms:modified xsi:type="dcterms:W3CDTF">2023-02-28T07:32:31Z</dcterms:modified>
</cp:coreProperties>
</file>