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3" r:id="rId4"/>
    <p:sldId id="260" r:id="rId5"/>
    <p:sldId id="269" r:id="rId6"/>
    <p:sldId id="261" r:id="rId7"/>
    <p:sldId id="265" r:id="rId8"/>
    <p:sldId id="271" r:id="rId9"/>
    <p:sldId id="284" r:id="rId10"/>
    <p:sldId id="282" r:id="rId11"/>
    <p:sldId id="258" r:id="rId12"/>
    <p:sldId id="278" r:id="rId13"/>
    <p:sldId id="274" r:id="rId14"/>
    <p:sldId id="259" r:id="rId15"/>
    <p:sldId id="270" r:id="rId16"/>
    <p:sldId id="277" r:id="rId17"/>
    <p:sldId id="268" r:id="rId18"/>
    <p:sldId id="276" r:id="rId19"/>
    <p:sldId id="275" r:id="rId20"/>
    <p:sldId id="279" r:id="rId21"/>
    <p:sldId id="266" r:id="rId22"/>
    <p:sldId id="262" r:id="rId23"/>
    <p:sldId id="263" r:id="rId24"/>
    <p:sldId id="285" r:id="rId25"/>
    <p:sldId id="286" r:id="rId26"/>
    <p:sldId id="287" r:id="rId27"/>
    <p:sldId id="288" r:id="rId28"/>
    <p:sldId id="289" r:id="rId29"/>
    <p:sldId id="264" r:id="rId30"/>
    <p:sldId id="267" r:id="rId31"/>
    <p:sldId id="272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6500" y="6076950"/>
            <a:ext cx="5080000" cy="5207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МЕДИЦИНСКАЯ СЕСТРА ГБУЗ СГКБ № 1 ИМ. Н.И. ПИРОГОВА</a:t>
            </a:r>
            <a:b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БОРЧАНИНОВА Ю.В.</a:t>
            </a:r>
            <a:br>
              <a:rPr lang="ru-RU" sz="2000" b="1" i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/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idx="4294967295"/>
          </p:nvPr>
        </p:nvSpPr>
        <p:spPr>
          <a:xfrm>
            <a:off x="6286500" y="127000"/>
            <a:ext cx="5219700" cy="50165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5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dirty="0"/>
            </a:br>
            <a:r>
              <a:rPr lang="ru-RU" dirty="0"/>
              <a:t>          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эффективности деятельности медицинской сестры отделения реанимации и палаты интенсивной терапии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/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0000"/>
                    </a14:imgEffect>
                    <a14:imgEffect>
                      <a14:brightnessContrast bright="2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887" y="1727200"/>
            <a:ext cx="5078413" cy="306705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60500" y="350619"/>
            <a:ext cx="627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ГБУЗ СГКБ № 1 им. Н.И. Пирогова</a:t>
            </a:r>
            <a:br>
              <a:rPr lang="ru-RU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9651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2" y="410633"/>
            <a:ext cx="8534400" cy="1049868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Статистические данные по движению пациентов в отделениях </a:t>
            </a:r>
            <a:r>
              <a:rPr lang="ru-RU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АиР</a:t>
            </a:r>
            <a:r>
              <a:rPr lang="ru-RU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2022 год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680212"/>
              </p:ext>
            </p:extLst>
          </p:nvPr>
        </p:nvGraphicFramePr>
        <p:xfrm>
          <a:off x="1511300" y="1811866"/>
          <a:ext cx="8801100" cy="4478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0275">
                  <a:extLst>
                    <a:ext uri="{9D8B030D-6E8A-4147-A177-3AD203B41FA5}">
                      <a16:colId xmlns:a16="http://schemas.microsoft.com/office/drawing/2014/main" val="2642720494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072851402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2236113057"/>
                    </a:ext>
                  </a:extLst>
                </a:gridCol>
                <a:gridCol w="2200275">
                  <a:extLst>
                    <a:ext uri="{9D8B030D-6E8A-4147-A177-3AD203B41FA5}">
                      <a16:colId xmlns:a16="http://schemas.microsoft.com/office/drawing/2014/main" val="459460739"/>
                    </a:ext>
                  </a:extLst>
                </a:gridCol>
              </a:tblGrid>
              <a:tr h="111971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Поступило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Умерло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Переведены в профильные отделения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044657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отделение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1579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442 (28%)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1137 (72%)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4084391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отделение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1468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468 (32%)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1000 (68%)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7839014"/>
                  </a:ext>
                </a:extLst>
              </a:tr>
              <a:tr h="1119717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3047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910 (30%)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2137 (70%)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567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036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2478616"/>
            <a:ext cx="4241800" cy="31813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1100" y="2697691"/>
            <a:ext cx="3657600" cy="27432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841500" y="542836"/>
            <a:ext cx="919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Реанимационное отделение № 26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расположено в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хирургическом корпусе на 6 этаже на 18 коек. В основном находятся пациенты с хирургической патологией.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8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50" y="2108200"/>
            <a:ext cx="2952750" cy="3937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250" y="2108200"/>
            <a:ext cx="2914650" cy="38862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975" y="2108201"/>
            <a:ext cx="3213100" cy="3937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74900" y="453936"/>
            <a:ext cx="7327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Реанимационное отделение № 28</a:t>
            </a:r>
            <a:endParaRPr lang="ru-RU" sz="1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расположено во </a:t>
            </a:r>
            <a:r>
              <a:rPr lang="en-US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хирургическом корпусе на 3 этаже на 24 койки. В основном находятся пациенты с сосудистой патологией</a:t>
            </a: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1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12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215726"/>
              </p:ext>
            </p:extLst>
          </p:nvPr>
        </p:nvGraphicFramePr>
        <p:xfrm>
          <a:off x="6658132" y="2095501"/>
          <a:ext cx="5102066" cy="19291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39689">
                  <a:extLst>
                    <a:ext uri="{9D8B030D-6E8A-4147-A177-3AD203B41FA5}">
                      <a16:colId xmlns:a16="http://schemas.microsoft.com/office/drawing/2014/main" val="3008565682"/>
                    </a:ext>
                  </a:extLst>
                </a:gridCol>
                <a:gridCol w="1888746">
                  <a:extLst>
                    <a:ext uri="{9D8B030D-6E8A-4147-A177-3AD203B41FA5}">
                      <a16:colId xmlns:a16="http://schemas.microsoft.com/office/drawing/2014/main" val="1305612001"/>
                    </a:ext>
                  </a:extLst>
                </a:gridCol>
                <a:gridCol w="1373631">
                  <a:extLst>
                    <a:ext uri="{9D8B030D-6E8A-4147-A177-3AD203B41FA5}">
                      <a16:colId xmlns:a16="http://schemas.microsoft.com/office/drawing/2014/main" val="800732821"/>
                    </a:ext>
                  </a:extLst>
                </a:gridCol>
              </a:tblGrid>
              <a:tr h="728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Должность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 штату, шт. ед.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Физические лица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5317922"/>
                  </a:ext>
                </a:extLst>
              </a:tr>
              <a:tr h="4292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Палатная медсестра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37,25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024649"/>
                  </a:ext>
                </a:extLst>
              </a:tr>
              <a:tr h="7713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Медсестра - </a:t>
                      </a:r>
                      <a:r>
                        <a:rPr lang="ru-RU" sz="1400" dirty="0" err="1">
                          <a:effectLst/>
                        </a:rPr>
                        <a:t>анестезистка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2616818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105502" y="534453"/>
            <a:ext cx="5190967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Штат отделений  </a:t>
            </a:r>
            <a:r>
              <a:rPr lang="ru-RU" alt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АиР</a:t>
            </a:r>
            <a:r>
              <a:rPr lang="ru-RU" alt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представлен в таблице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59" y="1397418"/>
            <a:ext cx="5638243" cy="42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31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2234" y="3517900"/>
            <a:ext cx="4399729" cy="299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82756"/>
              </p:ext>
            </p:extLst>
          </p:nvPr>
        </p:nvGraphicFramePr>
        <p:xfrm>
          <a:off x="1985328" y="1422400"/>
          <a:ext cx="7082472" cy="16041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5375">
                  <a:extLst>
                    <a:ext uri="{9D8B030D-6E8A-4147-A177-3AD203B41FA5}">
                      <a16:colId xmlns:a16="http://schemas.microsoft.com/office/drawing/2014/main" val="1387188952"/>
                    </a:ext>
                  </a:extLst>
                </a:gridCol>
                <a:gridCol w="1397238">
                  <a:extLst>
                    <a:ext uri="{9D8B030D-6E8A-4147-A177-3AD203B41FA5}">
                      <a16:colId xmlns:a16="http://schemas.microsoft.com/office/drawing/2014/main" val="1337990064"/>
                    </a:ext>
                  </a:extLst>
                </a:gridCol>
                <a:gridCol w="1717170">
                  <a:extLst>
                    <a:ext uri="{9D8B030D-6E8A-4147-A177-3AD203B41FA5}">
                      <a16:colId xmlns:a16="http://schemas.microsoft.com/office/drawing/2014/main" val="549209097"/>
                    </a:ext>
                  </a:extLst>
                </a:gridCol>
                <a:gridCol w="1392689">
                  <a:extLst>
                    <a:ext uri="{9D8B030D-6E8A-4147-A177-3AD203B41FA5}">
                      <a16:colId xmlns:a16="http://schemas.microsoft.com/office/drawing/2014/main" val="2358180896"/>
                    </a:ext>
                  </a:extLst>
                </a:gridCol>
              </a:tblGrid>
              <a:tr h="4010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0-3 года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4-10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21-30 лет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5313646"/>
                  </a:ext>
                </a:extLst>
              </a:tr>
              <a:tr h="4010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Палатная медсестра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23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000" b="1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5536959"/>
                  </a:ext>
                </a:extLst>
              </a:tr>
              <a:tr h="802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Медсестра - анестезистка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5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10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12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5635047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279616" y="336592"/>
            <a:ext cx="6385083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Стаж  работы среднего медицинского персонала 26 отделения </a:t>
            </a:r>
            <a:r>
              <a:rPr kumimoji="0" lang="ru-RU" altLang="ru-RU" sz="24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АиР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423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500" y="3417663"/>
            <a:ext cx="3771900" cy="30879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124" y="2617211"/>
            <a:ext cx="4071676" cy="3393063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26726"/>
              </p:ext>
            </p:extLst>
          </p:nvPr>
        </p:nvGraphicFramePr>
        <p:xfrm>
          <a:off x="5651500" y="606661"/>
          <a:ext cx="5880100" cy="25654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2725">
                  <a:extLst>
                    <a:ext uri="{9D8B030D-6E8A-4147-A177-3AD203B41FA5}">
                      <a16:colId xmlns:a16="http://schemas.microsoft.com/office/drawing/2014/main" val="1326846189"/>
                    </a:ext>
                  </a:extLst>
                </a:gridCol>
                <a:gridCol w="817275">
                  <a:extLst>
                    <a:ext uri="{9D8B030D-6E8A-4147-A177-3AD203B41FA5}">
                      <a16:colId xmlns:a16="http://schemas.microsoft.com/office/drawing/2014/main" val="2822560671"/>
                    </a:ext>
                  </a:extLst>
                </a:gridCol>
                <a:gridCol w="977613">
                  <a:extLst>
                    <a:ext uri="{9D8B030D-6E8A-4147-A177-3AD203B41FA5}">
                      <a16:colId xmlns:a16="http://schemas.microsoft.com/office/drawing/2014/main" val="332285478"/>
                    </a:ext>
                  </a:extLst>
                </a:gridCol>
                <a:gridCol w="992443">
                  <a:extLst>
                    <a:ext uri="{9D8B030D-6E8A-4147-A177-3AD203B41FA5}">
                      <a16:colId xmlns:a16="http://schemas.microsoft.com/office/drawing/2014/main" val="1068015186"/>
                    </a:ext>
                  </a:extLst>
                </a:gridCol>
                <a:gridCol w="1130044">
                  <a:extLst>
                    <a:ext uri="{9D8B030D-6E8A-4147-A177-3AD203B41FA5}">
                      <a16:colId xmlns:a16="http://schemas.microsoft.com/office/drawing/2014/main" val="3634760670"/>
                    </a:ext>
                  </a:extLst>
                </a:gridCol>
              </a:tblGrid>
              <a:tr h="11165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II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Высшая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Без категории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12531646"/>
                  </a:ext>
                </a:extLst>
              </a:tr>
              <a:tr h="72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Палатная медсестра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15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89779961"/>
                  </a:ext>
                </a:extLst>
              </a:tr>
              <a:tr h="7244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Медсестра - анестезистка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1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5392865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73324" y="179090"/>
            <a:ext cx="4973376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Квалификационные категории СМП   отделений</a:t>
            </a:r>
            <a:r>
              <a:rPr kumimoji="0" lang="ru-RU" altLang="ru-RU" sz="2400" b="0" i="0" u="none" strike="noStrike" cap="none" normalizeH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400" b="0" i="0" u="none" strike="noStrike" cap="none" normalizeH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АиР</a:t>
            </a: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категории в отделении 48% 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 26% (15 чел.) - студенты </a:t>
            </a:r>
            <a:r>
              <a:rPr lang="ru-RU" sz="20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СамГМУ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22% (12 чел.) – молодые специалисты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82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78914"/>
              </p:ext>
            </p:extLst>
          </p:nvPr>
        </p:nvGraphicFramePr>
        <p:xfrm>
          <a:off x="6079172" y="4129716"/>
          <a:ext cx="5617528" cy="20062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48250">
                  <a:extLst>
                    <a:ext uri="{9D8B030D-6E8A-4147-A177-3AD203B41FA5}">
                      <a16:colId xmlns:a16="http://schemas.microsoft.com/office/drawing/2014/main" val="3012345629"/>
                    </a:ext>
                  </a:extLst>
                </a:gridCol>
                <a:gridCol w="693026">
                  <a:extLst>
                    <a:ext uri="{9D8B030D-6E8A-4147-A177-3AD203B41FA5}">
                      <a16:colId xmlns:a16="http://schemas.microsoft.com/office/drawing/2014/main" val="3053407503"/>
                    </a:ext>
                  </a:extLst>
                </a:gridCol>
                <a:gridCol w="693026">
                  <a:extLst>
                    <a:ext uri="{9D8B030D-6E8A-4147-A177-3AD203B41FA5}">
                      <a16:colId xmlns:a16="http://schemas.microsoft.com/office/drawing/2014/main" val="923629926"/>
                    </a:ext>
                  </a:extLst>
                </a:gridCol>
                <a:gridCol w="690853">
                  <a:extLst>
                    <a:ext uri="{9D8B030D-6E8A-4147-A177-3AD203B41FA5}">
                      <a16:colId xmlns:a16="http://schemas.microsoft.com/office/drawing/2014/main" val="2300197221"/>
                    </a:ext>
                  </a:extLst>
                </a:gridCol>
                <a:gridCol w="771779">
                  <a:extLst>
                    <a:ext uri="{9D8B030D-6E8A-4147-A177-3AD203B41FA5}">
                      <a16:colId xmlns:a16="http://schemas.microsoft.com/office/drawing/2014/main" val="4219951303"/>
                    </a:ext>
                  </a:extLst>
                </a:gridCol>
                <a:gridCol w="920594">
                  <a:extLst>
                    <a:ext uri="{9D8B030D-6E8A-4147-A177-3AD203B41FA5}">
                      <a16:colId xmlns:a16="http://schemas.microsoft.com/office/drawing/2014/main" val="4233866594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до 25 лет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25-29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30-39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40-49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50 и старше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1440570"/>
                  </a:ext>
                </a:extLst>
              </a:tr>
              <a:tr h="5509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Палатная медсестра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30583784"/>
                  </a:ext>
                </a:extLst>
              </a:tr>
              <a:tr h="883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Медсестра - </a:t>
                      </a:r>
                      <a:r>
                        <a:rPr lang="ru-RU" sz="1400" dirty="0" err="1">
                          <a:effectLst/>
                        </a:rPr>
                        <a:t>анестезистка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02662708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210300" y="1241060"/>
            <a:ext cx="5168899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среднего медицинского персонала   отделений </a:t>
            </a:r>
            <a:r>
              <a:rPr kumimoji="0" lang="ru-RU" altLang="ru-RU" sz="3200" b="1" i="0" u="none" strike="noStrike" cap="none" normalizeH="0" baseline="0" dirty="0" err="1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АиР</a:t>
            </a:r>
            <a:endParaRPr kumimoji="0" lang="ru-RU" altLang="ru-RU" sz="2800" b="1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795" y="277118"/>
            <a:ext cx="3920067" cy="2940051"/>
          </a:xfrm>
          <a:prstGeom prst="rect">
            <a:avLst/>
          </a:prstGeom>
        </p:spPr>
      </p:pic>
      <p:pic>
        <p:nvPicPr>
          <p:cNvPr id="6" name="Picture 6" descr="Группа врачей, медсестер и медработников в масках. медицинская команда.  больничный персонал. | Премиум векторы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795" y="3392034"/>
            <a:ext cx="3920067" cy="286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34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9" y="657005"/>
            <a:ext cx="7006553" cy="525491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39100" y="2168305"/>
            <a:ext cx="4152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отделении вся дезинфекция проводится в дезинфекционной.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4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650" y="596900"/>
            <a:ext cx="4054475" cy="54327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3049" y="596900"/>
            <a:ext cx="4074599" cy="5432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83125" y="1975535"/>
            <a:ext cx="2768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 лекарственные препараты и изделия медицинского назначения хранятся в отдельных комнатах, соблюдая температурный режим и влажность 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56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2400" y="688974"/>
            <a:ext cx="3949700" cy="29622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lum bright="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2443" y="485774"/>
            <a:ext cx="3083477" cy="4656396"/>
          </a:xfrm>
          <a:prstGeom prst="rect">
            <a:avLst/>
          </a:prstGeom>
          <a:effectLst>
            <a:glow rad="127000">
              <a:schemeClr val="accent3">
                <a:lumMod val="75000"/>
              </a:schemeClr>
            </a:glow>
          </a:effectLst>
        </p:spPr>
      </p:pic>
      <p:sp>
        <p:nvSpPr>
          <p:cNvPr id="4" name="Прямоугольник 3"/>
          <p:cNvSpPr/>
          <p:nvPr/>
        </p:nvSpPr>
        <p:spPr>
          <a:xfrm>
            <a:off x="1422400" y="39579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Отделения </a:t>
            </a:r>
            <a:r>
              <a:rPr lang="ru-RU" sz="20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АиР</a:t>
            </a:r>
            <a:r>
              <a:rPr lang="ru-RU" sz="20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укомплектованы современным оборудованием для оказании высококвалифицированной медицинской помощи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899303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200" y="273050"/>
            <a:ext cx="4149232" cy="366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1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2713" y="230708"/>
            <a:ext cx="4453387" cy="37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0506" y="4102438"/>
            <a:ext cx="77089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учреждение здравоохранения Самарской области «Самарская городская клиническая больница № 1 им. Н.И. Пирогова является многопрофильным лечебным учреждением. Ежедневно и круглосуточно оказывается экстренная помощь, а также плановая госпитализация и консультативный прием города и области.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 располагает возможностями оказывать квалифицированную, специализированную помощь больным с тяжелыми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политравмами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имеет в своем составе два реанимационных отделения с возможностью проведения программного и острого гемодиализа.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73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50" y="457199"/>
            <a:ext cx="4210050" cy="56134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7350" y="397933"/>
            <a:ext cx="4298950" cy="573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41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1" y="762000"/>
            <a:ext cx="3790950" cy="5054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9100" y="762000"/>
            <a:ext cx="3744912" cy="50673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97400" y="1519534"/>
            <a:ext cx="31369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Отделения </a:t>
            </a:r>
            <a:r>
              <a:rPr lang="ru-RU" sz="24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АиР</a:t>
            </a:r>
            <a:r>
              <a:rPr lang="ru-RU" sz="24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полностью оснащено всей необходимой техникой для проведения реанимационных мероприятий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684940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1705" y="644732"/>
            <a:ext cx="2588306" cy="5294363"/>
          </a:xfrm>
          <a:prstGeom prst="rect">
            <a:avLst/>
          </a:prstGeom>
          <a:effectLst>
            <a:glow rad="127000">
              <a:schemeClr val="accent3">
                <a:lumMod val="75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318" y="644732"/>
            <a:ext cx="2009624" cy="5294363"/>
          </a:xfrm>
          <a:prstGeom prst="rect">
            <a:avLst/>
          </a:prstGeom>
          <a:effectLst>
            <a:glow rad="127000">
              <a:schemeClr val="accent3">
                <a:lumMod val="75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124200" y="644732"/>
            <a:ext cx="45847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полностью оснащено всей необходимой техникой для проведения реанимационных мероприятий: </a:t>
            </a:r>
          </a:p>
          <a:p>
            <a:pPr algn="ctr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дыхательной аппаратурой, системами постоянного наблюдения за состоянием жизненно важных функций пациентов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аппаратурой для непрерывного и дозированного введения лекарственных препаратов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биохимическим анализатором «GEM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Premier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4000 позволяющий оперативно определять газы крови, электролиты, уровень глюкозы, параметры кислотно – щелочного равновесия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аппаратом »ROTEM» который используется для определения причин нарушения функции гемостаз</a:t>
            </a:r>
          </a:p>
        </p:txBody>
      </p:sp>
    </p:spTree>
    <p:extLst>
      <p:ext uri="{BB962C8B-B14F-4D97-AF65-F5344CB8AC3E}">
        <p14:creationId xmlns:p14="http://schemas.microsoft.com/office/powerpoint/2010/main" val="22763074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НИИ ГОиЧС - Санитарно–бактериологические исследования смывов с поверхносте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6" name="Picture 4" descr="Санитарно–бактериологические исследования смывов с поверхност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6210" y="2772431"/>
            <a:ext cx="3968090" cy="292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Исследование на коронавирус SARS-CoV-2, поступивших в ФГБУ «Татарская МВЛ»  смывов с поверхностей помещений и тары | Татарский филиал ФГБУ &quot;ВНИИЗЖ&quot;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775" y="2772430"/>
            <a:ext cx="4378325" cy="292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4737" y="551351"/>
            <a:ext cx="8102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плана производственного контроля проводятся регулярно смывы и посев воздуха в обоих отделениях. За 2022 год положительных результатов не было. </a:t>
            </a:r>
            <a:endParaRPr lang="ru-RU" sz="1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057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834" y="203200"/>
            <a:ext cx="7523166" cy="1087968"/>
          </a:xfrm>
        </p:spPr>
        <p:txBody>
          <a:bodyPr>
            <a:normAutofit/>
          </a:bodyPr>
          <a:lstStyle/>
          <a:p>
            <a:pPr algn="ctr"/>
            <a: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улучшения качества работы в отделениях разработаны </a:t>
            </a:r>
            <a:r>
              <a:rPr lang="ru-RU" sz="20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СОПы</a:t>
            </a:r>
            <a:endParaRPr lang="ru-RU" sz="20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10" y="3616327"/>
            <a:ext cx="1862138" cy="2482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6592" y="1291168"/>
            <a:ext cx="2027977" cy="26712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9130" y="351365"/>
            <a:ext cx="2117708" cy="31347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3877" y="2626784"/>
            <a:ext cx="2197710" cy="30734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8940" y="2426357"/>
            <a:ext cx="2147394" cy="28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56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09625" y="222935"/>
            <a:ext cx="7277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улучшения качества работы в отделениях разработаны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СОПы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1193800"/>
            <a:ext cx="2419350" cy="3225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1985" y="232833"/>
            <a:ext cx="2330450" cy="310726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650" y="3340100"/>
            <a:ext cx="2470150" cy="3225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6005" y="740321"/>
            <a:ext cx="2228850" cy="2971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3060" y="3593333"/>
            <a:ext cx="2254633" cy="3006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6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35635"/>
            <a:ext cx="7823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 улучшения качества работы в отделениях разработаны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СОПы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649" y="1547932"/>
            <a:ext cx="2279651" cy="3024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4718" y="3586476"/>
            <a:ext cx="2274712" cy="29286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5339" y="235635"/>
            <a:ext cx="2377266" cy="31266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9983" y="3479800"/>
            <a:ext cx="2276473" cy="30352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6441" y="943521"/>
            <a:ext cx="2143124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861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300" y="309032"/>
            <a:ext cx="8915400" cy="1507067"/>
          </a:xfrm>
        </p:spPr>
        <p:txBody>
          <a:bodyPr>
            <a:normAutofit fontScale="90000"/>
          </a:bodyPr>
          <a:lstStyle/>
          <a:p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На каждого пациента заполняется 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лист оценки степени риска развития пролежней (по шкале </a:t>
            </a:r>
            <a:r>
              <a:rPr lang="ru-RU" sz="24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Ватерлоу</a:t>
            </a: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 лист оценки риска падений Морса – </a:t>
            </a:r>
            <a:r>
              <a:rPr lang="en-US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Morse Fall Scale</a:t>
            </a: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1" y="2635250"/>
            <a:ext cx="4749800" cy="35623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740525" y="2143125"/>
            <a:ext cx="3562350" cy="454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25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3500" y="600839"/>
            <a:ext cx="83693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Соответственно,  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2137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пациентов были переведены из отделения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АиР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в соматические отделения и, в дальнейшем, выписаны из стационара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Среднее количество койко-дней составило 5, 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самый длительный случай нахождения пациента в отделениях </a:t>
            </a:r>
            <a:r>
              <a:rPr lang="ru-RU" sz="2000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АиР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– 2,5 месяца или 76 дней! Из них на ИВЛ он провел 70 дней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 </a:t>
            </a:r>
          </a:p>
        </p:txBody>
      </p:sp>
      <p:pic>
        <p:nvPicPr>
          <p:cNvPr id="3074" name="Picture 2" descr="Пациенты со СМА опасаются, что у них заберут аппараты ИВ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0250" y="2539831"/>
            <a:ext cx="5480050" cy="3657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939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19200" y="499037"/>
            <a:ext cx="9944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4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Оперативность, четкость, </a:t>
            </a:r>
          </a:p>
          <a:p>
            <a:pPr algn="ctr">
              <a:lnSpc>
                <a:spcPct val="14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взаимовыручка, слаженность работы медперсонала,  </a:t>
            </a:r>
          </a:p>
          <a:p>
            <a:pPr algn="ctr">
              <a:lnSpc>
                <a:spcPct val="140000"/>
              </a:lnSpc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здоровый морально- психологический климат в коллективе -  все эти качества </a:t>
            </a:r>
            <a:r>
              <a:rPr lang="ru-RU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присущи медицинскому персоналу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отделений анестезиологии – реанимации!</a:t>
            </a:r>
          </a:p>
        </p:txBody>
      </p:sp>
      <p:pic>
        <p:nvPicPr>
          <p:cNvPr id="2050" name="Picture 2" descr="Качественные услуги здравоохранения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5575" y="3359747"/>
            <a:ext cx="4708525" cy="313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15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923" y="1735754"/>
            <a:ext cx="4508500" cy="37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53072" y="389235"/>
            <a:ext cx="68259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Неотложная медицинская помощь была и сейчас является приоритетным направлением в деятельности больницы.</a:t>
            </a:r>
            <a:endParaRPr lang="ru-RU" sz="11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Коечная мощность учреждения составляет 840 коек. </a:t>
            </a:r>
            <a:endParaRPr lang="ru-RU" sz="1100" b="1" dirty="0">
              <a:solidFill>
                <a:schemeClr val="bg1">
                  <a:lumMod val="95000"/>
                  <a:lumOff val="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11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52113" y="1735754"/>
            <a:ext cx="4453387" cy="374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18341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348" y="990600"/>
            <a:ext cx="6546851" cy="43942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defRPr/>
            </a:pPr>
            <a:r>
              <a:rPr lang="ru-RU" sz="2800" b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b="1" cap="none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одводя итоги и анализируя результаты, можно сделать вывод, что благодаря грамотной организации лечебных процессов, оказание медицинской помощи высокого уровня и  работы медицинского персонала  отделений анестезиологии и реанимации  позволили в совокупности создать качественную  модель оказания медицинской помощи жителям Самарской области, соответствующую высоким  стандартам.</a:t>
            </a:r>
            <a:br>
              <a:rPr lang="ru-RU" sz="2000" b="1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AutoShape 2" descr="Предоставление качественных услуг здравоохранения"/>
          <p:cNvSpPr>
            <a:spLocks noChangeAspect="1" noChangeArrowheads="1"/>
          </p:cNvSpPr>
          <p:nvPr/>
        </p:nvSpPr>
        <p:spPr bwMode="auto">
          <a:xfrm>
            <a:off x="5375274" y="-1398599"/>
            <a:ext cx="3756025" cy="375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8399" y="1176338"/>
            <a:ext cx="359886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32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Федеральная программа «Развитие фармацевтической и медицинской  промышленности РФ на период до 2020 года и на перспективу» - презентация  онлайн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7775" y="934659"/>
            <a:ext cx="9051925" cy="507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481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523" y="306358"/>
            <a:ext cx="4702197" cy="3413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0101" y="2013205"/>
            <a:ext cx="4927901" cy="3413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24000" y="945634"/>
            <a:ext cx="4363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сосудистый центр</a:t>
            </a:r>
            <a:r>
              <a:rPr lang="ru-RU" sz="1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0400" y="4337735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Травмоцентр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уровня, </a:t>
            </a:r>
          </a:p>
          <a:p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Городской центр по лечению </a:t>
            </a:r>
            <a:r>
              <a:rPr lang="ru-RU" sz="20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гастродуоденальных</a:t>
            </a: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кровотечений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119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812" y="1903808"/>
            <a:ext cx="4421188" cy="3315891"/>
          </a:xfrm>
          <a:prstGeom prst="rect">
            <a:avLst/>
          </a:prstGeom>
        </p:spPr>
      </p:pic>
      <p:pic>
        <p:nvPicPr>
          <p:cNvPr id="5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2700" y="1903808"/>
            <a:ext cx="5372107" cy="3315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54100" y="452735"/>
            <a:ext cx="9779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" indent="-952500" algn="ctr">
              <a:spcBef>
                <a:spcPts val="3000"/>
              </a:spcBef>
              <a:spcAft>
                <a:spcPts val="0"/>
              </a:spcAft>
            </a:pPr>
            <a:r>
              <a:rPr lang="ru-RU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«Красная зона» предназначена для больных, находящихся в крайне тяжелом состоянии, с нарушением витальных функций и представлена противошоковыми палатами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409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4253" y="1378635"/>
            <a:ext cx="6113747" cy="4590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57880" y="2018809"/>
            <a:ext cx="3095120" cy="3950191"/>
          </a:xfrm>
          <a:prstGeom prst="rect">
            <a:avLst/>
          </a:prstGeom>
          <a:effectLst>
            <a:glow rad="127000">
              <a:schemeClr val="accent3">
                <a:lumMod val="75000"/>
              </a:schemeClr>
            </a:glo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0200" y="470694"/>
            <a:ext cx="525275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Приближение</a:t>
            </a:r>
            <a:r>
              <a:rPr lang="ru-RU" alt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диагностического оборудования максимально к пациенту в красной и желтой зонах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5369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1901" y="236919"/>
            <a:ext cx="3784600" cy="583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6601" y="610711"/>
            <a:ext cx="61721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учреждении централизованная подача кислорода 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газификатора мощностью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и 3 тонны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позволяют обеспечить бесперебойную подачу кислорода во все отделения учреждения включая реанимацию.</a:t>
            </a:r>
            <a:b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36663" y="2857480"/>
            <a:ext cx="4727375" cy="321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96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250" y="855196"/>
            <a:ext cx="3067050" cy="4089400"/>
          </a:xfrm>
          <a:prstGeom prst="rect">
            <a:avLst/>
          </a:prstGeom>
        </p:spPr>
      </p:pic>
      <p:pic>
        <p:nvPicPr>
          <p:cNvPr id="3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00" y="2173822"/>
            <a:ext cx="5206999" cy="3765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100" y="393700"/>
            <a:ext cx="77406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600"/>
              </a:spcBef>
              <a:spcAft>
                <a:spcPts val="0"/>
              </a:spcAft>
              <a:tabLst>
                <a:tab pos="822960" algn="l"/>
                <a:tab pos="873760" algn="l"/>
              </a:tabLst>
            </a:pP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После стабилизации состояния пациента врач анестезиолог – реаниматолог и медсестра – </a:t>
            </a:r>
            <a:r>
              <a:rPr lang="ru-RU" sz="2400" b="1" dirty="0" err="1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анестезистка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транспортируют в реанимацию или операционную для дальнейшего лечения.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7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7 молодых специалистов с высшим медицинским образованием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2697500"/>
            <a:ext cx="5417435" cy="310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16000" y="282139"/>
            <a:ext cx="104774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Отделения специализируется на оказании помощи пациентам, находящимся в критическом состоянии, с  различными тяжелыми  заболеваниями и травмами:</a:t>
            </a:r>
          </a:p>
          <a:p>
            <a:pPr>
              <a:buFont typeface="Wingdings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тяжелыми хирургическими инфекциями, </a:t>
            </a:r>
            <a:r>
              <a:rPr lang="ru-RU" b="1" dirty="0" err="1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политравмой</a:t>
            </a: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, сосудистой патологией</a:t>
            </a:r>
          </a:p>
          <a:p>
            <a:pPr>
              <a:buFont typeface="Wingdings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тяжелыми множественными травмами,  ранениями различной локализацией</a:t>
            </a:r>
          </a:p>
          <a:p>
            <a:pPr>
              <a:buFont typeface="Wingdings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тяжелыми черепно-мозговыми травмами</a:t>
            </a:r>
          </a:p>
          <a:p>
            <a:pPr>
              <a:buFont typeface="Wingdings"/>
              <a:buChar char="v"/>
            </a:pPr>
            <a:r>
              <a:rPr lang="ru-RU" b="1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с нарушениями мозгового кровообращения, беременным с тяжелой патологией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050" y="2036465"/>
            <a:ext cx="3321050" cy="44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657530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875</TotalTime>
  <Words>837</Words>
  <Application>Microsoft Office PowerPoint</Application>
  <PresentationFormat>Широкоэкранный</PresentationFormat>
  <Paragraphs>126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Century Gothic</vt:lpstr>
      <vt:lpstr>Times New Roman</vt:lpstr>
      <vt:lpstr>Wingdings</vt:lpstr>
      <vt:lpstr>Wingdings 3</vt:lpstr>
      <vt:lpstr>Сектор</vt:lpstr>
      <vt:lpstr>ГЛАВНАЯ МЕДИЦИНСКАЯ СЕСТРА ГБУЗ СГКБ № 1 ИМ. Н.И. ПИРОГОВА БОРЧАНИНОВА Ю.В.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Статистические данные по движению пациентов в отделениях АиР за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 улучшения качества работы в отделениях разработаны СОПы</vt:lpstr>
      <vt:lpstr>Презентация PowerPoint</vt:lpstr>
      <vt:lpstr>Презентация PowerPoint</vt:lpstr>
      <vt:lpstr>                  На каждого пациента заполняется      * лист оценки степени риска развития пролежней (по шкале Ватерлоу)     * лист оценки риска падений Морса – Morse Fall Scale</vt:lpstr>
      <vt:lpstr>Презентация PowerPoint</vt:lpstr>
      <vt:lpstr>Презентация PowerPoint</vt:lpstr>
      <vt:lpstr>Подводя итоги и анализируя результаты, можно сделать вывод, что благодаря грамотной организации лечебных процессов, оказание медицинской помощи высокого уровня и  работы медицинского персонала  отделений анестезиологии и реанимации  позволили в совокупности создать качественную  модель оказания медицинской помощи жителям Самарской области, соответствующую высоким  стандартам.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Главная медицинская сестра гбуз сгкб № 1 им. Н.и. пирогова борчанинова ю.в.</dc:title>
  <dc:creator>Борчанинова Юлия Владимировна</dc:creator>
  <cp:lastModifiedBy>Сергей Ненашев</cp:lastModifiedBy>
  <cp:revision>93</cp:revision>
  <dcterms:created xsi:type="dcterms:W3CDTF">2023-01-06T17:01:53Z</dcterms:created>
  <dcterms:modified xsi:type="dcterms:W3CDTF">2023-02-27T07:45:10Z</dcterms:modified>
</cp:coreProperties>
</file>