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sldIdLst>
    <p:sldId id="257" r:id="rId2"/>
    <p:sldId id="354" r:id="rId3"/>
    <p:sldId id="357" r:id="rId4"/>
    <p:sldId id="355" r:id="rId5"/>
    <p:sldId id="360" r:id="rId6"/>
    <p:sldId id="260" r:id="rId7"/>
    <p:sldId id="506" r:id="rId8"/>
    <p:sldId id="359" r:id="rId9"/>
    <p:sldId id="485" r:id="rId10"/>
    <p:sldId id="487" r:id="rId11"/>
    <p:sldId id="488" r:id="rId12"/>
    <p:sldId id="489" r:id="rId13"/>
    <p:sldId id="490" r:id="rId14"/>
    <p:sldId id="470" r:id="rId15"/>
    <p:sldId id="493" r:id="rId16"/>
    <p:sldId id="494" r:id="rId17"/>
    <p:sldId id="297" r:id="rId18"/>
    <p:sldId id="495" r:id="rId19"/>
    <p:sldId id="496" r:id="rId20"/>
    <p:sldId id="497" r:id="rId21"/>
    <p:sldId id="498" r:id="rId22"/>
    <p:sldId id="499" r:id="rId23"/>
    <p:sldId id="500" r:id="rId24"/>
    <p:sldId id="502" r:id="rId25"/>
    <p:sldId id="503" r:id="rId26"/>
    <p:sldId id="504"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660066"/>
    <a:srgbClr val="6600CC"/>
    <a:srgbClr val="FDEABB"/>
    <a:srgbClr val="A568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8" autoAdjust="0"/>
    <p:restoredTop sz="94291" autoAdjust="0"/>
  </p:normalViewPr>
  <p:slideViewPr>
    <p:cSldViewPr snapToGrid="0">
      <p:cViewPr varScale="1">
        <p:scale>
          <a:sx n="72" d="100"/>
          <a:sy n="72" d="100"/>
        </p:scale>
        <p:origin x="498" y="78"/>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E8DB3-F0FA-412C-BDF2-E9288E23FEE1}" type="datetimeFigureOut">
              <a:rPr lang="ru-RU" smtClean="0"/>
              <a:pPr/>
              <a:t>15.02.2023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B3F46-DD11-478D-9203-5BE516738541}" type="slidenum">
              <a:rPr lang="ru-RU" smtClean="0"/>
              <a:pPr/>
              <a:t>‹#›</a:t>
            </a:fld>
            <a:endParaRPr lang="ru-RU"/>
          </a:p>
        </p:txBody>
      </p:sp>
    </p:spTree>
    <p:extLst>
      <p:ext uri="{BB962C8B-B14F-4D97-AF65-F5344CB8AC3E}">
        <p14:creationId xmlns:p14="http://schemas.microsoft.com/office/powerpoint/2010/main" val="163071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a:t>
            </a:fld>
            <a:endParaRPr lang="ru-RU"/>
          </a:p>
        </p:txBody>
      </p:sp>
    </p:spTree>
    <p:extLst>
      <p:ext uri="{BB962C8B-B14F-4D97-AF65-F5344CB8AC3E}">
        <p14:creationId xmlns:p14="http://schemas.microsoft.com/office/powerpoint/2010/main" val="33774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Послеоперационное осложнение </a:t>
            </a:r>
            <a:r>
              <a:rPr lang="ru-RU" sz="1200" kern="1200" dirty="0">
                <a:solidFill>
                  <a:schemeClr val="tx1"/>
                </a:solidFill>
                <a:effectLst/>
                <a:latin typeface="+mn-lt"/>
                <a:ea typeface="+mn-ea"/>
                <a:cs typeface="+mn-cs"/>
              </a:rPr>
              <a:t>- это новое патологическое состояние, не характерное для нормального течения послеоперационного периода и не являющееся следствием прогрессирования основного заболевания. Осложнения важно отличать от операционных реакций, являющихся естественной реакцией организма пациента на болезнь и операционную агрессию. </a:t>
            </a:r>
            <a:r>
              <a:rPr lang="ru-RU" sz="1200" b="1" kern="1200" dirty="0">
                <a:solidFill>
                  <a:schemeClr val="tx1"/>
                </a:solidFill>
                <a:effectLst/>
                <a:latin typeface="+mn-lt"/>
                <a:ea typeface="+mn-ea"/>
                <a:cs typeface="+mn-cs"/>
              </a:rPr>
              <a:t>Послеоперационные осложнения </a:t>
            </a:r>
            <a:r>
              <a:rPr lang="ru-RU" sz="1200" kern="1200" dirty="0">
                <a:solidFill>
                  <a:schemeClr val="tx1"/>
                </a:solidFill>
                <a:effectLst/>
                <a:latin typeface="+mn-lt"/>
                <a:ea typeface="+mn-ea"/>
                <a:cs typeface="+mn-cs"/>
              </a:rPr>
              <a:t>в отличие от послеоперационных реакций резко снижают качество лечения, задерживая выздоровление, и подвергают опасности жизнь пациента.</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10</a:t>
            </a:fld>
            <a:endParaRPr lang="ru-RU"/>
          </a:p>
        </p:txBody>
      </p:sp>
    </p:spTree>
    <p:extLst>
      <p:ext uri="{BB962C8B-B14F-4D97-AF65-F5344CB8AC3E}">
        <p14:creationId xmlns:p14="http://schemas.microsoft.com/office/powerpoint/2010/main" val="379047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послеоперационном периоде со стороны раны могут возникнуть следующие осложнения. </a:t>
            </a:r>
          </a:p>
          <a:p>
            <a:pPr lvl="0"/>
            <a:r>
              <a:rPr lang="ru-RU" sz="1200" kern="1200" dirty="0">
                <a:solidFill>
                  <a:schemeClr val="tx1"/>
                </a:solidFill>
                <a:effectLst/>
                <a:latin typeface="+mn-lt"/>
                <a:ea typeface="+mn-ea"/>
                <a:cs typeface="+mn-cs"/>
              </a:rPr>
              <a:t>кровотечение,</a:t>
            </a:r>
          </a:p>
          <a:p>
            <a:pPr lvl="0"/>
            <a:r>
              <a:rPr lang="ru-RU" sz="1200" kern="1200" dirty="0">
                <a:solidFill>
                  <a:schemeClr val="tx1"/>
                </a:solidFill>
                <a:effectLst/>
                <a:latin typeface="+mn-lt"/>
                <a:ea typeface="+mn-ea"/>
                <a:cs typeface="+mn-cs"/>
              </a:rPr>
              <a:t>развитие раневой инфекции,</a:t>
            </a:r>
          </a:p>
          <a:p>
            <a:pPr lvl="0"/>
            <a:r>
              <a:rPr lang="ru-RU" sz="1200" kern="1200" dirty="0" err="1">
                <a:solidFill>
                  <a:schemeClr val="tx1"/>
                </a:solidFill>
                <a:effectLst/>
                <a:latin typeface="+mn-lt"/>
                <a:ea typeface="+mn-ea"/>
                <a:cs typeface="+mn-cs"/>
              </a:rPr>
              <a:t>эвентерация</a:t>
            </a:r>
            <a:r>
              <a:rPr lang="ru-RU" sz="1200" kern="1200" dirty="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11</a:t>
            </a:fld>
            <a:endParaRPr lang="ru-RU"/>
          </a:p>
        </p:txBody>
      </p:sp>
    </p:spTree>
    <p:extLst>
      <p:ext uri="{BB962C8B-B14F-4D97-AF65-F5344CB8AC3E}">
        <p14:creationId xmlns:p14="http://schemas.microsoft.com/office/powerpoint/2010/main" val="119394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u="sng" kern="1200" dirty="0">
                <a:solidFill>
                  <a:schemeClr val="tx1"/>
                </a:solidFill>
                <a:effectLst/>
                <a:latin typeface="+mn-lt"/>
                <a:ea typeface="+mn-ea"/>
                <a:cs typeface="+mn-cs"/>
              </a:rPr>
              <a:t>Кровотечение</a:t>
            </a:r>
            <a:r>
              <a:rPr lang="ru-RU" sz="1200" kern="1200" dirty="0">
                <a:solidFill>
                  <a:schemeClr val="tx1"/>
                </a:solidFill>
                <a:effectLst/>
                <a:latin typeface="+mn-lt"/>
                <a:ea typeface="+mn-ea"/>
                <a:cs typeface="+mn-cs"/>
              </a:rPr>
              <a:t>- одно из самых тяжелых осложнений, которое представляет непосредственную  угрозу жизни пациента и требует незамедлительных действий.  </a:t>
            </a:r>
            <a:r>
              <a:rPr lang="ru-RU" sz="1200" strike="sngStrike" kern="1200" dirty="0">
                <a:solidFill>
                  <a:schemeClr val="tx1"/>
                </a:solidFill>
                <a:effectLst/>
                <a:latin typeface="+mn-lt"/>
                <a:ea typeface="+mn-ea"/>
                <a:cs typeface="+mn-cs"/>
              </a:rPr>
              <a:t>Кровотечение после операции может быть трех видов:</a:t>
            </a:r>
          </a:p>
          <a:p>
            <a:pPr lvl="0"/>
            <a:r>
              <a:rPr lang="ru-RU" sz="1200" strike="sngStrike" kern="1200" dirty="0">
                <a:solidFill>
                  <a:schemeClr val="tx1"/>
                </a:solidFill>
                <a:effectLst/>
                <a:latin typeface="+mn-lt"/>
                <a:ea typeface="+mn-ea"/>
                <a:cs typeface="+mn-cs"/>
              </a:rPr>
              <a:t>наружное — истечение крови происходит в операционную рану, что проявляется промоканием повязки,</a:t>
            </a:r>
          </a:p>
          <a:p>
            <a:pPr lvl="0"/>
            <a:r>
              <a:rPr lang="ru-RU" sz="1200" strike="sngStrike" kern="1200" dirty="0">
                <a:solidFill>
                  <a:schemeClr val="tx1"/>
                </a:solidFill>
                <a:effectLst/>
                <a:latin typeface="+mn-lt"/>
                <a:ea typeface="+mn-ea"/>
                <a:cs typeface="+mn-cs"/>
              </a:rPr>
              <a:t>кровотечение по дренажу — кровь начинает поступать по дренажу, оставленному в ране или в какой-то полости,</a:t>
            </a:r>
          </a:p>
          <a:p>
            <a:pPr lvl="0"/>
            <a:r>
              <a:rPr lang="ru-RU" sz="1200" strike="sngStrike" kern="1200" dirty="0">
                <a:solidFill>
                  <a:schemeClr val="tx1"/>
                </a:solidFill>
                <a:effectLst/>
                <a:latin typeface="+mn-lt"/>
                <a:ea typeface="+mn-ea"/>
                <a:cs typeface="+mn-cs"/>
              </a:rPr>
              <a:t>внутреннее кровотечение — кровь изливается во внутренние полости организма, не попадая во внешнюю среду. </a:t>
            </a:r>
          </a:p>
          <a:p>
            <a:endParaRPr lang="ru-RU" strike="sngStrike"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12</a:t>
            </a:fld>
            <a:endParaRPr lang="ru-RU"/>
          </a:p>
        </p:txBody>
      </p:sp>
    </p:spTree>
    <p:extLst>
      <p:ext uri="{BB962C8B-B14F-4D97-AF65-F5344CB8AC3E}">
        <p14:creationId xmlns:p14="http://schemas.microsoft.com/office/powerpoint/2010/main" val="76346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послеоперационном периоде для профилактики кровотечения на рану кладут пузырь со льдом. Для своевременной диагностики  кровотечения следят за частотой пульса,  показателями АД,  за повязкой, за отделяемым по дренажам </a:t>
            </a:r>
            <a:r>
              <a:rPr lang="ru-RU" sz="1200" strike="sngStrike" kern="1200" dirty="0">
                <a:solidFill>
                  <a:schemeClr val="tx1"/>
                </a:solidFill>
                <a:effectLst/>
                <a:latin typeface="+mn-lt"/>
                <a:ea typeface="+mn-ea"/>
                <a:cs typeface="+mn-cs"/>
              </a:rPr>
              <a:t> показателями красной крови.</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13</a:t>
            </a:fld>
            <a:endParaRPr lang="ru-RU"/>
          </a:p>
        </p:txBody>
      </p:sp>
    </p:spTree>
    <p:extLst>
      <p:ext uri="{BB962C8B-B14F-4D97-AF65-F5344CB8AC3E}">
        <p14:creationId xmlns:p14="http://schemas.microsoft.com/office/powerpoint/2010/main" val="227199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a:extLst>
              <a:ext uri="{FF2B5EF4-FFF2-40B4-BE49-F238E27FC236}">
                <a16:creationId xmlns:a16="http://schemas.microsoft.com/office/drawing/2014/main" id="{E2715665-979B-48DE-979B-525EE1C37D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a:extLst>
              <a:ext uri="{FF2B5EF4-FFF2-40B4-BE49-F238E27FC236}">
                <a16:creationId xmlns:a16="http://schemas.microsoft.com/office/drawing/2014/main" id="{69C1394B-2002-4F08-A477-B63620EF05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200" u="sng" kern="1200" dirty="0">
                <a:solidFill>
                  <a:schemeClr val="tx1"/>
                </a:solidFill>
                <a:effectLst/>
                <a:latin typeface="+mn-lt"/>
                <a:ea typeface="+mn-ea"/>
                <a:cs typeface="+mn-cs"/>
              </a:rPr>
              <a:t>Развитие раневой инфекции </a:t>
            </a:r>
            <a:r>
              <a:rPr lang="ru-RU" sz="1200" kern="1200" dirty="0">
                <a:solidFill>
                  <a:schemeClr val="tx1"/>
                </a:solidFill>
                <a:effectLst/>
                <a:latin typeface="+mn-lt"/>
                <a:ea typeface="+mn-ea"/>
                <a:cs typeface="+mn-cs"/>
              </a:rPr>
              <a:t>может протекать в виде образования инфильтратов, нагноения раны или развития более грозного осложнения - сепсиса. Очень важно перевязывать пациентов на следующий день после операции. Края раны обрабатывают </a:t>
            </a:r>
            <a:r>
              <a:rPr lang="ru-RU" sz="1200" kern="1200" dirty="0" err="1">
                <a:solidFill>
                  <a:schemeClr val="tx1"/>
                </a:solidFill>
                <a:effectLst/>
                <a:latin typeface="+mn-lt"/>
                <a:ea typeface="+mn-ea"/>
                <a:cs typeface="+mn-cs"/>
              </a:rPr>
              <a:t>антсептиками</a:t>
            </a:r>
            <a:r>
              <a:rPr lang="ru-RU" sz="1200" kern="1200" dirty="0">
                <a:solidFill>
                  <a:schemeClr val="tx1"/>
                </a:solidFill>
                <a:effectLst/>
                <a:latin typeface="+mn-lt"/>
                <a:ea typeface="+mn-ea"/>
                <a:cs typeface="+mn-cs"/>
              </a:rPr>
              <a:t>. На рану накладывают асептическую повязку.  Необходимо следить, чтобы дренажи операционных ран и полостей не перегибались, следить за отделяемым  из дренажей, менять асептическую повязку вокруг дренажа.   Результаты наблюдения записываются в листе интенсивного наблюдения и сообщаются лечащему врачу. Для ухода за дренажами используют стерильные  инструменты и перевязочный материал.</a:t>
            </a:r>
          </a:p>
          <a:p>
            <a:pPr indent="449263"/>
            <a:endParaRPr lang="ru-RU" altLang="ru-RU" dirty="0">
              <a:ea typeface="Calibri" panose="020F0502020204030204" pitchFamily="34" charset="0"/>
              <a:cs typeface="Times New Roman" panose="02020603050405020304" pitchFamily="18" charset="0"/>
            </a:endParaRPr>
          </a:p>
        </p:txBody>
      </p:sp>
      <p:sp>
        <p:nvSpPr>
          <p:cNvPr id="19460" name="Номер слайда 3">
            <a:extLst>
              <a:ext uri="{FF2B5EF4-FFF2-40B4-BE49-F238E27FC236}">
                <a16:creationId xmlns:a16="http://schemas.microsoft.com/office/drawing/2014/main" id="{8FBA1056-7991-49CA-8A94-4D0B435028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9B8962-4C74-4340-AB72-A89C72B5745E}" type="slidenum">
              <a:rPr lang="ru-RU" altLang="ru-RU" smtClean="0"/>
              <a:pPr/>
              <a:t>14</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Эвентрация - это расхождение краев раны брюшной стенки с выпадением внутренних органов под кожу, в раневой канал или за пределы раны. Это одно из наиболее тяжелых осложнений, которое возникает после операций на органах брюшной полости у ослабленных пациентов.</a:t>
            </a:r>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15</a:t>
            </a:fld>
            <a:endParaRPr lang="ru-RU"/>
          </a:p>
        </p:txBody>
      </p:sp>
    </p:spTree>
    <p:extLst>
      <p:ext uri="{BB962C8B-B14F-4D97-AF65-F5344CB8AC3E}">
        <p14:creationId xmlns:p14="http://schemas.microsoft.com/office/powerpoint/2010/main" val="144489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Причины, приводящие к </a:t>
            </a:r>
            <a:r>
              <a:rPr lang="ru-RU" sz="1200" kern="1200" dirty="0" err="1">
                <a:solidFill>
                  <a:schemeClr val="tx1"/>
                </a:solidFill>
                <a:effectLst/>
                <a:latin typeface="+mn-lt"/>
                <a:ea typeface="+mn-ea"/>
                <a:cs typeface="+mn-cs"/>
              </a:rPr>
              <a:t>эвентрации</a:t>
            </a:r>
            <a:r>
              <a:rPr lang="ru-RU" sz="1200" kern="1200" dirty="0">
                <a:solidFill>
                  <a:schemeClr val="tx1"/>
                </a:solidFill>
                <a:effectLst/>
                <a:latin typeface="+mn-lt"/>
                <a:ea typeface="+mn-ea"/>
                <a:cs typeface="+mn-cs"/>
              </a:rPr>
              <a:t> различны и многочисленны. Их делят на  три группы. </a:t>
            </a:r>
            <a:r>
              <a:rPr lang="ru-RU" sz="1200" u="sng" kern="1200" dirty="0">
                <a:solidFill>
                  <a:schemeClr val="tx1"/>
                </a:solidFill>
                <a:effectLst/>
                <a:latin typeface="+mn-lt"/>
                <a:ea typeface="+mn-ea"/>
                <a:cs typeface="+mn-cs"/>
              </a:rPr>
              <a:t>Первая группа</a:t>
            </a:r>
            <a:r>
              <a:rPr lang="ru-RU" sz="1200" kern="1200" dirty="0">
                <a:solidFill>
                  <a:schemeClr val="tx1"/>
                </a:solidFill>
                <a:effectLst/>
                <a:latin typeface="+mn-lt"/>
                <a:ea typeface="+mn-ea"/>
                <a:cs typeface="+mn-cs"/>
              </a:rPr>
              <a:t>- это местные факторы, которые определяют заживление операционной раны в послеоперационном периоде. Признавая нагноение важным предрасполагающим фактором,  считать его основным этиологическим фактором нельзя, т. к. нередко </a:t>
            </a:r>
            <a:r>
              <a:rPr lang="ru-RU" sz="1200" kern="1200" dirty="0" err="1">
                <a:solidFill>
                  <a:schemeClr val="tx1"/>
                </a:solidFill>
                <a:effectLst/>
                <a:latin typeface="+mn-lt"/>
                <a:ea typeface="+mn-ea"/>
                <a:cs typeface="+mn-cs"/>
              </a:rPr>
              <a:t>эвентрация</a:t>
            </a:r>
            <a:r>
              <a:rPr lang="ru-RU" sz="1200" kern="1200" dirty="0">
                <a:solidFill>
                  <a:schemeClr val="tx1"/>
                </a:solidFill>
                <a:effectLst/>
                <a:latin typeface="+mn-lt"/>
                <a:ea typeface="+mn-ea"/>
                <a:cs typeface="+mn-cs"/>
              </a:rPr>
              <a:t> бывает и без нагноения. Немаловажную роль играют технические погрешности во время операции, такие как плохой гемостаз, чрезмерное или слабое затягивание швов, захватывание в шов малого количества тканей,  сшивание неоднородных тканей и т. д. Вторая группа – общие причины, т е  заболевания и состояния, сопровождающиеся снижением регенераторных способностей организма (старческий возраст, анемии, ЗНО, гепатиты, кахексии, ожирение, сахарный диабет и пр.). К третьей группе относят заболевания и состояния, сопровождающиеся повышением внутрибрюшного давления в послеоперационном периоде (бронхо-легочные осложнения с  кашлем, чиханием; длительный парез кишечника с метеоризмом и рвотой; двигательное возбуждение пациентов. </a:t>
            </a:r>
            <a:r>
              <a:rPr lang="ru-RU" sz="1200" strike="sngStrike" kern="1200" dirty="0">
                <a:solidFill>
                  <a:schemeClr val="tx1"/>
                </a:solidFill>
                <a:effectLst/>
                <a:latin typeface="+mn-lt"/>
                <a:ea typeface="+mn-ea"/>
                <a:cs typeface="+mn-cs"/>
              </a:rPr>
              <a:t>(Основное значение имеют не те факторы, при которых напряжение мышц нарастает постепенно и распространяется равномерно (парез кишечника), а те, которые приводят к внезапному, неравномерному растяжению тканей в области швов (сильный кашель, рвота)).</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16</a:t>
            </a:fld>
            <a:endParaRPr lang="ru-RU"/>
          </a:p>
        </p:txBody>
      </p:sp>
    </p:spTree>
    <p:extLst>
      <p:ext uri="{BB962C8B-B14F-4D97-AF65-F5344CB8AC3E}">
        <p14:creationId xmlns:p14="http://schemas.microsoft.com/office/powerpoint/2010/main" val="194604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Основными осложнениями со стороны нервной системы</a:t>
            </a:r>
            <a:r>
              <a:rPr lang="ru-RU" sz="1200" kern="1200" dirty="0">
                <a:solidFill>
                  <a:schemeClr val="tx1"/>
                </a:solidFill>
                <a:effectLst/>
                <a:latin typeface="+mn-lt"/>
                <a:ea typeface="+mn-ea"/>
                <a:cs typeface="+mn-cs"/>
              </a:rPr>
              <a:t>: в раннем послеоперационном периоде являются боли, шок, нарушения сна и психики.</a:t>
            </a:r>
          </a:p>
          <a:p>
            <a:r>
              <a:rPr lang="ru-RU" sz="1200" kern="1200" dirty="0">
                <a:solidFill>
                  <a:schemeClr val="tx1"/>
                </a:solidFill>
                <a:effectLst/>
                <a:latin typeface="+mn-lt"/>
                <a:ea typeface="+mn-ea"/>
                <a:cs typeface="+mn-cs"/>
              </a:rPr>
              <a:t>Устранению боли в послеоперационном периоде придается исключительно большое значение. Болевые ощущения способны рефлекторно привести к нарушению деятельности сердечно-сосудистой системы, органов дыхания, желудочно-кишечного тракта, органов мочевыделения.</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17</a:t>
            </a:fld>
            <a:endParaRPr lang="ru-RU"/>
          </a:p>
        </p:txBody>
      </p:sp>
    </p:spTree>
    <p:extLst>
      <p:ext uri="{BB962C8B-B14F-4D97-AF65-F5344CB8AC3E}">
        <p14:creationId xmlns:p14="http://schemas.microsoft.com/office/powerpoint/2010/main" val="190088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Борьба с болью осуществляется назначением анальгетиков и нестероидных противовоспалительных препаратов. Так же  применяется длительная </a:t>
            </a:r>
            <a:r>
              <a:rPr lang="ru-RU" sz="1200" kern="1200" dirty="0" err="1">
                <a:solidFill>
                  <a:schemeClr val="tx1"/>
                </a:solidFill>
                <a:effectLst/>
                <a:latin typeface="+mn-lt"/>
                <a:ea typeface="+mn-ea"/>
                <a:cs typeface="+mn-cs"/>
              </a:rPr>
              <a:t>перидуральная</a:t>
            </a:r>
            <a:r>
              <a:rPr lang="ru-RU" sz="1200" kern="1200" dirty="0">
                <a:solidFill>
                  <a:schemeClr val="tx1"/>
                </a:solidFill>
                <a:effectLst/>
                <a:latin typeface="+mn-lt"/>
                <a:ea typeface="+mn-ea"/>
                <a:cs typeface="+mn-cs"/>
              </a:rPr>
              <a:t> анестезия. Устранение боли, борьба с интоксикацией и чрезмерным возбуждением являются профилактикой  нарушений сна и психики. Необходимо помнить, что пациенты с послеоперационными психозами нуждаются в постоянном надзоре</a:t>
            </a:r>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18</a:t>
            </a:fld>
            <a:endParaRPr lang="ru-RU"/>
          </a:p>
        </p:txBody>
      </p:sp>
    </p:spTree>
    <p:extLst>
      <p:ext uri="{BB962C8B-B14F-4D97-AF65-F5344CB8AC3E}">
        <p14:creationId xmlns:p14="http://schemas.microsoft.com/office/powerpoint/2010/main" val="308988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Осложнения со стороны сердечно-сосудистой системы </a:t>
            </a:r>
            <a:r>
              <a:rPr lang="ru-RU" sz="1200" kern="1200" dirty="0">
                <a:solidFill>
                  <a:schemeClr val="tx1"/>
                </a:solidFill>
                <a:effectLst/>
                <a:latin typeface="+mn-lt"/>
                <a:ea typeface="+mn-ea"/>
                <a:cs typeface="+mn-cs"/>
              </a:rPr>
              <a:t>могут наступить первично, в результате слабости сердечной деятельности, и вторично, в результате развития шока, анемии, выраженной интоксикации. Для профилактики осложнений со стороны сердечно-сосудистой системы  ведется мониторинг основных показателей. Контролируется АД, пульс, сатурация, ЭКГ, ЦВД.</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19</a:t>
            </a:fld>
            <a:endParaRPr lang="ru-RU"/>
          </a:p>
        </p:txBody>
      </p:sp>
    </p:spTree>
    <p:extLst>
      <p:ext uri="{BB962C8B-B14F-4D97-AF65-F5344CB8AC3E}">
        <p14:creationId xmlns:p14="http://schemas.microsoft.com/office/powerpoint/2010/main" val="67310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ln w="12700">
                  <a:solidFill>
                    <a:srgbClr val="FF0000"/>
                  </a:solidFill>
                  <a:prstDash val="solid"/>
                </a:ln>
                <a:solidFill>
                  <a:srgbClr val="FF0000"/>
                </a:solidFill>
                <a:effectLst>
                  <a:outerShdw blurRad="41275" dist="20320" dir="1800000" algn="tl" rotWithShape="0">
                    <a:srgbClr val="000000">
                      <a:alpha val="40000"/>
                    </a:srgbClr>
                  </a:outerShdw>
                </a:effectLst>
                <a:cs typeface="Arial" pitchFamily="34" charset="0"/>
              </a:rPr>
              <a:t>Послеоперационный период</a:t>
            </a:r>
            <a:r>
              <a:rPr lang="ru-RU" sz="1200" dirty="0">
                <a:ln w="12700">
                  <a:solidFill>
                    <a:srgbClr val="7030A0"/>
                  </a:solidFill>
                  <a:prstDash val="solid"/>
                </a:ln>
                <a:solidFill>
                  <a:srgbClr val="FF0000"/>
                </a:solidFill>
                <a:effectLst>
                  <a:outerShdw blurRad="41275" dist="20320" dir="1800000" algn="tl" rotWithShape="0">
                    <a:srgbClr val="000000">
                      <a:alpha val="40000"/>
                    </a:srgbClr>
                  </a:outerShdw>
                </a:effectLst>
                <a:cs typeface="Arial" pitchFamily="34" charset="0"/>
              </a:rPr>
              <a:t>  </a:t>
            </a:r>
            <a:r>
              <a:rPr lang="ru-RU" sz="1200" dirty="0">
                <a:ln w="12700">
                  <a:solidFill>
                    <a:srgbClr val="A568D2"/>
                  </a:solidFill>
                  <a:prstDash val="solid"/>
                </a:ln>
                <a:solidFill>
                  <a:srgbClr val="7030A0"/>
                </a:solidFill>
                <a:effectLst>
                  <a:outerShdw blurRad="41275" dist="20320" dir="1800000" algn="tl" rotWithShape="0">
                    <a:srgbClr val="000000">
                      <a:alpha val="40000"/>
                    </a:srgbClr>
                  </a:outerShdw>
                </a:effectLst>
                <a:cs typeface="Arial" pitchFamily="34" charset="0"/>
              </a:rPr>
              <a:t>– </a:t>
            </a:r>
            <a:r>
              <a:rPr lang="ru-RU" sz="1200" dirty="0">
                <a:ln w="12700">
                  <a:solidFill>
                    <a:srgbClr val="7030A0"/>
                  </a:solidFill>
                  <a:prstDash val="solid"/>
                </a:ln>
                <a:solidFill>
                  <a:srgbClr val="A568D2"/>
                </a:solidFill>
                <a:effectLst>
                  <a:outerShdw blurRad="41275" dist="20320" dir="1800000" algn="tl" rotWithShape="0">
                    <a:srgbClr val="000000">
                      <a:alpha val="40000"/>
                    </a:srgbClr>
                  </a:outerShdw>
                </a:effectLst>
                <a:cs typeface="Arial" pitchFamily="34" charset="0"/>
              </a:rPr>
              <a:t>промежуток времени от окончания операции до выздоровления пациента </a:t>
            </a:r>
            <a:r>
              <a:rPr lang="ru-RU" sz="1200" strike="sngStrike" dirty="0">
                <a:ln w="12700">
                  <a:solidFill>
                    <a:srgbClr val="7030A0"/>
                  </a:solidFill>
                  <a:prstDash val="solid"/>
                </a:ln>
                <a:solidFill>
                  <a:srgbClr val="A568D2"/>
                </a:solidFill>
                <a:effectLst>
                  <a:outerShdw blurRad="41275" dist="20320" dir="1800000" algn="tl" rotWithShape="0">
                    <a:srgbClr val="000000">
                      <a:alpha val="40000"/>
                    </a:srgbClr>
                  </a:outerShdw>
                </a:effectLst>
                <a:cs typeface="Arial" pitchFamily="34" charset="0"/>
              </a:rPr>
              <a:t>или перевода его на инвалидность.</a:t>
            </a:r>
            <a:endParaRPr lang="ru-RU" strike="sngStrike"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a:t>
            </a:fld>
            <a:endParaRPr lang="ru-RU"/>
          </a:p>
        </p:txBody>
      </p:sp>
    </p:spTree>
    <p:extLst>
      <p:ext uri="{BB962C8B-B14F-4D97-AF65-F5344CB8AC3E}">
        <p14:creationId xmlns:p14="http://schemas.microsoft.com/office/powerpoint/2010/main" val="2767643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Важным является вопрос о профилактике тромбоэмболических осложнений, наиболее частым из которых является </a:t>
            </a:r>
            <a:r>
              <a:rPr lang="ru-RU" sz="1200" u="sng" kern="1200" dirty="0">
                <a:solidFill>
                  <a:schemeClr val="tx1"/>
                </a:solidFill>
                <a:effectLst/>
                <a:latin typeface="+mn-lt"/>
                <a:ea typeface="+mn-ea"/>
                <a:cs typeface="+mn-cs"/>
              </a:rPr>
              <a:t>тромбоэмболия легочной артерии</a:t>
            </a:r>
            <a:r>
              <a:rPr lang="ru-RU" sz="1200" kern="1200" dirty="0">
                <a:solidFill>
                  <a:schemeClr val="tx1"/>
                </a:solidFill>
                <a:effectLst/>
                <a:latin typeface="+mn-lt"/>
                <a:ea typeface="+mn-ea"/>
                <a:cs typeface="+mn-cs"/>
              </a:rPr>
              <a:t>- тяжелое осложнение, являющееся одной из частых причин летальных исходов в раннем послеоперационном периоде. Развитие тромбозов после операции обусловлено замедленным кровотоком (особенно в венах нижних конечностей и малого таза), повышением вязкости крови, нарушением водно-электролитного баланса, нестабильной гемодинамикой и активацией свертывающей системы вследствие </a:t>
            </a:r>
            <a:r>
              <a:rPr lang="ru-RU" sz="1200" kern="1200" dirty="0" err="1">
                <a:solidFill>
                  <a:schemeClr val="tx1"/>
                </a:solidFill>
                <a:effectLst/>
                <a:latin typeface="+mn-lt"/>
                <a:ea typeface="+mn-ea"/>
                <a:cs typeface="+mn-cs"/>
              </a:rPr>
              <a:t>интраоперационного</a:t>
            </a:r>
            <a:r>
              <a:rPr lang="ru-RU" sz="1200" kern="1200" dirty="0">
                <a:solidFill>
                  <a:schemeClr val="tx1"/>
                </a:solidFill>
                <a:effectLst/>
                <a:latin typeface="+mn-lt"/>
                <a:ea typeface="+mn-ea"/>
                <a:cs typeface="+mn-cs"/>
              </a:rPr>
              <a:t> повреждения тканей. Особенно велик риск тромбоэмболии легочной артерии у пожилых тучных пациентов с сопутствующей патологией сердечно-сосудистой системы, наличием варикозной болезни нижних конечностей и тромбофлебитов в анамнезе. Выделяют следующие п</a:t>
            </a:r>
            <a:r>
              <a:rPr lang="ru-RU" sz="1200" b="1" kern="1200" dirty="0">
                <a:solidFill>
                  <a:schemeClr val="tx1"/>
                </a:solidFill>
                <a:effectLst/>
                <a:latin typeface="+mn-lt"/>
                <a:ea typeface="+mn-ea"/>
                <a:cs typeface="+mn-cs"/>
              </a:rPr>
              <a:t>ринципы профилактики тромбоэмболических осложнений: </a:t>
            </a:r>
            <a:r>
              <a:rPr lang="ru-RU" sz="1200" kern="1200" dirty="0">
                <a:solidFill>
                  <a:schemeClr val="tx1"/>
                </a:solidFill>
                <a:effectLst/>
                <a:latin typeface="+mn-lt"/>
                <a:ea typeface="+mn-ea"/>
                <a:cs typeface="+mn-cs"/>
              </a:rPr>
              <a:t>ранняя активизация пациентов</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активное ведение их в послеоперационном периоде; обеспечение стабильной динамики; использование </a:t>
            </a:r>
            <a:r>
              <a:rPr lang="ru-RU" sz="1200" kern="1200" dirty="0" err="1">
                <a:solidFill>
                  <a:schemeClr val="tx1"/>
                </a:solidFill>
                <a:effectLst/>
                <a:latin typeface="+mn-lt"/>
                <a:ea typeface="+mn-ea"/>
                <a:cs typeface="+mn-cs"/>
              </a:rPr>
              <a:t>дезагрегантов</a:t>
            </a:r>
            <a:r>
              <a:rPr lang="ru-RU" sz="1200" kern="1200" dirty="0">
                <a:solidFill>
                  <a:schemeClr val="tx1"/>
                </a:solidFill>
                <a:effectLst/>
                <a:latin typeface="+mn-lt"/>
                <a:ea typeface="+mn-ea"/>
                <a:cs typeface="+mn-cs"/>
              </a:rPr>
              <a:t> и других средств, улучшающих реологические свойства крови,</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применение антикоагулянтов прямого (</a:t>
            </a:r>
            <a:r>
              <a:rPr lang="ru-RU" sz="1200" strike="sngStrike" kern="1200" dirty="0">
                <a:solidFill>
                  <a:schemeClr val="tx1"/>
                </a:solidFill>
                <a:effectLst/>
                <a:latin typeface="+mn-lt"/>
                <a:ea typeface="+mn-ea"/>
                <a:cs typeface="+mn-cs"/>
              </a:rPr>
              <a:t>гепарин, </a:t>
            </a:r>
            <a:r>
              <a:rPr lang="ru-RU" sz="1200" strike="sngStrike" kern="1200" dirty="0" err="1">
                <a:solidFill>
                  <a:schemeClr val="tx1"/>
                </a:solidFill>
                <a:effectLst/>
                <a:latin typeface="+mn-lt"/>
                <a:ea typeface="+mn-ea"/>
                <a:cs typeface="+mn-cs"/>
              </a:rPr>
              <a:t>фраксипарин</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стрептокиназа</a:t>
            </a:r>
            <a:r>
              <a:rPr lang="ru-RU" sz="1200" strike="sngStrike"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и непрямого действия </a:t>
            </a:r>
            <a:r>
              <a:rPr lang="ru-RU" sz="1200" strike="sngStrike" kern="1200" dirty="0">
                <a:solidFill>
                  <a:schemeClr val="tx1"/>
                </a:solidFill>
                <a:effectLst/>
                <a:latin typeface="+mn-lt"/>
                <a:ea typeface="+mn-ea"/>
                <a:cs typeface="+mn-cs"/>
              </a:rPr>
              <a:t>(</a:t>
            </a:r>
            <a:r>
              <a:rPr lang="ru-RU" sz="1200" strike="sngStrike" kern="1200" dirty="0" err="1">
                <a:solidFill>
                  <a:schemeClr val="tx1"/>
                </a:solidFill>
                <a:effectLst/>
                <a:latin typeface="+mn-lt"/>
                <a:ea typeface="+mn-ea"/>
                <a:cs typeface="+mn-cs"/>
              </a:rPr>
              <a:t>синкумар</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пелентан</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эскузин</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фенилин</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дикумарин</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неодикумарин</a:t>
            </a:r>
            <a:r>
              <a:rPr lang="ru-RU" sz="1200" strike="sngStrike"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эластичная компрессия нижних конечностей.</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20</a:t>
            </a:fld>
            <a:endParaRPr lang="ru-RU"/>
          </a:p>
        </p:txBody>
      </p:sp>
    </p:spTree>
    <p:extLst>
      <p:ext uri="{BB962C8B-B14F-4D97-AF65-F5344CB8AC3E}">
        <p14:creationId xmlns:p14="http://schemas.microsoft.com/office/powerpoint/2010/main" val="145856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Среди послеоперационных осложнений со стороны органов дыхания </a:t>
            </a:r>
            <a:r>
              <a:rPr lang="ru-RU" sz="1200" kern="1200" dirty="0">
                <a:solidFill>
                  <a:schemeClr val="tx1"/>
                </a:solidFill>
                <a:effectLst/>
                <a:latin typeface="+mn-lt"/>
                <a:ea typeface="+mn-ea"/>
                <a:cs typeface="+mn-cs"/>
              </a:rPr>
              <a:t>наиболее частыми являются трахеобронхиты, пневмонии, </a:t>
            </a:r>
            <a:r>
              <a:rPr lang="ru-RU" sz="1200" strike="sngStrike" kern="1200" dirty="0">
                <a:solidFill>
                  <a:schemeClr val="tx1"/>
                </a:solidFill>
                <a:effectLst/>
                <a:latin typeface="+mn-lt"/>
                <a:ea typeface="+mn-ea"/>
                <a:cs typeface="+mn-cs"/>
              </a:rPr>
              <a:t>ателектазы, плевриты</a:t>
            </a:r>
            <a:r>
              <a:rPr lang="ru-RU" sz="1200" kern="1200" dirty="0">
                <a:solidFill>
                  <a:schemeClr val="tx1"/>
                </a:solidFill>
                <a:effectLst/>
                <a:latin typeface="+mn-lt"/>
                <a:ea typeface="+mn-ea"/>
                <a:cs typeface="+mn-cs"/>
              </a:rPr>
              <a:t>. Но наиболее грозное осложнение -</a:t>
            </a:r>
            <a:r>
              <a:rPr lang="ru-RU" sz="1200" u="sng" kern="1200" dirty="0">
                <a:solidFill>
                  <a:schemeClr val="tx1"/>
                </a:solidFill>
                <a:effectLst/>
                <a:latin typeface="+mn-lt"/>
                <a:ea typeface="+mn-ea"/>
                <a:cs typeface="+mn-cs"/>
              </a:rPr>
              <a:t>развитие острой дыхательной недостаточности, </a:t>
            </a:r>
            <a:r>
              <a:rPr lang="ru-RU" sz="1200" kern="1200" dirty="0">
                <a:solidFill>
                  <a:schemeClr val="tx1"/>
                </a:solidFill>
                <a:effectLst/>
                <a:latin typeface="+mn-lt"/>
                <a:ea typeface="+mn-ea"/>
                <a:cs typeface="+mn-cs"/>
              </a:rPr>
              <a:t>связанной, прежде всего, с последствиями наркоза.</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21</a:t>
            </a:fld>
            <a:endParaRPr lang="ru-RU"/>
          </a:p>
        </p:txBody>
      </p:sp>
    </p:spTree>
    <p:extLst>
      <p:ext uri="{BB962C8B-B14F-4D97-AF65-F5344CB8AC3E}">
        <p14:creationId xmlns:p14="http://schemas.microsoft.com/office/powerpoint/2010/main" val="146868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Поэтому </a:t>
            </a:r>
            <a:r>
              <a:rPr lang="ru-RU" sz="1200" b="1" kern="1200" dirty="0">
                <a:solidFill>
                  <a:schemeClr val="tx1"/>
                </a:solidFill>
                <a:effectLst/>
                <a:latin typeface="+mn-lt"/>
                <a:ea typeface="+mn-ea"/>
                <a:cs typeface="+mn-cs"/>
              </a:rPr>
              <a:t>главными мероприятиями по профилактике и лечению осложнений со стороны органов дыхания </a:t>
            </a:r>
            <a:r>
              <a:rPr lang="ru-RU" sz="1200" kern="1200" dirty="0">
                <a:solidFill>
                  <a:schemeClr val="tx1"/>
                </a:solidFill>
                <a:effectLst/>
                <a:latin typeface="+mn-lt"/>
                <a:ea typeface="+mn-ea"/>
                <a:cs typeface="+mn-cs"/>
              </a:rPr>
              <a:t>являются: ранняя активизация пациентов ,адекватное положение в постели с приподнятым головным концом, дыхательная гимнастика, борьба с </a:t>
            </a:r>
            <a:r>
              <a:rPr lang="ru-RU" sz="1200" kern="1200" dirty="0" err="1">
                <a:solidFill>
                  <a:schemeClr val="tx1"/>
                </a:solidFill>
                <a:effectLst/>
                <a:latin typeface="+mn-lt"/>
                <a:ea typeface="+mn-ea"/>
                <a:cs typeface="+mn-cs"/>
              </a:rPr>
              <a:t>гиповентиляцией</a:t>
            </a:r>
            <a:r>
              <a:rPr lang="ru-RU" sz="1200" kern="1200" dirty="0">
                <a:solidFill>
                  <a:schemeClr val="tx1"/>
                </a:solidFill>
                <a:effectLst/>
                <a:latin typeface="+mn-lt"/>
                <a:ea typeface="+mn-ea"/>
                <a:cs typeface="+mn-cs"/>
              </a:rPr>
              <a:t> легких и улучшение дренажной функции трахеобронхиального дерева,</a:t>
            </a:r>
            <a:r>
              <a:rPr lang="ru-RU" sz="1200" b="1" dirty="0">
                <a:latin typeface="Arial" panose="020B0604020202020204" pitchFamily="34" charset="0"/>
                <a:cs typeface="Arial" panose="020B0604020202020204" pitchFamily="34" charset="0"/>
              </a:rPr>
              <a:t> санация трахеобронхиального дерева, </a:t>
            </a:r>
            <a:r>
              <a:rPr lang="ru-RU" sz="1200" kern="1200" dirty="0">
                <a:solidFill>
                  <a:schemeClr val="tx1"/>
                </a:solidFill>
                <a:effectLst/>
                <a:latin typeface="+mn-lt"/>
                <a:ea typeface="+mn-ea"/>
                <a:cs typeface="+mn-cs"/>
              </a:rPr>
              <a:t> </a:t>
            </a:r>
            <a:r>
              <a:rPr lang="ru-RU" sz="1200" strike="noStrike" kern="1200" dirty="0">
                <a:solidFill>
                  <a:schemeClr val="tx1"/>
                </a:solidFill>
                <a:effectLst/>
                <a:latin typeface="+mn-lt"/>
                <a:ea typeface="+mn-ea"/>
                <a:cs typeface="+mn-cs"/>
              </a:rPr>
              <a:t>разжижение мокроты  при помощи небулайзера, </a:t>
            </a:r>
            <a:r>
              <a:rPr lang="ru-RU" sz="1200" kern="1200" dirty="0">
                <a:solidFill>
                  <a:schemeClr val="tx1"/>
                </a:solidFill>
                <a:effectLst/>
                <a:latin typeface="+mn-lt"/>
                <a:ea typeface="+mn-ea"/>
                <a:cs typeface="+mn-cs"/>
              </a:rPr>
              <a:t>назначение антибактериальных препаратов с учетом чувствительности.</a:t>
            </a:r>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22</a:t>
            </a:fld>
            <a:endParaRPr lang="ru-RU"/>
          </a:p>
        </p:txBody>
      </p:sp>
    </p:spTree>
    <p:extLst>
      <p:ext uri="{BB962C8B-B14F-4D97-AF65-F5344CB8AC3E}">
        <p14:creationId xmlns:p14="http://schemas.microsoft.com/office/powerpoint/2010/main" val="390590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Осложнения со стороны брюшной полости </a:t>
            </a:r>
            <a:r>
              <a:rPr lang="ru-RU" sz="1200" kern="1200" dirty="0">
                <a:solidFill>
                  <a:schemeClr val="tx1"/>
                </a:solidFill>
                <a:effectLst/>
                <a:latin typeface="+mn-lt"/>
                <a:ea typeface="+mn-ea"/>
                <a:cs typeface="+mn-cs"/>
              </a:rPr>
              <a:t>в послеоперационном периоде достаточно тяжелы и разнообразны. Среди них особое место занимают перитонит, спаечная кишечная непроходимость, парез желудочно-кишечного тракта. Особое значение в диагностике осложнений со стороны органов брюшной полости  придают таким симптомам, как  икота, рвота, сухость языка, напряжение мышц передней брюшной стенки, вздутие живота, ослабление или отсутствие перистальтики. Наиболее частым осложнением является развитие </a:t>
            </a:r>
            <a:r>
              <a:rPr lang="ru-RU" sz="1200" u="sng" kern="1200" dirty="0">
                <a:solidFill>
                  <a:schemeClr val="tx1"/>
                </a:solidFill>
                <a:effectLst/>
                <a:latin typeface="+mn-lt"/>
                <a:ea typeface="+mn-ea"/>
                <a:cs typeface="+mn-cs"/>
              </a:rPr>
              <a:t>паралитической непроходимости кишечника, которая значительно нарушает</a:t>
            </a:r>
            <a:r>
              <a:rPr lang="ru-RU" sz="1200" kern="1200" dirty="0">
                <a:solidFill>
                  <a:schemeClr val="tx1"/>
                </a:solidFill>
                <a:effectLst/>
                <a:latin typeface="+mn-lt"/>
                <a:ea typeface="+mn-ea"/>
                <a:cs typeface="+mn-cs"/>
              </a:rPr>
              <a:t> процессы пищеварения, и не только их. Повышение внутрибрюшного давления приводит к высокому стоянию диафрагмы, нарушению вентиляции легких и деятельности сердца; кроме того, происходит перераспределение жидкости в организме, всасывание токсичных веществ из просвета кишечника с развитием выраженной интоксикации организма. </a:t>
            </a:r>
            <a:r>
              <a:rPr lang="ru-RU" sz="1200" b="1" kern="1200" dirty="0">
                <a:solidFill>
                  <a:schemeClr val="tx1"/>
                </a:solidFill>
                <a:effectLst/>
                <a:latin typeface="+mn-lt"/>
                <a:ea typeface="+mn-ea"/>
                <a:cs typeface="+mn-cs"/>
              </a:rPr>
              <a:t>Основы профилактики пареза кишечника закладываются  еще в </a:t>
            </a:r>
            <a:r>
              <a:rPr lang="ru-RU" sz="1200" b="1" kern="1200" dirty="0" err="1">
                <a:solidFill>
                  <a:schemeClr val="tx1"/>
                </a:solidFill>
                <a:effectLst/>
                <a:latin typeface="+mn-lt"/>
                <a:ea typeface="+mn-ea"/>
                <a:cs typeface="+mn-cs"/>
              </a:rPr>
              <a:t>интраопрерационном</a:t>
            </a:r>
            <a:r>
              <a:rPr lang="ru-RU" sz="1200" b="1" kern="1200" dirty="0">
                <a:solidFill>
                  <a:schemeClr val="tx1"/>
                </a:solidFill>
                <a:effectLst/>
                <a:latin typeface="+mn-lt"/>
                <a:ea typeface="+mn-ea"/>
                <a:cs typeface="+mn-cs"/>
              </a:rPr>
              <a:t> периоде это </a:t>
            </a:r>
            <a:r>
              <a:rPr lang="ru-RU" sz="1200" kern="1200" dirty="0">
                <a:solidFill>
                  <a:schemeClr val="tx1"/>
                </a:solidFill>
                <a:effectLst/>
                <a:latin typeface="+mn-lt"/>
                <a:ea typeface="+mn-ea"/>
                <a:cs typeface="+mn-cs"/>
              </a:rPr>
              <a:t>бережное отношение с тканями; минимальное инфицирование брюшной полости (использование тампонов); тщательный гемостаз;</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23</a:t>
            </a:fld>
            <a:endParaRPr lang="ru-RU"/>
          </a:p>
        </p:txBody>
      </p:sp>
    </p:spTree>
    <p:extLst>
      <p:ext uri="{BB962C8B-B14F-4D97-AF65-F5344CB8AC3E}">
        <p14:creationId xmlns:p14="http://schemas.microsoft.com/office/powerpoint/2010/main" val="280782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Принципами  профилактики и борьбы с парезом  кишечника после операции являются: </a:t>
            </a:r>
            <a:r>
              <a:rPr lang="ru-RU" sz="1200" kern="1200" dirty="0">
                <a:solidFill>
                  <a:schemeClr val="tx1"/>
                </a:solidFill>
                <a:effectLst/>
                <a:latin typeface="+mn-lt"/>
                <a:ea typeface="+mn-ea"/>
                <a:cs typeface="+mn-cs"/>
              </a:rPr>
              <a:t>ранняя активизация пациентов с ношением бандажа; рациональный режим питания (малыми удобными порциями);</a:t>
            </a:r>
          </a:p>
          <a:p>
            <a:pPr lvl="0"/>
            <a:r>
              <a:rPr lang="ru-RU" sz="1200" kern="1200" dirty="0">
                <a:solidFill>
                  <a:schemeClr val="tx1"/>
                </a:solidFill>
                <a:effectLst/>
                <a:latin typeface="+mn-lt"/>
                <a:ea typeface="+mn-ea"/>
                <a:cs typeface="+mn-cs"/>
              </a:rPr>
              <a:t>адекватное дренирование желудка; введение газоотводной трубки; стимуляция моторики желудочно-кишечного тракта (</a:t>
            </a:r>
            <a:r>
              <a:rPr lang="ru-RU" sz="1200" kern="1200" dirty="0" err="1">
                <a:solidFill>
                  <a:schemeClr val="tx1"/>
                </a:solidFill>
                <a:effectLst/>
                <a:latin typeface="+mn-lt"/>
                <a:ea typeface="+mn-ea"/>
                <a:cs typeface="+mn-cs"/>
              </a:rPr>
              <a:t>прозерин</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церукал</a:t>
            </a:r>
            <a:r>
              <a:rPr lang="ru-RU" sz="1200" kern="1200" dirty="0">
                <a:solidFill>
                  <a:schemeClr val="tx1"/>
                </a:solidFill>
                <a:effectLst/>
                <a:latin typeface="+mn-lt"/>
                <a:ea typeface="+mn-ea"/>
                <a:cs typeface="+mn-cs"/>
              </a:rPr>
              <a:t>, очистительная или гипертоническая клизма); </a:t>
            </a:r>
            <a:r>
              <a:rPr lang="ru-RU" sz="1200" kern="1200" dirty="0" err="1">
                <a:solidFill>
                  <a:schemeClr val="tx1"/>
                </a:solidFill>
                <a:effectLst/>
                <a:latin typeface="+mn-lt"/>
                <a:ea typeface="+mn-ea"/>
                <a:cs typeface="+mn-cs"/>
              </a:rPr>
              <a:t>перидуральная</a:t>
            </a:r>
            <a:r>
              <a:rPr lang="ru-RU" sz="1200" kern="1200" dirty="0">
                <a:solidFill>
                  <a:schemeClr val="tx1"/>
                </a:solidFill>
                <a:effectLst/>
                <a:latin typeface="+mn-lt"/>
                <a:ea typeface="+mn-ea"/>
                <a:cs typeface="+mn-cs"/>
              </a:rPr>
              <a:t> блокада; г</a:t>
            </a:r>
            <a:r>
              <a:rPr lang="ru-RU" sz="1200" b="1" kern="1200" dirty="0">
                <a:solidFill>
                  <a:schemeClr val="tx1"/>
                </a:solidFill>
                <a:effectLst/>
                <a:latin typeface="+mn-lt"/>
                <a:ea typeface="+mn-ea"/>
                <a:cs typeface="+mn-cs"/>
              </a:rPr>
              <a:t>ипербарическая оксигенация</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24</a:t>
            </a:fld>
            <a:endParaRPr lang="ru-RU"/>
          </a:p>
        </p:txBody>
      </p:sp>
    </p:spTree>
    <p:extLst>
      <p:ext uri="{BB962C8B-B14F-4D97-AF65-F5344CB8AC3E}">
        <p14:creationId xmlns:p14="http://schemas.microsoft.com/office/powerpoint/2010/main" val="3143780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 осложнениям со стороны мочевыделительной системы относятся: острая почечная недостаточность, острые воспалительные заболевания, нарушение мочеиспускания.  Острая почечная недостаточность развивается вследствие нарушения кровообращения (гиповолемия, шок), водно-электролитных нарушений, </a:t>
            </a:r>
            <a:r>
              <a:rPr lang="ru-RU" sz="1200" kern="1200" dirty="0" err="1">
                <a:solidFill>
                  <a:schemeClr val="tx1"/>
                </a:solidFill>
                <a:effectLst/>
                <a:latin typeface="+mn-lt"/>
                <a:ea typeface="+mn-ea"/>
                <a:cs typeface="+mn-cs"/>
              </a:rPr>
              <a:t>интокцикации</a:t>
            </a:r>
            <a:r>
              <a:rPr lang="ru-RU" sz="1200" kern="1200" dirty="0">
                <a:solidFill>
                  <a:schemeClr val="tx1"/>
                </a:solidFill>
                <a:effectLst/>
                <a:latin typeface="+mn-lt"/>
                <a:ea typeface="+mn-ea"/>
                <a:cs typeface="+mn-cs"/>
              </a:rPr>
              <a:t>. Воспалительные заболевания, чаще всего обусловлены обострением хронического процесса, в результате активации микрофлоры и снижения защитных реакций организма, способствует этому и развитие задержки мочеиспускания, часто наблюдаемой после операции. Как правило  она носит нервно-рефлекторный характер и обусловлена тем, что пациент не привык мочиться лежа, также возникает  вследствие реакции на боль в ране и рефлекторного напряжения мышц брюшного пресса. Клинически задержка мочеиспускания проявляется позывами на мочеиспускание при полном мочевом пузыре. В таких ситуациях, если нет противопоказаний, пациенту можно разрешить помочится сидя или стоя, назначают обезболивающие и спазмолитики, стимулируют мочеиспускание шумом текущей воды. В случае неэффективности вышеуказанных мероприятий, производят катетеризацию мочевого пузыря мягким катетером. Для предупреждения осложнений со стороны мочевыделительной системы необходимо тщательно следить за количеством введенной и выделенной жидкости,  за суточным и почасовым диурезом, ухаживать за мочевым катетером соблюдать принципы асептики и антисептики.</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25</a:t>
            </a:fld>
            <a:endParaRPr lang="ru-RU"/>
          </a:p>
        </p:txBody>
      </p:sp>
    </p:spTree>
    <p:extLst>
      <p:ext uri="{BB962C8B-B14F-4D97-AF65-F5344CB8AC3E}">
        <p14:creationId xmlns:p14="http://schemas.microsoft.com/office/powerpoint/2010/main" val="940944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заключении хочется подчеркнуть, что активное ведение пациента после операции, квалифицированный уход за пациентом после операции, полноценное восполнение энергетических затрат организма, являются важнейшими условиями благоприятного течения послеоперационного периода.</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26</a:t>
            </a:fld>
            <a:endParaRPr lang="ru-RU"/>
          </a:p>
        </p:txBody>
      </p:sp>
    </p:spTree>
    <p:extLst>
      <p:ext uri="{BB962C8B-B14F-4D97-AF65-F5344CB8AC3E}">
        <p14:creationId xmlns:p14="http://schemas.microsoft.com/office/powerpoint/2010/main" val="3764829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БЛАГОДАРЮ ЗА ВНИМАНИЕ</a:t>
            </a:r>
          </a:p>
        </p:txBody>
      </p:sp>
      <p:sp>
        <p:nvSpPr>
          <p:cNvPr id="4" name="Номер слайда 3"/>
          <p:cNvSpPr>
            <a:spLocks noGrp="1"/>
          </p:cNvSpPr>
          <p:nvPr>
            <p:ph type="sldNum" sz="quarter" idx="5"/>
          </p:nvPr>
        </p:nvSpPr>
        <p:spPr/>
        <p:txBody>
          <a:bodyPr/>
          <a:lstStyle/>
          <a:p>
            <a:fld id="{F08B3F46-DD11-478D-9203-5BE516738541}" type="slidenum">
              <a:rPr lang="ru-RU" smtClean="0"/>
              <a:pPr/>
              <a:t>27</a:t>
            </a:fld>
            <a:endParaRPr lang="ru-RU"/>
          </a:p>
        </p:txBody>
      </p:sp>
    </p:spTree>
    <p:extLst>
      <p:ext uri="{BB962C8B-B14F-4D97-AF65-F5344CB8AC3E}">
        <p14:creationId xmlns:p14="http://schemas.microsoft.com/office/powerpoint/2010/main" val="422957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Он делится на </a:t>
            </a:r>
            <a:r>
              <a:rPr lang="ru-RU" sz="1200" u="sng" kern="1200" dirty="0">
                <a:solidFill>
                  <a:schemeClr val="tx1"/>
                </a:solidFill>
                <a:effectLst/>
                <a:latin typeface="+mn-lt"/>
                <a:ea typeface="+mn-ea"/>
                <a:cs typeface="+mn-cs"/>
              </a:rPr>
              <a:t>3 части:  </a:t>
            </a:r>
            <a:r>
              <a:rPr lang="ru-RU" sz="1200" kern="1200" dirty="0">
                <a:solidFill>
                  <a:schemeClr val="tx1"/>
                </a:solidFill>
                <a:effectLst/>
                <a:latin typeface="+mn-lt"/>
                <a:ea typeface="+mn-ea"/>
                <a:cs typeface="+mn-cs"/>
              </a:rPr>
              <a:t>ранний, поздний, отдаленный </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3</a:t>
            </a:fld>
            <a:endParaRPr lang="ru-RU"/>
          </a:p>
        </p:txBody>
      </p:sp>
    </p:spTree>
    <p:extLst>
      <p:ext uri="{BB962C8B-B14F-4D97-AF65-F5344CB8AC3E}">
        <p14:creationId xmlns:p14="http://schemas.microsoft.com/office/powerpoint/2010/main" val="348888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Основными задачами послеоперационного периода являются:  п</a:t>
            </a:r>
            <a:r>
              <a:rPr lang="ru-RU" sz="1200" kern="1200" dirty="0">
                <a:solidFill>
                  <a:schemeClr val="tx1"/>
                </a:solidFill>
                <a:effectLst/>
                <a:latin typeface="+mn-lt"/>
                <a:ea typeface="+mn-ea"/>
                <a:cs typeface="+mn-cs"/>
              </a:rPr>
              <a:t>рофилактика и лечение послеоперационных осложнений, ускорение процессов регенерации, реабилитация пациентов.</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4</a:t>
            </a:fld>
            <a:endParaRPr lang="ru-RU"/>
          </a:p>
        </p:txBody>
      </p:sp>
    </p:spTree>
    <p:extLst>
      <p:ext uri="{BB962C8B-B14F-4D97-AF65-F5344CB8AC3E}">
        <p14:creationId xmlns:p14="http://schemas.microsoft.com/office/powerpoint/2010/main" val="24324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Пациентов после завершения хирургических вмешательств и сопутствующей анестезии, переводят в отделение реанимации и интенсивной терапии (ОРИТ). Транспортировка осуществляется с помощью квалифицированного персонала и под наблюдением анестезиолога. Во время транспортировки принимают меры по предупреждению травматического повреждения, гипоксии, гипотермии, нарушения проходимости дыхательных путей, случайного отсоединения от респиратора или смещения трубок, дренажей, катетеров. Передача пациента, прибывшего в  отделение реанимации и интенсивной терапии  из операционной, является официальной передачей от анестезиолога операционного блока к анестезиологу отделения реанимации с сопутствующей анестезиологической документацией.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5</a:t>
            </a:fld>
            <a:endParaRPr lang="ru-RU"/>
          </a:p>
        </p:txBody>
      </p:sp>
    </p:spTree>
    <p:extLst>
      <p:ext uri="{BB962C8B-B14F-4D97-AF65-F5344CB8AC3E}">
        <p14:creationId xmlns:p14="http://schemas.microsoft.com/office/powerpoint/2010/main" val="355682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0"/>
              </a:spcAft>
            </a:pPr>
            <a:r>
              <a:rPr lang="ru-RU" dirty="0"/>
              <a:t>Ранний послеоперационный период – это время когда на организм пациента прежде всего оказывают влияние операционная травма, последствия наркоза и вынужденное положение.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Ранний послеоперационный период может быть </a:t>
            </a:r>
            <a:r>
              <a:rPr lang="ru-RU" u="sng" dirty="0">
                <a:solidFill>
                  <a:srgbClr val="000000"/>
                </a:solidFill>
                <a:latin typeface="Arial" panose="020B0604020202020204" pitchFamily="34" charset="0"/>
                <a:ea typeface="Times New Roman" panose="02020603050405020304" pitchFamily="18" charset="0"/>
                <a:cs typeface="Arial" panose="020B0604020202020204" pitchFamily="34" charset="0"/>
              </a:rPr>
              <a:t>неосложненным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и </a:t>
            </a:r>
            <a:r>
              <a:rPr lang="ru-RU" u="sng" dirty="0">
                <a:solidFill>
                  <a:srgbClr val="000000"/>
                </a:solidFill>
                <a:latin typeface="Arial" panose="020B0604020202020204" pitchFamily="34" charset="0"/>
                <a:ea typeface="Times New Roman" panose="02020603050405020304" pitchFamily="18" charset="0"/>
                <a:cs typeface="Arial" panose="020B0604020202020204" pitchFamily="34" charset="0"/>
              </a:rPr>
              <a:t>осложненным.</a:t>
            </a:r>
            <a:endParaRPr lang="ru-RU" sz="11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6</a:t>
            </a:fld>
            <a:endParaRPr lang="ru-RU"/>
          </a:p>
        </p:txBody>
      </p:sp>
    </p:spTree>
    <p:extLst>
      <p:ext uri="{BB962C8B-B14F-4D97-AF65-F5344CB8AC3E}">
        <p14:creationId xmlns:p14="http://schemas.microsoft.com/office/powerpoint/2010/main" val="273764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 неосложненном течении послеоперационного периода реактивные изменения, возникающие в организме, обычно выражены умеренно и длятся в течение 2-3 дней. При этом отмечается лихорадка до 37,5 °С, наблюдается торможение ЦНС, может быть умеренный лейкоцитоз и анемия. Поэтому основными задачами являются коррекция изменений в организме, контроль функционального состояния основных органов и систем.</a:t>
            </a:r>
            <a:endParaRPr lang="ru-RU" dirty="0">
              <a:effectLst/>
            </a:endParaRP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7</a:t>
            </a:fld>
            <a:endParaRPr lang="ru-RU"/>
          </a:p>
        </p:txBody>
      </p:sp>
    </p:spTree>
    <p:extLst>
      <p:ext uri="{BB962C8B-B14F-4D97-AF65-F5344CB8AC3E}">
        <p14:creationId xmlns:p14="http://schemas.microsoft.com/office/powerpoint/2010/main" val="142263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Терапия при неосложненном послеоперационном периоде заключается в следующем: оценка сознания пациента и проведение мероприятий, направленных на его восстановление;  борьба с болью; правильное положение в постели; предупреждение и лечение дыхательной недостаточности; предупреждение развития раневой  и катетер-ассоциированной инфекций.</a:t>
            </a:r>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8</a:t>
            </a:fld>
            <a:endParaRPr lang="ru-RU"/>
          </a:p>
        </p:txBody>
      </p:sp>
    </p:spTree>
    <p:extLst>
      <p:ext uri="{BB962C8B-B14F-4D97-AF65-F5344CB8AC3E}">
        <p14:creationId xmlns:p14="http://schemas.microsoft.com/office/powerpoint/2010/main" val="153042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коррекция системы кровообращения; коррекция водно-электролитного обмена;</a:t>
            </a:r>
          </a:p>
          <a:p>
            <a:pPr lvl="0"/>
            <a:r>
              <a:rPr lang="ru-RU" sz="1200" kern="1200" dirty="0">
                <a:solidFill>
                  <a:schemeClr val="tx1"/>
                </a:solidFill>
                <a:effectLst/>
                <a:latin typeface="+mn-lt"/>
                <a:ea typeface="+mn-ea"/>
                <a:cs typeface="+mn-cs"/>
              </a:rPr>
              <a:t>восстановление пассажа по желудочно-кишечному тракту; ранняя </a:t>
            </a:r>
            <a:r>
              <a:rPr lang="ru-RU" sz="1200" kern="1200" dirty="0" err="1">
                <a:solidFill>
                  <a:schemeClr val="tx1"/>
                </a:solidFill>
                <a:effectLst/>
                <a:latin typeface="+mn-lt"/>
                <a:ea typeface="+mn-ea"/>
                <a:cs typeface="+mn-cs"/>
              </a:rPr>
              <a:t>нутритивная</a:t>
            </a:r>
            <a:r>
              <a:rPr lang="ru-RU" sz="1200" kern="1200" dirty="0">
                <a:solidFill>
                  <a:schemeClr val="tx1"/>
                </a:solidFill>
                <a:effectLst/>
                <a:latin typeface="+mn-lt"/>
                <a:ea typeface="+mn-ea"/>
                <a:cs typeface="+mn-cs"/>
              </a:rPr>
              <a:t> поддержка; контроль функции выделительной системы; проведение этиотропной и патогенетической терапии (</a:t>
            </a:r>
            <a:r>
              <a:rPr lang="ru-RU" sz="1200" strike="sngStrike" kern="1200" dirty="0" err="1">
                <a:solidFill>
                  <a:schemeClr val="tx1"/>
                </a:solidFill>
                <a:effectLst/>
                <a:latin typeface="+mn-lt"/>
                <a:ea typeface="+mn-ea"/>
                <a:cs typeface="+mn-cs"/>
              </a:rPr>
              <a:t>антибак</a:t>
            </a:r>
            <a:r>
              <a:rPr lang="ru-RU" sz="1200" strike="sngStrike" kern="1200" dirty="0">
                <a:solidFill>
                  <a:schemeClr val="tx1"/>
                </a:solidFill>
                <a:effectLst/>
                <a:latin typeface="+mn-lt"/>
                <a:ea typeface="+mn-ea"/>
                <a:cs typeface="+mn-cs"/>
              </a:rPr>
              <a:t> </a:t>
            </a:r>
            <a:r>
              <a:rPr lang="ru-RU" sz="1200" strike="sngStrike" kern="1200" dirty="0" err="1">
                <a:solidFill>
                  <a:schemeClr val="tx1"/>
                </a:solidFill>
                <a:effectLst/>
                <a:latin typeface="+mn-lt"/>
                <a:ea typeface="+mn-ea"/>
                <a:cs typeface="+mn-cs"/>
              </a:rPr>
              <a:t>териальная</a:t>
            </a:r>
            <a:r>
              <a:rPr lang="ru-RU" sz="1200" strike="sngStrike" kern="1200" dirty="0">
                <a:solidFill>
                  <a:schemeClr val="tx1"/>
                </a:solidFill>
                <a:effectLst/>
                <a:latin typeface="+mn-lt"/>
                <a:ea typeface="+mn-ea"/>
                <a:cs typeface="+mn-cs"/>
              </a:rPr>
              <a:t> терапия, назначение глюкокортикоидов, предупреждение тромбоэмболических осложнений и т. д.)</a:t>
            </a:r>
          </a:p>
          <a:p>
            <a:endParaRPr lang="ru-RU" dirty="0"/>
          </a:p>
        </p:txBody>
      </p:sp>
      <p:sp>
        <p:nvSpPr>
          <p:cNvPr id="4" name="Номер слайда 3"/>
          <p:cNvSpPr>
            <a:spLocks noGrp="1"/>
          </p:cNvSpPr>
          <p:nvPr>
            <p:ph type="sldNum" sz="quarter" idx="5"/>
          </p:nvPr>
        </p:nvSpPr>
        <p:spPr/>
        <p:txBody>
          <a:bodyPr/>
          <a:lstStyle/>
          <a:p>
            <a:fld id="{F08B3F46-DD11-478D-9203-5BE516738541}" type="slidenum">
              <a:rPr lang="ru-RU" smtClean="0"/>
              <a:pPr/>
              <a:t>9</a:t>
            </a:fld>
            <a:endParaRPr lang="ru-RU"/>
          </a:p>
        </p:txBody>
      </p:sp>
    </p:spTree>
    <p:extLst>
      <p:ext uri="{BB962C8B-B14F-4D97-AF65-F5344CB8AC3E}">
        <p14:creationId xmlns:p14="http://schemas.microsoft.com/office/powerpoint/2010/main" val="282962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1032161-35C1-43AB-A958-8A04F9E86E8F}" type="datetime1">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3854208847"/>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FE0827-4C4B-4481-A898-A7D61BAFEADE}" type="datetime1">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1285748005"/>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229665F-C55F-473E-AC0A-0E948085CEE7}" type="datetime1">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3016893960"/>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1A6520-31B1-4460-9673-D5589F5D12FB}" type="datetime1">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205641903"/>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76F555F-68C3-46BC-9031-5C28D8442932}" type="datetime1">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2829066488"/>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4D44D6-1FEF-4A22-97EE-DECF431907BD}" type="datetime1">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912886194"/>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DAA390D3-56BA-4C7A-BFDF-7D637A31AF04}" type="datetime1">
              <a:rPr lang="ru-RU" smtClean="0"/>
              <a:t>15.02.2023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064BE1-1AF0-4BDF-ADD5-60EB53686AF1}"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311850535"/>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F661AB-8A38-4613-87BB-B0874A72C23F}" type="datetime1">
              <a:rPr lang="ru-RU" smtClean="0"/>
              <a:t>15.02.2023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064BE1-1AF0-4BDF-ADD5-60EB53686AF1}"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747514470"/>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E6314-722E-41F1-AB5B-3EFE78729463}" type="datetime1">
              <a:rPr lang="ru-RU" smtClean="0"/>
              <a:t>15.02.2023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413418689"/>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77D99B2-D9A8-4771-9BF9-8D5C09221970}" type="datetime1">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3603549963"/>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CA59C976-6A86-4EFA-A38E-2DA367EEB2D0}" type="datetime1">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064BE1-1AF0-4BDF-ADD5-60EB53686AF1}" type="slidenum">
              <a:rPr lang="ru-RU" smtClean="0"/>
              <a:pPr/>
              <a:t>‹#›</a:t>
            </a:fld>
            <a:endParaRPr lang="ru-RU"/>
          </a:p>
        </p:txBody>
      </p:sp>
    </p:spTree>
    <p:extLst>
      <p:ext uri="{BB962C8B-B14F-4D97-AF65-F5344CB8AC3E}">
        <p14:creationId xmlns:p14="http://schemas.microsoft.com/office/powerpoint/2010/main" val="3444120953"/>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40">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96BBDCF-EFA8-408E-A6C1-9B36C172DFBE}" type="datetime1">
              <a:rPr lang="ru-RU" smtClean="0"/>
              <a:t>15.02.2023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C064BE1-1AF0-4BDF-ADD5-60EB53686AF1}" type="slidenum">
              <a:rPr lang="ru-RU" smtClean="0"/>
              <a:pPr/>
              <a:t>‹#›</a:t>
            </a:fld>
            <a:endParaRPr lang="ru-RU"/>
          </a:p>
        </p:txBody>
      </p:sp>
    </p:spTree>
    <p:extLst>
      <p:ext uri="{BB962C8B-B14F-4D97-AF65-F5344CB8AC3E}">
        <p14:creationId xmlns:p14="http://schemas.microsoft.com/office/powerpoint/2010/main" val="4065138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4E1332B-8795-4599-8CF2-B5365F8445B2}"/>
              </a:ext>
            </a:extLst>
          </p:cNvPr>
          <p:cNvSpPr/>
          <p:nvPr/>
        </p:nvSpPr>
        <p:spPr>
          <a:xfrm>
            <a:off x="609599" y="1303392"/>
            <a:ext cx="8344381" cy="2062103"/>
          </a:xfrm>
          <a:prstGeom prst="rect">
            <a:avLst/>
          </a:prstGeom>
        </p:spPr>
        <p:txBody>
          <a:bodyPr wrap="square">
            <a:spAutoFit/>
          </a:bodyPr>
          <a:lstStyle/>
          <a:p>
            <a:pPr algn="ctr"/>
            <a:r>
              <a:rPr lang="ru-RU" sz="3200" dirty="0">
                <a:solidFill>
                  <a:schemeClr val="accent1">
                    <a:lumMod val="75000"/>
                  </a:schemeClr>
                </a:solidFill>
                <a:latin typeface="Arial Black" pitchFamily="34" charset="0"/>
              </a:rPr>
              <a:t>Особенности раннего послеоперационного периода в условиях отделения реанимации и интенсивной терапии (ОРИТ)</a:t>
            </a:r>
          </a:p>
        </p:txBody>
      </p:sp>
      <p:pic>
        <p:nvPicPr>
          <p:cNvPr id="3" name="Picture 2" descr="http://www.smedk.ru/wp-content/themes/smk/images/finitaemblema-media.png">
            <a:extLst>
              <a:ext uri="{FF2B5EF4-FFF2-40B4-BE49-F238E27FC236}">
                <a16:creationId xmlns:a16="http://schemas.microsoft.com/office/drawing/2014/main" id="{6B97438C-6C93-472A-B489-AFC99907985E}"/>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r="70310"/>
          <a:stretch/>
        </p:blipFill>
        <p:spPr bwMode="auto">
          <a:xfrm>
            <a:off x="32544" y="0"/>
            <a:ext cx="1636599" cy="1613301"/>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3DD1721A-A5F6-4F80-BD10-D73B57123D80}"/>
              </a:ext>
            </a:extLst>
          </p:cNvPr>
          <p:cNvSpPr/>
          <p:nvPr/>
        </p:nvSpPr>
        <p:spPr>
          <a:xfrm>
            <a:off x="1669143" y="217063"/>
            <a:ext cx="7284837" cy="416011"/>
          </a:xfrm>
          <a:prstGeom prst="rect">
            <a:avLst/>
          </a:prstGeom>
        </p:spPr>
        <p:txBody>
          <a:bodyPr wrap="square">
            <a:spAutoFit/>
          </a:bodyPr>
          <a:lstStyle/>
          <a:p>
            <a:pPr algn="ctr">
              <a:lnSpc>
                <a:spcPct val="150000"/>
              </a:lnSpc>
              <a:spcAft>
                <a:spcPts val="0"/>
              </a:spcAft>
            </a:pPr>
            <a:r>
              <a:rPr lang="ru-RU" sz="1600" b="1" dirty="0">
                <a:latin typeface="Arial" panose="020B0604020202020204" pitchFamily="34" charset="0"/>
                <a:ea typeface="Times New Roman" panose="02020603050405020304" pitchFamily="18" charset="0"/>
                <a:cs typeface="Arial" panose="020B0604020202020204" pitchFamily="34" charset="0"/>
              </a:rPr>
              <a:t>ГБПОУ «Самарский медицинский колледж имени Н. </a:t>
            </a:r>
            <a:r>
              <a:rPr lang="ru-RU" sz="1600" b="1" dirty="0" err="1">
                <a:latin typeface="Arial" panose="020B0604020202020204" pitchFamily="34" charset="0"/>
                <a:ea typeface="Times New Roman" panose="02020603050405020304" pitchFamily="18" charset="0"/>
                <a:cs typeface="Arial" panose="020B0604020202020204" pitchFamily="34" charset="0"/>
              </a:rPr>
              <a:t>Ляпиной</a:t>
            </a:r>
            <a:r>
              <a:rPr lang="ru-RU" sz="1600" b="1" dirty="0">
                <a:latin typeface="Arial" panose="020B0604020202020204" pitchFamily="34" charset="0"/>
                <a:ea typeface="Times New Roman" panose="02020603050405020304" pitchFamily="18" charset="0"/>
                <a:cs typeface="Arial" panose="020B0604020202020204" pitchFamily="34" charset="0"/>
              </a:rPr>
              <a:t>»</a:t>
            </a:r>
            <a:endParaRPr lang="ru-RU" sz="1600" b="1" dirty="0">
              <a:latin typeface="Arial" panose="020B0604020202020204" pitchFamily="34" charset="0"/>
              <a:ea typeface="Calibri" panose="020F0502020204030204" pitchFamily="34" charset="0"/>
              <a:cs typeface="Arial" panose="020B0604020202020204" pitchFamily="34" charset="0"/>
            </a:endParaRPr>
          </a:p>
        </p:txBody>
      </p:sp>
      <p:cxnSp>
        <p:nvCxnSpPr>
          <p:cNvPr id="6" name="Прямая соединительная линия 5">
            <a:extLst>
              <a:ext uri="{FF2B5EF4-FFF2-40B4-BE49-F238E27FC236}">
                <a16:creationId xmlns:a16="http://schemas.microsoft.com/office/drawing/2014/main" id="{F4AE1747-AB46-45E6-B4E4-AA05FC2773C4}"/>
              </a:ext>
            </a:extLst>
          </p:cNvPr>
          <p:cNvCxnSpPr>
            <a:cxnSpLocks/>
          </p:cNvCxnSpPr>
          <p:nvPr/>
        </p:nvCxnSpPr>
        <p:spPr>
          <a:xfrm>
            <a:off x="1976284" y="827314"/>
            <a:ext cx="66662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ÐÑÐ¶ÑÐ¸Ð½Ð° Ð² Ð±Ð¾Ð»ÑÐ½Ð¸ÑÐ½Ð¾Ð¹ ÐºÐ¾Ð¹ÐºÐµ Ð¸ Ð¼ÐµÐ´Ð¸Ðº">
            <a:extLst>
              <a:ext uri="{FF2B5EF4-FFF2-40B4-BE49-F238E27FC236}">
                <a16:creationId xmlns:a16="http://schemas.microsoft.com/office/drawing/2014/main" id="{B3DCC3C1-2C0E-4EFB-A51F-428B6890B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872" y="3686629"/>
            <a:ext cx="7221795" cy="27691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69143" y="6377869"/>
            <a:ext cx="7474858" cy="313932"/>
          </a:xfrm>
          <a:prstGeom prst="rect">
            <a:avLst/>
          </a:prstGeom>
        </p:spPr>
        <p:txBody>
          <a:bodyPr wrap="square">
            <a:spAutoFit/>
          </a:bodyPr>
          <a:lstStyle/>
          <a:p>
            <a:pPr>
              <a:lnSpc>
                <a:spcPct val="90000"/>
              </a:lnSpc>
            </a:pPr>
            <a:r>
              <a:rPr lang="ru-RU" sz="1600" dirty="0">
                <a:latin typeface="Arial" pitchFamily="34" charset="0"/>
                <a:cs typeface="Arial" pitchFamily="34" charset="0"/>
              </a:rPr>
              <a:t>Преподаватель ГБПОУ «СМК им. </a:t>
            </a:r>
            <a:r>
              <a:rPr lang="ru-RU" sz="1600" dirty="0" err="1">
                <a:latin typeface="Arial" pitchFamily="34" charset="0"/>
                <a:cs typeface="Arial" pitchFamily="34" charset="0"/>
              </a:rPr>
              <a:t>Н.Ляпиной</a:t>
            </a:r>
            <a:r>
              <a:rPr lang="ru-RU" sz="1600" dirty="0">
                <a:latin typeface="Arial" pitchFamily="34" charset="0"/>
                <a:cs typeface="Arial" pitchFamily="34" charset="0"/>
              </a:rPr>
              <a:t>» Елена Дмитриевна Хасьянова</a:t>
            </a:r>
          </a:p>
        </p:txBody>
      </p:sp>
      <p:sp>
        <p:nvSpPr>
          <p:cNvPr id="7" name="Номер слайда 6">
            <a:extLst>
              <a:ext uri="{FF2B5EF4-FFF2-40B4-BE49-F238E27FC236}">
                <a16:creationId xmlns:a16="http://schemas.microsoft.com/office/drawing/2014/main" id="{1E0BC5C3-4D18-44F7-9768-18D391D52958}"/>
              </a:ext>
            </a:extLst>
          </p:cNvPr>
          <p:cNvSpPr>
            <a:spLocks noGrp="1"/>
          </p:cNvSpPr>
          <p:nvPr>
            <p:ph type="sldNum" sz="quarter" idx="12"/>
          </p:nvPr>
        </p:nvSpPr>
        <p:spPr/>
        <p:txBody>
          <a:bodyPr/>
          <a:lstStyle/>
          <a:p>
            <a:fld id="{CC064BE1-1AF0-4BDF-ADD5-60EB53686AF1}" type="slidenum">
              <a:rPr lang="ru-RU" smtClean="0"/>
              <a:pPr/>
              <a:t>1</a:t>
            </a:fld>
            <a:endParaRPr lang="ru-RU"/>
          </a:p>
        </p:txBody>
      </p:sp>
    </p:spTree>
    <p:extLst>
      <p:ext uri="{BB962C8B-B14F-4D97-AF65-F5344CB8AC3E}">
        <p14:creationId xmlns:p14="http://schemas.microsoft.com/office/powerpoint/2010/main" val="3530858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EDA186-A9CB-451C-8BD1-57394EDCAAD3}"/>
              </a:ext>
            </a:extLst>
          </p:cNvPr>
          <p:cNvSpPr/>
          <p:nvPr/>
        </p:nvSpPr>
        <p:spPr>
          <a:xfrm>
            <a:off x="275771" y="178532"/>
            <a:ext cx="5747658" cy="3067506"/>
          </a:xfrm>
          <a:prstGeom prst="rect">
            <a:avLst/>
          </a:prstGeom>
        </p:spPr>
        <p:txBody>
          <a:bodyPr wrap="square">
            <a:spAutoFit/>
          </a:bodyPr>
          <a:lstStyle/>
          <a:p>
            <a:pPr marL="228600" algn="ctr">
              <a:spcAft>
                <a:spcPts val="800"/>
              </a:spcAft>
            </a:pPr>
            <a:r>
              <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Послеоперационное осложнение </a:t>
            </a:r>
          </a:p>
          <a:p>
            <a:pPr marL="228600" algn="ctr">
              <a:spcAft>
                <a:spcPts val="800"/>
              </a:spcAft>
            </a:pPr>
            <a:r>
              <a:rPr lang="ru-RU" sz="2400" b="1" dirty="0">
                <a:latin typeface="Arial" panose="020B0604020202020204" pitchFamily="34" charset="0"/>
                <a:ea typeface="Calibri" panose="020F0502020204030204" pitchFamily="34" charset="0"/>
                <a:cs typeface="Arial" panose="020B0604020202020204" pitchFamily="34" charset="0"/>
              </a:rPr>
              <a:t>- </a:t>
            </a:r>
          </a:p>
          <a:p>
            <a:pPr marL="228600" algn="ctr">
              <a:spcAft>
                <a:spcPts val="800"/>
              </a:spcAft>
            </a:pPr>
            <a:r>
              <a:rPr lang="ru-RU" sz="2200" b="1" dirty="0">
                <a:latin typeface="Arial" panose="020B0604020202020204" pitchFamily="34" charset="0"/>
                <a:ea typeface="Calibri" panose="020F0502020204030204" pitchFamily="34" charset="0"/>
                <a:cs typeface="Arial" panose="020B0604020202020204" pitchFamily="34" charset="0"/>
              </a:rPr>
              <a:t>это новое патологическое состояние, не характерное для нормального течения послеоперационного периода и не являющееся следствием прогрессирования основного заболевания</a:t>
            </a:r>
          </a:p>
        </p:txBody>
      </p:sp>
      <p:sp>
        <p:nvSpPr>
          <p:cNvPr id="7" name="Прямоугольник 6">
            <a:extLst>
              <a:ext uri="{FF2B5EF4-FFF2-40B4-BE49-F238E27FC236}">
                <a16:creationId xmlns:a16="http://schemas.microsoft.com/office/drawing/2014/main" id="{2C249263-3605-4CC6-B842-83349EEA9AFD}"/>
              </a:ext>
            </a:extLst>
          </p:cNvPr>
          <p:cNvSpPr/>
          <p:nvPr/>
        </p:nvSpPr>
        <p:spPr>
          <a:xfrm>
            <a:off x="110990" y="4268326"/>
            <a:ext cx="5612524" cy="1255408"/>
          </a:xfrm>
          <a:prstGeom prst="rect">
            <a:avLst/>
          </a:prstGeom>
        </p:spPr>
        <p:txBody>
          <a:bodyPr wrap="square">
            <a:spAutoFit/>
          </a:bodyPr>
          <a:lstStyle/>
          <a:p>
            <a:pPr marL="571500" indent="-342900">
              <a:lnSpc>
                <a:spcPct val="107000"/>
              </a:lnSpc>
              <a:spcAft>
                <a:spcPts val="800"/>
              </a:spcAft>
              <a:buFont typeface="Wingdings" panose="05000000000000000000" pitchFamily="2" charset="2"/>
              <a:buChar char="ü"/>
            </a:pPr>
            <a:r>
              <a:rPr lang="ru-RU" sz="2200" b="1" dirty="0">
                <a:latin typeface="Arial" panose="020B0604020202020204" pitchFamily="34" charset="0"/>
                <a:ea typeface="Calibri" panose="020F0502020204030204" pitchFamily="34" charset="0"/>
                <a:cs typeface="Arial" panose="020B0604020202020204" pitchFamily="34" charset="0"/>
              </a:rPr>
              <a:t>резко снижает качество лечения</a:t>
            </a:r>
          </a:p>
          <a:p>
            <a:pPr marL="571500" indent="-342900">
              <a:lnSpc>
                <a:spcPct val="107000"/>
              </a:lnSpc>
              <a:spcAft>
                <a:spcPts val="800"/>
              </a:spcAft>
              <a:buFont typeface="Wingdings" panose="05000000000000000000" pitchFamily="2" charset="2"/>
              <a:buChar char="ü"/>
            </a:pPr>
            <a:r>
              <a:rPr lang="ru-RU" sz="2200" b="1" dirty="0">
                <a:latin typeface="Arial" panose="020B0604020202020204" pitchFamily="34" charset="0"/>
                <a:ea typeface="Calibri" panose="020F0502020204030204" pitchFamily="34" charset="0"/>
                <a:cs typeface="Arial" panose="020B0604020202020204" pitchFamily="34" charset="0"/>
              </a:rPr>
              <a:t>подвергает опасности жизнь пациента</a:t>
            </a:r>
            <a:endParaRPr lang="ru-RU" sz="2200" dirty="0">
              <a:latin typeface="Arial" panose="020B0604020202020204" pitchFamily="34" charset="0"/>
              <a:ea typeface="Calibri" panose="020F0502020204030204" pitchFamily="34" charset="0"/>
              <a:cs typeface="Arial" panose="020B0604020202020204" pitchFamily="34" charset="0"/>
            </a:endParaRPr>
          </a:p>
        </p:txBody>
      </p:sp>
      <p:sp>
        <p:nvSpPr>
          <p:cNvPr id="3" name="AutoShape 2" descr="http://www.philipeducational.com/wp-content/uploads/2013/03/photodune-490921-medical-professional-m.jpg">
            <a:extLst>
              <a:ext uri="{FF2B5EF4-FFF2-40B4-BE49-F238E27FC236}">
                <a16:creationId xmlns:a16="http://schemas.microsoft.com/office/drawing/2014/main" id="{1460BF89-DC90-48E9-9CE2-D4990BE34C30}"/>
              </a:ext>
            </a:extLst>
          </p:cNvPr>
          <p:cNvSpPr>
            <a:spLocks noChangeAspect="1" noChangeArrowheads="1"/>
          </p:cNvSpPr>
          <p:nvPr/>
        </p:nvSpPr>
        <p:spPr bwMode="auto">
          <a:xfrm>
            <a:off x="4419600" y="3276600"/>
            <a:ext cx="1460938" cy="14609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https://prom-hotel.ru/d/289844/d/%D0%BC%D0%B5%D0%B4%D0%B8%D1%86%D0%B8%D0%BD%D1%81%D0%BA%D0%B0%D1%8F_%D1%88%D0%B0%D0%BF%D0%BE%D1%87%D0%BA%D0%B03.jpg">
            <a:extLst>
              <a:ext uri="{FF2B5EF4-FFF2-40B4-BE49-F238E27FC236}">
                <a16:creationId xmlns:a16="http://schemas.microsoft.com/office/drawing/2014/main" id="{129E3EB6-0059-4374-87CF-07CF4FC4FB86}"/>
              </a:ext>
            </a:extLst>
          </p:cNvPr>
          <p:cNvPicPr>
            <a:picLocks noChangeAspect="1" noChangeArrowheads="1"/>
          </p:cNvPicPr>
          <p:nvPr/>
        </p:nvPicPr>
        <p:blipFill>
          <a:blip r:embed="rId3">
            <a:clrChange>
              <a:clrFrom>
                <a:srgbClr val="F2F5FC"/>
              </a:clrFrom>
              <a:clrTo>
                <a:srgbClr val="F2F5FC">
                  <a:alpha val="0"/>
                </a:srgbClr>
              </a:clrTo>
            </a:clrChange>
            <a:extLst>
              <a:ext uri="{28A0092B-C50C-407E-A947-70E740481C1C}">
                <a14:useLocalDpi xmlns:a14="http://schemas.microsoft.com/office/drawing/2010/main" val="0"/>
              </a:ext>
            </a:extLst>
          </a:blip>
          <a:srcRect/>
          <a:stretch>
            <a:fillRect/>
          </a:stretch>
        </p:blipFill>
        <p:spPr bwMode="auto">
          <a:xfrm>
            <a:off x="4663408" y="0"/>
            <a:ext cx="4573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16D6808C-10ED-4CF8-85D6-22B54CC46C35}"/>
              </a:ext>
            </a:extLst>
          </p:cNvPr>
          <p:cNvSpPr>
            <a:spLocks noGrp="1"/>
          </p:cNvSpPr>
          <p:nvPr>
            <p:ph type="sldNum" sz="quarter" idx="12"/>
          </p:nvPr>
        </p:nvSpPr>
        <p:spPr/>
        <p:txBody>
          <a:bodyPr/>
          <a:lstStyle/>
          <a:p>
            <a:fld id="{CC064BE1-1AF0-4BDF-ADD5-60EB53686AF1}" type="slidenum">
              <a:rPr lang="ru-RU" smtClean="0"/>
              <a:pPr/>
              <a:t>10</a:t>
            </a:fld>
            <a:endParaRPr lang="ru-RU"/>
          </a:p>
        </p:txBody>
      </p:sp>
    </p:spTree>
    <p:extLst>
      <p:ext uri="{BB962C8B-B14F-4D97-AF65-F5344CB8AC3E}">
        <p14:creationId xmlns:p14="http://schemas.microsoft.com/office/powerpoint/2010/main" val="2512671273"/>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51FD18D-EE22-431E-A68C-78520CA23DD9}"/>
              </a:ext>
            </a:extLst>
          </p:cNvPr>
          <p:cNvSpPr/>
          <p:nvPr/>
        </p:nvSpPr>
        <p:spPr>
          <a:xfrm>
            <a:off x="3978612" y="384584"/>
            <a:ext cx="5029201" cy="1330364"/>
          </a:xfrm>
          <a:prstGeom prst="rect">
            <a:avLst/>
          </a:prstGeom>
        </p:spPr>
        <p:txBody>
          <a:bodyPr wrap="square">
            <a:spAutoFit/>
          </a:bodyPr>
          <a:lstStyle/>
          <a:p>
            <a:pPr algn="ctr">
              <a:lnSpc>
                <a:spcPct val="115000"/>
              </a:lnSpc>
              <a:spcAft>
                <a:spcPts val="0"/>
              </a:spcAft>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Основные осложнения раннего послеоперационного периода </a:t>
            </a:r>
          </a:p>
          <a:p>
            <a:pPr algn="ctr">
              <a:lnSpc>
                <a:spcPct val="115000"/>
              </a:lnSpc>
              <a:spcAft>
                <a:spcPts val="0"/>
              </a:spcAft>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со стороны раны</a:t>
            </a:r>
            <a:endPar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ECE6BD5-E0D7-4B3B-A35D-7AB5DF659E5D}"/>
              </a:ext>
            </a:extLst>
          </p:cNvPr>
          <p:cNvSpPr/>
          <p:nvPr/>
        </p:nvSpPr>
        <p:spPr>
          <a:xfrm>
            <a:off x="4455270" y="2352197"/>
            <a:ext cx="3526277" cy="2308324"/>
          </a:xfrm>
          <a:prstGeom prst="rect">
            <a:avLst/>
          </a:prstGeom>
        </p:spPr>
        <p:txBody>
          <a:bodyPr wrap="square">
            <a:spAutoFit/>
          </a:bodyPr>
          <a:lstStyle/>
          <a:p>
            <a:pPr marL="342900" lvl="0" indent="-342900">
              <a:buFont typeface="Wingdings" panose="05000000000000000000" pitchFamily="2" charset="2"/>
              <a:buChar char="ü"/>
            </a:pPr>
            <a:r>
              <a:rPr lang="ru-RU" sz="2400" b="1" dirty="0">
                <a:latin typeface="Arial" panose="020B0604020202020204" pitchFamily="34" charset="0"/>
                <a:cs typeface="Arial" panose="020B0604020202020204" pitchFamily="34" charset="0"/>
              </a:rPr>
              <a:t>кровотечение</a:t>
            </a:r>
          </a:p>
          <a:p>
            <a:pPr marL="342900" lvl="0" indent="-342900">
              <a:buFont typeface="Wingdings" panose="05000000000000000000" pitchFamily="2" charset="2"/>
              <a:buChar char="ü"/>
            </a:pPr>
            <a:endParaRPr lang="ru-RU" sz="24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ru-RU" sz="2400" b="1" dirty="0">
                <a:latin typeface="Arial" panose="020B0604020202020204" pitchFamily="34" charset="0"/>
                <a:cs typeface="Arial" panose="020B0604020202020204" pitchFamily="34" charset="0"/>
              </a:rPr>
              <a:t>развитие раневой инфекции</a:t>
            </a:r>
          </a:p>
          <a:p>
            <a:pPr marL="342900" lvl="0" indent="-342900">
              <a:buFont typeface="Wingdings" panose="05000000000000000000" pitchFamily="2" charset="2"/>
              <a:buChar char="ü"/>
            </a:pPr>
            <a:endParaRPr lang="ru-RU" sz="24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ru-RU" sz="2400" b="1" dirty="0" err="1">
                <a:latin typeface="Arial" panose="020B0604020202020204" pitchFamily="34" charset="0"/>
                <a:cs typeface="Arial" panose="020B0604020202020204" pitchFamily="34" charset="0"/>
              </a:rPr>
              <a:t>эвентрация</a:t>
            </a:r>
            <a:endParaRPr lang="ru-RU" dirty="0"/>
          </a:p>
        </p:txBody>
      </p:sp>
      <p:pic>
        <p:nvPicPr>
          <p:cNvPr id="7" name="Picture 4">
            <a:extLst>
              <a:ext uri="{FF2B5EF4-FFF2-40B4-BE49-F238E27FC236}">
                <a16:creationId xmlns:a16="http://schemas.microsoft.com/office/drawing/2014/main" id="{4CD0C853-F7D0-4C2D-A843-E04C377029F1}"/>
              </a:ext>
            </a:extLst>
          </p:cNvPr>
          <p:cNvPicPr>
            <a:picLocks noChangeAspect="1" noChangeArrowheads="1"/>
          </p:cNvPicPr>
          <p:nvPr/>
        </p:nvPicPr>
        <p:blipFill rotWithShape="1">
          <a:blip r:embed="rId3" cstate="print">
            <a:lum bright="-14000" contrast="4000"/>
            <a:extLst>
              <a:ext uri="{28A0092B-C50C-407E-A947-70E740481C1C}">
                <a14:useLocalDpi xmlns:a14="http://schemas.microsoft.com/office/drawing/2010/main" val="0"/>
              </a:ext>
            </a:extLst>
          </a:blip>
          <a:srcRect l="15451" t="9331" r="6842" b="9924"/>
          <a:stretch/>
        </p:blipFill>
        <p:spPr>
          <a:xfrm>
            <a:off x="38910" y="4241273"/>
            <a:ext cx="3939701" cy="2824730"/>
          </a:xfrm>
          <a:prstGeom prst="rect">
            <a:avLst/>
          </a:prstGeom>
          <a:noFill/>
          <a:effectLst>
            <a:softEdge rad="317500"/>
          </a:effectLst>
        </p:spPr>
      </p:pic>
      <p:pic>
        <p:nvPicPr>
          <p:cNvPr id="8" name="Picture 6" descr="3T">
            <a:extLst>
              <a:ext uri="{FF2B5EF4-FFF2-40B4-BE49-F238E27FC236}">
                <a16:creationId xmlns:a16="http://schemas.microsoft.com/office/drawing/2014/main" id="{39030585-7B5E-43AD-8833-8E39CF1C31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136187" y="2027396"/>
            <a:ext cx="3677056" cy="2567125"/>
          </a:xfrm>
          <a:prstGeom prst="rect">
            <a:avLst/>
          </a:prstGeom>
          <a:effectLst>
            <a:softEdge rad="127000"/>
          </a:effectLst>
        </p:spPr>
      </p:pic>
      <p:pic>
        <p:nvPicPr>
          <p:cNvPr id="3076" name="Picture 4" descr="http://www.msoft.co.uk/wp-content/uploads/2016/06/shutterstock_222697294.jpg">
            <a:extLst>
              <a:ext uri="{FF2B5EF4-FFF2-40B4-BE49-F238E27FC236}">
                <a16:creationId xmlns:a16="http://schemas.microsoft.com/office/drawing/2014/main" id="{E073E516-13AC-4874-BE7A-FCA20A1447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87" y="72136"/>
            <a:ext cx="3677056" cy="19552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a:extLst>
              <a:ext uri="{FF2B5EF4-FFF2-40B4-BE49-F238E27FC236}">
                <a16:creationId xmlns:a16="http://schemas.microsoft.com/office/drawing/2014/main" id="{F2440C25-E7A3-4D5D-A173-911322307E8F}"/>
              </a:ext>
            </a:extLst>
          </p:cNvPr>
          <p:cNvCxnSpPr/>
          <p:nvPr/>
        </p:nvCxnSpPr>
        <p:spPr>
          <a:xfrm>
            <a:off x="4572000" y="1828800"/>
            <a:ext cx="3793787"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Номер слайда 1">
            <a:extLst>
              <a:ext uri="{FF2B5EF4-FFF2-40B4-BE49-F238E27FC236}">
                <a16:creationId xmlns:a16="http://schemas.microsoft.com/office/drawing/2014/main" id="{B6430178-A8BC-4498-A646-C5A6E0D33C4F}"/>
              </a:ext>
            </a:extLst>
          </p:cNvPr>
          <p:cNvSpPr>
            <a:spLocks noGrp="1"/>
          </p:cNvSpPr>
          <p:nvPr>
            <p:ph type="sldNum" sz="quarter" idx="12"/>
          </p:nvPr>
        </p:nvSpPr>
        <p:spPr/>
        <p:txBody>
          <a:bodyPr/>
          <a:lstStyle/>
          <a:p>
            <a:fld id="{CC064BE1-1AF0-4BDF-ADD5-60EB53686AF1}" type="slidenum">
              <a:rPr lang="ru-RU" smtClean="0"/>
              <a:pPr/>
              <a:t>11</a:t>
            </a:fld>
            <a:endParaRPr lang="ru-RU"/>
          </a:p>
        </p:txBody>
      </p:sp>
    </p:spTree>
    <p:extLst>
      <p:ext uri="{BB962C8B-B14F-4D97-AF65-F5344CB8AC3E}">
        <p14:creationId xmlns:p14="http://schemas.microsoft.com/office/powerpoint/2010/main" val="194529645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F93D09BC-8E22-4425-82A4-11598A98DB61}"/>
              </a:ext>
            </a:extLst>
          </p:cNvPr>
          <p:cNvSpPr/>
          <p:nvPr/>
        </p:nvSpPr>
        <p:spPr>
          <a:xfrm>
            <a:off x="508000" y="676367"/>
            <a:ext cx="8253028" cy="707886"/>
          </a:xfrm>
          <a:prstGeom prst="rect">
            <a:avLst/>
          </a:prstGeom>
        </p:spPr>
        <p:txBody>
          <a:bodyPr wrap="square">
            <a:spAutoFit/>
          </a:bodyPr>
          <a:lstStyle/>
          <a:p>
            <a:pPr algn="ctr"/>
            <a:r>
              <a:rPr lang="ru-RU" altLang="ru-RU" sz="2000" b="1" dirty="0">
                <a:latin typeface="Arial" panose="020B0604020202020204" pitchFamily="34" charset="0"/>
                <a:cs typeface="Arial" panose="020B0604020202020204" pitchFamily="34" charset="0"/>
              </a:rPr>
              <a:t>КРОВОТЕЧЕНИЕ –</a:t>
            </a:r>
          </a:p>
          <a:p>
            <a:pPr algn="ctr"/>
            <a:r>
              <a:rPr lang="ru-RU" altLang="ru-RU" sz="2000" b="1" dirty="0">
                <a:latin typeface="Arial" panose="020B0604020202020204" pitchFamily="34" charset="0"/>
                <a:cs typeface="Arial" panose="020B0604020202020204" pitchFamily="34" charset="0"/>
              </a:rPr>
              <a:t>истечение крови из поврежденного кровеносного сосуда</a:t>
            </a:r>
            <a:endParaRPr lang="ru-RU" sz="2000" b="1"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6CF348D8-B1E6-4B67-8085-52BB042553CC}"/>
              </a:ext>
            </a:extLst>
          </p:cNvPr>
          <p:cNvSpPr/>
          <p:nvPr/>
        </p:nvSpPr>
        <p:spPr>
          <a:xfrm>
            <a:off x="2086581" y="1516645"/>
            <a:ext cx="4572000" cy="923330"/>
          </a:xfrm>
          <a:prstGeom prst="rect">
            <a:avLst/>
          </a:prstGeom>
        </p:spPr>
        <p:txBody>
          <a:bodyPr>
            <a:spAutoFit/>
          </a:bodyPr>
          <a:lstStyle/>
          <a:p>
            <a:pPr algn="ctr"/>
            <a:r>
              <a:rPr lang="ru-RU" altLang="ru-RU" b="1" dirty="0"/>
              <a:t>Кровотечение одно из самых тяжелых</a:t>
            </a:r>
          </a:p>
          <a:p>
            <a:pPr algn="ctr"/>
            <a:r>
              <a:rPr lang="ru-RU" altLang="ru-RU" b="1" dirty="0"/>
              <a:t> осложнений</a:t>
            </a:r>
          </a:p>
          <a:p>
            <a:pPr algn="ctr"/>
            <a:r>
              <a:rPr lang="ru-RU" altLang="ru-RU" b="1" dirty="0"/>
              <a:t> </a:t>
            </a:r>
          </a:p>
        </p:txBody>
      </p:sp>
      <p:sp>
        <p:nvSpPr>
          <p:cNvPr id="15" name="Прямоугольник 14">
            <a:extLst>
              <a:ext uri="{FF2B5EF4-FFF2-40B4-BE49-F238E27FC236}">
                <a16:creationId xmlns:a16="http://schemas.microsoft.com/office/drawing/2014/main" id="{8F149FD6-A65B-4BF2-A7AC-5B469C2BF1C2}"/>
              </a:ext>
            </a:extLst>
          </p:cNvPr>
          <p:cNvSpPr/>
          <p:nvPr/>
        </p:nvSpPr>
        <p:spPr>
          <a:xfrm>
            <a:off x="508000" y="2439975"/>
            <a:ext cx="8171233" cy="707886"/>
          </a:xfrm>
          <a:prstGeom prst="rect">
            <a:avLst/>
          </a:prstGeom>
        </p:spPr>
        <p:txBody>
          <a:bodyPr wrap="square">
            <a:spAutoFit/>
          </a:bodyPr>
          <a:lstStyle/>
          <a:p>
            <a:pPr algn="ctr"/>
            <a:r>
              <a:rPr lang="ru-RU" altLang="ru-RU" sz="2000" b="1" dirty="0">
                <a:solidFill>
                  <a:schemeClr val="accent5">
                    <a:lumMod val="75000"/>
                  </a:schemeClr>
                </a:solidFill>
                <a:latin typeface="Arial" panose="020B0604020202020204" pitchFamily="34" charset="0"/>
                <a:cs typeface="Arial" panose="020B0604020202020204" pitchFamily="34" charset="0"/>
              </a:rPr>
              <a:t>Кровотечение представляет непосредственную угрозу жизни </a:t>
            </a:r>
          </a:p>
          <a:p>
            <a:pPr algn="ctr"/>
            <a:r>
              <a:rPr lang="ru-RU" altLang="ru-RU" sz="2000" b="1" dirty="0">
                <a:solidFill>
                  <a:schemeClr val="accent5">
                    <a:lumMod val="75000"/>
                  </a:schemeClr>
                </a:solidFill>
                <a:latin typeface="Arial" panose="020B0604020202020204" pitchFamily="34" charset="0"/>
                <a:cs typeface="Arial" panose="020B0604020202020204" pitchFamily="34" charset="0"/>
              </a:rPr>
              <a:t>и требует незамедлительных действий</a:t>
            </a:r>
          </a:p>
        </p:txBody>
      </p:sp>
      <p:sp>
        <p:nvSpPr>
          <p:cNvPr id="17" name="Прямоугольник 16">
            <a:extLst>
              <a:ext uri="{FF2B5EF4-FFF2-40B4-BE49-F238E27FC236}">
                <a16:creationId xmlns:a16="http://schemas.microsoft.com/office/drawing/2014/main" id="{2F09D565-DD8A-421D-BB4E-FE30FD79FE6C}"/>
              </a:ext>
            </a:extLst>
          </p:cNvPr>
          <p:cNvSpPr/>
          <p:nvPr/>
        </p:nvSpPr>
        <p:spPr>
          <a:xfrm>
            <a:off x="1361872" y="4475521"/>
            <a:ext cx="5496128" cy="369332"/>
          </a:xfrm>
          <a:prstGeom prst="rect">
            <a:avLst/>
          </a:prstGeom>
        </p:spPr>
        <p:txBody>
          <a:bodyPr wrap="square">
            <a:spAutoFit/>
          </a:bodyPr>
          <a:lstStyle/>
          <a:p>
            <a:pPr algn="ctr"/>
            <a:r>
              <a:rPr lang="ru-RU" altLang="ru-RU" b="1" dirty="0"/>
              <a:t> </a:t>
            </a:r>
          </a:p>
        </p:txBody>
      </p:sp>
      <p:sp>
        <p:nvSpPr>
          <p:cNvPr id="18" name="Прямоугольник 17">
            <a:extLst>
              <a:ext uri="{FF2B5EF4-FFF2-40B4-BE49-F238E27FC236}">
                <a16:creationId xmlns:a16="http://schemas.microsoft.com/office/drawing/2014/main" id="{1A49AA76-B943-439C-9996-1267D6CF7E14}"/>
              </a:ext>
            </a:extLst>
          </p:cNvPr>
          <p:cNvSpPr/>
          <p:nvPr/>
        </p:nvSpPr>
        <p:spPr>
          <a:xfrm>
            <a:off x="1575882" y="5730062"/>
            <a:ext cx="5802102" cy="646331"/>
          </a:xfrm>
          <a:prstGeom prst="rect">
            <a:avLst/>
          </a:prstGeom>
        </p:spPr>
        <p:txBody>
          <a:bodyPr wrap="square">
            <a:spAutoFit/>
          </a:bodyPr>
          <a:lstStyle/>
          <a:p>
            <a:pPr algn="ctr"/>
            <a:r>
              <a:rPr lang="ru-RU" altLang="ru-RU" b="1" dirty="0"/>
              <a:t>Истечение 1000 мл (30 % ОЦК) становится опасным</a:t>
            </a:r>
          </a:p>
          <a:p>
            <a:pPr algn="ctr"/>
            <a:r>
              <a:rPr lang="ru-RU" altLang="ru-RU" b="1" dirty="0"/>
              <a:t>Потеря более 1000 мл крови угрожает жизни</a:t>
            </a:r>
          </a:p>
        </p:txBody>
      </p:sp>
      <p:sp>
        <p:nvSpPr>
          <p:cNvPr id="2" name="Номер слайда 1">
            <a:extLst>
              <a:ext uri="{FF2B5EF4-FFF2-40B4-BE49-F238E27FC236}">
                <a16:creationId xmlns:a16="http://schemas.microsoft.com/office/drawing/2014/main" id="{43DCE33A-F8FF-45EF-990D-FBE9F0A9C1F2}"/>
              </a:ext>
            </a:extLst>
          </p:cNvPr>
          <p:cNvSpPr>
            <a:spLocks noGrp="1"/>
          </p:cNvSpPr>
          <p:nvPr>
            <p:ph type="sldNum" sz="quarter" idx="12"/>
          </p:nvPr>
        </p:nvSpPr>
        <p:spPr/>
        <p:txBody>
          <a:bodyPr/>
          <a:lstStyle/>
          <a:p>
            <a:fld id="{CC064BE1-1AF0-4BDF-ADD5-60EB53686AF1}" type="slidenum">
              <a:rPr lang="ru-RU" smtClean="0"/>
              <a:pPr/>
              <a:t>12</a:t>
            </a:fld>
            <a:endParaRPr lang="ru-RU"/>
          </a:p>
        </p:txBody>
      </p:sp>
    </p:spTree>
    <p:extLst>
      <p:ext uri="{BB962C8B-B14F-4D97-AF65-F5344CB8AC3E}">
        <p14:creationId xmlns:p14="http://schemas.microsoft.com/office/powerpoint/2010/main" val="188097763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aif.ru/application/public/article/big/126/1fb2629a2564999eeaa30bee87e546de.0.jpg">
            <a:extLst>
              <a:ext uri="{FF2B5EF4-FFF2-40B4-BE49-F238E27FC236}">
                <a16:creationId xmlns:a16="http://schemas.microsoft.com/office/drawing/2014/main" id="{4C05DEF2-DBBC-4001-87AB-154C1FA63469}"/>
              </a:ext>
            </a:extLst>
          </p:cNvPr>
          <p:cNvPicPr>
            <a:picLocks noChangeAspect="1" noChangeArrowheads="1"/>
          </p:cNvPicPr>
          <p:nvPr/>
        </p:nvPicPr>
        <p:blipFill>
          <a:blip r:embed="rId3" cstate="print"/>
          <a:srcRect/>
          <a:stretch>
            <a:fillRect/>
          </a:stretch>
        </p:blipFill>
        <p:spPr bwMode="auto">
          <a:xfrm>
            <a:off x="81467" y="137732"/>
            <a:ext cx="2857501" cy="3167485"/>
          </a:xfrm>
          <a:prstGeom prst="rect">
            <a:avLst/>
          </a:prstGeom>
          <a:ln>
            <a:noFill/>
          </a:ln>
          <a:effectLst>
            <a:softEdge rad="112500"/>
          </a:effectLst>
        </p:spPr>
      </p:pic>
      <p:pic>
        <p:nvPicPr>
          <p:cNvPr id="7" name="Picture 4" descr="http://www.mts-invest.ru/upload/iblock/a3c/1144904592_oxilux.jpg">
            <a:extLst>
              <a:ext uri="{FF2B5EF4-FFF2-40B4-BE49-F238E27FC236}">
                <a16:creationId xmlns:a16="http://schemas.microsoft.com/office/drawing/2014/main" id="{44CD96B5-8267-465D-B814-62E38393BDD8}"/>
              </a:ext>
            </a:extLst>
          </p:cNvPr>
          <p:cNvPicPr>
            <a:picLocks noChangeAspect="1" noChangeArrowheads="1"/>
          </p:cNvPicPr>
          <p:nvPr/>
        </p:nvPicPr>
        <p:blipFill>
          <a:blip r:embed="rId4" cstate="print"/>
          <a:srcRect/>
          <a:stretch>
            <a:fillRect/>
          </a:stretch>
        </p:blipFill>
        <p:spPr bwMode="auto">
          <a:xfrm>
            <a:off x="81468" y="3305218"/>
            <a:ext cx="2857500" cy="3262822"/>
          </a:xfrm>
          <a:prstGeom prst="rect">
            <a:avLst/>
          </a:prstGeom>
          <a:ln>
            <a:noFill/>
          </a:ln>
          <a:effectLst>
            <a:softEdge rad="112500"/>
          </a:effectLst>
        </p:spPr>
      </p:pic>
      <p:pic>
        <p:nvPicPr>
          <p:cNvPr id="5122" name="Picture 2" descr="http://900igr.net/up/datai/220805/0012-008-.jpg">
            <a:extLst>
              <a:ext uri="{FF2B5EF4-FFF2-40B4-BE49-F238E27FC236}">
                <a16:creationId xmlns:a16="http://schemas.microsoft.com/office/drawing/2014/main" id="{8E6F9E2D-C5EA-4566-B0A3-E26543144AF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499" y="4134756"/>
            <a:ext cx="6286501" cy="256846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6C88BC13-0334-4F0D-93F2-3B04C68D95BC}"/>
              </a:ext>
            </a:extLst>
          </p:cNvPr>
          <p:cNvSpPr/>
          <p:nvPr/>
        </p:nvSpPr>
        <p:spPr>
          <a:xfrm>
            <a:off x="3222171" y="239266"/>
            <a:ext cx="5766186" cy="517065"/>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Профилактика кровотечения</a:t>
            </a:r>
          </a:p>
        </p:txBody>
      </p:sp>
      <p:sp>
        <p:nvSpPr>
          <p:cNvPr id="11" name="Прямоугольник 10">
            <a:extLst>
              <a:ext uri="{FF2B5EF4-FFF2-40B4-BE49-F238E27FC236}">
                <a16:creationId xmlns:a16="http://schemas.microsoft.com/office/drawing/2014/main" id="{8C1434F4-B50D-464A-A1DC-B81E408FCDC1}"/>
              </a:ext>
            </a:extLst>
          </p:cNvPr>
          <p:cNvSpPr/>
          <p:nvPr/>
        </p:nvSpPr>
        <p:spPr>
          <a:xfrm>
            <a:off x="3677057" y="1203471"/>
            <a:ext cx="5077838" cy="2800767"/>
          </a:xfrm>
          <a:prstGeom prst="rect">
            <a:avLst/>
          </a:prstGeom>
        </p:spPr>
        <p:txBody>
          <a:bodyPr wrap="square">
            <a:spAutoFit/>
          </a:bodyPr>
          <a:lstStyle/>
          <a:p>
            <a:r>
              <a:rPr lang="ru-RU" dirty="0"/>
              <a:t> </a:t>
            </a:r>
            <a:endParaRPr lang="ru-RU" sz="2000" b="1" u="sng"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400" b="1" dirty="0">
                <a:latin typeface="Arial" panose="020B0604020202020204" pitchFamily="34" charset="0"/>
                <a:cs typeface="Arial" panose="020B0604020202020204" pitchFamily="34" charset="0"/>
              </a:rPr>
              <a:t>на рану  -  пузырь со льдом</a:t>
            </a:r>
          </a:p>
          <a:p>
            <a:pPr marL="342900" indent="-342900">
              <a:buFont typeface="Wingdings" panose="05000000000000000000" pitchFamily="2" charset="2"/>
              <a:buChar char="ü"/>
            </a:pPr>
            <a:r>
              <a:rPr lang="ru-RU" sz="2400" b="1" dirty="0">
                <a:latin typeface="Arial" panose="020B0604020202020204" pitchFamily="34" charset="0"/>
                <a:cs typeface="Arial" panose="020B0604020202020204" pitchFamily="34" charset="0"/>
              </a:rPr>
              <a:t>контроль частоты пульса</a:t>
            </a:r>
          </a:p>
          <a:p>
            <a:pPr marL="342900" indent="-342900">
              <a:buFont typeface="Wingdings" panose="05000000000000000000" pitchFamily="2" charset="2"/>
              <a:buChar char="ü"/>
            </a:pPr>
            <a:r>
              <a:rPr lang="ru-RU" sz="2400" b="1" dirty="0">
                <a:latin typeface="Arial" panose="020B0604020202020204" pitchFamily="34" charset="0"/>
                <a:cs typeface="Arial" panose="020B0604020202020204" pitchFamily="34" charset="0"/>
              </a:rPr>
              <a:t>контроль АД</a:t>
            </a:r>
          </a:p>
          <a:p>
            <a:pPr marL="342900" indent="-342900">
              <a:buFont typeface="Wingdings" panose="05000000000000000000" pitchFamily="2" charset="2"/>
              <a:buChar char="ü"/>
            </a:pPr>
            <a:r>
              <a:rPr lang="ru-RU" sz="2400" b="1" dirty="0">
                <a:latin typeface="Arial" panose="020B0604020202020204" pitchFamily="34" charset="0"/>
                <a:cs typeface="Arial" panose="020B0604020202020204" pitchFamily="34" charset="0"/>
              </a:rPr>
              <a:t>контроль за показателями красной крови</a:t>
            </a:r>
          </a:p>
          <a:p>
            <a:endParaRPr lang="ru-RU" sz="2000" b="1" dirty="0">
              <a:latin typeface="Arial" panose="020B0604020202020204" pitchFamily="34" charset="0"/>
              <a:cs typeface="Arial" panose="020B0604020202020204" pitchFamily="34" charset="0"/>
            </a:endParaRPr>
          </a:p>
          <a:p>
            <a:endParaRPr lang="ru-RU" dirty="0"/>
          </a:p>
        </p:txBody>
      </p:sp>
      <p:pic>
        <p:nvPicPr>
          <p:cNvPr id="5124" name="Picture 4" descr="https://www.energyandhealthcare.com/wp-content/uploads/2018/09/3-Size-Sport-Injury-Ice-Bag-Cap-Reusable-Health-Care-Cold-Therapy-Pack-Cool-Pack-Muscle-4.jpg">
            <a:extLst>
              <a:ext uri="{FF2B5EF4-FFF2-40B4-BE49-F238E27FC236}">
                <a16:creationId xmlns:a16="http://schemas.microsoft.com/office/drawing/2014/main" id="{7D19C011-524E-4BF9-8216-40FC7CB70811}"/>
              </a:ext>
            </a:extLst>
          </p:cNvPr>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0019" y="3780958"/>
            <a:ext cx="1349592" cy="1349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a:extLst>
              <a:ext uri="{FF2B5EF4-FFF2-40B4-BE49-F238E27FC236}">
                <a16:creationId xmlns:a16="http://schemas.microsoft.com/office/drawing/2014/main" id="{015A8751-2F72-475F-B095-5068A6C658E3}"/>
              </a:ext>
            </a:extLst>
          </p:cNvPr>
          <p:cNvCxnSpPr/>
          <p:nvPr/>
        </p:nvCxnSpPr>
        <p:spPr>
          <a:xfrm>
            <a:off x="4032577" y="933554"/>
            <a:ext cx="3862167"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Номер слайда 1">
            <a:extLst>
              <a:ext uri="{FF2B5EF4-FFF2-40B4-BE49-F238E27FC236}">
                <a16:creationId xmlns:a16="http://schemas.microsoft.com/office/drawing/2014/main" id="{1433690A-489A-4B9D-98C3-60AF809B6859}"/>
              </a:ext>
            </a:extLst>
          </p:cNvPr>
          <p:cNvSpPr>
            <a:spLocks noGrp="1"/>
          </p:cNvSpPr>
          <p:nvPr>
            <p:ph type="sldNum" sz="quarter" idx="12"/>
          </p:nvPr>
        </p:nvSpPr>
        <p:spPr/>
        <p:txBody>
          <a:bodyPr/>
          <a:lstStyle/>
          <a:p>
            <a:fld id="{CC064BE1-1AF0-4BDF-ADD5-60EB53686AF1}" type="slidenum">
              <a:rPr lang="ru-RU" smtClean="0"/>
              <a:pPr/>
              <a:t>13</a:t>
            </a:fld>
            <a:endParaRPr lang="ru-RU"/>
          </a:p>
        </p:txBody>
      </p:sp>
    </p:spTree>
    <p:extLst>
      <p:ext uri="{BB962C8B-B14F-4D97-AF65-F5344CB8AC3E}">
        <p14:creationId xmlns:p14="http://schemas.microsoft.com/office/powerpoint/2010/main" val="501937327"/>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a:extLst>
              <a:ext uri="{FF2B5EF4-FFF2-40B4-BE49-F238E27FC236}">
                <a16:creationId xmlns:a16="http://schemas.microsoft.com/office/drawing/2014/main" id="{F9CDB895-EC22-4260-B721-986C077FDDE9}"/>
              </a:ext>
            </a:extLst>
          </p:cNvPr>
          <p:cNvSpPr>
            <a:spLocks noChangeArrowheads="1"/>
          </p:cNvSpPr>
          <p:nvPr/>
        </p:nvSpPr>
        <p:spPr bwMode="auto">
          <a:xfrm>
            <a:off x="260553" y="982176"/>
            <a:ext cx="433853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800"/>
              </a:spcAft>
              <a:buFont typeface="Wingdings" panose="05000000000000000000" pitchFamily="2" charset="2"/>
              <a:buChar char="ü"/>
            </a:pPr>
            <a:r>
              <a:rPr lang="ru-RU" sz="2000" b="1" dirty="0">
                <a:latin typeface="Arial" panose="020B0604020202020204" pitchFamily="34" charset="0"/>
                <a:cs typeface="Arial" panose="020B0604020202020204" pitchFamily="34" charset="0"/>
              </a:rPr>
              <a:t>инфильтрат</a:t>
            </a:r>
          </a:p>
          <a:p>
            <a:pPr>
              <a:spcBef>
                <a:spcPct val="0"/>
              </a:spcBef>
              <a:spcAft>
                <a:spcPts val="800"/>
              </a:spcAft>
              <a:buFont typeface="Wingdings" panose="05000000000000000000" pitchFamily="2" charset="2"/>
              <a:buChar char="ü"/>
            </a:pPr>
            <a:r>
              <a:rPr lang="ru-RU" sz="2000" b="1" dirty="0">
                <a:latin typeface="Arial" panose="020B0604020202020204" pitchFamily="34" charset="0"/>
                <a:cs typeface="Arial" panose="020B0604020202020204" pitchFamily="34" charset="0"/>
              </a:rPr>
              <a:t> нагноение раны </a:t>
            </a:r>
          </a:p>
          <a:p>
            <a:pPr>
              <a:spcBef>
                <a:spcPct val="0"/>
              </a:spcBef>
              <a:spcAft>
                <a:spcPts val="800"/>
              </a:spcAft>
              <a:buFont typeface="Wingdings" panose="05000000000000000000" pitchFamily="2" charset="2"/>
              <a:buChar char="ü"/>
            </a:pPr>
            <a:r>
              <a:rPr lang="ru-RU" sz="2000" b="1" dirty="0">
                <a:latin typeface="Arial" panose="020B0604020202020204" pitchFamily="34" charset="0"/>
                <a:cs typeface="Arial" panose="020B0604020202020204" pitchFamily="34" charset="0"/>
              </a:rPr>
              <a:t>сепсис</a:t>
            </a:r>
            <a:endParaRPr lang="ru-RU" altLang="ru-RU" sz="2000" b="1" dirty="0">
              <a:solidFill>
                <a:srgbClr val="FF0000"/>
              </a:solidFill>
              <a:latin typeface="Arial" panose="020B0604020202020204" pitchFamily="34" charset="0"/>
              <a:cs typeface="Arial" panose="020B0604020202020204" pitchFamily="34" charset="0"/>
            </a:endParaRPr>
          </a:p>
          <a:p>
            <a:pPr indent="0" algn="just">
              <a:spcBef>
                <a:spcPct val="0"/>
              </a:spcBef>
              <a:spcAft>
                <a:spcPts val="800"/>
              </a:spcAft>
              <a:buNone/>
            </a:pPr>
            <a:endParaRPr lang="ru-RU" altLang="ru-RU" sz="2000" b="1" dirty="0">
              <a:solidFill>
                <a:srgbClr val="FF0000"/>
              </a:solidFill>
              <a:latin typeface="Arial" panose="020B0604020202020204" pitchFamily="34" charset="0"/>
            </a:endParaRPr>
          </a:p>
        </p:txBody>
      </p:sp>
      <p:sp>
        <p:nvSpPr>
          <p:cNvPr id="5" name="Прямоугольник 4">
            <a:extLst>
              <a:ext uri="{FF2B5EF4-FFF2-40B4-BE49-F238E27FC236}">
                <a16:creationId xmlns:a16="http://schemas.microsoft.com/office/drawing/2014/main" id="{27CC63FC-89C2-48E2-870C-8E3666AB2528}"/>
              </a:ext>
            </a:extLst>
          </p:cNvPr>
          <p:cNvSpPr/>
          <p:nvPr/>
        </p:nvSpPr>
        <p:spPr>
          <a:xfrm>
            <a:off x="140610" y="2413337"/>
            <a:ext cx="4452079" cy="400110"/>
          </a:xfrm>
          <a:prstGeom prst="rect">
            <a:avLst/>
          </a:prstGeom>
        </p:spPr>
        <p:txBody>
          <a:bodyPr wrap="square">
            <a:spAutoFit/>
          </a:bodyPr>
          <a:lstStyle/>
          <a:p>
            <a:pPr algn="just">
              <a:spcBef>
                <a:spcPct val="0"/>
              </a:spcBef>
              <a:spcAft>
                <a:spcPts val="800"/>
              </a:spcAft>
            </a:pPr>
            <a:endParaRPr lang="ru-RU" altLang="ru-RU" sz="2000" b="1" dirty="0">
              <a:solidFill>
                <a:srgbClr val="FF0000"/>
              </a:solidFill>
              <a:latin typeface="Arial" panose="020B0604020202020204" pitchFamily="34" charset="0"/>
            </a:endParaRPr>
          </a:p>
        </p:txBody>
      </p:sp>
      <p:sp>
        <p:nvSpPr>
          <p:cNvPr id="6" name="Прямоугольник 5">
            <a:extLst>
              <a:ext uri="{FF2B5EF4-FFF2-40B4-BE49-F238E27FC236}">
                <a16:creationId xmlns:a16="http://schemas.microsoft.com/office/drawing/2014/main" id="{550B3B75-C37B-4D9E-AA58-CB2EB138F3DC}"/>
              </a:ext>
            </a:extLst>
          </p:cNvPr>
          <p:cNvSpPr/>
          <p:nvPr/>
        </p:nvSpPr>
        <p:spPr>
          <a:xfrm>
            <a:off x="90297" y="331845"/>
            <a:ext cx="4920343" cy="480901"/>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Развитие раневой инфекции </a:t>
            </a:r>
          </a:p>
        </p:txBody>
      </p:sp>
      <p:sp>
        <p:nvSpPr>
          <p:cNvPr id="10" name="Прямоугольник 9">
            <a:extLst>
              <a:ext uri="{FF2B5EF4-FFF2-40B4-BE49-F238E27FC236}">
                <a16:creationId xmlns:a16="http://schemas.microsoft.com/office/drawing/2014/main" id="{270B8931-8D46-4E91-AE5B-26AB61972838}"/>
              </a:ext>
            </a:extLst>
          </p:cNvPr>
          <p:cNvSpPr/>
          <p:nvPr/>
        </p:nvSpPr>
        <p:spPr>
          <a:xfrm>
            <a:off x="143821" y="4013114"/>
            <a:ext cx="5074340" cy="2339102"/>
          </a:xfrm>
          <a:prstGeom prst="rect">
            <a:avLst/>
          </a:prstGeom>
        </p:spPr>
        <p:txBody>
          <a:bodyPr wrap="square">
            <a:spAutoFit/>
          </a:bodyPr>
          <a:lstStyle/>
          <a:p>
            <a:pPr algn="just">
              <a:spcBef>
                <a:spcPct val="0"/>
              </a:spcBef>
              <a:spcAft>
                <a:spcPts val="800"/>
              </a:spcAft>
            </a:pPr>
            <a:r>
              <a:rPr lang="ru-RU" altLang="ru-RU" b="1" dirty="0">
                <a:latin typeface="Arial" panose="020B0604020202020204" pitchFamily="34" charset="0"/>
              </a:rPr>
              <a:t>Задачи медицинской сестры:</a:t>
            </a:r>
          </a:p>
          <a:p>
            <a:pPr marL="285750" indent="-285750">
              <a:spcBef>
                <a:spcPct val="0"/>
              </a:spcBef>
              <a:spcAft>
                <a:spcPts val="800"/>
              </a:spcAft>
              <a:buFont typeface="Wingdings" pitchFamily="2" charset="2"/>
              <a:buChar char="ü"/>
            </a:pPr>
            <a:r>
              <a:rPr lang="ru-RU" altLang="ru-RU" b="1" dirty="0">
                <a:latin typeface="Arial" panose="020B0604020202020204" pitchFamily="34" charset="0"/>
              </a:rPr>
              <a:t>тщательно наблюдать за состоянием пациента и повязки</a:t>
            </a:r>
          </a:p>
          <a:p>
            <a:pPr marL="285750" indent="-285750">
              <a:spcBef>
                <a:spcPct val="0"/>
              </a:spcBef>
              <a:spcAft>
                <a:spcPts val="800"/>
              </a:spcAft>
              <a:buFont typeface="Wingdings" pitchFamily="2" charset="2"/>
              <a:buChar char="ü"/>
            </a:pPr>
            <a:r>
              <a:rPr lang="ru-RU" altLang="ru-RU" b="1" dirty="0">
                <a:latin typeface="Arial" panose="020B0604020202020204" pitchFamily="34" charset="0"/>
              </a:rPr>
              <a:t>своевременно выявлять возможные осложнения</a:t>
            </a:r>
          </a:p>
          <a:p>
            <a:pPr marL="285750" indent="-285750">
              <a:spcBef>
                <a:spcPct val="0"/>
              </a:spcBef>
              <a:spcAft>
                <a:spcPts val="800"/>
              </a:spcAft>
              <a:buFont typeface="Wingdings" pitchFamily="2" charset="2"/>
              <a:buChar char="ü"/>
            </a:pPr>
            <a:r>
              <a:rPr lang="ru-RU" altLang="ru-RU" b="1" dirty="0">
                <a:latin typeface="Arial" panose="020B0604020202020204" pitchFamily="34" charset="0"/>
              </a:rPr>
              <a:t> принимать соответствующие меры в пределах своей компетенции</a:t>
            </a:r>
            <a:endParaRPr lang="ru-RU" dirty="0"/>
          </a:p>
        </p:txBody>
      </p:sp>
      <p:pic>
        <p:nvPicPr>
          <p:cNvPr id="18" name="Picture 6" descr="http://megamedportal.ru/files/novosti2/xir2b.jpg">
            <a:extLst>
              <a:ext uri="{FF2B5EF4-FFF2-40B4-BE49-F238E27FC236}">
                <a16:creationId xmlns:a16="http://schemas.microsoft.com/office/drawing/2014/main" id="{4C9ABE34-0462-4818-9B55-8A515FB80CEF}"/>
              </a:ext>
            </a:extLst>
          </p:cNvPr>
          <p:cNvPicPr>
            <a:picLocks noChangeAspect="1" noChangeArrowheads="1"/>
          </p:cNvPicPr>
          <p:nvPr/>
        </p:nvPicPr>
        <p:blipFill rotWithShape="1">
          <a:blip r:embed="rId3" cstate="print"/>
          <a:srcRect l="10274" r="16728" b="1"/>
          <a:stretch/>
        </p:blipFill>
        <p:spPr>
          <a:xfrm>
            <a:off x="4773768" y="233470"/>
            <a:ext cx="4223566" cy="3457874"/>
          </a:xfrm>
          <a:prstGeom prst="rect">
            <a:avLst/>
          </a:prstGeom>
          <a:effectLst>
            <a:softEdge rad="317500"/>
          </a:effectLst>
        </p:spPr>
      </p:pic>
      <p:pic>
        <p:nvPicPr>
          <p:cNvPr id="20" name="Picture 6" descr="3T">
            <a:extLst>
              <a:ext uri="{FF2B5EF4-FFF2-40B4-BE49-F238E27FC236}">
                <a16:creationId xmlns:a16="http://schemas.microsoft.com/office/drawing/2014/main" id="{564D07DE-66E7-4F0F-9DE8-E8CBB57C3D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5218161" y="3691344"/>
            <a:ext cx="3647325" cy="3084687"/>
          </a:xfrm>
          <a:prstGeom prst="rect">
            <a:avLst/>
          </a:prstGeom>
          <a:effectLst>
            <a:softEdge rad="127000"/>
          </a:effectLst>
        </p:spPr>
      </p:pic>
      <p:cxnSp>
        <p:nvCxnSpPr>
          <p:cNvPr id="13" name="Прямая соединительная линия 12">
            <a:extLst>
              <a:ext uri="{FF2B5EF4-FFF2-40B4-BE49-F238E27FC236}">
                <a16:creationId xmlns:a16="http://schemas.microsoft.com/office/drawing/2014/main" id="{015A8751-2F72-475F-B095-5068A6C658E3}"/>
              </a:ext>
            </a:extLst>
          </p:cNvPr>
          <p:cNvCxnSpPr/>
          <p:nvPr/>
        </p:nvCxnSpPr>
        <p:spPr>
          <a:xfrm>
            <a:off x="498737" y="846513"/>
            <a:ext cx="3862167"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25914286-C45D-40DD-81EA-FD263AEA2155}"/>
              </a:ext>
            </a:extLst>
          </p:cNvPr>
          <p:cNvCxnSpPr>
            <a:cxnSpLocks/>
          </p:cNvCxnSpPr>
          <p:nvPr/>
        </p:nvCxnSpPr>
        <p:spPr>
          <a:xfrm>
            <a:off x="381200" y="2413337"/>
            <a:ext cx="370105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a:extLst>
              <a:ext uri="{FF2B5EF4-FFF2-40B4-BE49-F238E27FC236}">
                <a16:creationId xmlns:a16="http://schemas.microsoft.com/office/drawing/2014/main" id="{B952CC70-6781-4EE8-94F8-3598C18E4868}"/>
              </a:ext>
            </a:extLst>
          </p:cNvPr>
          <p:cNvSpPr/>
          <p:nvPr/>
        </p:nvSpPr>
        <p:spPr>
          <a:xfrm>
            <a:off x="110260" y="2587083"/>
            <a:ext cx="4572000" cy="1426031"/>
          </a:xfrm>
          <a:prstGeom prst="rect">
            <a:avLst/>
          </a:prstGeom>
        </p:spPr>
        <p:txBody>
          <a:bodyPr>
            <a:spAutoFit/>
          </a:bodyPr>
          <a:lstStyle/>
          <a:p>
            <a:pPr algn="ctr">
              <a:spcBef>
                <a:spcPct val="0"/>
              </a:spcBef>
              <a:spcAft>
                <a:spcPts val="800"/>
              </a:spcAft>
            </a:pPr>
            <a:r>
              <a:rPr lang="ru-RU" altLang="ru-RU" sz="2000" b="1" dirty="0">
                <a:latin typeface="Arial" panose="020B0604020202020204" pitchFamily="34" charset="0"/>
              </a:rPr>
              <a:t>Приоритетное мероприятие ухода за операционной раной – </a:t>
            </a:r>
            <a:r>
              <a:rPr lang="ru-RU" altLang="ru-RU" sz="2000" b="1" dirty="0">
                <a:solidFill>
                  <a:srgbClr val="FF0000"/>
                </a:solidFill>
                <a:latin typeface="Arial" panose="020B0604020202020204" pitchFamily="34" charset="0"/>
              </a:rPr>
              <a:t>строгое поддержание асептики</a:t>
            </a:r>
          </a:p>
          <a:p>
            <a:pPr algn="ctr">
              <a:spcBef>
                <a:spcPct val="0"/>
              </a:spcBef>
              <a:spcAft>
                <a:spcPts val="800"/>
              </a:spcAft>
            </a:pPr>
            <a:endParaRPr lang="ru-RU" altLang="ru-RU" sz="2000" b="1" dirty="0">
              <a:solidFill>
                <a:srgbClr val="FF0000"/>
              </a:solidFill>
              <a:latin typeface="Arial" panose="020B0604020202020204" pitchFamily="34" charset="0"/>
            </a:endParaRPr>
          </a:p>
        </p:txBody>
      </p:sp>
      <p:sp>
        <p:nvSpPr>
          <p:cNvPr id="2" name="Номер слайда 1">
            <a:extLst>
              <a:ext uri="{FF2B5EF4-FFF2-40B4-BE49-F238E27FC236}">
                <a16:creationId xmlns:a16="http://schemas.microsoft.com/office/drawing/2014/main" id="{104E0BAA-FC7B-44CF-B2F1-B977110B0C6F}"/>
              </a:ext>
            </a:extLst>
          </p:cNvPr>
          <p:cNvSpPr>
            <a:spLocks noGrp="1"/>
          </p:cNvSpPr>
          <p:nvPr>
            <p:ph type="sldNum" sz="quarter" idx="12"/>
          </p:nvPr>
        </p:nvSpPr>
        <p:spPr/>
        <p:txBody>
          <a:bodyPr/>
          <a:lstStyle/>
          <a:p>
            <a:fld id="{CC064BE1-1AF0-4BDF-ADD5-60EB53686AF1}" type="slidenum">
              <a:rPr lang="ru-RU" smtClean="0"/>
              <a:pPr/>
              <a:t>14</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DBCC2CCB-4922-49D9-B8F4-D6C0B9ABEE48}"/>
              </a:ext>
            </a:extLst>
          </p:cNvPr>
          <p:cNvPicPr>
            <a:picLocks noChangeAspect="1" noChangeArrowheads="1"/>
          </p:cNvPicPr>
          <p:nvPr/>
        </p:nvPicPr>
        <p:blipFill>
          <a:blip r:embed="rId3" cstate="print">
            <a:lum bright="-14000" contrast="4000"/>
            <a:extLst>
              <a:ext uri="{28A0092B-C50C-407E-A947-70E740481C1C}">
                <a14:useLocalDpi xmlns:a14="http://schemas.microsoft.com/office/drawing/2010/main" val="0"/>
              </a:ext>
            </a:extLst>
          </a:blip>
          <a:srcRect l="15451" t="9331" r="14549" b="9924"/>
          <a:stretch>
            <a:fillRect/>
          </a:stretch>
        </p:blipFill>
        <p:spPr>
          <a:xfrm>
            <a:off x="0" y="416780"/>
            <a:ext cx="5675086" cy="6441220"/>
          </a:xfrm>
          <a:prstGeom prst="flowChartDelay">
            <a:avLst/>
          </a:prstGeom>
          <a:noFill/>
          <a:effectLst>
            <a:softEdge rad="317500"/>
          </a:effectLst>
        </p:spPr>
      </p:pic>
      <p:sp>
        <p:nvSpPr>
          <p:cNvPr id="4" name="Прямоугольник 3">
            <a:extLst>
              <a:ext uri="{FF2B5EF4-FFF2-40B4-BE49-F238E27FC236}">
                <a16:creationId xmlns:a16="http://schemas.microsoft.com/office/drawing/2014/main" id="{7C701E68-82C0-47D2-8638-BA6C44F66CDE}"/>
              </a:ext>
            </a:extLst>
          </p:cNvPr>
          <p:cNvSpPr/>
          <p:nvPr/>
        </p:nvSpPr>
        <p:spPr>
          <a:xfrm>
            <a:off x="4877320" y="689291"/>
            <a:ext cx="4092510" cy="1938992"/>
          </a:xfrm>
          <a:prstGeom prst="rect">
            <a:avLst/>
          </a:prstGeom>
        </p:spPr>
        <p:txBody>
          <a:bodyPr wrap="square">
            <a:spAutoFit/>
          </a:bodyPr>
          <a:lstStyle/>
          <a:p>
            <a:pPr algn="ctr"/>
            <a:r>
              <a:rPr lang="ru-RU" sz="2000" b="1" dirty="0">
                <a:latin typeface="Arial" panose="020B0604020202020204" pitchFamily="34" charset="0"/>
                <a:cs typeface="Arial" panose="020B0604020202020204" pitchFamily="34" charset="0"/>
              </a:rPr>
              <a:t> - </a:t>
            </a:r>
          </a:p>
          <a:p>
            <a:pPr algn="ctr"/>
            <a:r>
              <a:rPr lang="ru-RU" sz="2000" b="1" dirty="0">
                <a:latin typeface="Arial" panose="020B0604020202020204" pitchFamily="34" charset="0"/>
                <a:cs typeface="Arial" panose="020B0604020202020204" pitchFamily="34" charset="0"/>
              </a:rPr>
              <a:t>это расхождение краев раны брюшной стенки с выпадением внутренних органов под кожу, в раневой канал или за пределы раны</a:t>
            </a:r>
          </a:p>
        </p:txBody>
      </p:sp>
      <p:sp>
        <p:nvSpPr>
          <p:cNvPr id="6" name="Прямоугольник 5">
            <a:extLst>
              <a:ext uri="{FF2B5EF4-FFF2-40B4-BE49-F238E27FC236}">
                <a16:creationId xmlns:a16="http://schemas.microsoft.com/office/drawing/2014/main" id="{2C197A9B-44AF-49F5-83F5-3319369969C4}"/>
              </a:ext>
            </a:extLst>
          </p:cNvPr>
          <p:cNvSpPr/>
          <p:nvPr/>
        </p:nvSpPr>
        <p:spPr>
          <a:xfrm>
            <a:off x="4572000" y="208390"/>
            <a:ext cx="4572000" cy="480901"/>
          </a:xfrm>
          <a:prstGeom prst="rect">
            <a:avLst/>
          </a:prstGeom>
        </p:spPr>
        <p:txBody>
          <a:bodyPr>
            <a:spAutoFit/>
          </a:bodyPr>
          <a:lstStyle/>
          <a:p>
            <a:pPr lvl="0" algn="ctr">
              <a:lnSpc>
                <a:spcPct val="115000"/>
              </a:lnSpc>
            </a:pPr>
            <a:r>
              <a:rPr lang="ru-RU" sz="2400" b="1" dirty="0" err="1">
                <a:solidFill>
                  <a:schemeClr val="accent5">
                    <a:lumMod val="75000"/>
                  </a:schemeClr>
                </a:solidFill>
                <a:latin typeface="Arial" panose="020B0604020202020204" pitchFamily="34" charset="0"/>
                <a:cs typeface="Arial" panose="020B0604020202020204" pitchFamily="34" charset="0"/>
              </a:rPr>
              <a:t>Эвентрация</a:t>
            </a:r>
            <a:endParaRPr lang="ru-RU" sz="22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C091E00-97A5-44DD-A333-F64B140FA18C}"/>
              </a:ext>
            </a:extLst>
          </p:cNvPr>
          <p:cNvSpPr/>
          <p:nvPr/>
        </p:nvSpPr>
        <p:spPr>
          <a:xfrm>
            <a:off x="5258950" y="4229718"/>
            <a:ext cx="3710880" cy="959943"/>
          </a:xfrm>
          <a:prstGeom prst="rect">
            <a:avLst/>
          </a:prstGeom>
        </p:spPr>
        <p:txBody>
          <a:bodyPr wrap="square">
            <a:spAutoFit/>
          </a:bodyPr>
          <a:lstStyle/>
          <a:p>
            <a:pPr algn="ctr">
              <a:lnSpc>
                <a:spcPct val="107000"/>
              </a:lnSpc>
              <a:spcAft>
                <a:spcPts val="800"/>
              </a:spcAft>
            </a:pPr>
            <a:r>
              <a:rPr lang="ru-RU" b="1" dirty="0">
                <a:latin typeface="Arial" panose="020B0604020202020204" pitchFamily="34" charset="0"/>
                <a:ea typeface="Calibri" panose="020F0502020204030204" pitchFamily="34" charset="0"/>
                <a:cs typeface="Arial" panose="020B0604020202020204" pitchFamily="34" charset="0"/>
              </a:rPr>
              <a:t>Частота осложнений составляет 0,5-3% всех лапаротомий </a:t>
            </a:r>
            <a:endParaRPr lang="ru-RU"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13E16FB5-D0FF-4586-9259-9CC6A13ECF71}"/>
              </a:ext>
            </a:extLst>
          </p:cNvPr>
          <p:cNvSpPr>
            <a:spLocks noGrp="1"/>
          </p:cNvSpPr>
          <p:nvPr>
            <p:ph type="sldNum" sz="quarter" idx="12"/>
          </p:nvPr>
        </p:nvSpPr>
        <p:spPr/>
        <p:txBody>
          <a:bodyPr/>
          <a:lstStyle/>
          <a:p>
            <a:fld id="{CC064BE1-1AF0-4BDF-ADD5-60EB53686AF1}" type="slidenum">
              <a:rPr lang="ru-RU" smtClean="0"/>
              <a:pPr/>
              <a:t>15</a:t>
            </a:fld>
            <a:endParaRPr lang="ru-RU"/>
          </a:p>
        </p:txBody>
      </p:sp>
    </p:spTree>
    <p:extLst>
      <p:ext uri="{BB962C8B-B14F-4D97-AF65-F5344CB8AC3E}">
        <p14:creationId xmlns:p14="http://schemas.microsoft.com/office/powerpoint/2010/main" val="77160917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C701E68-82C0-47D2-8638-BA6C44F66CDE}"/>
              </a:ext>
            </a:extLst>
          </p:cNvPr>
          <p:cNvSpPr/>
          <p:nvPr/>
        </p:nvSpPr>
        <p:spPr>
          <a:xfrm>
            <a:off x="205875" y="1073938"/>
            <a:ext cx="9177971" cy="400110"/>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 </a:t>
            </a:r>
          </a:p>
        </p:txBody>
      </p:sp>
      <p:sp>
        <p:nvSpPr>
          <p:cNvPr id="6" name="Прямоугольник 5">
            <a:extLst>
              <a:ext uri="{FF2B5EF4-FFF2-40B4-BE49-F238E27FC236}">
                <a16:creationId xmlns:a16="http://schemas.microsoft.com/office/drawing/2014/main" id="{2C197A9B-44AF-49F5-83F5-3319369969C4}"/>
              </a:ext>
            </a:extLst>
          </p:cNvPr>
          <p:cNvSpPr/>
          <p:nvPr/>
        </p:nvSpPr>
        <p:spPr>
          <a:xfrm>
            <a:off x="-15496" y="612273"/>
            <a:ext cx="8988357" cy="461665"/>
          </a:xfrm>
          <a:prstGeom prst="rect">
            <a:avLst/>
          </a:prstGeom>
        </p:spPr>
        <p:txBody>
          <a:bodyPr wrap="square">
            <a:spAutoFit/>
          </a:bodyPr>
          <a:lstStyle/>
          <a:p>
            <a:pPr algn="ctr"/>
            <a:r>
              <a:rPr lang="ru-RU" sz="2400" b="1" dirty="0">
                <a:solidFill>
                  <a:schemeClr val="accent5">
                    <a:lumMod val="75000"/>
                  </a:schemeClr>
                </a:solidFill>
                <a:latin typeface="Arial" panose="020B0604020202020204" pitchFamily="34" charset="0"/>
                <a:cs typeface="Arial" panose="020B0604020202020204" pitchFamily="34" charset="0"/>
              </a:rPr>
              <a:t>Причины, приводящие к </a:t>
            </a:r>
            <a:r>
              <a:rPr lang="ru-RU" sz="2400" b="1" dirty="0" err="1">
                <a:solidFill>
                  <a:schemeClr val="accent5">
                    <a:lumMod val="75000"/>
                  </a:schemeClr>
                </a:solidFill>
                <a:latin typeface="Arial" panose="020B0604020202020204" pitchFamily="34" charset="0"/>
                <a:cs typeface="Arial" panose="020B0604020202020204" pitchFamily="34" charset="0"/>
              </a:rPr>
              <a:t>эвентрации</a:t>
            </a:r>
            <a:endParaRPr lang="ru-RU" sz="2400" b="1" dirty="0">
              <a:solidFill>
                <a:schemeClr val="accent5">
                  <a:lumMod val="75000"/>
                </a:schemeClr>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A7DE8327-47D8-4378-B6CA-43B83C02FBCE}"/>
              </a:ext>
            </a:extLst>
          </p:cNvPr>
          <p:cNvSpPr/>
          <p:nvPr/>
        </p:nvSpPr>
        <p:spPr>
          <a:xfrm>
            <a:off x="176690" y="1626376"/>
            <a:ext cx="8356059" cy="1446550"/>
          </a:xfrm>
          <a:prstGeom prst="rect">
            <a:avLst/>
          </a:prstGeom>
        </p:spPr>
        <p:txBody>
          <a:bodyPr wrap="square">
            <a:spAutoFit/>
          </a:bodyPr>
          <a:lstStyle/>
          <a:p>
            <a:pPr marL="514350" indent="-514350" algn="just">
              <a:buFont typeface="+mj-lt"/>
              <a:buAutoNum type="romanUcPeriod"/>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Местные факторы, которые определяют заживление операционной раны </a:t>
            </a:r>
          </a:p>
          <a:p>
            <a:pPr marL="800100" lvl="1" indent="-342900" algn="just">
              <a:buFont typeface="Wingdings" pitchFamily="2" charset="2"/>
              <a:buChar char="ü"/>
            </a:pPr>
            <a:r>
              <a:rPr lang="ru-RU" sz="2200" dirty="0">
                <a:solidFill>
                  <a:srgbClr val="000000"/>
                </a:solidFill>
                <a:latin typeface="Arial" panose="020B0604020202020204" pitchFamily="34" charset="0"/>
                <a:ea typeface="Calibri" panose="020F0502020204030204" pitchFamily="34" charset="0"/>
                <a:cs typeface="Arial" panose="020B0604020202020204" pitchFamily="34" charset="0"/>
              </a:rPr>
              <a:t>нагноение операционной раны</a:t>
            </a:r>
          </a:p>
          <a:p>
            <a:pPr marL="800100" lvl="1" indent="-342900" algn="just">
              <a:buFont typeface="Wingdings" pitchFamily="2" charset="2"/>
              <a:buChar char="ü"/>
            </a:pPr>
            <a:r>
              <a:rPr lang="ru-RU" sz="2200" dirty="0">
                <a:latin typeface="Arial" panose="020B0604020202020204" pitchFamily="34" charset="0"/>
                <a:cs typeface="Arial" panose="020B0604020202020204" pitchFamily="34" charset="0"/>
              </a:rPr>
              <a:t>технические погрешности во время операции</a:t>
            </a:r>
          </a:p>
        </p:txBody>
      </p:sp>
      <p:sp>
        <p:nvSpPr>
          <p:cNvPr id="7" name="Прямоугольник 6">
            <a:extLst>
              <a:ext uri="{FF2B5EF4-FFF2-40B4-BE49-F238E27FC236}">
                <a16:creationId xmlns:a16="http://schemas.microsoft.com/office/drawing/2014/main" id="{68F8013F-80BB-4FDE-A0C5-1CDFC55F44B2}"/>
              </a:ext>
            </a:extLst>
          </p:cNvPr>
          <p:cNvSpPr/>
          <p:nvPr/>
        </p:nvSpPr>
        <p:spPr>
          <a:xfrm>
            <a:off x="129647" y="3131281"/>
            <a:ext cx="8520867" cy="1107996"/>
          </a:xfrm>
          <a:prstGeom prst="rect">
            <a:avLst/>
          </a:prstGeom>
        </p:spPr>
        <p:txBody>
          <a:bodyPr wrap="square">
            <a:spAutoFit/>
          </a:bodyPr>
          <a:lstStyle/>
          <a:p>
            <a:pPr marL="514350" indent="-514350" algn="just">
              <a:buFont typeface="+mj-lt"/>
              <a:buAutoNum type="romanUcPeriod" startAt="2"/>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Общие причины: </a:t>
            </a:r>
            <a:r>
              <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rPr>
              <a:t> заболевания и состояния, сопровождающиеся снижением регенераторных способностей организма </a:t>
            </a:r>
            <a:endParaRPr lang="ru-RU" sz="2200" b="1"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D9BC25B-92BE-487D-AC35-8078B2B5932A}"/>
              </a:ext>
            </a:extLst>
          </p:cNvPr>
          <p:cNvSpPr/>
          <p:nvPr/>
        </p:nvSpPr>
        <p:spPr>
          <a:xfrm>
            <a:off x="205876" y="4446794"/>
            <a:ext cx="8633324" cy="2031325"/>
          </a:xfrm>
          <a:prstGeom prst="rect">
            <a:avLst/>
          </a:prstGeom>
        </p:spPr>
        <p:txBody>
          <a:bodyPr wrap="square">
            <a:spAutoFit/>
          </a:bodyPr>
          <a:lstStyle/>
          <a:p>
            <a:pPr marL="514350" indent="-514350" algn="just">
              <a:buFont typeface="+mj-lt"/>
              <a:buAutoNum type="romanUcPeriod" startAt="3"/>
            </a:pPr>
            <a:r>
              <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rPr>
              <a:t>Заболевания и состояния, сопровождающиеся повышением внутрибрюшного давления в послеоперационном периоде</a:t>
            </a:r>
            <a:r>
              <a:rPr lang="ru-RU" sz="2200" dirty="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(бронхо-легочные осложнения, сопровождающиеся </a:t>
            </a:r>
            <a:r>
              <a:rPr lang="ru-RU" sz="2000" b="1" dirty="0">
                <a:solidFill>
                  <a:srgbClr val="FF0000"/>
                </a:solidFill>
                <a:latin typeface="Arial" panose="020B0604020202020204" pitchFamily="34" charset="0"/>
                <a:ea typeface="Calibri" panose="020F0502020204030204" pitchFamily="34" charset="0"/>
                <a:cs typeface="Arial" panose="020B0604020202020204" pitchFamily="34" charset="0"/>
              </a:rPr>
              <a:t>кашлем, чиханием</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 длительный парез кишечника с метеоризмом и </a:t>
            </a:r>
            <a:r>
              <a:rPr lang="ru-RU" sz="2000" b="1" dirty="0">
                <a:solidFill>
                  <a:srgbClr val="FF0000"/>
                </a:solidFill>
                <a:latin typeface="Arial" panose="020B0604020202020204" pitchFamily="34" charset="0"/>
                <a:ea typeface="Calibri" panose="020F0502020204030204" pitchFamily="34" charset="0"/>
                <a:cs typeface="Arial" panose="020B0604020202020204" pitchFamily="34" charset="0"/>
              </a:rPr>
              <a:t>рвотой</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двигательное возбуждение пациентов)</a:t>
            </a:r>
            <a:endParaRPr lang="ru-RU"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9C26A7D0-21FC-4EA4-AC96-5F71C886B871}"/>
              </a:ext>
            </a:extLst>
          </p:cNvPr>
          <p:cNvSpPr>
            <a:spLocks noGrp="1"/>
          </p:cNvSpPr>
          <p:nvPr>
            <p:ph type="sldNum" sz="quarter" idx="12"/>
          </p:nvPr>
        </p:nvSpPr>
        <p:spPr/>
        <p:txBody>
          <a:bodyPr/>
          <a:lstStyle/>
          <a:p>
            <a:fld id="{CC064BE1-1AF0-4BDF-ADD5-60EB53686AF1}" type="slidenum">
              <a:rPr lang="ru-RU" smtClean="0"/>
              <a:pPr/>
              <a:t>16</a:t>
            </a:fld>
            <a:endParaRPr lang="ru-RU"/>
          </a:p>
        </p:txBody>
      </p:sp>
    </p:spTree>
    <p:extLst>
      <p:ext uri="{BB962C8B-B14F-4D97-AF65-F5344CB8AC3E}">
        <p14:creationId xmlns:p14="http://schemas.microsoft.com/office/powerpoint/2010/main" val="76587680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vatars.mds.yandex.net/get-pdb/1412212/f3d69d70-89b1-4d02-9cc8-fa9894fe9859/s1200?webp=false">
            <a:extLst>
              <a:ext uri="{FF2B5EF4-FFF2-40B4-BE49-F238E27FC236}">
                <a16:creationId xmlns:a16="http://schemas.microsoft.com/office/drawing/2014/main" id="{E895F9AA-C3DE-47B6-BA25-6A8401BE97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62539" y="4174128"/>
            <a:ext cx="5218830" cy="22725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F9254410-2AFA-49A0-A7A0-AAA8ADCEA184}"/>
              </a:ext>
            </a:extLst>
          </p:cNvPr>
          <p:cNvSpPr/>
          <p:nvPr/>
        </p:nvSpPr>
        <p:spPr>
          <a:xfrm>
            <a:off x="1" y="67439"/>
            <a:ext cx="9007812" cy="905633"/>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Основные осложнения  раннего послеоперационного периода со стороны нервной системы</a:t>
            </a:r>
            <a:endPar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B5DEE9F8-2AD3-44B3-A289-F6DEB7BB066A}"/>
              </a:ext>
            </a:extLst>
          </p:cNvPr>
          <p:cNvSpPr/>
          <p:nvPr/>
        </p:nvSpPr>
        <p:spPr>
          <a:xfrm>
            <a:off x="3262008" y="1364830"/>
            <a:ext cx="4260715" cy="1107996"/>
          </a:xfrm>
          <a:prstGeom prst="rect">
            <a:avLst/>
          </a:prstGeom>
        </p:spPr>
        <p:txBody>
          <a:bodyPr wrap="square">
            <a:spAutoFit/>
          </a:bodyPr>
          <a:lstStyle/>
          <a:p>
            <a:pPr marL="342900" indent="-342900">
              <a:buFont typeface="Wingdings" panose="05000000000000000000" pitchFamily="2" charset="2"/>
              <a:buChar char="ü"/>
            </a:pPr>
            <a:r>
              <a:rPr lang="ru-RU" altLang="ru-RU" sz="2200" b="1" dirty="0">
                <a:latin typeface="Arial" panose="020B0604020202020204" pitchFamily="34" charset="0"/>
                <a:cs typeface="Arial" panose="020B0604020202020204" pitchFamily="34" charset="0"/>
              </a:rPr>
              <a:t>боль</a:t>
            </a:r>
          </a:p>
          <a:p>
            <a:pPr marL="342900" indent="-342900">
              <a:buFont typeface="Wingdings" panose="05000000000000000000" pitchFamily="2" charset="2"/>
              <a:buChar char="ü"/>
            </a:pPr>
            <a:r>
              <a:rPr lang="ru-RU" altLang="ru-RU" sz="2200" b="1" dirty="0">
                <a:latin typeface="Arial" panose="020B0604020202020204" pitchFamily="34" charset="0"/>
                <a:cs typeface="Arial" panose="020B0604020202020204" pitchFamily="34" charset="0"/>
              </a:rPr>
              <a:t>нарушение сна </a:t>
            </a:r>
          </a:p>
          <a:p>
            <a:pPr marL="342900" indent="-342900">
              <a:buFont typeface="Wingdings" panose="05000000000000000000" pitchFamily="2" charset="2"/>
              <a:buChar char="ü"/>
            </a:pPr>
            <a:r>
              <a:rPr lang="ru-RU" altLang="ru-RU" sz="2200" b="1" dirty="0">
                <a:latin typeface="Arial" panose="020B0604020202020204" pitchFamily="34" charset="0"/>
                <a:cs typeface="Arial" panose="020B0604020202020204" pitchFamily="34" charset="0"/>
              </a:rPr>
              <a:t>нарушение психики </a:t>
            </a:r>
            <a:endParaRPr lang="ru-RU" sz="2200" b="1"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099D9237-B703-4166-894E-BDF76442F5DB}"/>
              </a:ext>
            </a:extLst>
          </p:cNvPr>
          <p:cNvSpPr/>
          <p:nvPr/>
        </p:nvSpPr>
        <p:spPr>
          <a:xfrm>
            <a:off x="194555" y="2723216"/>
            <a:ext cx="8599250" cy="1323439"/>
          </a:xfrm>
          <a:prstGeom prst="rect">
            <a:avLst/>
          </a:prstGeom>
        </p:spPr>
        <p:txBody>
          <a:bodyPr wrap="square">
            <a:spAutoFit/>
          </a:bodyPr>
          <a:lstStyle/>
          <a:p>
            <a:pPr>
              <a:buFont typeface="Wingdings 2" panose="05020102010507070707" pitchFamily="18" charset="2"/>
              <a:buNone/>
            </a:pPr>
            <a:r>
              <a:rPr lang="ru-RU" sz="2000" b="1" u="sng" dirty="0">
                <a:latin typeface="Arial" panose="020B0604020202020204" pitchFamily="34" charset="0"/>
                <a:cs typeface="Arial" panose="020B0604020202020204" pitchFamily="34" charset="0"/>
              </a:rPr>
              <a:t>Расстройства кровообращения</a:t>
            </a:r>
            <a:r>
              <a:rPr lang="ru-RU" sz="2000" b="1" dirty="0">
                <a:latin typeface="Arial" panose="020B0604020202020204" pitchFamily="34" charset="0"/>
                <a:cs typeface="Arial" panose="020B0604020202020204" pitchFamily="34" charset="0"/>
              </a:rPr>
              <a:t>:</a:t>
            </a:r>
          </a:p>
          <a:p>
            <a:pPr>
              <a:buFont typeface="Wingdings 2" panose="05020102010507070707" pitchFamily="18" charset="2"/>
              <a:buNone/>
            </a:pPr>
            <a:r>
              <a:rPr lang="ru-RU" altLang="ru-RU" sz="2000" b="1" dirty="0">
                <a:solidFill>
                  <a:srgbClr val="FF0000"/>
                </a:solidFill>
                <a:latin typeface="Arial" panose="020B0604020202020204" pitchFamily="34" charset="0"/>
                <a:cs typeface="Arial" panose="020B0604020202020204" pitchFamily="34" charset="0"/>
              </a:rPr>
              <a:t>БОЛЬ</a:t>
            </a:r>
            <a:r>
              <a:rPr lang="ru-RU" altLang="ru-RU" sz="2000" b="1" dirty="0">
                <a:latin typeface="Arial" panose="020B0604020202020204" pitchFamily="34" charset="0"/>
                <a:cs typeface="Arial" panose="020B0604020202020204" pitchFamily="34" charset="0"/>
              </a:rPr>
              <a:t>         перераспределение крови       централизация </a:t>
            </a:r>
          </a:p>
          <a:p>
            <a:pPr algn="just">
              <a:buFont typeface="Wingdings 2" panose="05020102010507070707" pitchFamily="18" charset="2"/>
              <a:buNone/>
            </a:pPr>
            <a:r>
              <a:rPr lang="ru-RU" altLang="ru-RU" sz="2000" b="1" dirty="0">
                <a:latin typeface="Arial" panose="020B0604020202020204" pitchFamily="34" charset="0"/>
                <a:cs typeface="Arial" panose="020B0604020202020204" pitchFamily="34" charset="0"/>
              </a:rPr>
              <a:t>кровообращения         уменьшение ОЦК         уменьшение венозного возврата        усиление гипоксии</a:t>
            </a:r>
          </a:p>
        </p:txBody>
      </p:sp>
      <p:cxnSp>
        <p:nvCxnSpPr>
          <p:cNvPr id="12" name="Прямая со стрелкой 11">
            <a:extLst>
              <a:ext uri="{FF2B5EF4-FFF2-40B4-BE49-F238E27FC236}">
                <a16:creationId xmlns:a16="http://schemas.microsoft.com/office/drawing/2014/main" id="{304FF5A3-0073-4636-A656-C43FB203AE44}"/>
              </a:ext>
            </a:extLst>
          </p:cNvPr>
          <p:cNvCxnSpPr>
            <a:cxnSpLocks/>
          </p:cNvCxnSpPr>
          <p:nvPr/>
        </p:nvCxnSpPr>
        <p:spPr>
          <a:xfrm>
            <a:off x="1120688" y="3232340"/>
            <a:ext cx="38910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C2B4A2EA-8BC1-4010-905E-6D2FB4D28A24}"/>
              </a:ext>
            </a:extLst>
          </p:cNvPr>
          <p:cNvCxnSpPr>
            <a:cxnSpLocks/>
          </p:cNvCxnSpPr>
          <p:nvPr/>
        </p:nvCxnSpPr>
        <p:spPr>
          <a:xfrm>
            <a:off x="5090806" y="3232340"/>
            <a:ext cx="38910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D57A59C5-423F-4A8A-931A-77B28CB4EF5B}"/>
              </a:ext>
            </a:extLst>
          </p:cNvPr>
          <p:cNvCxnSpPr>
            <a:cxnSpLocks/>
          </p:cNvCxnSpPr>
          <p:nvPr/>
        </p:nvCxnSpPr>
        <p:spPr>
          <a:xfrm>
            <a:off x="2739956" y="3597149"/>
            <a:ext cx="38910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1D45DDB9-13A9-432C-87AD-FA1179DF9F1B}"/>
              </a:ext>
            </a:extLst>
          </p:cNvPr>
          <p:cNvCxnSpPr>
            <a:cxnSpLocks/>
          </p:cNvCxnSpPr>
          <p:nvPr/>
        </p:nvCxnSpPr>
        <p:spPr>
          <a:xfrm>
            <a:off x="6222459" y="3608035"/>
            <a:ext cx="38910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618267EC-90B2-4615-A973-167EE6D90A86}"/>
              </a:ext>
            </a:extLst>
          </p:cNvPr>
          <p:cNvCxnSpPr>
            <a:cxnSpLocks/>
          </p:cNvCxnSpPr>
          <p:nvPr/>
        </p:nvCxnSpPr>
        <p:spPr>
          <a:xfrm>
            <a:off x="2934510" y="3885638"/>
            <a:ext cx="32749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6235B136-94BE-498B-B10D-8241CA5C29F2}"/>
              </a:ext>
            </a:extLst>
          </p:cNvPr>
          <p:cNvCxnSpPr/>
          <p:nvPr/>
        </p:nvCxnSpPr>
        <p:spPr>
          <a:xfrm>
            <a:off x="1926077" y="1069856"/>
            <a:ext cx="505529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Номер слайда 1">
            <a:extLst>
              <a:ext uri="{FF2B5EF4-FFF2-40B4-BE49-F238E27FC236}">
                <a16:creationId xmlns:a16="http://schemas.microsoft.com/office/drawing/2014/main" id="{76CF464B-029A-4967-BBDC-E25BC801B1FF}"/>
              </a:ext>
            </a:extLst>
          </p:cNvPr>
          <p:cNvSpPr>
            <a:spLocks noGrp="1"/>
          </p:cNvSpPr>
          <p:nvPr>
            <p:ph type="sldNum" sz="quarter" idx="12"/>
          </p:nvPr>
        </p:nvSpPr>
        <p:spPr/>
        <p:txBody>
          <a:bodyPr/>
          <a:lstStyle/>
          <a:p>
            <a:fld id="{CC064BE1-1AF0-4BDF-ADD5-60EB53686AF1}" type="slidenum">
              <a:rPr lang="ru-RU" smtClean="0"/>
              <a:pPr/>
              <a:t>17</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buyreklama.ru/moskva/pic_336_294/22221758/34f90dea8ba1e840f976c9a91f05501a.jpg">
            <a:extLst>
              <a:ext uri="{FF2B5EF4-FFF2-40B4-BE49-F238E27FC236}">
                <a16:creationId xmlns:a16="http://schemas.microsoft.com/office/drawing/2014/main" id="{1944E514-2CC2-4D32-9DDE-181565E6C3EB}"/>
              </a:ext>
            </a:extLst>
          </p:cNvPr>
          <p:cNvPicPr>
            <a:picLocks noChangeAspect="1" noChangeArrowheads="1"/>
          </p:cNvPicPr>
          <p:nvPr/>
        </p:nvPicPr>
        <p:blipFill rotWithShape="1">
          <a:blip r:embed="rId3" cstate="print"/>
          <a:srcRect r="27723" b="-2"/>
          <a:stretch/>
        </p:blipFill>
        <p:spPr bwMode="auto">
          <a:xfrm>
            <a:off x="0" y="0"/>
            <a:ext cx="4542971" cy="7013392"/>
          </a:xfrm>
          <a:prstGeom prst="rect">
            <a:avLst/>
          </a:prstGeom>
          <a:effectLst/>
        </p:spPr>
      </p:pic>
      <p:sp>
        <p:nvSpPr>
          <p:cNvPr id="4" name="Прямоугольник 3">
            <a:extLst>
              <a:ext uri="{FF2B5EF4-FFF2-40B4-BE49-F238E27FC236}">
                <a16:creationId xmlns:a16="http://schemas.microsoft.com/office/drawing/2014/main" id="{B827DDDC-BA95-4DA8-868D-1FF63ABA5FB1}"/>
              </a:ext>
            </a:extLst>
          </p:cNvPr>
          <p:cNvSpPr/>
          <p:nvPr/>
        </p:nvSpPr>
        <p:spPr>
          <a:xfrm>
            <a:off x="4745458" y="449943"/>
            <a:ext cx="3832485" cy="1366528"/>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Мероприятия, направленные на борьбу с болью</a:t>
            </a:r>
          </a:p>
        </p:txBody>
      </p:sp>
      <p:sp>
        <p:nvSpPr>
          <p:cNvPr id="6" name="Прямоугольник 5">
            <a:extLst>
              <a:ext uri="{FF2B5EF4-FFF2-40B4-BE49-F238E27FC236}">
                <a16:creationId xmlns:a16="http://schemas.microsoft.com/office/drawing/2014/main" id="{0D0656BA-2890-4223-8D56-FB3143EF792E}"/>
              </a:ext>
            </a:extLst>
          </p:cNvPr>
          <p:cNvSpPr/>
          <p:nvPr/>
        </p:nvSpPr>
        <p:spPr>
          <a:xfrm>
            <a:off x="4745458" y="2359276"/>
            <a:ext cx="4166313" cy="2800767"/>
          </a:xfrm>
          <a:prstGeom prst="rect">
            <a:avLst/>
          </a:prstGeom>
        </p:spPr>
        <p:txBody>
          <a:bodyPr wrap="square">
            <a:spAutoFit/>
          </a:bodyPr>
          <a:lstStyle/>
          <a:p>
            <a:pPr marL="342900" indent="-342900">
              <a:buFont typeface="Wingdings" pitchFamily="2" charset="2"/>
              <a:buChar char="ü"/>
            </a:pPr>
            <a:r>
              <a:rPr lang="ru-RU" sz="2200" b="1" dirty="0">
                <a:solidFill>
                  <a:srgbClr val="000000"/>
                </a:solidFill>
                <a:latin typeface="Arial" panose="020B0604020202020204" pitchFamily="34" charset="0"/>
                <a:cs typeface="Arial" panose="020B0604020202020204" pitchFamily="34" charset="0"/>
              </a:rPr>
              <a:t>анальгетики</a:t>
            </a:r>
          </a:p>
          <a:p>
            <a:pPr marL="342900" indent="-342900">
              <a:buFont typeface="Wingdings" pitchFamily="2" charset="2"/>
              <a:buChar char="ü"/>
            </a:pPr>
            <a:endParaRPr lang="ru-RU" sz="2200" b="1" dirty="0">
              <a:solidFill>
                <a:srgbClr val="000000"/>
              </a:solidFill>
              <a:latin typeface="Arial" panose="020B0604020202020204" pitchFamily="34" charset="0"/>
              <a:cs typeface="Arial" panose="020B0604020202020204" pitchFamily="34" charset="0"/>
            </a:endParaRPr>
          </a:p>
          <a:p>
            <a:pPr marL="342900" indent="-342900">
              <a:buFont typeface="Wingdings" pitchFamily="2" charset="2"/>
              <a:buChar char="ü"/>
            </a:pPr>
            <a:r>
              <a:rPr lang="ru-RU" sz="2200" b="1" dirty="0">
                <a:solidFill>
                  <a:srgbClr val="000000"/>
                </a:solidFill>
                <a:latin typeface="Arial" panose="020B0604020202020204" pitchFamily="34" charset="0"/>
                <a:cs typeface="Arial" panose="020B0604020202020204" pitchFamily="34" charset="0"/>
              </a:rPr>
              <a:t>нестероидные противовоспалительные препараты</a:t>
            </a:r>
          </a:p>
          <a:p>
            <a:pPr marL="342900" indent="-342900">
              <a:buFont typeface="Wingdings" pitchFamily="2" charset="2"/>
              <a:buChar char="ü"/>
            </a:pPr>
            <a:endParaRPr lang="ru-RU" sz="2200" b="1" dirty="0">
              <a:solidFill>
                <a:srgbClr val="000000"/>
              </a:solidFill>
              <a:latin typeface="Arial" panose="020B0604020202020204" pitchFamily="34" charset="0"/>
              <a:cs typeface="Arial" panose="020B0604020202020204" pitchFamily="34" charset="0"/>
            </a:endParaRPr>
          </a:p>
          <a:p>
            <a:pPr marL="342900" indent="-342900">
              <a:buFont typeface="Wingdings" pitchFamily="2" charset="2"/>
              <a:buChar char="ü"/>
            </a:pPr>
            <a:r>
              <a:rPr lang="ru-RU" sz="2200" b="1" dirty="0">
                <a:solidFill>
                  <a:srgbClr val="000000"/>
                </a:solidFill>
                <a:latin typeface="Arial" panose="020B0604020202020204" pitchFamily="34" charset="0"/>
                <a:cs typeface="Arial" panose="020B0604020202020204" pitchFamily="34" charset="0"/>
              </a:rPr>
              <a:t>длительная </a:t>
            </a:r>
            <a:r>
              <a:rPr lang="ru-RU" sz="2200" b="1" dirty="0" err="1">
                <a:solidFill>
                  <a:srgbClr val="000000"/>
                </a:solidFill>
                <a:latin typeface="Arial" panose="020B0604020202020204" pitchFamily="34" charset="0"/>
                <a:cs typeface="Arial" panose="020B0604020202020204" pitchFamily="34" charset="0"/>
              </a:rPr>
              <a:t>перидуральная</a:t>
            </a:r>
            <a:r>
              <a:rPr lang="ru-RU" sz="2200" b="1" dirty="0">
                <a:solidFill>
                  <a:srgbClr val="000000"/>
                </a:solidFill>
                <a:latin typeface="Arial" panose="020B0604020202020204" pitchFamily="34" charset="0"/>
                <a:cs typeface="Arial" panose="020B0604020202020204" pitchFamily="34" charset="0"/>
              </a:rPr>
              <a:t> анестезия</a:t>
            </a:r>
            <a:endParaRPr lang="ru-RU" sz="2200" b="1" dirty="0">
              <a:latin typeface="Arial" panose="020B060402020202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3A45B0DE-3ED1-49C5-BA9A-03D03B9D63B0}"/>
              </a:ext>
            </a:extLst>
          </p:cNvPr>
          <p:cNvSpPr>
            <a:spLocks noGrp="1"/>
          </p:cNvSpPr>
          <p:nvPr>
            <p:ph type="sldNum" sz="quarter" idx="12"/>
          </p:nvPr>
        </p:nvSpPr>
        <p:spPr/>
        <p:txBody>
          <a:bodyPr/>
          <a:lstStyle/>
          <a:p>
            <a:fld id="{CC064BE1-1AF0-4BDF-ADD5-60EB53686AF1}" type="slidenum">
              <a:rPr lang="ru-RU" smtClean="0"/>
              <a:pPr/>
              <a:t>18</a:t>
            </a:fld>
            <a:endParaRPr lang="ru-RU"/>
          </a:p>
        </p:txBody>
      </p:sp>
    </p:spTree>
    <p:extLst>
      <p:ext uri="{BB962C8B-B14F-4D97-AF65-F5344CB8AC3E}">
        <p14:creationId xmlns:p14="http://schemas.microsoft.com/office/powerpoint/2010/main" val="301896569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3C21E20-2798-4625-B047-6E800A1FC51A}"/>
              </a:ext>
            </a:extLst>
          </p:cNvPr>
          <p:cNvSpPr/>
          <p:nvPr/>
        </p:nvSpPr>
        <p:spPr>
          <a:xfrm>
            <a:off x="174171" y="161230"/>
            <a:ext cx="5675085" cy="1791260"/>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Основные осложнения раннего послеоперационного периода со стороны сердечно-сосудистой системы</a:t>
            </a:r>
            <a:endParaRPr lang="ru-RU" sz="22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8C96747D-C232-4A30-AA25-43EC27DD02B0}"/>
              </a:ext>
            </a:extLst>
          </p:cNvPr>
          <p:cNvSpPr/>
          <p:nvPr/>
        </p:nvSpPr>
        <p:spPr>
          <a:xfrm>
            <a:off x="669547" y="4534811"/>
            <a:ext cx="3776870" cy="2246769"/>
          </a:xfrm>
          <a:prstGeom prst="rect">
            <a:avLst/>
          </a:prstGeom>
        </p:spPr>
        <p:txBody>
          <a:bodyPr wrap="square">
            <a:spAutoFit/>
          </a:bodyPr>
          <a:lstStyle/>
          <a:p>
            <a:pPr lvl="0">
              <a:defRPr/>
            </a:pPr>
            <a:r>
              <a:rPr lang="ru-RU" sz="2000" b="1" dirty="0">
                <a:latin typeface="Arial" panose="020B0604020202020204" pitchFamily="34" charset="0"/>
                <a:cs typeface="Arial" panose="020B0604020202020204" pitchFamily="34" charset="0"/>
              </a:rPr>
              <a:t>Мониторинг  показателей</a:t>
            </a:r>
          </a:p>
          <a:p>
            <a:pPr lvl="0">
              <a:defRPr/>
            </a:pPr>
            <a:endParaRPr lang="ru-RU" sz="2000" b="1"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defRPr/>
            </a:pPr>
            <a:r>
              <a:rPr lang="ru-RU" sz="2000" b="1" dirty="0">
                <a:latin typeface="Arial" panose="020B0604020202020204" pitchFamily="34" charset="0"/>
                <a:cs typeface="Arial" panose="020B0604020202020204" pitchFamily="34" charset="0"/>
              </a:rPr>
              <a:t>АД </a:t>
            </a:r>
          </a:p>
          <a:p>
            <a:pPr marL="1200150" lvl="2" indent="-285750">
              <a:buFont typeface="Wingdings" panose="05000000000000000000" pitchFamily="2" charset="2"/>
              <a:buChar char="ü"/>
              <a:defRPr/>
            </a:pPr>
            <a:r>
              <a:rPr lang="ru-RU" sz="2000" b="1" dirty="0">
                <a:latin typeface="Arial" panose="020B0604020202020204" pitchFamily="34" charset="0"/>
                <a:cs typeface="Arial" panose="020B0604020202020204" pitchFamily="34" charset="0"/>
              </a:rPr>
              <a:t>Пульс</a:t>
            </a:r>
          </a:p>
          <a:p>
            <a:pPr marL="1200150" lvl="2" indent="-285750">
              <a:buFont typeface="Wingdings" panose="05000000000000000000" pitchFamily="2" charset="2"/>
              <a:buChar char="ü"/>
              <a:defRPr/>
            </a:pPr>
            <a:r>
              <a:rPr lang="ru-RU" sz="2000" b="1" dirty="0">
                <a:latin typeface="Arial" panose="020B0604020202020204" pitchFamily="34" charset="0"/>
                <a:cs typeface="Arial" panose="020B0604020202020204" pitchFamily="34" charset="0"/>
              </a:rPr>
              <a:t>Сатурация</a:t>
            </a:r>
          </a:p>
          <a:p>
            <a:pPr marL="1200150" lvl="2" indent="-285750">
              <a:buFont typeface="Wingdings" panose="05000000000000000000" pitchFamily="2" charset="2"/>
              <a:buChar char="ü"/>
              <a:defRPr/>
            </a:pPr>
            <a:r>
              <a:rPr lang="ru-RU" sz="2000" b="1" dirty="0">
                <a:latin typeface="Arial" panose="020B0604020202020204" pitchFamily="34" charset="0"/>
                <a:cs typeface="Arial" panose="020B0604020202020204" pitchFamily="34" charset="0"/>
              </a:rPr>
              <a:t>ЭКГ</a:t>
            </a:r>
          </a:p>
          <a:p>
            <a:pPr marL="1200150" lvl="2" indent="-285750">
              <a:buFont typeface="Wingdings" panose="05000000000000000000" pitchFamily="2" charset="2"/>
              <a:buChar char="ü"/>
              <a:defRPr/>
            </a:pPr>
            <a:r>
              <a:rPr lang="ru-RU" sz="2000" b="1" dirty="0">
                <a:latin typeface="Arial" panose="020B0604020202020204" pitchFamily="34" charset="0"/>
                <a:cs typeface="Arial" panose="020B0604020202020204" pitchFamily="34" charset="0"/>
              </a:rPr>
              <a:t>ЦВД</a:t>
            </a:r>
          </a:p>
        </p:txBody>
      </p:sp>
      <p:pic>
        <p:nvPicPr>
          <p:cNvPr id="8194" name="Picture 2" descr="https://www.edgekz.com/wp-content/uploads/2014/10/Dollarphotoclub_66668524-2.jpg">
            <a:extLst>
              <a:ext uri="{FF2B5EF4-FFF2-40B4-BE49-F238E27FC236}">
                <a16:creationId xmlns:a16="http://schemas.microsoft.com/office/drawing/2014/main" id="{82604DB9-960B-4ADF-8160-97A36564435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849256" y="198327"/>
            <a:ext cx="3294743" cy="32496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edstroy.com/wp-content/uploads/2018/05/MX700_1-1024x687.png">
            <a:extLst>
              <a:ext uri="{FF2B5EF4-FFF2-40B4-BE49-F238E27FC236}">
                <a16:creationId xmlns:a16="http://schemas.microsoft.com/office/drawing/2014/main" id="{8AC507D5-4D84-46E3-8E93-C96FC74C8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9256" y="3655692"/>
            <a:ext cx="3294744" cy="284035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a:extLst>
              <a:ext uri="{FF2B5EF4-FFF2-40B4-BE49-F238E27FC236}">
                <a16:creationId xmlns:a16="http://schemas.microsoft.com/office/drawing/2014/main" id="{6235B136-94BE-498B-B10D-8241CA5C29F2}"/>
              </a:ext>
            </a:extLst>
          </p:cNvPr>
          <p:cNvCxnSpPr/>
          <p:nvPr/>
        </p:nvCxnSpPr>
        <p:spPr>
          <a:xfrm>
            <a:off x="1081087" y="1931037"/>
            <a:ext cx="377687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8C446A2A-DF8B-469B-8827-AD7E5F504DBE}"/>
              </a:ext>
            </a:extLst>
          </p:cNvPr>
          <p:cNvCxnSpPr/>
          <p:nvPr/>
        </p:nvCxnSpPr>
        <p:spPr>
          <a:xfrm>
            <a:off x="960465" y="4534811"/>
            <a:ext cx="377687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C585229E-99CC-4581-AB59-07D33239D7FE}"/>
              </a:ext>
            </a:extLst>
          </p:cNvPr>
          <p:cNvSpPr/>
          <p:nvPr/>
        </p:nvSpPr>
        <p:spPr>
          <a:xfrm>
            <a:off x="174172" y="2171928"/>
            <a:ext cx="5675084" cy="2246769"/>
          </a:xfrm>
          <a:prstGeom prst="rect">
            <a:avLst/>
          </a:prstGeom>
        </p:spPr>
        <p:txBody>
          <a:bodyPr wrap="square">
            <a:spAutoFit/>
          </a:bodyPr>
          <a:lstStyle/>
          <a:p>
            <a:pPr marL="285750" indent="-285750">
              <a:buFont typeface="Wingdings" panose="05000000000000000000" pitchFamily="2" charset="2"/>
              <a:buChar char="ü"/>
            </a:pPr>
            <a:r>
              <a:rPr lang="ru-RU" sz="2000" b="1" dirty="0">
                <a:solidFill>
                  <a:srgbClr val="000000"/>
                </a:solidFill>
                <a:latin typeface="Arial" panose="020B0604020202020204" pitchFamily="34" charset="0"/>
                <a:cs typeface="Arial" panose="020B0604020202020204" pitchFamily="34" charset="0"/>
              </a:rPr>
              <a:t>инфаркт миокарда</a:t>
            </a:r>
          </a:p>
          <a:p>
            <a:pPr marL="285750" indent="-285750">
              <a:buFont typeface="Wingdings" panose="05000000000000000000" pitchFamily="2" charset="2"/>
              <a:buChar char="ü"/>
            </a:pPr>
            <a:r>
              <a:rPr lang="ru-RU" sz="2000" b="1" dirty="0">
                <a:solidFill>
                  <a:srgbClr val="000000"/>
                </a:solidFill>
                <a:latin typeface="Arial" panose="020B0604020202020204" pitchFamily="34" charset="0"/>
                <a:cs typeface="Arial" panose="020B0604020202020204" pitchFamily="34" charset="0"/>
              </a:rPr>
              <a:t>нарушения ритма сердца</a:t>
            </a:r>
          </a:p>
          <a:p>
            <a:pPr marL="285750" indent="-285750">
              <a:buFont typeface="Wingdings" panose="05000000000000000000" pitchFamily="2" charset="2"/>
              <a:buChar char="ü"/>
            </a:pPr>
            <a:r>
              <a:rPr lang="ru-RU" sz="2000" b="1" dirty="0">
                <a:solidFill>
                  <a:srgbClr val="000000"/>
                </a:solidFill>
                <a:latin typeface="Arial" panose="020B0604020202020204" pitchFamily="34" charset="0"/>
                <a:cs typeface="Arial" panose="020B0604020202020204" pitchFamily="34" charset="0"/>
              </a:rPr>
              <a:t>острая сердечно-сосудистая недостаточность</a:t>
            </a:r>
          </a:p>
          <a:p>
            <a:pPr marL="285750" indent="-285750">
              <a:buFont typeface="Wingdings" panose="05000000000000000000" pitchFamily="2" charset="2"/>
              <a:buChar char="ü"/>
            </a:pPr>
            <a:r>
              <a:rPr lang="ru-RU" sz="2000" b="1" dirty="0">
                <a:solidFill>
                  <a:srgbClr val="000000"/>
                </a:solidFill>
                <a:latin typeface="Arial" panose="020B0604020202020204" pitchFamily="34" charset="0"/>
                <a:cs typeface="Arial" panose="020B0604020202020204" pitchFamily="34" charset="0"/>
              </a:rPr>
              <a:t>гипотония</a:t>
            </a:r>
          </a:p>
          <a:p>
            <a:pPr marL="285750" indent="-285750">
              <a:buFont typeface="Wingdings" panose="05000000000000000000" pitchFamily="2" charset="2"/>
              <a:buChar char="ü"/>
            </a:pPr>
            <a:r>
              <a:rPr lang="ru-RU" sz="2000" b="1" dirty="0">
                <a:solidFill>
                  <a:srgbClr val="000000"/>
                </a:solidFill>
                <a:latin typeface="Arial" panose="020B0604020202020204" pitchFamily="34" charset="0"/>
                <a:cs typeface="Arial" panose="020B0604020202020204" pitchFamily="34" charset="0"/>
              </a:rPr>
              <a:t>тромбозы и эмболии сосудов</a:t>
            </a:r>
          </a:p>
          <a:p>
            <a:pPr marL="285750" indent="-285750">
              <a:buFont typeface="Wingdings" panose="05000000000000000000" pitchFamily="2" charset="2"/>
              <a:buChar char="ü"/>
            </a:pPr>
            <a:r>
              <a:rPr lang="ru-RU" sz="2000" b="1" dirty="0">
                <a:solidFill>
                  <a:srgbClr val="000000"/>
                </a:solidFill>
                <a:latin typeface="Arial" panose="020B0604020202020204" pitchFamily="34" charset="0"/>
                <a:cs typeface="Arial" panose="020B0604020202020204" pitchFamily="34" charset="0"/>
              </a:rPr>
              <a:t>тромбоэмболия легочной артерии</a:t>
            </a:r>
            <a:endParaRPr lang="ru-RU" sz="2000" b="1"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8ACA95F5-ABF3-4088-A337-C3B0F454EBEA}"/>
              </a:ext>
            </a:extLst>
          </p:cNvPr>
          <p:cNvSpPr>
            <a:spLocks noGrp="1"/>
          </p:cNvSpPr>
          <p:nvPr>
            <p:ph type="sldNum" sz="quarter" idx="12"/>
          </p:nvPr>
        </p:nvSpPr>
        <p:spPr/>
        <p:txBody>
          <a:bodyPr/>
          <a:lstStyle/>
          <a:p>
            <a:fld id="{CC064BE1-1AF0-4BDF-ADD5-60EB53686AF1}" type="slidenum">
              <a:rPr lang="ru-RU" smtClean="0"/>
              <a:pPr/>
              <a:t>19</a:t>
            </a:fld>
            <a:endParaRPr lang="ru-RU"/>
          </a:p>
        </p:txBody>
      </p:sp>
    </p:spTree>
    <p:extLst>
      <p:ext uri="{BB962C8B-B14F-4D97-AF65-F5344CB8AC3E}">
        <p14:creationId xmlns:p14="http://schemas.microsoft.com/office/powerpoint/2010/main" val="182532301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внутренний, человек, стена, кровать&#10;&#10;Автоматически созданное описание"/>
          <p:cNvPicPr>
            <a:picLocks noChangeAspect="1"/>
          </p:cNvPicPr>
          <p:nvPr/>
        </p:nvPicPr>
        <p:blipFill rotWithShape="1">
          <a:blip r:embed="rId3" cstate="print">
            <a:extLst>
              <a:ext uri="{28A0092B-C50C-407E-A947-70E740481C1C}">
                <a14:useLocalDpi xmlns:a14="http://schemas.microsoft.com/office/drawing/2010/main" val="0"/>
              </a:ext>
            </a:extLst>
          </a:blip>
          <a:srcRect l="8233" r="36764" b="-1"/>
          <a:stretch/>
        </p:blipFill>
        <p:spPr>
          <a:xfrm>
            <a:off x="59011" y="98766"/>
            <a:ext cx="4961224" cy="6759234"/>
          </a:xfrm>
          <a:prstGeom prst="flowChartDelay">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4731657" y="1203786"/>
            <a:ext cx="4353332" cy="2225209"/>
          </a:xfrm>
          <a:noFill/>
        </p:spPr>
        <p:txBody>
          <a:bodyPr vert="horz" lIns="91440" tIns="45720" rIns="91440" bIns="45720" rtlCol="0" anchor="b">
            <a:normAutofit fontScale="90000"/>
          </a:bodyPr>
          <a:lstStyle/>
          <a:p>
            <a:pPr marL="0" indent="0" algn="ctr"/>
            <a:r>
              <a:rPr lang="en-US" sz="2700" b="1" dirty="0" err="1">
                <a:solidFill>
                  <a:schemeClr val="accent1">
                    <a:lumMod val="75000"/>
                  </a:schemeClr>
                </a:solidFill>
                <a:latin typeface="Arial" pitchFamily="34" charset="0"/>
                <a:cs typeface="Arial" pitchFamily="34" charset="0"/>
              </a:rPr>
              <a:t>Послеоперационный</a:t>
            </a:r>
            <a:r>
              <a:rPr lang="en-US" sz="2700" b="1" dirty="0">
                <a:solidFill>
                  <a:schemeClr val="accent1">
                    <a:lumMod val="75000"/>
                  </a:schemeClr>
                </a:solidFill>
                <a:latin typeface="Arial" pitchFamily="34" charset="0"/>
                <a:cs typeface="Arial" pitchFamily="34" charset="0"/>
              </a:rPr>
              <a:t> </a:t>
            </a:r>
            <a:r>
              <a:rPr lang="en-US" sz="2700" b="1" dirty="0" err="1">
                <a:solidFill>
                  <a:schemeClr val="accent1">
                    <a:lumMod val="75000"/>
                  </a:schemeClr>
                </a:solidFill>
                <a:latin typeface="Arial" pitchFamily="34" charset="0"/>
                <a:cs typeface="Arial" pitchFamily="34" charset="0"/>
              </a:rPr>
              <a:t>период</a:t>
            </a:r>
            <a:r>
              <a:rPr lang="en-US" sz="2700" b="1" dirty="0">
                <a:solidFill>
                  <a:schemeClr val="accent1">
                    <a:lumMod val="75000"/>
                  </a:schemeClr>
                </a:solidFill>
                <a:latin typeface="Arial" pitchFamily="34" charset="0"/>
                <a:cs typeface="Arial" pitchFamily="34" charset="0"/>
              </a:rPr>
              <a:t> </a:t>
            </a:r>
            <a:br>
              <a:rPr lang="ru-RU" sz="2700" b="1" dirty="0">
                <a:ln w="12700">
                  <a:solidFill>
                    <a:srgbClr val="7030A0"/>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br>
            <a:r>
              <a:rPr lang="en-US" sz="2400" dirty="0">
                <a:ln w="12700">
                  <a:solidFill>
                    <a:srgbClr val="002060"/>
                  </a:solidFill>
                  <a:prstDash val="solid"/>
                </a:ln>
                <a:effectLst>
                  <a:outerShdw blurRad="41275" dist="20320" dir="1800000" algn="tl" rotWithShape="0">
                    <a:srgbClr val="000000">
                      <a:alpha val="40000"/>
                    </a:srgbClr>
                  </a:outerShdw>
                </a:effectLst>
              </a:rPr>
              <a:t>– </a:t>
            </a:r>
            <a:br>
              <a:rPr lang="ru-RU" sz="2400" dirty="0">
                <a:ln w="12700">
                  <a:solidFill>
                    <a:srgbClr val="002060"/>
                  </a:solidFill>
                  <a:prstDash val="solid"/>
                </a:ln>
                <a:effectLst>
                  <a:outerShdw blurRad="41275" dist="20320" dir="1800000" algn="tl" rotWithShape="0">
                    <a:srgbClr val="000000">
                      <a:alpha val="40000"/>
                    </a:srgbClr>
                  </a:outerShdw>
                </a:effectLst>
              </a:rPr>
            </a:br>
            <a:r>
              <a:rPr lang="en-US" sz="2400" b="1" dirty="0" err="1">
                <a:latin typeface="Arial" panose="020B0604020202020204" pitchFamily="34" charset="0"/>
                <a:cs typeface="Arial" panose="020B0604020202020204" pitchFamily="34" charset="0"/>
              </a:rPr>
              <a:t>промежуток</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времени</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от</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окончания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операции</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до</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выздоровления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пациента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или</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перевода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его</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на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инвалидность</a:t>
            </a:r>
            <a:r>
              <a:rPr lang="en-US" sz="2400" b="1" dirty="0">
                <a:latin typeface="Arial" panose="020B0604020202020204" pitchFamily="34" charset="0"/>
                <a:cs typeface="Arial" panose="020B0604020202020204" pitchFamily="34" charset="0"/>
              </a:rPr>
              <a:t>  </a:t>
            </a:r>
            <a:endParaRPr lang="en-US" sz="2400" b="1" dirty="0">
              <a:ln w="22225">
                <a:solidFill>
                  <a:schemeClr val="accent1">
                    <a:lumMod val="50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43A9512B-FCEF-4165-A3FB-7C179C463B9B}"/>
              </a:ext>
            </a:extLst>
          </p:cNvPr>
          <p:cNvSpPr>
            <a:spLocks noGrp="1"/>
          </p:cNvSpPr>
          <p:nvPr>
            <p:ph type="sldNum" sz="quarter" idx="12"/>
          </p:nvPr>
        </p:nvSpPr>
        <p:spPr/>
        <p:txBody>
          <a:bodyPr/>
          <a:lstStyle/>
          <a:p>
            <a:fld id="{CC064BE1-1AF0-4BDF-ADD5-60EB53686AF1}" type="slidenum">
              <a:rPr lang="ru-RU" smtClean="0"/>
              <a:pPr/>
              <a:t>2</a:t>
            </a:fld>
            <a:endParaRPr lang="ru-RU"/>
          </a:p>
        </p:txBody>
      </p:sp>
    </p:spTree>
    <p:extLst>
      <p:ext uri="{BB962C8B-B14F-4D97-AF65-F5344CB8AC3E}">
        <p14:creationId xmlns:p14="http://schemas.microsoft.com/office/powerpoint/2010/main" val="39240952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D8A7A7-B6C2-448E-9419-57D7FA98DFDB}"/>
              </a:ext>
            </a:extLst>
          </p:cNvPr>
          <p:cNvSpPr/>
          <p:nvPr/>
        </p:nvSpPr>
        <p:spPr>
          <a:xfrm>
            <a:off x="238539" y="1225568"/>
            <a:ext cx="8864433" cy="4822859"/>
          </a:xfrm>
          <a:prstGeom prst="rect">
            <a:avLst/>
          </a:prstGeom>
        </p:spPr>
        <p:txBody>
          <a:bodyPr wrap="square">
            <a:spAutoFit/>
          </a:bodyPr>
          <a:lstStyle/>
          <a:p>
            <a:pPr>
              <a:lnSpc>
                <a:spcPct val="107000"/>
              </a:lnSpc>
              <a:spcAft>
                <a:spcPts val="0"/>
              </a:spcAft>
            </a:pPr>
            <a:endParaRPr lang="ru-RU"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ct val="90000"/>
              <a:buFont typeface="Wingdings"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ранняя активизация пациентов</a:t>
            </a:r>
          </a:p>
          <a:p>
            <a:pPr marL="342900" lvl="0" indent="-342900">
              <a:spcAft>
                <a:spcPts val="0"/>
              </a:spcAft>
              <a:buSzPct val="90000"/>
              <a:buFont typeface="Wingdings"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ct val="90000"/>
              <a:buFont typeface="Wingdings"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обеспечение стабильной динамики (контроль АД, пульса)</a:t>
            </a:r>
          </a:p>
          <a:p>
            <a:pPr marL="342900" lvl="0" indent="-342900">
              <a:spcAft>
                <a:spcPts val="0"/>
              </a:spcAft>
              <a:buSzPct val="90000"/>
              <a:buFont typeface="Wingdings"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ct val="90000"/>
              <a:buFont typeface="Wingdings"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коррекция водно-электролитного баланса</a:t>
            </a:r>
          </a:p>
          <a:p>
            <a:pPr marL="342900" lvl="0" indent="-342900">
              <a:spcAft>
                <a:spcPts val="0"/>
              </a:spcAft>
              <a:buSzPct val="90000"/>
              <a:buFont typeface="Wingdings"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ct val="90000"/>
              <a:buFont typeface="Wingdings"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использование </a:t>
            </a:r>
            <a:r>
              <a:rPr lang="ru-RU" sz="2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дезагрегантов</a:t>
            </a: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и других средств, улучшающих реологические свойства крови </a:t>
            </a:r>
          </a:p>
          <a:p>
            <a:pPr marL="342900" lvl="0" indent="-342900">
              <a:spcAft>
                <a:spcPts val="0"/>
              </a:spcAft>
              <a:buSzPct val="90000"/>
              <a:buFont typeface="Wingdings"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ct val="90000"/>
              <a:buFont typeface="Wingdings"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применение антикоагулянтов прямого и непрямого действия </a:t>
            </a:r>
          </a:p>
          <a:p>
            <a:pPr marL="342900" lvl="0" indent="-342900">
              <a:spcAft>
                <a:spcPts val="0"/>
              </a:spcAft>
              <a:buSzPct val="90000"/>
              <a:buFont typeface="Wingdings"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ct val="90000"/>
              <a:buFont typeface="Wingdings"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эластичная компрессия нижних конечностей</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D43E2005-A621-41E0-9911-4EF9089DC6ED}"/>
              </a:ext>
            </a:extLst>
          </p:cNvPr>
          <p:cNvSpPr/>
          <p:nvPr/>
        </p:nvSpPr>
        <p:spPr>
          <a:xfrm>
            <a:off x="259364" y="324230"/>
            <a:ext cx="8706678" cy="905633"/>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Принципы профилактики </a:t>
            </a:r>
          </a:p>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тромбоэмболических осложнений</a:t>
            </a:r>
          </a:p>
        </p:txBody>
      </p:sp>
      <p:sp>
        <p:nvSpPr>
          <p:cNvPr id="4" name="Номер слайда 3">
            <a:extLst>
              <a:ext uri="{FF2B5EF4-FFF2-40B4-BE49-F238E27FC236}">
                <a16:creationId xmlns:a16="http://schemas.microsoft.com/office/drawing/2014/main" id="{A9C2EB67-3091-4DB6-B14E-1FE8A915566C}"/>
              </a:ext>
            </a:extLst>
          </p:cNvPr>
          <p:cNvSpPr>
            <a:spLocks noGrp="1"/>
          </p:cNvSpPr>
          <p:nvPr>
            <p:ph type="sldNum" sz="quarter" idx="12"/>
          </p:nvPr>
        </p:nvSpPr>
        <p:spPr/>
        <p:txBody>
          <a:bodyPr/>
          <a:lstStyle/>
          <a:p>
            <a:fld id="{CC064BE1-1AF0-4BDF-ADD5-60EB53686AF1}" type="slidenum">
              <a:rPr lang="ru-RU" smtClean="0"/>
              <a:pPr/>
              <a:t>20</a:t>
            </a:fld>
            <a:endParaRPr lang="ru-RU"/>
          </a:p>
        </p:txBody>
      </p:sp>
    </p:spTree>
    <p:extLst>
      <p:ext uri="{BB962C8B-B14F-4D97-AF65-F5344CB8AC3E}">
        <p14:creationId xmlns:p14="http://schemas.microsoft.com/office/powerpoint/2010/main" val="125479467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35EAEF2-6BF7-4ED9-8817-3A78B6E99271}"/>
              </a:ext>
            </a:extLst>
          </p:cNvPr>
          <p:cNvSpPr/>
          <p:nvPr/>
        </p:nvSpPr>
        <p:spPr>
          <a:xfrm>
            <a:off x="4412344" y="214849"/>
            <a:ext cx="4731656" cy="1569660"/>
          </a:xfrm>
          <a:prstGeom prst="rect">
            <a:avLst/>
          </a:prstGeom>
        </p:spPr>
        <p:txBody>
          <a:bodyPr wrap="square">
            <a:spAutoFit/>
          </a:bodyPr>
          <a:lstStyle/>
          <a:p>
            <a:pPr lvl="0" algn="ct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Основные осложнения раннего послеоперационного периода со стороны органов дыхания</a:t>
            </a:r>
            <a:endPar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34C16F08-CF20-4B30-800F-9F128938E217}"/>
              </a:ext>
            </a:extLst>
          </p:cNvPr>
          <p:cNvSpPr/>
          <p:nvPr/>
        </p:nvSpPr>
        <p:spPr>
          <a:xfrm>
            <a:off x="4999067" y="2644170"/>
            <a:ext cx="3558209" cy="2123658"/>
          </a:xfrm>
          <a:prstGeom prst="rect">
            <a:avLst/>
          </a:prstGeom>
        </p:spPr>
        <p:txBody>
          <a:bodyPr wrap="square">
            <a:spAutoFit/>
          </a:bodyPr>
          <a:lstStyle/>
          <a:p>
            <a:pPr marL="457200" indent="-457200">
              <a:buFont typeface="Wingdings" panose="05000000000000000000" pitchFamily="2" charset="2"/>
              <a:buChar char="ü"/>
            </a:pPr>
            <a:r>
              <a:rPr lang="ru-RU" sz="2200" b="1" dirty="0">
                <a:latin typeface="Arial" panose="020B0604020202020204" pitchFamily="34" charset="0"/>
                <a:cs typeface="Arial" panose="020B0604020202020204" pitchFamily="34" charset="0"/>
              </a:rPr>
              <a:t>трахеобронхиты</a:t>
            </a:r>
          </a:p>
          <a:p>
            <a:pPr marL="457200" indent="-457200">
              <a:buFont typeface="Wingdings" panose="05000000000000000000" pitchFamily="2" charset="2"/>
              <a:buChar char="ü"/>
            </a:pPr>
            <a:r>
              <a:rPr lang="ru-RU" sz="2200" b="1" dirty="0">
                <a:latin typeface="Arial" panose="020B0604020202020204" pitchFamily="34" charset="0"/>
                <a:cs typeface="Arial" panose="020B0604020202020204" pitchFamily="34" charset="0"/>
              </a:rPr>
              <a:t>пневмонии</a:t>
            </a:r>
          </a:p>
          <a:p>
            <a:pPr marL="457200" indent="-457200">
              <a:buFont typeface="Wingdings" panose="05000000000000000000" pitchFamily="2" charset="2"/>
              <a:buChar char="ü"/>
            </a:pPr>
            <a:r>
              <a:rPr lang="ru-RU" sz="2200" b="1" dirty="0">
                <a:latin typeface="Arial" panose="020B0604020202020204" pitchFamily="34" charset="0"/>
                <a:cs typeface="Arial" panose="020B0604020202020204" pitchFamily="34" charset="0"/>
              </a:rPr>
              <a:t>ателектазы </a:t>
            </a:r>
          </a:p>
          <a:p>
            <a:pPr marL="457200" indent="-457200">
              <a:buFont typeface="Wingdings" panose="05000000000000000000" pitchFamily="2" charset="2"/>
              <a:buChar char="ü"/>
            </a:pPr>
            <a:r>
              <a:rPr lang="ru-RU" sz="2200" b="1" dirty="0">
                <a:latin typeface="Arial" panose="020B0604020202020204" pitchFamily="34" charset="0"/>
                <a:cs typeface="Arial" panose="020B0604020202020204" pitchFamily="34" charset="0"/>
              </a:rPr>
              <a:t>плевриты</a:t>
            </a:r>
          </a:p>
          <a:p>
            <a:pPr marL="457200" indent="-457200">
              <a:buFont typeface="Wingdings" panose="05000000000000000000" pitchFamily="2" charset="2"/>
              <a:buChar char="ü"/>
            </a:pPr>
            <a:r>
              <a:rPr lang="ru-RU" sz="2200" b="1" dirty="0">
                <a:latin typeface="Arial" panose="020B0604020202020204" pitchFamily="34" charset="0"/>
                <a:cs typeface="Arial" panose="020B0604020202020204" pitchFamily="34" charset="0"/>
              </a:rPr>
              <a:t>острая дыхательная недостаточность</a:t>
            </a:r>
          </a:p>
        </p:txBody>
      </p:sp>
      <p:pic>
        <p:nvPicPr>
          <p:cNvPr id="9220" name="Picture 4" descr="https://www.techexplorist.com/wp-content/uploads/2018/01/lungs.jpg">
            <a:extLst>
              <a:ext uri="{FF2B5EF4-FFF2-40B4-BE49-F238E27FC236}">
                <a16:creationId xmlns:a16="http://schemas.microsoft.com/office/drawing/2014/main" id="{176213F1-C83B-43D5-A4B0-4820DA01A0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21" r="13953"/>
          <a:stretch/>
        </p:blipFill>
        <p:spPr bwMode="auto">
          <a:xfrm>
            <a:off x="218662" y="160730"/>
            <a:ext cx="4498481" cy="64824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a:extLst>
              <a:ext uri="{FF2B5EF4-FFF2-40B4-BE49-F238E27FC236}">
                <a16:creationId xmlns:a16="http://schemas.microsoft.com/office/drawing/2014/main" id="{A8A530C5-5A70-4A8E-B8C9-BAD41FD30758}"/>
              </a:ext>
            </a:extLst>
          </p:cNvPr>
          <p:cNvCxnSpPr/>
          <p:nvPr/>
        </p:nvCxnSpPr>
        <p:spPr>
          <a:xfrm>
            <a:off x="4780406" y="2057124"/>
            <a:ext cx="377687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Номер слайда 3">
            <a:extLst>
              <a:ext uri="{FF2B5EF4-FFF2-40B4-BE49-F238E27FC236}">
                <a16:creationId xmlns:a16="http://schemas.microsoft.com/office/drawing/2014/main" id="{51F72246-ECBC-4845-8FEE-1F276676F2D1}"/>
              </a:ext>
            </a:extLst>
          </p:cNvPr>
          <p:cNvSpPr>
            <a:spLocks noGrp="1"/>
          </p:cNvSpPr>
          <p:nvPr>
            <p:ph type="sldNum" sz="quarter" idx="12"/>
          </p:nvPr>
        </p:nvSpPr>
        <p:spPr/>
        <p:txBody>
          <a:bodyPr/>
          <a:lstStyle/>
          <a:p>
            <a:fld id="{CC064BE1-1AF0-4BDF-ADD5-60EB53686AF1}" type="slidenum">
              <a:rPr lang="ru-RU" smtClean="0"/>
              <a:pPr/>
              <a:t>21</a:t>
            </a:fld>
            <a:endParaRPr lang="ru-RU"/>
          </a:p>
        </p:txBody>
      </p:sp>
    </p:spTree>
    <p:extLst>
      <p:ext uri="{BB962C8B-B14F-4D97-AF65-F5344CB8AC3E}">
        <p14:creationId xmlns:p14="http://schemas.microsoft.com/office/powerpoint/2010/main" val="233747598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92281A1E-B6E1-4263-934B-EBBCBB417035}"/>
              </a:ext>
            </a:extLst>
          </p:cNvPr>
          <p:cNvSpPr/>
          <p:nvPr/>
        </p:nvSpPr>
        <p:spPr>
          <a:xfrm>
            <a:off x="108567" y="1180959"/>
            <a:ext cx="5860287" cy="5647700"/>
          </a:xfrm>
          <a:prstGeom prst="rect">
            <a:avLst/>
          </a:prstGeom>
        </p:spPr>
        <p:txBody>
          <a:bodyPr wrap="square">
            <a:spAutoFit/>
          </a:bodyPr>
          <a:lstStyle/>
          <a:p>
            <a:pPr marL="285750" lvl="0" indent="-285750">
              <a:buFont typeface="Wingdings" panose="05000000000000000000" pitchFamily="2" charset="2"/>
              <a:buChar char="ü"/>
            </a:pPr>
            <a:r>
              <a:rPr lang="ru-RU" sz="1900" b="1" dirty="0">
                <a:latin typeface="Arial" panose="020B0604020202020204" pitchFamily="34" charset="0"/>
                <a:cs typeface="Arial" panose="020B0604020202020204" pitchFamily="34" charset="0"/>
              </a:rPr>
              <a:t>ранняя активизация пациентов</a:t>
            </a:r>
          </a:p>
          <a:p>
            <a:pPr marL="285750" lvl="0" indent="-285750">
              <a:buFont typeface="Wingdings" panose="05000000000000000000" pitchFamily="2" charset="2"/>
              <a:buChar char="ü"/>
            </a:pPr>
            <a:endParaRPr lang="ru-RU" sz="19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1900" b="1" dirty="0">
                <a:latin typeface="Arial" panose="020B0604020202020204" pitchFamily="34" charset="0"/>
                <a:cs typeface="Arial" panose="020B0604020202020204" pitchFamily="34" charset="0"/>
              </a:rPr>
              <a:t>адекватное положение в постели с приподнятым головным концом </a:t>
            </a:r>
          </a:p>
          <a:p>
            <a:pPr marL="285750" lvl="0" indent="-285750">
              <a:buFont typeface="Wingdings" panose="05000000000000000000" pitchFamily="2" charset="2"/>
              <a:buChar char="ü"/>
            </a:pPr>
            <a:endParaRPr lang="ru-RU" sz="19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1900" b="1" dirty="0">
                <a:latin typeface="Arial" panose="020B0604020202020204" pitchFamily="34" charset="0"/>
                <a:cs typeface="Arial" panose="020B0604020202020204" pitchFamily="34" charset="0"/>
              </a:rPr>
              <a:t>дыхательная гимнастика</a:t>
            </a:r>
          </a:p>
          <a:p>
            <a:pPr marL="285750" lvl="0" indent="-285750">
              <a:buFont typeface="Wingdings" panose="05000000000000000000" pitchFamily="2" charset="2"/>
              <a:buChar char="ü"/>
            </a:pPr>
            <a:endParaRPr lang="ru-RU" sz="19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1900" b="1" dirty="0">
                <a:latin typeface="Arial" panose="020B0604020202020204" pitchFamily="34" charset="0"/>
                <a:cs typeface="Arial" panose="020B0604020202020204" pitchFamily="34" charset="0"/>
              </a:rPr>
              <a:t>борьба с </a:t>
            </a:r>
            <a:r>
              <a:rPr lang="ru-RU" sz="1900" b="1" dirty="0" err="1">
                <a:latin typeface="Arial" panose="020B0604020202020204" pitchFamily="34" charset="0"/>
                <a:cs typeface="Arial" panose="020B0604020202020204" pitchFamily="34" charset="0"/>
              </a:rPr>
              <a:t>гиповентиляцией</a:t>
            </a:r>
            <a:r>
              <a:rPr lang="ru-RU" sz="1900" b="1" dirty="0">
                <a:latin typeface="Arial" panose="020B0604020202020204" pitchFamily="34" charset="0"/>
                <a:cs typeface="Arial" panose="020B0604020202020204" pitchFamily="34" charset="0"/>
              </a:rPr>
              <a:t> легких и улучшение дренажной функции трахеобронхиального дерева</a:t>
            </a:r>
          </a:p>
          <a:p>
            <a:pPr marL="285750" lvl="0" indent="-285750">
              <a:buFont typeface="Wingdings" panose="05000000000000000000" pitchFamily="2" charset="2"/>
              <a:buChar char="ü"/>
            </a:pPr>
            <a:endParaRPr lang="ru-RU" sz="19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1900" b="1" dirty="0">
                <a:latin typeface="Arial" panose="020B0604020202020204" pitchFamily="34" charset="0"/>
                <a:cs typeface="Arial" panose="020B0604020202020204" pitchFamily="34" charset="0"/>
              </a:rPr>
              <a:t>санация трахеобронхиального дерева </a:t>
            </a:r>
          </a:p>
          <a:p>
            <a:pPr marL="285750" lvl="0" indent="-285750">
              <a:buFont typeface="Wingdings" panose="05000000000000000000" pitchFamily="2" charset="2"/>
              <a:buChar char="ü"/>
            </a:pPr>
            <a:endParaRPr lang="ru-RU" sz="19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1900" b="1" dirty="0">
                <a:latin typeface="Arial" panose="020B0604020202020204" pitchFamily="34" charset="0"/>
                <a:cs typeface="Arial" panose="020B0604020202020204" pitchFamily="34" charset="0"/>
              </a:rPr>
              <a:t>разжижение мокроты  при помощи </a:t>
            </a:r>
            <a:r>
              <a:rPr lang="ru-RU" sz="1900" b="1" dirty="0" err="1">
                <a:latin typeface="Arial" panose="020B0604020202020204" pitchFamily="34" charset="0"/>
                <a:cs typeface="Arial" panose="020B0604020202020204" pitchFamily="34" charset="0"/>
              </a:rPr>
              <a:t>небулайзера</a:t>
            </a:r>
            <a:r>
              <a:rPr lang="ru-RU" sz="1900" b="1" dirty="0">
                <a:latin typeface="Arial" panose="020B0604020202020204" pitchFamily="34" charset="0"/>
                <a:cs typeface="Arial" panose="020B0604020202020204" pitchFamily="34" charset="0"/>
              </a:rPr>
              <a:t> </a:t>
            </a:r>
          </a:p>
          <a:p>
            <a:pPr marL="285750" lvl="0" indent="-285750">
              <a:buFont typeface="Wingdings" panose="05000000000000000000" pitchFamily="2" charset="2"/>
              <a:buChar char="ü"/>
            </a:pPr>
            <a:endParaRPr lang="ru-RU" sz="19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ru-RU" sz="1900" b="1" dirty="0">
                <a:latin typeface="Arial" panose="020B0604020202020204" pitchFamily="34" charset="0"/>
                <a:cs typeface="Arial" panose="020B0604020202020204" pitchFamily="34" charset="0"/>
              </a:rPr>
              <a:t>назначение антибактериальных препаратов с учетом чувствительности</a:t>
            </a:r>
          </a:p>
          <a:p>
            <a:pPr marL="285750" lvl="0" indent="-285750">
              <a:buFont typeface="Wingdings" panose="05000000000000000000" pitchFamily="2" charset="2"/>
              <a:buChar char="ü"/>
            </a:pPr>
            <a:endParaRPr lang="ru-RU" sz="1900" b="1" dirty="0">
              <a:solidFill>
                <a:srgbClr val="FF0000"/>
              </a:solidFill>
              <a:latin typeface="Arial" panose="020B0604020202020204" pitchFamily="34" charset="0"/>
              <a:cs typeface="Arial" panose="020B0604020202020204" pitchFamily="34" charset="0"/>
            </a:endParaRPr>
          </a:p>
        </p:txBody>
      </p:sp>
      <p:pic>
        <p:nvPicPr>
          <p:cNvPr id="10242" name="Picture 2" descr="https://ds04.infourok.ru/uploads/ex/10ad/0016ccfc-c756c868/hello_html_m4a2ca5c1.jpg">
            <a:extLst>
              <a:ext uri="{FF2B5EF4-FFF2-40B4-BE49-F238E27FC236}">
                <a16:creationId xmlns:a16="http://schemas.microsoft.com/office/drawing/2014/main" id="{D4FC29B0-7C63-4E83-9B2C-28D24E6E72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487" y="1955134"/>
            <a:ext cx="3283844" cy="42827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DDD4EBA6-FE31-465C-BEA2-59091172F94C}"/>
              </a:ext>
            </a:extLst>
          </p:cNvPr>
          <p:cNvSpPr/>
          <p:nvPr/>
        </p:nvSpPr>
        <p:spPr>
          <a:xfrm>
            <a:off x="820574" y="256988"/>
            <a:ext cx="7726017" cy="1200329"/>
          </a:xfrm>
          <a:prstGeom prst="rect">
            <a:avLst/>
          </a:prstGeom>
        </p:spPr>
        <p:txBody>
          <a:bodyPr wrap="square">
            <a:spAutoFit/>
          </a:bodyPr>
          <a:lstStyle/>
          <a:p>
            <a:pPr algn="ctr"/>
            <a:r>
              <a:rPr lang="ru-RU" sz="2400" b="1" dirty="0">
                <a:solidFill>
                  <a:schemeClr val="accent5">
                    <a:lumMod val="75000"/>
                  </a:schemeClr>
                </a:solidFill>
                <a:latin typeface="Arial" panose="020B0604020202020204" pitchFamily="34" charset="0"/>
                <a:cs typeface="Arial" panose="020B0604020202020204" pitchFamily="34" charset="0"/>
              </a:rPr>
              <a:t>Мероприятия по профилактике и лечению осложнений со стороны органов дыхания </a:t>
            </a:r>
          </a:p>
          <a:p>
            <a:endParaRPr lang="ru-RU" sz="2400" dirty="0">
              <a:solidFill>
                <a:schemeClr val="accent5">
                  <a:lumMod val="75000"/>
                </a:schemeClr>
              </a:solidFill>
            </a:endParaRPr>
          </a:p>
        </p:txBody>
      </p:sp>
      <p:sp>
        <p:nvSpPr>
          <p:cNvPr id="2" name="Номер слайда 1">
            <a:extLst>
              <a:ext uri="{FF2B5EF4-FFF2-40B4-BE49-F238E27FC236}">
                <a16:creationId xmlns:a16="http://schemas.microsoft.com/office/drawing/2014/main" id="{5D508133-B073-4FE7-81D2-957440DDD0B4}"/>
              </a:ext>
            </a:extLst>
          </p:cNvPr>
          <p:cNvSpPr>
            <a:spLocks noGrp="1"/>
          </p:cNvSpPr>
          <p:nvPr>
            <p:ph type="sldNum" sz="quarter" idx="12"/>
          </p:nvPr>
        </p:nvSpPr>
        <p:spPr/>
        <p:txBody>
          <a:bodyPr/>
          <a:lstStyle/>
          <a:p>
            <a:fld id="{CC064BE1-1AF0-4BDF-ADD5-60EB53686AF1}" type="slidenum">
              <a:rPr lang="ru-RU" smtClean="0"/>
              <a:pPr/>
              <a:t>22</a:t>
            </a:fld>
            <a:endParaRPr lang="ru-RU"/>
          </a:p>
        </p:txBody>
      </p:sp>
    </p:spTree>
    <p:extLst>
      <p:ext uri="{BB962C8B-B14F-4D97-AF65-F5344CB8AC3E}">
        <p14:creationId xmlns:p14="http://schemas.microsoft.com/office/powerpoint/2010/main" val="345952198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B26C74B-99E0-406E-8260-FA88E21F0E9C}"/>
              </a:ext>
            </a:extLst>
          </p:cNvPr>
          <p:cNvSpPr/>
          <p:nvPr/>
        </p:nvSpPr>
        <p:spPr>
          <a:xfrm>
            <a:off x="3686629" y="331593"/>
            <a:ext cx="5318223" cy="1569660"/>
          </a:xfrm>
          <a:prstGeom prst="rect">
            <a:avLst/>
          </a:prstGeom>
        </p:spPr>
        <p:txBody>
          <a:bodyPr wrap="square">
            <a:spAutoFit/>
          </a:bodyPr>
          <a:lstStyle/>
          <a:p>
            <a:pPr lvl="0" algn="ct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Основные осложнения раннего послеоперационного периода со стороны органов брюшной полости</a:t>
            </a:r>
            <a:endPar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8EC6578A-8751-4D0E-B2E8-2C7218AF6D6A}"/>
              </a:ext>
            </a:extLst>
          </p:cNvPr>
          <p:cNvSpPr/>
          <p:nvPr/>
        </p:nvSpPr>
        <p:spPr>
          <a:xfrm>
            <a:off x="4424331" y="2031882"/>
            <a:ext cx="4586515" cy="1785104"/>
          </a:xfrm>
          <a:prstGeom prst="rect">
            <a:avLst/>
          </a:prstGeom>
        </p:spPr>
        <p:txBody>
          <a:bodyPr wrap="square">
            <a:spAutoFit/>
          </a:bodyPr>
          <a:lstStyle/>
          <a:p>
            <a:pPr marL="342900" indent="-342900">
              <a:buFont typeface="Wingdings" panose="05000000000000000000" pitchFamily="2" charset="2"/>
              <a:buChar char="ü"/>
            </a:pPr>
            <a:r>
              <a:rPr lang="ru-RU" sz="2200" b="1" dirty="0">
                <a:latin typeface="Arial" panose="020B0604020202020204" pitchFamily="34" charset="0"/>
                <a:cs typeface="Arial" panose="020B0604020202020204" pitchFamily="34" charset="0"/>
              </a:rPr>
              <a:t>перитонит</a:t>
            </a:r>
          </a:p>
          <a:p>
            <a:pPr marL="342900" indent="-342900">
              <a:buFont typeface="Wingdings" panose="05000000000000000000" pitchFamily="2" charset="2"/>
              <a:buChar char="ü"/>
            </a:pPr>
            <a:r>
              <a:rPr lang="ru-RU" sz="2200" b="1" dirty="0">
                <a:latin typeface="Arial" panose="020B0604020202020204" pitchFamily="34" charset="0"/>
                <a:cs typeface="Arial" panose="020B0604020202020204" pitchFamily="34" charset="0"/>
              </a:rPr>
              <a:t>спаечная кишечная непроходимость</a:t>
            </a:r>
          </a:p>
          <a:p>
            <a:pPr marL="342900" indent="-342900">
              <a:buFont typeface="Wingdings" panose="05000000000000000000" pitchFamily="2" charset="2"/>
              <a:buChar char="ü"/>
            </a:pPr>
            <a:r>
              <a:rPr lang="ru-RU" sz="2200" b="1" dirty="0">
                <a:latin typeface="Arial" panose="020B0604020202020204" pitchFamily="34" charset="0"/>
                <a:cs typeface="Arial" panose="020B0604020202020204" pitchFamily="34" charset="0"/>
              </a:rPr>
              <a:t>парез желудочно-кишечного тракта</a:t>
            </a:r>
          </a:p>
        </p:txBody>
      </p:sp>
      <p:pic>
        <p:nvPicPr>
          <p:cNvPr id="11266" name="Picture 2" descr="http://www.edu42.ru/sites/ds54/files/2016/03/3d-person.update.information.shutterstock_165465071.jpg">
            <a:extLst>
              <a:ext uri="{FF2B5EF4-FFF2-40B4-BE49-F238E27FC236}">
                <a16:creationId xmlns:a16="http://schemas.microsoft.com/office/drawing/2014/main" id="{6B7C8815-F5C0-4E60-B645-A004DEF058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12" r="15938"/>
          <a:stretch/>
        </p:blipFill>
        <p:spPr bwMode="auto">
          <a:xfrm>
            <a:off x="4171052" y="3928622"/>
            <a:ext cx="1017083" cy="286232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362D16AA-2292-4660-95DA-77DB803531E6}"/>
              </a:ext>
            </a:extLst>
          </p:cNvPr>
          <p:cNvSpPr/>
          <p:nvPr/>
        </p:nvSpPr>
        <p:spPr>
          <a:xfrm>
            <a:off x="5042992" y="4069514"/>
            <a:ext cx="3776869" cy="2862322"/>
          </a:xfrm>
          <a:prstGeom prst="rect">
            <a:avLst/>
          </a:prstGeom>
        </p:spPr>
        <p:txBody>
          <a:bodyPr wrap="square">
            <a:spAutoFit/>
          </a:bodyPr>
          <a:lstStyle/>
          <a:p>
            <a:pPr marL="285750" indent="-285750">
              <a:buFont typeface="Wingdings" panose="05000000000000000000" pitchFamily="2" charset="2"/>
              <a:buChar char="ü"/>
            </a:pPr>
            <a:r>
              <a:rPr lang="ru-RU" b="1" dirty="0">
                <a:latin typeface="Arial" panose="020B0604020202020204" pitchFamily="34" charset="0"/>
                <a:cs typeface="Arial" panose="020B0604020202020204" pitchFamily="34" charset="0"/>
              </a:rPr>
              <a:t>икота</a:t>
            </a:r>
          </a:p>
          <a:p>
            <a:pPr marL="285750" indent="-285750">
              <a:buFont typeface="Wingdings" panose="05000000000000000000" pitchFamily="2" charset="2"/>
              <a:buChar char="ü"/>
            </a:pPr>
            <a:r>
              <a:rPr lang="ru-RU" b="1" dirty="0">
                <a:solidFill>
                  <a:srgbClr val="FF0000"/>
                </a:solidFill>
                <a:latin typeface="Arial" panose="020B0604020202020204" pitchFamily="34" charset="0"/>
                <a:cs typeface="Arial" panose="020B0604020202020204" pitchFamily="34" charset="0"/>
              </a:rPr>
              <a:t>рвота</a:t>
            </a:r>
          </a:p>
          <a:p>
            <a:pPr marL="285750" indent="-285750">
              <a:buFont typeface="Wingdings" panose="05000000000000000000" pitchFamily="2" charset="2"/>
              <a:buChar char="ü"/>
            </a:pPr>
            <a:r>
              <a:rPr lang="ru-RU" b="1" dirty="0">
                <a:solidFill>
                  <a:srgbClr val="FF0000"/>
                </a:solidFill>
                <a:latin typeface="Arial" panose="020B0604020202020204" pitchFamily="34" charset="0"/>
                <a:cs typeface="Arial" panose="020B0604020202020204" pitchFamily="34" charset="0"/>
              </a:rPr>
              <a:t>тошнота</a:t>
            </a:r>
          </a:p>
          <a:p>
            <a:pPr marL="285750" indent="-285750">
              <a:buFont typeface="Wingdings" panose="05000000000000000000" pitchFamily="2" charset="2"/>
              <a:buChar char="ü"/>
            </a:pPr>
            <a:r>
              <a:rPr lang="ru-RU" b="1" dirty="0">
                <a:latin typeface="Arial" panose="020B0604020202020204" pitchFamily="34" charset="0"/>
                <a:cs typeface="Arial" panose="020B0604020202020204" pitchFamily="34" charset="0"/>
              </a:rPr>
              <a:t>сухость языка</a:t>
            </a:r>
          </a:p>
          <a:p>
            <a:pPr marL="285750" indent="-285750">
              <a:buFont typeface="Wingdings" panose="05000000000000000000" pitchFamily="2" charset="2"/>
              <a:buChar char="ü"/>
            </a:pPr>
            <a:r>
              <a:rPr lang="ru-RU" b="1" dirty="0">
                <a:latin typeface="Arial" panose="020B0604020202020204" pitchFamily="34" charset="0"/>
                <a:cs typeface="Arial" panose="020B0604020202020204" pitchFamily="34" charset="0"/>
              </a:rPr>
              <a:t>напряжение мышц передней брюшной стенки</a:t>
            </a:r>
          </a:p>
          <a:p>
            <a:pPr marL="285750" indent="-285750">
              <a:buFont typeface="Wingdings" panose="05000000000000000000" pitchFamily="2" charset="2"/>
              <a:buChar char="ü"/>
            </a:pPr>
            <a:r>
              <a:rPr lang="ru-RU" b="1" dirty="0">
                <a:latin typeface="Arial" panose="020B0604020202020204" pitchFamily="34" charset="0"/>
                <a:cs typeface="Arial" panose="020B0604020202020204" pitchFamily="34" charset="0"/>
              </a:rPr>
              <a:t>вздутие живота</a:t>
            </a:r>
          </a:p>
          <a:p>
            <a:pPr marL="285750" indent="-285750">
              <a:buFont typeface="Wingdings" panose="05000000000000000000" pitchFamily="2" charset="2"/>
              <a:buChar char="ü"/>
            </a:pPr>
            <a:r>
              <a:rPr lang="ru-RU" b="1" dirty="0">
                <a:latin typeface="Arial" panose="020B0604020202020204" pitchFamily="34" charset="0"/>
                <a:cs typeface="Arial" panose="020B0604020202020204" pitchFamily="34" charset="0"/>
              </a:rPr>
              <a:t>ослабление или отсутствие перистальтики</a:t>
            </a:r>
          </a:p>
          <a:p>
            <a:endParaRPr lang="ru-RU" b="1" dirty="0">
              <a:latin typeface="Arial" panose="020B0604020202020204" pitchFamily="34" charset="0"/>
              <a:cs typeface="Arial" panose="020B0604020202020204" pitchFamily="34" charset="0"/>
            </a:endParaRPr>
          </a:p>
        </p:txBody>
      </p:sp>
      <p:pic>
        <p:nvPicPr>
          <p:cNvPr id="11268" name="Picture 4" descr="https://avatars.mds.yandex.net/get-pdb/1607455/6dfd9e00-1028-4277-a087-88e6ab6f7c89/s1200?webp=false">
            <a:extLst>
              <a:ext uri="{FF2B5EF4-FFF2-40B4-BE49-F238E27FC236}">
                <a16:creationId xmlns:a16="http://schemas.microsoft.com/office/drawing/2014/main" id="{D0C65E25-F3F5-443B-AB28-739139156F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63" r="15259"/>
          <a:stretch/>
        </p:blipFill>
        <p:spPr bwMode="auto">
          <a:xfrm>
            <a:off x="-14515" y="1"/>
            <a:ext cx="4432852" cy="6660550"/>
          </a:xfrm>
          <a:prstGeom prst="flowChartDelay">
            <a:avLst/>
          </a:prstGeom>
          <a:noFill/>
          <a:effectLst>
            <a:softEdge rad="127000"/>
          </a:effectLst>
          <a:extLst>
            <a:ext uri="{909E8E84-426E-40DD-AFC4-6F175D3DCCD1}">
              <a14:hiddenFill xmlns:a14="http://schemas.microsoft.com/office/drawing/2010/main">
                <a:solidFill>
                  <a:srgbClr val="FFFFFF"/>
                </a:solidFill>
              </a14:hiddenFill>
            </a:ext>
          </a:extLst>
        </p:spPr>
      </p:pic>
      <p:cxnSp>
        <p:nvCxnSpPr>
          <p:cNvPr id="8" name="Прямая соединительная линия 7">
            <a:extLst>
              <a:ext uri="{FF2B5EF4-FFF2-40B4-BE49-F238E27FC236}">
                <a16:creationId xmlns:a16="http://schemas.microsoft.com/office/drawing/2014/main" id="{AE571843-8892-4094-A6FB-281D4E2CF4E3}"/>
              </a:ext>
            </a:extLst>
          </p:cNvPr>
          <p:cNvCxnSpPr/>
          <p:nvPr/>
        </p:nvCxnSpPr>
        <p:spPr>
          <a:xfrm>
            <a:off x="4569473" y="1901253"/>
            <a:ext cx="377687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C8075B82-8A2B-41BD-97C4-6969788643C5}"/>
              </a:ext>
            </a:extLst>
          </p:cNvPr>
          <p:cNvCxnSpPr/>
          <p:nvPr/>
        </p:nvCxnSpPr>
        <p:spPr>
          <a:xfrm>
            <a:off x="4679593" y="3816986"/>
            <a:ext cx="377687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Номер слайда 1">
            <a:extLst>
              <a:ext uri="{FF2B5EF4-FFF2-40B4-BE49-F238E27FC236}">
                <a16:creationId xmlns:a16="http://schemas.microsoft.com/office/drawing/2014/main" id="{E2067E3B-88DB-4ECD-A66E-26764501D9CC}"/>
              </a:ext>
            </a:extLst>
          </p:cNvPr>
          <p:cNvSpPr>
            <a:spLocks noGrp="1"/>
          </p:cNvSpPr>
          <p:nvPr>
            <p:ph type="sldNum" sz="quarter" idx="12"/>
          </p:nvPr>
        </p:nvSpPr>
        <p:spPr/>
        <p:txBody>
          <a:bodyPr/>
          <a:lstStyle/>
          <a:p>
            <a:fld id="{CC064BE1-1AF0-4BDF-ADD5-60EB53686AF1}" type="slidenum">
              <a:rPr lang="ru-RU" smtClean="0"/>
              <a:pPr/>
              <a:t>23</a:t>
            </a:fld>
            <a:endParaRPr lang="ru-RU"/>
          </a:p>
        </p:txBody>
      </p:sp>
    </p:spTree>
    <p:extLst>
      <p:ext uri="{BB962C8B-B14F-4D97-AF65-F5344CB8AC3E}">
        <p14:creationId xmlns:p14="http://schemas.microsoft.com/office/powerpoint/2010/main" val="4085342666"/>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88C799D-5137-48DA-8068-304D9A4D5E63}"/>
              </a:ext>
            </a:extLst>
          </p:cNvPr>
          <p:cNvSpPr/>
          <p:nvPr/>
        </p:nvSpPr>
        <p:spPr>
          <a:xfrm>
            <a:off x="430800" y="1164928"/>
            <a:ext cx="8575666" cy="4801956"/>
          </a:xfrm>
          <a:prstGeom prst="rect">
            <a:avLst/>
          </a:prstGeom>
          <a:noFill/>
          <a:ln>
            <a:noFill/>
          </a:ln>
        </p:spPr>
        <p:style>
          <a:lnRef idx="0">
            <a:scrgbClr r="0" g="0" b="0"/>
          </a:lnRef>
          <a:fillRef idx="1003">
            <a:schemeClr val="lt2"/>
          </a:fillRef>
          <a:effectRef idx="0">
            <a:scrgbClr r="0" g="0" b="0"/>
          </a:effectRef>
          <a:fontRef idx="major"/>
        </p:style>
        <p:txBody>
          <a:bodyPr wrap="square">
            <a:spAutoFit/>
          </a:bodyPr>
          <a:lstStyle/>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ранняя активизация пациентов </a:t>
            </a:r>
            <a:r>
              <a:rPr lang="ru-RU"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с применением  бандажа</a:t>
            </a:r>
          </a:p>
          <a:p>
            <a:pPr marL="342900" lvl="0" indent="-342900">
              <a:lnSpc>
                <a:spcPct val="107000"/>
              </a:lnSpc>
              <a:spcAft>
                <a:spcPts val="0"/>
              </a:spcAft>
              <a:buSzPct val="90000"/>
              <a:buFont typeface="Wingdings" panose="05000000000000000000" pitchFamily="2" charset="2"/>
              <a:buChar char="ü"/>
              <a:tabLst>
                <a:tab pos="457200" algn="l"/>
              </a:tabLst>
            </a:pPr>
            <a:endParaRPr lang="ru-RU" sz="22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рациональный режим питания</a:t>
            </a:r>
          </a:p>
          <a:p>
            <a:pPr lvl="0">
              <a:lnSpc>
                <a:spcPct val="107000"/>
              </a:lnSpc>
              <a:spcAft>
                <a:spcPts val="0"/>
              </a:spcAft>
              <a:buSzPct val="90000"/>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адекватное дренирование желудка</a:t>
            </a:r>
          </a:p>
          <a:p>
            <a:pPr marL="342900" lvl="0" indent="-342900">
              <a:lnSpc>
                <a:spcPct val="107000"/>
              </a:lnSpc>
              <a:spcAft>
                <a:spcPts val="0"/>
              </a:spcAft>
              <a:buSzPct val="90000"/>
              <a:buFont typeface="Wingdings" panose="05000000000000000000"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введение газоотводной трубки</a:t>
            </a:r>
          </a:p>
          <a:p>
            <a:pPr marL="342900" lvl="0" indent="-342900">
              <a:lnSpc>
                <a:spcPct val="107000"/>
              </a:lnSpc>
              <a:spcAft>
                <a:spcPts val="0"/>
              </a:spcAft>
              <a:buSzPct val="90000"/>
              <a:buFont typeface="Wingdings" panose="05000000000000000000"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стимуляция моторики желудочно-кишечного тракта</a:t>
            </a:r>
          </a:p>
          <a:p>
            <a:pPr lvl="0">
              <a:lnSpc>
                <a:spcPct val="107000"/>
              </a:lnSpc>
              <a:spcAft>
                <a:spcPts val="0"/>
              </a:spcAft>
              <a:buSzPct val="90000"/>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перидуральная</a:t>
            </a: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блокада</a:t>
            </a:r>
          </a:p>
          <a:p>
            <a:pPr marL="342900" lvl="0" indent="-342900">
              <a:lnSpc>
                <a:spcPct val="107000"/>
              </a:lnSpc>
              <a:spcAft>
                <a:spcPts val="0"/>
              </a:spcAft>
              <a:buSzPct val="90000"/>
              <a:buFont typeface="Wingdings" panose="05000000000000000000" pitchFamily="2" charset="2"/>
              <a:buChar char="ü"/>
              <a:tabLst>
                <a:tab pos="457200" algn="l"/>
              </a:tabLst>
            </a:pPr>
            <a:endParaRPr lang="ru-RU"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ct val="90000"/>
              <a:buFont typeface="Wingdings" panose="05000000000000000000" pitchFamily="2" charset="2"/>
              <a:buChar char="ü"/>
              <a:tabLst>
                <a:tab pos="457200" algn="l"/>
              </a:tabLst>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ГБО-терапия</a:t>
            </a:r>
            <a:endParaRPr lang="ru-RU"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59FC4C0-FA4E-445C-8A01-E41ACF69E503}"/>
              </a:ext>
            </a:extLst>
          </p:cNvPr>
          <p:cNvSpPr/>
          <p:nvPr/>
        </p:nvSpPr>
        <p:spPr>
          <a:xfrm>
            <a:off x="636103" y="129593"/>
            <a:ext cx="7869267" cy="882678"/>
          </a:xfrm>
          <a:prstGeom prst="rect">
            <a:avLst/>
          </a:prstGeom>
        </p:spPr>
        <p:txBody>
          <a:bodyPr wrap="square">
            <a:spAutoFit/>
          </a:bodyPr>
          <a:lstStyle/>
          <a:p>
            <a:pPr algn="ctr">
              <a:lnSpc>
                <a:spcPct val="107000"/>
              </a:lnSpc>
              <a:spcAft>
                <a:spcPts val="0"/>
              </a:spcAft>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Принципы профилактики и борьбы с парезом после операции:</a:t>
            </a:r>
          </a:p>
        </p:txBody>
      </p:sp>
      <p:pic>
        <p:nvPicPr>
          <p:cNvPr id="13316" name="Picture 4" descr="https://businessman.ru/static/img/a/30136/173719/7251.jpg">
            <a:extLst>
              <a:ext uri="{FF2B5EF4-FFF2-40B4-BE49-F238E27FC236}">
                <a16:creationId xmlns:a16="http://schemas.microsoft.com/office/drawing/2014/main" id="{BD781131-B10D-4F52-AE0D-04C7EE7CF39C}"/>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83382" y="3528490"/>
            <a:ext cx="2689188" cy="2585803"/>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4A646A45-9783-4F52-B46D-3983DDCEFD75}"/>
              </a:ext>
            </a:extLst>
          </p:cNvPr>
          <p:cNvSpPr>
            <a:spLocks noGrp="1"/>
          </p:cNvSpPr>
          <p:nvPr>
            <p:ph type="sldNum" sz="quarter" idx="12"/>
          </p:nvPr>
        </p:nvSpPr>
        <p:spPr/>
        <p:txBody>
          <a:bodyPr/>
          <a:lstStyle/>
          <a:p>
            <a:fld id="{CC064BE1-1AF0-4BDF-ADD5-60EB53686AF1}" type="slidenum">
              <a:rPr lang="ru-RU" smtClean="0"/>
              <a:pPr/>
              <a:t>24</a:t>
            </a:fld>
            <a:endParaRPr lang="ru-RU"/>
          </a:p>
        </p:txBody>
      </p:sp>
    </p:spTree>
    <p:extLst>
      <p:ext uri="{BB962C8B-B14F-4D97-AF65-F5344CB8AC3E}">
        <p14:creationId xmlns:p14="http://schemas.microsoft.com/office/powerpoint/2010/main" val="304328950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4FA6307-3164-49F1-8B59-351C6E7A988F}"/>
              </a:ext>
            </a:extLst>
          </p:cNvPr>
          <p:cNvSpPr/>
          <p:nvPr/>
        </p:nvSpPr>
        <p:spPr>
          <a:xfrm>
            <a:off x="1" y="215464"/>
            <a:ext cx="4830416" cy="1791260"/>
          </a:xfrm>
          <a:prstGeom prst="rect">
            <a:avLst/>
          </a:prstGeom>
        </p:spPr>
        <p:txBody>
          <a:bodyPr wrap="square">
            <a:spAutoFit/>
          </a:bodyPr>
          <a:lstStyle/>
          <a:p>
            <a:pPr lvl="0" algn="ctr">
              <a:lnSpc>
                <a:spcPct val="115000"/>
              </a:lnSpc>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Основные осложнения раннего послеоперационного периода со стороны </a:t>
            </a:r>
            <a:r>
              <a:rPr lang="ru-RU" alt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мочевыделительной системы </a:t>
            </a:r>
            <a:endParaRPr lang="ru-RU" sz="2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9A868B8-E2A5-42AC-9947-440E14DEEEC5}"/>
              </a:ext>
            </a:extLst>
          </p:cNvPr>
          <p:cNvSpPr/>
          <p:nvPr/>
        </p:nvSpPr>
        <p:spPr>
          <a:xfrm>
            <a:off x="159026" y="2408123"/>
            <a:ext cx="4671391" cy="2431435"/>
          </a:xfrm>
          <a:prstGeom prst="rect">
            <a:avLst/>
          </a:prstGeom>
        </p:spPr>
        <p:txBody>
          <a:bodyPr wrap="square">
            <a:spAutoFit/>
          </a:bodyPr>
          <a:lstStyle/>
          <a:p>
            <a:pPr marL="28575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острая почечная недостаточность </a:t>
            </a:r>
          </a:p>
          <a:p>
            <a:pPr marL="28575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задержка мочеиспускания</a:t>
            </a:r>
          </a:p>
          <a:p>
            <a:pPr marL="28575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пиелонефрит</a:t>
            </a:r>
          </a:p>
          <a:p>
            <a:pPr marL="28575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цистит</a:t>
            </a:r>
          </a:p>
          <a:p>
            <a:pPr marL="28575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уретрит</a:t>
            </a:r>
          </a:p>
          <a:p>
            <a:endParaRPr lang="ru-RU" sz="2000" b="1" dirty="0">
              <a:latin typeface="Arial" panose="020B0604020202020204" pitchFamily="34" charset="0"/>
              <a:cs typeface="Arial" panose="020B0604020202020204" pitchFamily="34" charset="0"/>
            </a:endParaRPr>
          </a:p>
        </p:txBody>
      </p:sp>
      <p:cxnSp>
        <p:nvCxnSpPr>
          <p:cNvPr id="5" name="Прямая соединительная линия 4">
            <a:extLst>
              <a:ext uri="{FF2B5EF4-FFF2-40B4-BE49-F238E27FC236}">
                <a16:creationId xmlns:a16="http://schemas.microsoft.com/office/drawing/2014/main" id="{CC59EC27-BF2B-4AAD-8C04-E332E51B367D}"/>
              </a:ext>
            </a:extLst>
          </p:cNvPr>
          <p:cNvCxnSpPr>
            <a:cxnSpLocks/>
          </p:cNvCxnSpPr>
          <p:nvPr/>
        </p:nvCxnSpPr>
        <p:spPr>
          <a:xfrm>
            <a:off x="434836" y="2247544"/>
            <a:ext cx="3523424" cy="26302"/>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D695FCCC-4E86-40EE-A179-C635CA157FB3}"/>
              </a:ext>
            </a:extLst>
          </p:cNvPr>
          <p:cNvCxnSpPr/>
          <p:nvPr/>
        </p:nvCxnSpPr>
        <p:spPr>
          <a:xfrm>
            <a:off x="181390" y="4526511"/>
            <a:ext cx="377687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Прямоугольник 6">
            <a:extLst>
              <a:ext uri="{FF2B5EF4-FFF2-40B4-BE49-F238E27FC236}">
                <a16:creationId xmlns:a16="http://schemas.microsoft.com/office/drawing/2014/main" id="{62BB56D1-DD36-42B1-8970-1C88860811E6}"/>
              </a:ext>
            </a:extLst>
          </p:cNvPr>
          <p:cNvSpPr/>
          <p:nvPr/>
        </p:nvSpPr>
        <p:spPr>
          <a:xfrm>
            <a:off x="181390" y="4714039"/>
            <a:ext cx="4935488" cy="1938992"/>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Контроль :</a:t>
            </a:r>
          </a:p>
          <a:p>
            <a:pPr marL="342900" indent="-342900">
              <a:buFont typeface="Wingdings" panose="05000000000000000000" pitchFamily="2" charset="2"/>
              <a:buChar char="ü"/>
            </a:pPr>
            <a:r>
              <a:rPr lang="ru-RU" sz="2000" b="1" dirty="0">
                <a:latin typeface="Arial" panose="020B0604020202020204" pitchFamily="34" charset="0"/>
                <a:cs typeface="Arial" panose="020B0604020202020204" pitchFamily="34" charset="0"/>
              </a:rPr>
              <a:t>за количеством введенной и выделенной жидкости</a:t>
            </a:r>
          </a:p>
          <a:p>
            <a:pPr marL="342900" indent="-342900">
              <a:buFont typeface="Wingdings" panose="05000000000000000000" pitchFamily="2" charset="2"/>
              <a:buChar char="ü"/>
            </a:pPr>
            <a:r>
              <a:rPr lang="ru-RU" sz="2000" b="1" dirty="0">
                <a:latin typeface="Arial" panose="020B0604020202020204" pitchFamily="34" charset="0"/>
                <a:cs typeface="Arial" panose="020B0604020202020204" pitchFamily="34" charset="0"/>
              </a:rPr>
              <a:t>за суточным и почасовым диурезом</a:t>
            </a:r>
          </a:p>
          <a:p>
            <a:pPr marL="342900" indent="-342900">
              <a:buFont typeface="Wingdings" panose="05000000000000000000" pitchFamily="2" charset="2"/>
              <a:buChar char="ü"/>
            </a:pPr>
            <a:r>
              <a:rPr lang="ru-RU" sz="2000" b="1" dirty="0">
                <a:latin typeface="Arial" panose="020B0604020202020204" pitchFamily="34" charset="0"/>
                <a:cs typeface="Arial" panose="020B0604020202020204" pitchFamily="34" charset="0"/>
              </a:rPr>
              <a:t>за  состоянием мочевого катетера</a:t>
            </a:r>
          </a:p>
        </p:txBody>
      </p:sp>
      <p:pic>
        <p:nvPicPr>
          <p:cNvPr id="12290" name="Picture 2" descr="https://mamatov.com/images/template_letters/reins/reins12.jpg">
            <a:extLst>
              <a:ext uri="{FF2B5EF4-FFF2-40B4-BE49-F238E27FC236}">
                <a16:creationId xmlns:a16="http://schemas.microsoft.com/office/drawing/2014/main" id="{6337A514-B547-40AF-9B0C-60558F89CF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7429" y="139150"/>
            <a:ext cx="4136570" cy="390018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2292" name="Picture 4" descr="http://medtech-perm.ru/wp-content/uploads/2018/11/kateter20foleya20kometaline1.png">
            <a:extLst>
              <a:ext uri="{FF2B5EF4-FFF2-40B4-BE49-F238E27FC236}">
                <a16:creationId xmlns:a16="http://schemas.microsoft.com/office/drawing/2014/main" id="{58ABD00E-026F-4122-AB39-0FF925301F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029" y="3876472"/>
            <a:ext cx="4375820" cy="2672185"/>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E433DD4D-66AA-444F-89CC-8692DF29B228}"/>
              </a:ext>
            </a:extLst>
          </p:cNvPr>
          <p:cNvSpPr>
            <a:spLocks noGrp="1"/>
          </p:cNvSpPr>
          <p:nvPr>
            <p:ph type="sldNum" sz="quarter" idx="12"/>
          </p:nvPr>
        </p:nvSpPr>
        <p:spPr/>
        <p:txBody>
          <a:bodyPr/>
          <a:lstStyle/>
          <a:p>
            <a:fld id="{CC064BE1-1AF0-4BDF-ADD5-60EB53686AF1}" type="slidenum">
              <a:rPr lang="ru-RU" smtClean="0"/>
              <a:pPr/>
              <a:t>25</a:t>
            </a:fld>
            <a:endParaRPr lang="ru-RU"/>
          </a:p>
        </p:txBody>
      </p:sp>
    </p:spTree>
    <p:extLst>
      <p:ext uri="{BB962C8B-B14F-4D97-AF65-F5344CB8AC3E}">
        <p14:creationId xmlns:p14="http://schemas.microsoft.com/office/powerpoint/2010/main" val="285926650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http://images.prom.ua/11159898_w640_h640_halat_hirurgicheskij.jpg">
            <a:extLst>
              <a:ext uri="{FF2B5EF4-FFF2-40B4-BE49-F238E27FC236}">
                <a16:creationId xmlns:a16="http://schemas.microsoft.com/office/drawing/2014/main" id="{4385E272-01A5-4D45-B442-E38A5593A978}"/>
              </a:ext>
            </a:extLst>
          </p:cNvPr>
          <p:cNvPicPr>
            <a:picLocks noChangeAspect="1" noChangeArrowheads="1"/>
          </p:cNvPicPr>
          <p:nvPr/>
        </p:nvPicPr>
        <p:blipFill rotWithShape="1">
          <a:blip r:embed="rId3" cstate="print"/>
          <a:srcRect r="-1" b="42145"/>
          <a:stretch/>
        </p:blipFill>
        <p:spPr bwMode="auto">
          <a:xfrm>
            <a:off x="3523919" y="21829"/>
            <a:ext cx="5620081" cy="4515944"/>
          </a:xfrm>
          <a:prstGeom prst="rect">
            <a:avLst/>
          </a:prstGeom>
        </p:spPr>
      </p:pic>
      <p:pic>
        <p:nvPicPr>
          <p:cNvPr id="7" name="Рисунок 6">
            <a:extLst>
              <a:ext uri="{FF2B5EF4-FFF2-40B4-BE49-F238E27FC236}">
                <a16:creationId xmlns:a16="http://schemas.microsoft.com/office/drawing/2014/main" id="{86285253-CD86-464D-9577-5ADCEB6581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50" r="-4" b="-4"/>
          <a:stretch/>
        </p:blipFill>
        <p:spPr>
          <a:xfrm>
            <a:off x="-29137" y="21829"/>
            <a:ext cx="3455338" cy="2183054"/>
          </a:xfrm>
          <a:prstGeom prst="rect">
            <a:avLst/>
          </a:prstGeom>
        </p:spPr>
      </p:pic>
      <p:pic>
        <p:nvPicPr>
          <p:cNvPr id="5" name="Рисунок 4">
            <a:extLst>
              <a:ext uri="{FF2B5EF4-FFF2-40B4-BE49-F238E27FC236}">
                <a16:creationId xmlns:a16="http://schemas.microsoft.com/office/drawing/2014/main" id="{36606229-7CF6-4101-ABF4-FC220AF602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4" r="16680" b="-1"/>
          <a:stretch/>
        </p:blipFill>
        <p:spPr>
          <a:xfrm>
            <a:off x="35921" y="2312953"/>
            <a:ext cx="3450829" cy="2241463"/>
          </a:xfrm>
          <a:prstGeom prst="rect">
            <a:avLst/>
          </a:prstGeom>
        </p:spPr>
      </p:pic>
      <p:pic>
        <p:nvPicPr>
          <p:cNvPr id="3" name="Picture 8" descr="https://patient-mt.ru/upload/iblock/27c/image060cvmnm87333-44.jpg">
            <a:extLst>
              <a:ext uri="{FF2B5EF4-FFF2-40B4-BE49-F238E27FC236}">
                <a16:creationId xmlns:a16="http://schemas.microsoft.com/office/drawing/2014/main" id="{38DE7D4C-CCCA-4FF3-9769-4F5427B4C79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070" r="-1" b="7182"/>
          <a:stretch/>
        </p:blipFill>
        <p:spPr bwMode="auto">
          <a:xfrm>
            <a:off x="-2787" y="4607392"/>
            <a:ext cx="2780257" cy="2250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ensitiv-eysk.ru/wp-content/uploads/2018/09/187358771-612x612.jpg">
            <a:extLst>
              <a:ext uri="{FF2B5EF4-FFF2-40B4-BE49-F238E27FC236}">
                <a16:creationId xmlns:a16="http://schemas.microsoft.com/office/drawing/2014/main" id="{9125E7F0-999F-4041-AC64-DE8A5D6241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809" r="-3" b="-3"/>
          <a:stretch/>
        </p:blipFill>
        <p:spPr bwMode="auto">
          <a:xfrm>
            <a:off x="2846051" y="4607393"/>
            <a:ext cx="2771241" cy="2250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forum.facmedicine.com/data/MetaMirrorCache/1642b5b9d453a100933852329858932a.jpg">
            <a:extLst>
              <a:ext uri="{FF2B5EF4-FFF2-40B4-BE49-F238E27FC236}">
                <a16:creationId xmlns:a16="http://schemas.microsoft.com/office/drawing/2014/main" id="{36FF97BE-0413-4B15-85CC-98B8F00CFDC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65" r="2" b="2"/>
          <a:stretch/>
        </p:blipFill>
        <p:spPr bwMode="auto">
          <a:xfrm>
            <a:off x="5685873" y="4607392"/>
            <a:ext cx="3446322" cy="2250608"/>
          </a:xfrm>
          <a:prstGeom prst="rect">
            <a:avLst/>
          </a:prstGeom>
          <a:noFill/>
          <a:extLst>
            <a:ext uri="{909E8E84-426E-40DD-AFC4-6F175D3DCCD1}">
              <a14:hiddenFill xmlns:a14="http://schemas.microsoft.com/office/drawing/2010/main">
                <a:solidFill>
                  <a:srgbClr val="FFFFFF"/>
                </a:solidFill>
              </a14:hiddenFill>
            </a:ext>
          </a:extLst>
        </p:spPr>
      </p:pic>
      <p:sp>
        <p:nvSpPr>
          <p:cNvPr id="8" name="Номер слайда 7">
            <a:extLst>
              <a:ext uri="{FF2B5EF4-FFF2-40B4-BE49-F238E27FC236}">
                <a16:creationId xmlns:a16="http://schemas.microsoft.com/office/drawing/2014/main" id="{C0F59FDB-D81E-4850-8207-9BD9C1150E68}"/>
              </a:ext>
            </a:extLst>
          </p:cNvPr>
          <p:cNvSpPr>
            <a:spLocks noGrp="1"/>
          </p:cNvSpPr>
          <p:nvPr>
            <p:ph type="sldNum" sz="quarter" idx="12"/>
          </p:nvPr>
        </p:nvSpPr>
        <p:spPr/>
        <p:txBody>
          <a:bodyPr/>
          <a:lstStyle/>
          <a:p>
            <a:fld id="{CC064BE1-1AF0-4BDF-ADD5-60EB53686AF1}" type="slidenum">
              <a:rPr lang="ru-RU" smtClean="0"/>
              <a:pPr/>
              <a:t>26</a:t>
            </a:fld>
            <a:endParaRPr lang="ru-RU"/>
          </a:p>
        </p:txBody>
      </p:sp>
    </p:spTree>
    <p:extLst>
      <p:ext uri="{BB962C8B-B14F-4D97-AF65-F5344CB8AC3E}">
        <p14:creationId xmlns:p14="http://schemas.microsoft.com/office/powerpoint/2010/main" val="2225089355"/>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pattFill prst="pct40">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pattFill prst="pct40">
            <a:fgClr>
              <a:schemeClr val="accent4">
                <a:lumMod val="20000"/>
                <a:lumOff val="80000"/>
              </a:schemeClr>
            </a:fgClr>
            <a:bgClr>
              <a:schemeClr val="bg1"/>
            </a:bgClr>
          </a:patt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050" name="Picture 2" descr="http://img0.liveinternet.ru/images/attach/c/6/93/495/93495402_3.png">
            <a:extLst>
              <a:ext uri="{FF2B5EF4-FFF2-40B4-BE49-F238E27FC236}">
                <a16:creationId xmlns:a16="http://schemas.microsoft.com/office/drawing/2014/main" id="{1F66A300-9133-4131-B91C-EC186D36CE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99" r="-1" b="21410"/>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73C5DC99-E4C3-4424-86C5-D30FFF7B3AAA}"/>
              </a:ext>
            </a:extLst>
          </p:cNvPr>
          <p:cNvSpPr/>
          <p:nvPr/>
        </p:nvSpPr>
        <p:spPr>
          <a:xfrm rot="21246016">
            <a:off x="11037" y="492643"/>
            <a:ext cx="5986210" cy="523220"/>
          </a:xfrm>
          <a:prstGeom prst="rect">
            <a:avLst/>
          </a:prstGeom>
        </p:spPr>
        <p:txBody>
          <a:bodyPr wrap="square">
            <a:spAutoFit/>
          </a:bodyPr>
          <a:lstStyle/>
          <a:p>
            <a:r>
              <a:rPr lang="ru-RU" sz="2800" dirty="0">
                <a:ln>
                  <a:solidFill>
                    <a:srgbClr val="333399"/>
                  </a:solidFill>
                </a:ln>
                <a:solidFill>
                  <a:schemeClr val="accent5">
                    <a:lumMod val="75000"/>
                  </a:schemeClr>
                </a:solidFill>
                <a:latin typeface="Arial Black" panose="020B0A04020102020204" pitchFamily="34" charset="0"/>
              </a:rPr>
              <a:t>БЛАГОДАРЮ ЗА ВНИМАНИЕ</a:t>
            </a:r>
          </a:p>
        </p:txBody>
      </p:sp>
      <p:sp>
        <p:nvSpPr>
          <p:cNvPr id="3" name="Номер слайда 2">
            <a:extLst>
              <a:ext uri="{FF2B5EF4-FFF2-40B4-BE49-F238E27FC236}">
                <a16:creationId xmlns:a16="http://schemas.microsoft.com/office/drawing/2014/main" id="{4D3045DC-8238-48A9-BE98-7BE43F87F400}"/>
              </a:ext>
            </a:extLst>
          </p:cNvPr>
          <p:cNvSpPr>
            <a:spLocks noGrp="1"/>
          </p:cNvSpPr>
          <p:nvPr>
            <p:ph type="sldNum" sz="quarter" idx="12"/>
          </p:nvPr>
        </p:nvSpPr>
        <p:spPr/>
        <p:txBody>
          <a:bodyPr/>
          <a:lstStyle/>
          <a:p>
            <a:fld id="{CC064BE1-1AF0-4BDF-ADD5-60EB53686AF1}" type="slidenum">
              <a:rPr lang="ru-RU" smtClean="0"/>
              <a:pPr/>
              <a:t>27</a:t>
            </a:fld>
            <a:endParaRPr lang="ru-RU"/>
          </a:p>
        </p:txBody>
      </p:sp>
    </p:spTree>
    <p:extLst>
      <p:ext uri="{BB962C8B-B14F-4D97-AF65-F5344CB8AC3E}">
        <p14:creationId xmlns:p14="http://schemas.microsoft.com/office/powerpoint/2010/main" val="971079036"/>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кругленный прямоугольник 22"/>
          <p:cNvSpPr/>
          <p:nvPr/>
        </p:nvSpPr>
        <p:spPr>
          <a:xfrm>
            <a:off x="1535885" y="885820"/>
            <a:ext cx="6072230" cy="57150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accent5">
                    <a:lumMod val="75000"/>
                  </a:schemeClr>
                </a:solidFill>
                <a:latin typeface="Arial" panose="020B0604020202020204" pitchFamily="34" charset="0"/>
                <a:cs typeface="Arial" panose="020B0604020202020204" pitchFamily="34" charset="0"/>
              </a:rPr>
              <a:t>Послеоперационный период</a:t>
            </a:r>
            <a:endParaRPr lang="ru-RU" sz="2000" b="1" dirty="0">
              <a:solidFill>
                <a:schemeClr val="accent5">
                  <a:lumMod val="75000"/>
                </a:schemeClr>
              </a:solidFill>
              <a:latin typeface="Arial" panose="020B0604020202020204" pitchFamily="34" charset="0"/>
              <a:cs typeface="Arial" panose="020B0604020202020204" pitchFamily="34" charset="0"/>
            </a:endParaRPr>
          </a:p>
        </p:txBody>
      </p:sp>
      <p:sp>
        <p:nvSpPr>
          <p:cNvPr id="24" name="Скругленный прямоугольник 23"/>
          <p:cNvSpPr/>
          <p:nvPr/>
        </p:nvSpPr>
        <p:spPr>
          <a:xfrm>
            <a:off x="714332" y="2857496"/>
            <a:ext cx="2143140" cy="57150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Arial" panose="020B0604020202020204" pitchFamily="34" charset="0"/>
                <a:cs typeface="Arial" panose="020B0604020202020204" pitchFamily="34" charset="0"/>
              </a:rPr>
              <a:t>Ранний</a:t>
            </a:r>
            <a:endParaRPr lang="ru-RU" b="1" dirty="0">
              <a:solidFill>
                <a:schemeClr val="tx1"/>
              </a:solidFill>
              <a:latin typeface="Arial" panose="020B0604020202020204" pitchFamily="34" charset="0"/>
              <a:cs typeface="Arial" panose="020B0604020202020204" pitchFamily="34" charset="0"/>
            </a:endParaRPr>
          </a:p>
        </p:txBody>
      </p:sp>
      <p:sp>
        <p:nvSpPr>
          <p:cNvPr id="25" name="Скругленный прямоугольник 24"/>
          <p:cNvSpPr/>
          <p:nvPr/>
        </p:nvSpPr>
        <p:spPr>
          <a:xfrm>
            <a:off x="3500430" y="2893215"/>
            <a:ext cx="2143108" cy="57150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Arial" panose="020B0604020202020204" pitchFamily="34" charset="0"/>
                <a:cs typeface="Arial" panose="020B0604020202020204" pitchFamily="34" charset="0"/>
              </a:rPr>
              <a:t>Поздний</a:t>
            </a:r>
            <a:endParaRPr lang="ru-RU" b="1" dirty="0">
              <a:solidFill>
                <a:schemeClr val="tx1"/>
              </a:solidFill>
              <a:latin typeface="Arial" panose="020B0604020202020204" pitchFamily="34" charset="0"/>
              <a:cs typeface="Arial" panose="020B0604020202020204" pitchFamily="34" charset="0"/>
            </a:endParaRPr>
          </a:p>
        </p:txBody>
      </p:sp>
      <p:cxnSp>
        <p:nvCxnSpPr>
          <p:cNvPr id="28" name="Прямая со стрелкой 27"/>
          <p:cNvCxnSpPr>
            <a:stCxn id="23" idx="2"/>
            <a:endCxn id="24" idx="0"/>
          </p:cNvCxnSpPr>
          <p:nvPr/>
        </p:nvCxnSpPr>
        <p:spPr>
          <a:xfrm flipH="1">
            <a:off x="1785902" y="1457324"/>
            <a:ext cx="2786098" cy="140017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23" idx="2"/>
            <a:endCxn id="25" idx="0"/>
          </p:cNvCxnSpPr>
          <p:nvPr/>
        </p:nvCxnSpPr>
        <p:spPr>
          <a:xfrm flipH="1">
            <a:off x="4571984" y="1457324"/>
            <a:ext cx="16" cy="143589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6508424" y="2857496"/>
            <a:ext cx="2171245" cy="57150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Arial" panose="020B0604020202020204" pitchFamily="34" charset="0"/>
                <a:cs typeface="Arial" panose="020B0604020202020204" pitchFamily="34" charset="0"/>
              </a:rPr>
              <a:t>Отдаленный</a:t>
            </a:r>
            <a:endParaRPr lang="ru-RU" b="1" dirty="0">
              <a:solidFill>
                <a:schemeClr val="tx1"/>
              </a:solidFill>
              <a:latin typeface="Arial" panose="020B0604020202020204" pitchFamily="34" charset="0"/>
              <a:cs typeface="Arial" panose="020B0604020202020204" pitchFamily="34" charset="0"/>
            </a:endParaRPr>
          </a:p>
        </p:txBody>
      </p:sp>
      <p:cxnSp>
        <p:nvCxnSpPr>
          <p:cNvPr id="11" name="Прямая со стрелкой 10"/>
          <p:cNvCxnSpPr>
            <a:cxnSpLocks/>
            <a:stCxn id="23" idx="2"/>
            <a:endCxn id="10" idx="0"/>
          </p:cNvCxnSpPr>
          <p:nvPr/>
        </p:nvCxnSpPr>
        <p:spPr>
          <a:xfrm>
            <a:off x="4572000" y="1457324"/>
            <a:ext cx="3022047" cy="140017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s://images.helionews.ru/1483232760000/1510215197000/kak-prodolzhaetsya-delenie-kletok-v-umershem-tele-vxdw.jpg">
            <a:extLst>
              <a:ext uri="{FF2B5EF4-FFF2-40B4-BE49-F238E27FC236}">
                <a16:creationId xmlns:a16="http://schemas.microsoft.com/office/drawing/2014/main" id="{F7F991F1-9725-44AB-A9E1-C1BD364BB7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82" y="3878827"/>
            <a:ext cx="2470005" cy="269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thejacksonclinics.com/wp-content/uploads/120743358.jpg">
            <a:extLst>
              <a:ext uri="{FF2B5EF4-FFF2-40B4-BE49-F238E27FC236}">
                <a16:creationId xmlns:a16="http://schemas.microsoft.com/office/drawing/2014/main" id="{C22C9C78-487B-45DE-9574-8CBCCDCF74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4043"/>
          <a:stretch/>
        </p:blipFill>
        <p:spPr bwMode="auto">
          <a:xfrm>
            <a:off x="3258161" y="3878827"/>
            <a:ext cx="2470005" cy="269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ural-clinic.ru/upload/medialibrary/2df/2df4ad01b9406acae619e95d10c5eaa3.JPG">
            <a:extLst>
              <a:ext uri="{FF2B5EF4-FFF2-40B4-BE49-F238E27FC236}">
                <a16:creationId xmlns:a16="http://schemas.microsoft.com/office/drawing/2014/main" id="{F3360AA3-9F86-4A01-9AFD-598ED609478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738" r="9274"/>
          <a:stretch/>
        </p:blipFill>
        <p:spPr bwMode="auto">
          <a:xfrm>
            <a:off x="6215440" y="3878828"/>
            <a:ext cx="2627678" cy="269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A81DB5F0-7805-4A6A-BB45-B7C762B3C41A}"/>
              </a:ext>
            </a:extLst>
          </p:cNvPr>
          <p:cNvSpPr>
            <a:spLocks noGrp="1"/>
          </p:cNvSpPr>
          <p:nvPr>
            <p:ph type="sldNum" sz="quarter" idx="12"/>
          </p:nvPr>
        </p:nvSpPr>
        <p:spPr/>
        <p:txBody>
          <a:bodyPr/>
          <a:lstStyle/>
          <a:p>
            <a:fld id="{CC064BE1-1AF0-4BDF-ADD5-60EB53686AF1}" type="slidenum">
              <a:rPr lang="ru-RU" smtClean="0"/>
              <a:pPr/>
              <a:t>3</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1" y="220080"/>
            <a:ext cx="4220136" cy="1363912"/>
          </a:xfrm>
        </p:spPr>
        <p:txBody>
          <a:bodyPr>
            <a:noAutofit/>
          </a:bodyPr>
          <a:lstStyle/>
          <a:p>
            <a:pPr algn="ctr"/>
            <a:r>
              <a:rPr lang="ru-RU" sz="2800" b="1" dirty="0">
                <a:ln w="22225">
                  <a:noFill/>
                  <a:prstDash val="solid"/>
                </a:ln>
                <a:solidFill>
                  <a:schemeClr val="accent5">
                    <a:lumMod val="75000"/>
                  </a:schemeClr>
                </a:solidFill>
                <a:latin typeface="Arial" panose="020B0604020202020204" pitchFamily="34" charset="0"/>
                <a:cs typeface="Arial" panose="020B0604020202020204" pitchFamily="34" charset="0"/>
              </a:rPr>
              <a:t>Основные задачи </a:t>
            </a:r>
            <a:br>
              <a:rPr lang="ru-RU" sz="2800" b="1" dirty="0">
                <a:ln w="22225">
                  <a:noFill/>
                  <a:prstDash val="solid"/>
                </a:ln>
                <a:solidFill>
                  <a:schemeClr val="accent5">
                    <a:lumMod val="75000"/>
                  </a:schemeClr>
                </a:solidFill>
                <a:latin typeface="Arial" panose="020B0604020202020204" pitchFamily="34" charset="0"/>
                <a:cs typeface="Arial" panose="020B0604020202020204" pitchFamily="34" charset="0"/>
              </a:rPr>
            </a:br>
            <a:r>
              <a:rPr lang="ru-RU" sz="2800" b="1" dirty="0">
                <a:ln w="22225">
                  <a:noFill/>
                  <a:prstDash val="solid"/>
                </a:ln>
                <a:solidFill>
                  <a:schemeClr val="accent5">
                    <a:lumMod val="75000"/>
                  </a:schemeClr>
                </a:solidFill>
                <a:latin typeface="Arial" panose="020B0604020202020204" pitchFamily="34" charset="0"/>
                <a:cs typeface="Arial" panose="020B0604020202020204" pitchFamily="34" charset="0"/>
              </a:rPr>
              <a:t>послеоперационного периода </a:t>
            </a:r>
          </a:p>
        </p:txBody>
      </p:sp>
      <p:sp>
        <p:nvSpPr>
          <p:cNvPr id="4" name="Прямоугольник 3">
            <a:extLst>
              <a:ext uri="{FF2B5EF4-FFF2-40B4-BE49-F238E27FC236}">
                <a16:creationId xmlns:a16="http://schemas.microsoft.com/office/drawing/2014/main" id="{295A6CBD-3D88-4F47-A1A2-1F3565BF42BE}"/>
              </a:ext>
            </a:extLst>
          </p:cNvPr>
          <p:cNvSpPr/>
          <p:nvPr/>
        </p:nvSpPr>
        <p:spPr>
          <a:xfrm>
            <a:off x="179511" y="1922669"/>
            <a:ext cx="4392487" cy="3785652"/>
          </a:xfrm>
          <a:prstGeom prst="rect">
            <a:avLst/>
          </a:prstGeom>
        </p:spPr>
        <p:txBody>
          <a:bodyPr wrap="square">
            <a:spAutoFit/>
          </a:bodyPr>
          <a:lstStyle/>
          <a:p>
            <a:pPr marL="530352" indent="-457200">
              <a:buFont typeface="Wingdings" panose="05000000000000000000" pitchFamily="2" charset="2"/>
              <a:buChar char="ü"/>
            </a:pPr>
            <a:r>
              <a:rPr lang="ru-RU" sz="2400" b="1" dirty="0">
                <a:latin typeface="Arial" panose="020B0604020202020204" pitchFamily="34" charset="0"/>
                <a:cs typeface="Arial" panose="020B0604020202020204" pitchFamily="34" charset="0"/>
              </a:rPr>
              <a:t>профилактика и лечение послеоперационных осложнений</a:t>
            </a:r>
          </a:p>
          <a:p>
            <a:pPr marL="530352" indent="-457200">
              <a:buFont typeface="Wingdings" panose="05000000000000000000" pitchFamily="2" charset="2"/>
              <a:buChar char="ü"/>
            </a:pPr>
            <a:endParaRPr lang="ru-RU" sz="2400" b="1" dirty="0">
              <a:latin typeface="Arial" panose="020B0604020202020204" pitchFamily="34" charset="0"/>
              <a:cs typeface="Arial" panose="020B0604020202020204" pitchFamily="34" charset="0"/>
            </a:endParaRPr>
          </a:p>
          <a:p>
            <a:pPr marL="530352" indent="-457200">
              <a:buFont typeface="Wingdings" panose="05000000000000000000" pitchFamily="2" charset="2"/>
              <a:buChar char="ü"/>
            </a:pPr>
            <a:r>
              <a:rPr lang="ru-RU" sz="2400" b="1" dirty="0">
                <a:latin typeface="Arial" panose="020B0604020202020204" pitchFamily="34" charset="0"/>
                <a:cs typeface="Arial" panose="020B0604020202020204" pitchFamily="34" charset="0"/>
              </a:rPr>
              <a:t>ускорение процессов регенерации</a:t>
            </a:r>
          </a:p>
          <a:p>
            <a:pPr marL="530352" indent="-457200">
              <a:buFont typeface="Wingdings" panose="05000000000000000000" pitchFamily="2" charset="2"/>
              <a:buChar char="ü"/>
            </a:pPr>
            <a:endParaRPr lang="ru-RU" sz="2400" b="1" dirty="0">
              <a:latin typeface="Arial" panose="020B0604020202020204" pitchFamily="34" charset="0"/>
              <a:cs typeface="Arial" panose="020B0604020202020204" pitchFamily="34" charset="0"/>
            </a:endParaRPr>
          </a:p>
          <a:p>
            <a:pPr marL="530352" indent="-457200">
              <a:buFont typeface="Wingdings" panose="05000000000000000000" pitchFamily="2" charset="2"/>
              <a:buChar char="ü"/>
            </a:pPr>
            <a:r>
              <a:rPr lang="ru-RU" sz="2400" b="1" dirty="0">
                <a:latin typeface="Arial" panose="020B0604020202020204" pitchFamily="34" charset="0"/>
                <a:cs typeface="Arial" panose="020B0604020202020204" pitchFamily="34" charset="0"/>
              </a:rPr>
              <a:t>реабилитация пациентов</a:t>
            </a:r>
            <a:endParaRPr lang="ru-RU" sz="16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093AD627-D9FE-46E8-ABC9-6EDBD26A8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4360459" cy="3243069"/>
          </a:xfrm>
          <a:prstGeom prst="rect">
            <a:avLst/>
          </a:prstGeom>
        </p:spPr>
      </p:pic>
      <p:pic>
        <p:nvPicPr>
          <p:cNvPr id="6" name="Рисунок 5">
            <a:extLst>
              <a:ext uri="{FF2B5EF4-FFF2-40B4-BE49-F238E27FC236}">
                <a16:creationId xmlns:a16="http://schemas.microsoft.com/office/drawing/2014/main" id="{694918B4-0937-4BF3-AFE1-75B270759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0080"/>
            <a:ext cx="4392487" cy="2916998"/>
          </a:xfrm>
          <a:prstGeom prst="rect">
            <a:avLst/>
          </a:prstGeom>
        </p:spPr>
      </p:pic>
      <p:sp>
        <p:nvSpPr>
          <p:cNvPr id="3" name="Номер слайда 2">
            <a:extLst>
              <a:ext uri="{FF2B5EF4-FFF2-40B4-BE49-F238E27FC236}">
                <a16:creationId xmlns:a16="http://schemas.microsoft.com/office/drawing/2014/main" id="{88F537EA-68F4-428D-8638-DBA4058005C7}"/>
              </a:ext>
            </a:extLst>
          </p:cNvPr>
          <p:cNvSpPr>
            <a:spLocks noGrp="1"/>
          </p:cNvSpPr>
          <p:nvPr>
            <p:ph type="sldNum" sz="quarter" idx="12"/>
          </p:nvPr>
        </p:nvSpPr>
        <p:spPr/>
        <p:txBody>
          <a:bodyPr/>
          <a:lstStyle/>
          <a:p>
            <a:fld id="{CC064BE1-1AF0-4BDF-ADD5-60EB53686AF1}" type="slidenum">
              <a:rPr lang="ru-RU" smtClean="0"/>
              <a:pPr/>
              <a:t>4</a:t>
            </a:fld>
            <a:endParaRPr lang="ru-RU"/>
          </a:p>
        </p:txBody>
      </p:sp>
    </p:spTree>
    <p:extLst>
      <p:ext uri="{BB962C8B-B14F-4D97-AF65-F5344CB8AC3E}">
        <p14:creationId xmlns:p14="http://schemas.microsoft.com/office/powerpoint/2010/main" val="392684951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a:extLst>
              <a:ext uri="{FF2B5EF4-FFF2-40B4-BE49-F238E27FC236}">
                <a16:creationId xmlns:a16="http://schemas.microsoft.com/office/drawing/2014/main" id="{A32DD256-49D6-4C29-9A2F-F674434B2EFD}"/>
              </a:ext>
            </a:extLst>
          </p:cNvPr>
          <p:cNvSpPr>
            <a:spLocks noChangeArrowheads="1"/>
          </p:cNvSpPr>
          <p:nvPr/>
        </p:nvSpPr>
        <p:spPr bwMode="auto">
          <a:xfrm>
            <a:off x="4272678" y="-288"/>
            <a:ext cx="6399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08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600" b="1" dirty="0">
              <a:latin typeface="Arial Black" panose="020B0A04020102020204" pitchFamily="34" charset="0"/>
              <a:ea typeface="Calibri" panose="020F0502020204030204" pitchFamily="34" charset="0"/>
              <a:cs typeface="Times New Roman" panose="02020603050405020304" pitchFamily="18" charset="0"/>
            </a:endParaRPr>
          </a:p>
          <a:p>
            <a:pPr algn="ctr" eaLnBrk="1" hangingPunct="1">
              <a:spcBef>
                <a:spcPct val="0"/>
              </a:spcBef>
              <a:buFontTx/>
              <a:buNone/>
            </a:pPr>
            <a:endParaRPr lang="en-US" altLang="ru-RU" sz="16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4258C87-D4DB-4398-AC45-E5A706A8DD59}"/>
              </a:ext>
            </a:extLst>
          </p:cNvPr>
          <p:cNvSpPr/>
          <p:nvPr/>
        </p:nvSpPr>
        <p:spPr>
          <a:xfrm>
            <a:off x="371475" y="857250"/>
            <a:ext cx="8501063" cy="461665"/>
          </a:xfrm>
          <a:prstGeom prst="rect">
            <a:avLst/>
          </a:prstGeom>
        </p:spPr>
        <p:txBody>
          <a:bodyPr>
            <a:spAutoFit/>
          </a:bodyPr>
          <a:lstStyle/>
          <a:p>
            <a:pPr fontAlgn="auto">
              <a:spcBef>
                <a:spcPts val="0"/>
              </a:spcBef>
              <a:spcAft>
                <a:spcPts val="0"/>
              </a:spcAft>
              <a:defRPr/>
            </a:pPr>
            <a:r>
              <a:rPr lang="ru-RU" sz="2400" dirty="0">
                <a:solidFill>
                  <a:schemeClr val="bg2">
                    <a:lumMod val="75000"/>
                  </a:schemeClr>
                </a:solidFill>
                <a:effectLst>
                  <a:outerShdw blurRad="38100" dist="38100" dir="2700000" algn="tl">
                    <a:srgbClr val="000000">
                      <a:alpha val="43137"/>
                    </a:srgbClr>
                  </a:outerShdw>
                </a:effectLst>
                <a:latin typeface="Arial Black" pitchFamily="34" charset="0"/>
                <a:cs typeface="+mn-cs"/>
              </a:rPr>
              <a:t>    </a:t>
            </a:r>
          </a:p>
        </p:txBody>
      </p:sp>
      <p:cxnSp>
        <p:nvCxnSpPr>
          <p:cNvPr id="3" name="Соединительная линия уступом 2">
            <a:extLst>
              <a:ext uri="{FF2B5EF4-FFF2-40B4-BE49-F238E27FC236}">
                <a16:creationId xmlns:a16="http://schemas.microsoft.com/office/drawing/2014/main" id="{583697D7-D3DB-4544-AE70-DA8E70F177E2}"/>
              </a:ext>
            </a:extLst>
          </p:cNvPr>
          <p:cNvCxnSpPr/>
          <p:nvPr/>
        </p:nvCxnSpPr>
        <p:spPr>
          <a:xfrm>
            <a:off x="3635375" y="3500438"/>
            <a:ext cx="73025" cy="127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 name="Прямоугольник: скругленные углы 1">
            <a:extLst>
              <a:ext uri="{FF2B5EF4-FFF2-40B4-BE49-F238E27FC236}">
                <a16:creationId xmlns:a16="http://schemas.microsoft.com/office/drawing/2014/main" id="{A2316AFA-DC7A-440A-89CC-B5338E024C5B}"/>
              </a:ext>
            </a:extLst>
          </p:cNvPr>
          <p:cNvSpPr/>
          <p:nvPr/>
        </p:nvSpPr>
        <p:spPr>
          <a:xfrm>
            <a:off x="5547410" y="1088082"/>
            <a:ext cx="2829360" cy="1452282"/>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solidFill>
                  <a:schemeClr val="tx1"/>
                </a:solidFill>
                <a:latin typeface="Arial" panose="020B0604020202020204" pitchFamily="34" charset="0"/>
                <a:cs typeface="Arial" panose="020B0604020202020204" pitchFamily="34" charset="0"/>
              </a:rPr>
              <a:t>ОПЕРАЦИОННАЯ </a:t>
            </a:r>
          </a:p>
        </p:txBody>
      </p:sp>
      <p:sp>
        <p:nvSpPr>
          <p:cNvPr id="9" name="Прямоугольник: скругленные углы 8">
            <a:extLst>
              <a:ext uri="{FF2B5EF4-FFF2-40B4-BE49-F238E27FC236}">
                <a16:creationId xmlns:a16="http://schemas.microsoft.com/office/drawing/2014/main" id="{75B0B9A8-706B-4917-B904-37659A9F40C3}"/>
              </a:ext>
            </a:extLst>
          </p:cNvPr>
          <p:cNvSpPr/>
          <p:nvPr/>
        </p:nvSpPr>
        <p:spPr>
          <a:xfrm>
            <a:off x="5547409" y="4130610"/>
            <a:ext cx="2829360" cy="1591111"/>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solidFill>
                  <a:schemeClr val="tx1"/>
                </a:solidFill>
                <a:latin typeface="Arial" panose="020B0604020202020204" pitchFamily="34" charset="0"/>
                <a:cs typeface="Arial" panose="020B0604020202020204" pitchFamily="34" charset="0"/>
              </a:rPr>
              <a:t>ОТДЕЛЕНИЕ РЕАНИМАЦИИ И ИНТЕНСИВНОЙ ТЕРАПИИ</a:t>
            </a:r>
          </a:p>
        </p:txBody>
      </p:sp>
      <p:pic>
        <p:nvPicPr>
          <p:cNvPr id="1028" name="Picture 4" descr="http://otravleniy.net/wp-content/uploads/2015/12/gospitalizatsiya.jpg">
            <a:extLst>
              <a:ext uri="{FF2B5EF4-FFF2-40B4-BE49-F238E27FC236}">
                <a16:creationId xmlns:a16="http://schemas.microsoft.com/office/drawing/2014/main" id="{A16EE131-9D0A-4F8D-A277-6B23A4E689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655" y="363990"/>
            <a:ext cx="4362345" cy="2455376"/>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низ 3">
            <a:extLst>
              <a:ext uri="{FF2B5EF4-FFF2-40B4-BE49-F238E27FC236}">
                <a16:creationId xmlns:a16="http://schemas.microsoft.com/office/drawing/2014/main" id="{0A445526-4FBE-441F-B644-05C83ABA5CD9}"/>
              </a:ext>
            </a:extLst>
          </p:cNvPr>
          <p:cNvSpPr/>
          <p:nvPr/>
        </p:nvSpPr>
        <p:spPr>
          <a:xfrm>
            <a:off x="6580094" y="2819366"/>
            <a:ext cx="502024" cy="95210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descr="http://okbnv.ru/upload/medialibrary/3b7/3b77f42cef284175630ea38c37af1b12.jpg">
            <a:extLst>
              <a:ext uri="{FF2B5EF4-FFF2-40B4-BE49-F238E27FC236}">
                <a16:creationId xmlns:a16="http://schemas.microsoft.com/office/drawing/2014/main" id="{31D41792-2C9F-41F1-977A-095A2C8F2A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61" y="3429000"/>
            <a:ext cx="4362344" cy="2994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384DC2B-C403-41DB-B955-9D5C0503C7EB}"/>
              </a:ext>
            </a:extLst>
          </p:cNvPr>
          <p:cNvSpPr/>
          <p:nvPr/>
        </p:nvSpPr>
        <p:spPr>
          <a:xfrm>
            <a:off x="4267201" y="655472"/>
            <a:ext cx="4673599" cy="830997"/>
          </a:xfrm>
          <a:prstGeom prst="rect">
            <a:avLst/>
          </a:prstGeom>
        </p:spPr>
        <p:txBody>
          <a:bodyPr wrap="square">
            <a:spAutoFit/>
          </a:bodyPr>
          <a:lstStyle/>
          <a:p>
            <a:pPr indent="228600" algn="ctr">
              <a:spcAft>
                <a:spcPts val="0"/>
              </a:spcAft>
            </a:pPr>
            <a:r>
              <a:rPr lang="ru-RU" sz="24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Ранний послеоперационный период</a:t>
            </a:r>
            <a:endParaRPr lang="ru-RU" sz="12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6148" name="Picture 4" descr="https://www.medcomrn.com/images/articles/how-nurses-can-protect-muscles-and-bones-at-work/health-care-workers-occupational-injuries.jpg">
            <a:extLst>
              <a:ext uri="{FF2B5EF4-FFF2-40B4-BE49-F238E27FC236}">
                <a16:creationId xmlns:a16="http://schemas.microsoft.com/office/drawing/2014/main" id="{67C98AE0-34AC-4998-B5B9-9089BD3134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53" y="2534803"/>
            <a:ext cx="3847048" cy="2126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s://st.depositphotos.com/1518767/1415/i/950/depositphotos_14156793-stock-photo-surgeons-operating-a-patient-belly.jpg">
            <a:extLst>
              <a:ext uri="{FF2B5EF4-FFF2-40B4-BE49-F238E27FC236}">
                <a16:creationId xmlns:a16="http://schemas.microsoft.com/office/drawing/2014/main" id="{E58E627B-9CBE-4663-96A2-069DFD9F5C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153" y="97956"/>
            <a:ext cx="3847048" cy="2281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4" name="Picture 10" descr="http://cardio-penza.ru/upload/medialibrary/67a/67a5fdf8de583cc07287c65ec3fe2651.jpg">
            <a:extLst>
              <a:ext uri="{FF2B5EF4-FFF2-40B4-BE49-F238E27FC236}">
                <a16:creationId xmlns:a16="http://schemas.microsoft.com/office/drawing/2014/main" id="{A1982AF1-FA7C-48DD-A1BD-AAB2BF0D7DB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584"/>
          <a:stretch/>
        </p:blipFill>
        <p:spPr bwMode="auto">
          <a:xfrm>
            <a:off x="215153" y="4816397"/>
            <a:ext cx="3847048" cy="1943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a:extLst>
              <a:ext uri="{FF2B5EF4-FFF2-40B4-BE49-F238E27FC236}">
                <a16:creationId xmlns:a16="http://schemas.microsoft.com/office/drawing/2014/main" id="{C99B5115-DB05-4B34-AC27-4EE757ACD682}"/>
              </a:ext>
            </a:extLst>
          </p:cNvPr>
          <p:cNvCxnSpPr>
            <a:cxnSpLocks/>
          </p:cNvCxnSpPr>
          <p:nvPr/>
        </p:nvCxnSpPr>
        <p:spPr>
          <a:xfrm>
            <a:off x="4935072" y="3598224"/>
            <a:ext cx="3847048"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B8BEEFE8-B779-4CD1-A3CD-E3C0F50C18B0}"/>
              </a:ext>
            </a:extLst>
          </p:cNvPr>
          <p:cNvSpPr/>
          <p:nvPr/>
        </p:nvSpPr>
        <p:spPr>
          <a:xfrm>
            <a:off x="4052050" y="2576882"/>
            <a:ext cx="5091950" cy="430887"/>
          </a:xfrm>
          <a:prstGeom prst="rect">
            <a:avLst/>
          </a:prstGeom>
        </p:spPr>
        <p:txBody>
          <a:bodyPr wrap="square">
            <a:spAutoFit/>
          </a:bodyPr>
          <a:lstStyle/>
          <a:p>
            <a:r>
              <a:rPr lang="ru-RU" sz="2200"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неосложненный       осложненный</a:t>
            </a:r>
            <a:endParaRPr lang="ru-RU" sz="2200" dirty="0">
              <a:solidFill>
                <a:schemeClr val="accent5">
                  <a:lumMod val="75000"/>
                </a:schemeClr>
              </a:solidFill>
            </a:endParaRPr>
          </a:p>
        </p:txBody>
      </p:sp>
      <p:sp>
        <p:nvSpPr>
          <p:cNvPr id="21" name="Прямоугольник 20">
            <a:extLst>
              <a:ext uri="{FF2B5EF4-FFF2-40B4-BE49-F238E27FC236}">
                <a16:creationId xmlns:a16="http://schemas.microsoft.com/office/drawing/2014/main" id="{EA274A3A-856C-4804-B1AF-086B1BC0EF77}"/>
              </a:ext>
            </a:extLst>
          </p:cNvPr>
          <p:cNvSpPr/>
          <p:nvPr/>
        </p:nvSpPr>
        <p:spPr>
          <a:xfrm>
            <a:off x="4715435" y="4248926"/>
            <a:ext cx="4428565" cy="1553054"/>
          </a:xfrm>
          <a:prstGeom prst="rect">
            <a:avLst/>
          </a:prstGeom>
        </p:spPr>
        <p:txBody>
          <a:bodyPr wrap="square">
            <a:spAutoFit/>
          </a:bodyPr>
          <a:lstStyle/>
          <a:p>
            <a:pPr marL="342900" indent="-342900">
              <a:lnSpc>
                <a:spcPct val="150000"/>
              </a:lnSpc>
              <a:spcAft>
                <a:spcPts val="0"/>
              </a:spcAft>
              <a:buFont typeface="Wingdings" panose="05000000000000000000" pitchFamily="2" charset="2"/>
              <a:buChar char="ü"/>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операционная травма</a:t>
            </a:r>
          </a:p>
          <a:p>
            <a:pPr marL="342900" indent="-342900">
              <a:lnSpc>
                <a:spcPct val="150000"/>
              </a:lnSpc>
              <a:spcAft>
                <a:spcPts val="0"/>
              </a:spcAft>
              <a:buFont typeface="Wingdings" panose="05000000000000000000" pitchFamily="2" charset="2"/>
              <a:buChar char="ü"/>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последствия наркоза</a:t>
            </a:r>
          </a:p>
          <a:p>
            <a:pPr marL="342900" indent="-342900">
              <a:lnSpc>
                <a:spcPct val="150000"/>
              </a:lnSpc>
              <a:spcAft>
                <a:spcPts val="0"/>
              </a:spcAft>
              <a:buFont typeface="Wingdings" panose="05000000000000000000" pitchFamily="2" charset="2"/>
              <a:buChar char="ü"/>
            </a:pPr>
            <a:r>
              <a:rPr lang="ru-RU"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вынужденное положение</a:t>
            </a:r>
          </a:p>
        </p:txBody>
      </p:sp>
      <p:cxnSp>
        <p:nvCxnSpPr>
          <p:cNvPr id="18" name="Прямая со стрелкой 17">
            <a:extLst>
              <a:ext uri="{FF2B5EF4-FFF2-40B4-BE49-F238E27FC236}">
                <a16:creationId xmlns:a16="http://schemas.microsoft.com/office/drawing/2014/main" id="{36037C91-51AB-402B-8FFB-C9B7EE731163}"/>
              </a:ext>
            </a:extLst>
          </p:cNvPr>
          <p:cNvCxnSpPr>
            <a:cxnSpLocks/>
          </p:cNvCxnSpPr>
          <p:nvPr/>
        </p:nvCxnSpPr>
        <p:spPr>
          <a:xfrm flipH="1">
            <a:off x="5563194" y="1624969"/>
            <a:ext cx="949573" cy="99854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1C4D2216-2467-4ABD-ADBA-EB4C584135B7}"/>
              </a:ext>
            </a:extLst>
          </p:cNvPr>
          <p:cNvCxnSpPr>
            <a:cxnSpLocks/>
          </p:cNvCxnSpPr>
          <p:nvPr/>
        </p:nvCxnSpPr>
        <p:spPr>
          <a:xfrm rot="16200000" flipH="1">
            <a:off x="6436475" y="1690304"/>
            <a:ext cx="1013074" cy="86049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Номер слайда 2">
            <a:extLst>
              <a:ext uri="{FF2B5EF4-FFF2-40B4-BE49-F238E27FC236}">
                <a16:creationId xmlns:a16="http://schemas.microsoft.com/office/drawing/2014/main" id="{2A89A4FF-B6C1-4D9E-80A2-DBDB518CC9E0}"/>
              </a:ext>
            </a:extLst>
          </p:cNvPr>
          <p:cNvSpPr>
            <a:spLocks noGrp="1"/>
          </p:cNvSpPr>
          <p:nvPr>
            <p:ph type="sldNum" sz="quarter" idx="12"/>
          </p:nvPr>
        </p:nvSpPr>
        <p:spPr/>
        <p:txBody>
          <a:bodyPr/>
          <a:lstStyle/>
          <a:p>
            <a:fld id="{CC064BE1-1AF0-4BDF-ADD5-60EB53686AF1}" type="slidenum">
              <a:rPr lang="ru-RU" smtClean="0"/>
              <a:pPr/>
              <a:t>6</a:t>
            </a:fld>
            <a:endParaRPr lang="ru-RU"/>
          </a:p>
        </p:txBody>
      </p:sp>
    </p:spTree>
    <p:extLst>
      <p:ext uri="{BB962C8B-B14F-4D97-AF65-F5344CB8AC3E}">
        <p14:creationId xmlns:p14="http://schemas.microsoft.com/office/powerpoint/2010/main" val="638591958"/>
      </p:ext>
    </p:extLst>
  </p:cSld>
  <p:clrMapOvr>
    <a:masterClrMapping/>
  </p:clrMapOvr>
  <mc:AlternateContent xmlns:mc="http://schemas.openxmlformats.org/markup-compatibility/2006" xmlns:p14="http://schemas.microsoft.com/office/powerpoint/2010/main">
    <mc:Choice Requires="p14">
      <p:transition spd="slow" p14:dur="150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5E8EC27-A36D-470F-8360-2DB280411F0A}"/>
              </a:ext>
            </a:extLst>
          </p:cNvPr>
          <p:cNvSpPr/>
          <p:nvPr/>
        </p:nvSpPr>
        <p:spPr>
          <a:xfrm>
            <a:off x="365760" y="806208"/>
            <a:ext cx="4572000" cy="3970318"/>
          </a:xfrm>
          <a:prstGeom prst="rect">
            <a:avLst/>
          </a:prstGeom>
        </p:spPr>
        <p:txBody>
          <a:bodyPr wrap="square">
            <a:spAutoFit/>
          </a:bodyPr>
          <a:lstStyle/>
          <a:p>
            <a:pPr>
              <a:defRPr/>
            </a:pPr>
            <a:r>
              <a:rPr lang="ru-RU" dirty="0"/>
              <a:t> </a:t>
            </a:r>
            <a:r>
              <a:rPr lang="ru-RU" sz="2400" b="1" dirty="0">
                <a:latin typeface="Arial" panose="020B0604020202020204" pitchFamily="34" charset="0"/>
                <a:cs typeface="Arial" panose="020B0604020202020204" pitchFamily="34" charset="0"/>
              </a:rPr>
              <a:t>Основные задачи </a:t>
            </a:r>
            <a:r>
              <a:rPr lang="ru-RU" sz="2400" b="1" dirty="0">
                <a:solidFill>
                  <a:schemeClr val="accent5">
                    <a:lumMod val="75000"/>
                  </a:schemeClr>
                </a:solidFill>
                <a:latin typeface="Arial" panose="020B0604020202020204" pitchFamily="34" charset="0"/>
                <a:cs typeface="Arial" panose="020B0604020202020204" pitchFamily="34" charset="0"/>
              </a:rPr>
              <a:t>неосложненного послеоперационного периода</a:t>
            </a:r>
          </a:p>
          <a:p>
            <a:pPr>
              <a:defRPr/>
            </a:pPr>
            <a:endParaRPr lang="ru-RU"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defRPr/>
            </a:pPr>
            <a:r>
              <a:rPr lang="ru-RU" sz="2200" b="1" dirty="0">
                <a:latin typeface="Arial" panose="020B0604020202020204" pitchFamily="34" charset="0"/>
                <a:cs typeface="Arial" panose="020B0604020202020204" pitchFamily="34" charset="0"/>
              </a:rPr>
              <a:t>коррекция изменений в организме</a:t>
            </a:r>
          </a:p>
          <a:p>
            <a:pPr marL="342900" lvl="0" indent="-342900">
              <a:buFont typeface="Wingdings" panose="05000000000000000000" pitchFamily="2" charset="2"/>
              <a:buChar char="ü"/>
              <a:defRPr/>
            </a:pPr>
            <a:endParaRPr lang="ru-RU" sz="22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defRPr/>
            </a:pPr>
            <a:r>
              <a:rPr lang="ru-RU" sz="2200" b="1" dirty="0">
                <a:latin typeface="Arial" panose="020B0604020202020204" pitchFamily="34" charset="0"/>
                <a:cs typeface="Arial" panose="020B0604020202020204" pitchFamily="34" charset="0"/>
              </a:rPr>
              <a:t> контроль функционального состояния основных органов и систем</a:t>
            </a:r>
            <a:r>
              <a:rPr lang="ru-RU" sz="2200" dirty="0">
                <a:latin typeface="Arial" panose="020B0604020202020204" pitchFamily="34" charset="0"/>
                <a:cs typeface="Arial" panose="020B0604020202020204" pitchFamily="34" charset="0"/>
              </a:rPr>
              <a:t>.</a:t>
            </a:r>
          </a:p>
        </p:txBody>
      </p:sp>
      <p:pic>
        <p:nvPicPr>
          <p:cNvPr id="1028" name="Picture 4" descr="https://pp.userapi.com/c849536/v849536824/75acb/IKJH_mOrxzE.jpg">
            <a:extLst>
              <a:ext uri="{FF2B5EF4-FFF2-40B4-BE49-F238E27FC236}">
                <a16:creationId xmlns:a16="http://schemas.microsoft.com/office/drawing/2014/main" id="{7831D640-13D9-4630-A7F4-AE72E4BD0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59" y="3259089"/>
            <a:ext cx="4078225" cy="34265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8" name="Picture 14" descr="https://med-kontakt.ru/upload/iblock/b19/AdobeStock_159243132.jpeg">
            <a:extLst>
              <a:ext uri="{FF2B5EF4-FFF2-40B4-BE49-F238E27FC236}">
                <a16:creationId xmlns:a16="http://schemas.microsoft.com/office/drawing/2014/main" id="{12C02896-644C-4D83-AAF6-90C6ADFB9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758" y="172336"/>
            <a:ext cx="4206242" cy="308675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796C574C-2686-4598-865B-71AA77A40E66}"/>
              </a:ext>
            </a:extLst>
          </p:cNvPr>
          <p:cNvSpPr>
            <a:spLocks noGrp="1"/>
          </p:cNvSpPr>
          <p:nvPr>
            <p:ph type="sldNum" sz="quarter" idx="12"/>
          </p:nvPr>
        </p:nvSpPr>
        <p:spPr/>
        <p:txBody>
          <a:bodyPr/>
          <a:lstStyle/>
          <a:p>
            <a:fld id="{CC064BE1-1AF0-4BDF-ADD5-60EB53686AF1}" type="slidenum">
              <a:rPr lang="ru-RU" smtClean="0"/>
              <a:pPr/>
              <a:t>7</a:t>
            </a:fld>
            <a:endParaRPr lang="ru-RU"/>
          </a:p>
        </p:txBody>
      </p:sp>
    </p:spTree>
    <p:extLst>
      <p:ext uri="{BB962C8B-B14F-4D97-AF65-F5344CB8AC3E}">
        <p14:creationId xmlns:p14="http://schemas.microsoft.com/office/powerpoint/2010/main" val="10967145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993BDE0-025B-4853-AA33-807F435501C1}"/>
              </a:ext>
            </a:extLst>
          </p:cNvPr>
          <p:cNvSpPr/>
          <p:nvPr/>
        </p:nvSpPr>
        <p:spPr>
          <a:xfrm>
            <a:off x="228600" y="330201"/>
            <a:ext cx="8559800" cy="461665"/>
          </a:xfrm>
          <a:prstGeom prst="rect">
            <a:avLst/>
          </a:prstGeom>
        </p:spPr>
        <p:txBody>
          <a:bodyPr wrap="square">
            <a:spAutoFit/>
          </a:bodyPr>
          <a:lstStyle/>
          <a:p>
            <a:pPr algn="ctr"/>
            <a:r>
              <a:rPr lang="ru-RU" sz="2400" b="1" dirty="0">
                <a:solidFill>
                  <a:schemeClr val="accent5">
                    <a:lumMod val="75000"/>
                  </a:schemeClr>
                </a:solidFill>
                <a:latin typeface="Arial" panose="020B0604020202020204" pitchFamily="34" charset="0"/>
                <a:cs typeface="Arial" panose="020B0604020202020204" pitchFamily="34" charset="0"/>
              </a:rPr>
              <a:t>Неосложненный послеоперационный период</a:t>
            </a:r>
          </a:p>
        </p:txBody>
      </p:sp>
      <p:sp>
        <p:nvSpPr>
          <p:cNvPr id="4" name="Прямоугольник 3">
            <a:extLst>
              <a:ext uri="{FF2B5EF4-FFF2-40B4-BE49-F238E27FC236}">
                <a16:creationId xmlns:a16="http://schemas.microsoft.com/office/drawing/2014/main" id="{BA56806B-ED80-4DBD-AF9C-BAB5B2C60A2A}"/>
              </a:ext>
            </a:extLst>
          </p:cNvPr>
          <p:cNvSpPr/>
          <p:nvPr/>
        </p:nvSpPr>
        <p:spPr>
          <a:xfrm>
            <a:off x="377370" y="1595021"/>
            <a:ext cx="8534401" cy="4832092"/>
          </a:xfrm>
          <a:prstGeom prst="rect">
            <a:avLst/>
          </a:prstGeom>
        </p:spPr>
        <p:txBody>
          <a:bodyPr wrap="square">
            <a:spAutoFit/>
          </a:bodyPr>
          <a:lstStyle/>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оценка сознания пациента и проведение мероприятий, направленных на его восстановление</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борьба с болью</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правильное положение в постели </a:t>
            </a:r>
            <a:r>
              <a:rPr lang="ru-RU" sz="2200" dirty="0">
                <a:latin typeface="Arial" panose="020B0604020202020204" pitchFamily="34" charset="0"/>
                <a:cs typeface="Arial" panose="020B0604020202020204" pitchFamily="34" charset="0"/>
              </a:rPr>
              <a:t>(приподнят головной конец)</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предупреждение и лечение дыхательной недостаточности, осуществление профессионального ухода за </a:t>
            </a:r>
            <a:r>
              <a:rPr lang="ru-RU" sz="2200" b="1" dirty="0" err="1">
                <a:latin typeface="Arial" panose="020B0604020202020204" pitchFamily="34" charset="0"/>
                <a:cs typeface="Arial" panose="020B0604020202020204" pitchFamily="34" charset="0"/>
              </a:rPr>
              <a:t>интубационной</a:t>
            </a:r>
            <a:r>
              <a:rPr lang="ru-RU" sz="2200" b="1" dirty="0">
                <a:latin typeface="Arial" panose="020B0604020202020204" pitchFamily="34" charset="0"/>
                <a:cs typeface="Arial" panose="020B0604020202020204" pitchFamily="34" charset="0"/>
              </a:rPr>
              <a:t> трубкой</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предупреждение развития раневой  и катетер-ассоциированной инфекций</a:t>
            </a:r>
          </a:p>
        </p:txBody>
      </p:sp>
      <p:sp>
        <p:nvSpPr>
          <p:cNvPr id="2" name="Номер слайда 1">
            <a:extLst>
              <a:ext uri="{FF2B5EF4-FFF2-40B4-BE49-F238E27FC236}">
                <a16:creationId xmlns:a16="http://schemas.microsoft.com/office/drawing/2014/main" id="{EEDFBC45-A728-4680-8C22-79B0F681074C}"/>
              </a:ext>
            </a:extLst>
          </p:cNvPr>
          <p:cNvSpPr>
            <a:spLocks noGrp="1"/>
          </p:cNvSpPr>
          <p:nvPr>
            <p:ph type="sldNum" sz="quarter" idx="12"/>
          </p:nvPr>
        </p:nvSpPr>
        <p:spPr/>
        <p:txBody>
          <a:bodyPr/>
          <a:lstStyle/>
          <a:p>
            <a:fld id="{CC064BE1-1AF0-4BDF-ADD5-60EB53686AF1}" type="slidenum">
              <a:rPr lang="ru-RU" smtClean="0"/>
              <a:pPr/>
              <a:t>8</a:t>
            </a:fld>
            <a:endParaRPr lang="ru-RU"/>
          </a:p>
        </p:txBody>
      </p:sp>
    </p:spTree>
    <p:extLst>
      <p:ext uri="{BB962C8B-B14F-4D97-AF65-F5344CB8AC3E}">
        <p14:creationId xmlns:p14="http://schemas.microsoft.com/office/powerpoint/2010/main" val="233987805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993BDE0-025B-4853-AA33-807F435501C1}"/>
              </a:ext>
            </a:extLst>
          </p:cNvPr>
          <p:cNvSpPr/>
          <p:nvPr/>
        </p:nvSpPr>
        <p:spPr>
          <a:xfrm>
            <a:off x="228600" y="330201"/>
            <a:ext cx="8559800" cy="461665"/>
          </a:xfrm>
          <a:prstGeom prst="rect">
            <a:avLst/>
          </a:prstGeom>
        </p:spPr>
        <p:txBody>
          <a:bodyPr wrap="square">
            <a:spAutoFit/>
          </a:bodyPr>
          <a:lstStyle/>
          <a:p>
            <a:pPr algn="ctr"/>
            <a:r>
              <a:rPr lang="ru-RU" sz="2400" b="1" dirty="0">
                <a:solidFill>
                  <a:schemeClr val="accent5">
                    <a:lumMod val="75000"/>
                  </a:schemeClr>
                </a:solidFill>
                <a:latin typeface="Arial" panose="020B0604020202020204" pitchFamily="34" charset="0"/>
                <a:cs typeface="Arial" panose="020B0604020202020204" pitchFamily="34" charset="0"/>
              </a:rPr>
              <a:t>Неосложненный послеоперационный период</a:t>
            </a:r>
          </a:p>
        </p:txBody>
      </p:sp>
      <p:sp>
        <p:nvSpPr>
          <p:cNvPr id="4" name="Прямоугольник 3">
            <a:extLst>
              <a:ext uri="{FF2B5EF4-FFF2-40B4-BE49-F238E27FC236}">
                <a16:creationId xmlns:a16="http://schemas.microsoft.com/office/drawing/2014/main" id="{BA56806B-ED80-4DBD-AF9C-BAB5B2C60A2A}"/>
              </a:ext>
            </a:extLst>
          </p:cNvPr>
          <p:cNvSpPr/>
          <p:nvPr/>
        </p:nvSpPr>
        <p:spPr>
          <a:xfrm>
            <a:off x="452648" y="1141766"/>
            <a:ext cx="8559800" cy="5170646"/>
          </a:xfrm>
          <a:prstGeom prst="rect">
            <a:avLst/>
          </a:prstGeom>
        </p:spPr>
        <p:txBody>
          <a:bodyPr wrap="square">
            <a:spAutoFit/>
          </a:bodyPr>
          <a:lstStyle/>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коррекция системы кровообращения</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коррекция водно-электролитного обмена</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восстановление пассажа по желудочно-кишечному тракту</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 ранняя </a:t>
            </a:r>
            <a:r>
              <a:rPr lang="ru-RU" sz="2200" b="1" dirty="0" err="1">
                <a:latin typeface="Arial" panose="020B0604020202020204" pitchFamily="34" charset="0"/>
                <a:cs typeface="Arial" panose="020B0604020202020204" pitchFamily="34" charset="0"/>
              </a:rPr>
              <a:t>нутритивная</a:t>
            </a:r>
            <a:r>
              <a:rPr lang="ru-RU" sz="2200" b="1" dirty="0">
                <a:latin typeface="Arial" panose="020B0604020202020204" pitchFamily="34" charset="0"/>
                <a:cs typeface="Arial" panose="020B0604020202020204" pitchFamily="34" charset="0"/>
              </a:rPr>
              <a:t> поддержка (</a:t>
            </a:r>
            <a:r>
              <a:rPr lang="ru-RU" sz="2200" b="1" dirty="0" err="1">
                <a:latin typeface="Arial" panose="020B0604020202020204" pitchFamily="34" charset="0"/>
                <a:cs typeface="Arial" panose="020B0604020202020204" pitchFamily="34" charset="0"/>
              </a:rPr>
              <a:t>энтеральное</a:t>
            </a:r>
            <a:r>
              <a:rPr lang="ru-RU" sz="2200" b="1" dirty="0">
                <a:latin typeface="Arial" panose="020B0604020202020204" pitchFamily="34" charset="0"/>
                <a:cs typeface="Arial" panose="020B0604020202020204" pitchFamily="34" charset="0"/>
              </a:rPr>
              <a:t> и/или парентеральное питание)</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контроль функции выделительной системы</a:t>
            </a:r>
          </a:p>
          <a:p>
            <a:pPr marL="285750" lvl="0" indent="-285750">
              <a:buFont typeface="Wingdings" panose="05000000000000000000" pitchFamily="2" charset="2"/>
              <a:buChar char="ü"/>
            </a:pPr>
            <a:endParaRPr lang="ru-RU" sz="22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ru-RU" sz="2200" b="1" dirty="0">
                <a:latin typeface="Arial" panose="020B0604020202020204" pitchFamily="34" charset="0"/>
                <a:cs typeface="Arial" panose="020B0604020202020204" pitchFamily="34" charset="0"/>
              </a:rPr>
              <a:t>проведение этиотропной и патогенетической терапии </a:t>
            </a:r>
            <a:r>
              <a:rPr lang="ru-RU" sz="2200" dirty="0">
                <a:latin typeface="Arial" panose="020B0604020202020204" pitchFamily="34" charset="0"/>
                <a:cs typeface="Arial" panose="020B0604020202020204" pitchFamily="34" charset="0"/>
              </a:rPr>
              <a:t>(антибактериальная терапия, назначение глюкокортикоидов, предупреждение тромбоэмболических осложнений и т. д.)</a:t>
            </a:r>
          </a:p>
        </p:txBody>
      </p:sp>
      <p:sp>
        <p:nvSpPr>
          <p:cNvPr id="2" name="Номер слайда 1">
            <a:extLst>
              <a:ext uri="{FF2B5EF4-FFF2-40B4-BE49-F238E27FC236}">
                <a16:creationId xmlns:a16="http://schemas.microsoft.com/office/drawing/2014/main" id="{E1319DCF-EE10-4592-B146-CD62D5B1C11F}"/>
              </a:ext>
            </a:extLst>
          </p:cNvPr>
          <p:cNvSpPr>
            <a:spLocks noGrp="1"/>
          </p:cNvSpPr>
          <p:nvPr>
            <p:ph type="sldNum" sz="quarter" idx="12"/>
          </p:nvPr>
        </p:nvSpPr>
        <p:spPr/>
        <p:txBody>
          <a:bodyPr/>
          <a:lstStyle/>
          <a:p>
            <a:fld id="{CC064BE1-1AF0-4BDF-ADD5-60EB53686AF1}" type="slidenum">
              <a:rPr lang="ru-RU" smtClean="0"/>
              <a:pPr/>
              <a:t>9</a:t>
            </a:fld>
            <a:endParaRPr lang="ru-RU"/>
          </a:p>
        </p:txBody>
      </p:sp>
    </p:spTree>
    <p:extLst>
      <p:ext uri="{BB962C8B-B14F-4D97-AF65-F5344CB8AC3E}">
        <p14:creationId xmlns:p14="http://schemas.microsoft.com/office/powerpoint/2010/main" val="600952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TotalTime>
  <Words>1963</Words>
  <Application>Microsoft Office PowerPoint</Application>
  <PresentationFormat>Экран (4:3)</PresentationFormat>
  <Paragraphs>288</Paragraphs>
  <Slides>27</Slides>
  <Notes>27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Arial</vt:lpstr>
      <vt:lpstr>Arial Black</vt:lpstr>
      <vt:lpstr>Calibri</vt:lpstr>
      <vt:lpstr>Calibri Light</vt:lpstr>
      <vt:lpstr>Impact</vt:lpstr>
      <vt:lpstr>Times New Roman</vt:lpstr>
      <vt:lpstr>Wingdings</vt:lpstr>
      <vt:lpstr>Wingdings 2</vt:lpstr>
      <vt:lpstr>HDOfficeLightV0</vt:lpstr>
      <vt:lpstr>Презентация PowerPoint</vt:lpstr>
      <vt:lpstr>Послеоперационный период  –  промежуток времени от окончания операции до выздоровления пациента или перевода его на инвалидность  </vt:lpstr>
      <vt:lpstr>Презентация PowerPoint</vt:lpstr>
      <vt:lpstr>Основные задачи  послеоперационного периода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Ксения хасьянова</dc:creator>
  <cp:lastModifiedBy>Елена Хасьянова</cp:lastModifiedBy>
  <cp:revision>52</cp:revision>
  <dcterms:created xsi:type="dcterms:W3CDTF">2019-05-24T05:16:06Z</dcterms:created>
  <dcterms:modified xsi:type="dcterms:W3CDTF">2023-02-15T19:35:46Z</dcterms:modified>
</cp:coreProperties>
</file>