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331" r:id="rId2"/>
    <p:sldId id="257" r:id="rId3"/>
    <p:sldId id="258" r:id="rId4"/>
    <p:sldId id="259" r:id="rId5"/>
    <p:sldId id="260" r:id="rId6"/>
    <p:sldId id="261" r:id="rId7"/>
    <p:sldId id="262" r:id="rId8"/>
    <p:sldId id="329" r:id="rId9"/>
    <p:sldId id="330" r:id="rId10"/>
    <p:sldId id="265" r:id="rId11"/>
    <p:sldId id="263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6" r:id="rId30"/>
    <p:sldId id="324" r:id="rId31"/>
    <p:sldId id="325" r:id="rId32"/>
    <p:sldId id="280" r:id="rId33"/>
    <p:sldId id="313" r:id="rId34"/>
    <p:sldId id="314" r:id="rId35"/>
    <p:sldId id="326" r:id="rId36"/>
    <p:sldId id="327" r:id="rId37"/>
    <p:sldId id="289" r:id="rId38"/>
    <p:sldId id="32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8" autoAdjust="0"/>
    <p:restoredTop sz="55950" autoAdjust="0"/>
  </p:normalViewPr>
  <p:slideViewPr>
    <p:cSldViewPr>
      <p:cViewPr>
        <p:scale>
          <a:sx n="78" d="100"/>
          <a:sy n="78" d="100"/>
        </p:scale>
        <p:origin x="452" y="-1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994CB-F01D-4B6F-8A46-2096AE4286D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5DC6-8D77-4B29-8857-83AE63C51E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2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Имплантируемые порты (порт-катетеры или порт-системы)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полностью имплантируется под кожу. Медицинские препараты вводятся в катетер через прокалываемую кожу. Некоторые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порт-катетеры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имеют камеру (резервуар). После заполнения камеры медицинский препарат медленно выделяется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кровоток.После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имплантации можно осуществлять венозный доступ через порт при помощи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нережущей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иглы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Губера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вводится через кожу. Перед введением иглы кожу необходимо обрабатывать антисептиком. Порт-катетеры намного более удобны для проведения терапии на дому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проведения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гемодиализа.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-катетеры, применяют у пациентов, которым необходим краткий венозный доступ при проведении долгосрочной терапии.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Периферически-имплантируемый центральный венозный катетер (ПИК-катетер)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ПИК-катетер -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малоинвазивное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устройство для обеспечения длительного центрального венозного доступа. Катетер имплантируется в поверхностную подкожную вену руки. Имплантация ПИК-катетера проводится с соблюдением максимального стерильного барьера под обязательным контролем УЗИ. ПИК-катетер подходит для краткосрочного и среднего по длительности использования (от 6 дней до 6 месяцев, показан для амбулаторного и стационарного лечения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9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Техническое описание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зависимости от их назначения, катетеры могут иметь разное количество просветов (1, 2-х и 3-х просветные катетеры). Некоторые катетеры могут иметь 4 или 5 просветов, что зависит от целей их применения.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Катетеры из полиуретана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тефлона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инфицируются реже, чем поли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этиленовые и поливинилхлоридные. Использование катетеров с анти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микробным покрытием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сульфадиазин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серебра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хлоргексидин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снижает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 КАИК в течение 14 суток после катетеризации.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Катетер, как правило, закрепляется лигатурой или скрепками, а сверху закрывается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адгезивной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окклюзивной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повязкой. Регулярное промывание просвета катетера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физраствором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раствором, содержащим гепарин, поддерживает просвет катетера открытым и предотвращает тромбоз.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Средняя продолжительность функционирования катетера состав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ляет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дней (от 1 до 377 дней, для имплантируемого порта — до 5 лет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Постановка центральных катетеров под контролем ультразвука представляет собой золотой стандарт обеспечения венозного доступа.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Обязателен рентген-контроль органов грудной клетки после введения ЦВК в вены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брахео-цефального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ствола.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2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Весь медицинский персонал лечебного учреждения должен знать правила введения и эксплуатации венозных катетеров. Категория IA.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в виде «Протоколов венозного доступа» принимаются и утверждаются в каждом лечебном учреждении с учетом профессиональных возможностей медицинского персонала, технического обеспечения ЛПУ, потребностей пациентов. «Протоколы» должны быть едины для всех.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 работе с ЦВК может быть допущен средний медицинский персонал прошедший тренинги по эксплуатации ЦВК на муляже, владеющий ручными навыками и правилами профилактики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катетер-ассоциированной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инфекции кровообращения. Категория IA.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УХОД ЗА ЦВК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перевязка выполняется через 24 часа после установки ЦВК.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Интервалы между последующими  плановыми  перевязками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определяются качеством перевязочного материала: обычные  марлевые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повязки должны заменяться ежедневно. Специальные самоклеющиеся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повязки позволяют увеличить интервал до 3—7 суток. При загрязнении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повязки, появлении  у пациента жалоб или любых признаках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неблагополучия выполняются внеплановые перевязки.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Запрещаются перегибы катетера, наложение на катетер непредусмотренных конструкцией зажимов, попадание воздуха в катетер.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 выявления проблем, связанных с катетером: боль, отёчность руки, промокание повязки кровью, экссудатом или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средой, повышение температуры, изломы катетера, — немедленно сообщить лечащему врачу.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удалить  кровь или экссудат с раны входного отверстия катетера и кожи вокруг неё, применяя 0.9% раствор натрия хлорида.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Кожу вокруг катетера обработать асептическим раствором, площадью превышающей повязку.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Обработку необходимо проводить круговыми движениями от центра к периферии. Повторить процедуру три раза, используя каждый раз новую марлевую салфетку, обильно смоченную антисептиком.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Кожу обрабатывать антисептиком в течение минимум 30 секунд; выдержать экспозицию, чтобы кожа высохла; не промокать антисептик.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Не рекомендуется наносить под повязку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антимикробные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мази или кремы в области входа катетера в кожу.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Повязки, содержащие подушечку, пропитанную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хлоргексидина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глюконатом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являются эффективным средством по снижению бактериальной колонизации в области входа катетера в кожу.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Эксплуатацию катетера проводить шприцем с объемом не менее 10 мл. Категория IA.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Поток жидкости, вводимый шприцем 3 мл формирует давление на стенку катетера и внутреннюю оболочку вены в 25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(1250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Hg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тем самым создает риски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травматизации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интимы вены и целостности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катетера.Шприц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объемом 10 мл формирует поток жидкости с давлением 8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(400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Hg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что является щадящим режимом для стенок катетера и вены.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Рекомендация 39.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Промывать катетер 10 мл шприцем, прерывистым введением физиологического раствора 0,9%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Категория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IA.От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техники введения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физраствора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зависит тип течения жидкости в просвете катетера - ламинарное или турбулентное. От типа течения жидкости зависит эффективность промывания просвета катетера после введения препаратов крови,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белок-содержащих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растворов, концентрированных лекарственных средств. Непрерывное введение раствора одним болюсом является наименее эффективным способом промывания катетера. Прерывистое введение жидкости - 10 последовательных болюсов по 1 мл с интервалом 0,4 сек создает неустойчивый компонент в потоке, обеспечивает максимальную эффективность (90+/-3%) промывания просвета катетера.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Рекомендация 40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 длительном перерыве в эксплуатации катетера оставлять замок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гепаринизированным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физиологическим раствором 0,9%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Категория IA.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Гепаринизированный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физраствор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0,9% раствор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 мл которого содержит 10 - 1000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гепарина.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безопасно, с точки зрения профилактики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катетер-ассоциированной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инфекции кровообращения, вводить замок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официнальным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раствором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ТаурЛок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Приготовление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гепаринизированного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физиологического раствора 100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гепарина в 1 мл 0,9%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предполагает цепочку действий – набрать в шприц 1 мл гепарина (5000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развести его в 50 мл 0,9% раствора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затем из этого флакона набрать в 10 мл шприц расчетную дозу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гепаринового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замка. Чем больше манипуляций проводится для приготовления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гепаринизированного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физраствора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тем выше риски инфицирования. 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если используется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гепариновый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«замок», его объем не должен превышать объем просвета катетера и дополнительных устройств (если они есть), чтобы избежать  введение гепарина в системный кровоток пациента.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объем просвета катетера, как правило, около 1 мл и объем подкожной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безыгольной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части катетера около 0.1 мл, поэтому достаточно (минимум) 2-3 мл раствора для промывания катетера.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соблюдать технику асептики: канюлю катетера следует обрабатывать одноразовыми тампонами или салфетками, пропитанными 70% спиртом или спиртовым раствором антисептика, и дать раствору высохнуть перед введением лекарственных препаратов в канюлю катетера.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Замена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инфузионной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Необходимо убедиться, что все компоненты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 являются совместимыми, включая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безыгольные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внутрисосудистые устройства, для минимизации протечек и разрывов в системе: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дополнительные компоненты должны иметь систему присоединения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люэр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 не содержащие растворы липидов, крови или препаратов крови можно заменять каждые 24 часа, за исключением тех случаев, когда они временно отсоединялись или произошла замена катетера.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Необходимо заменить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инфузионную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систему после вливания липидов/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липид-содержащего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парентерального питания сразу же после прекращения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не позднее 24-х часов.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Системы, используемые для вливания химиотерапевтических препаратов необходимо заменять сразу же после прекращения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93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заменять системы, использованные для вливания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пропофола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позже, чем через 12 часов или в соответствии с рекомендациями производителя.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Компоненты крови должны переливаться с помощью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 специально предназначенных для этой цели. Она должна включать в себя стандартный фильтр, который предназначен для удаления сгустков и комочков, которые могли образоваться в процессе сбора и хранения крови. Рекомендуется использовать фильтр с порами размером 170-200 микрон4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Центральный венозный катетер  —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используемый в медицине для катетеризации центральных вен (подключичная вена, внутренняя яремная вена, бедренная вена).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82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отсоединять от катетера систему при длительной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т.к. это повышает риски инфицирования и нарушения проходимости катетера.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При каждой остановке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  отсоединением системы необходима её замена: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Если систему необходимо заменить, ее отсоединяют от катетера и утилизируют, присоединяют новую систему с соблюдением техники асептики и стандартных предосторожностей.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Систему необходимо заменить сразу же при подозрении на контаминацию, а также, если нарушена ее целостность.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Нельзя временно отсоединять и потом вновь присоединять ту же систему, если возникает необходимость прервать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(например, при походах пациента в душ или туалет), т.к. это повышает риск инфицирования и окклюзии катетера.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53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Осложнения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Введение центрального венозного катетера может повлечь за собой ряд осложнений.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Выделяют следующие группы осложнений: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Механические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5—19% случаев: пневмоторакс, гемоторакс или гидроторакс; неправильное положение катетера; окклюзия катетера; разрыв катетера; миграция катетера; перфорация или разрыв сосудов; пункция артерии; кровотечение; гематома; тампонада сердца; воздушная эмболия и тромбоэмболия; нарушения ритма сердца.</a:t>
            </a:r>
          </a:p>
          <a:p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Гнойносептические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5—26% случаев: инфицирование в области установки катетера; тромбофлебиты центральных вен; нагноение гематом и кровоизлияний в ткани вплоть до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абсцедирования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образования флегмон; эндокардит; септицемия;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катетерассоциированный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сепсис.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83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Катетер-ассоциированные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инфекции кровотока (КАИК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Катетер-ассоциированные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инфекции кровотока (КАИК) – группы инфекционных заболеваний, развивающихся у человека в результате использования сосудистого катетера для введения лекарственных средств при оказании ему медицинской помощи. КАИК являются составной частью инфекций, связанных с оказанием медицинской помощи (ИСМП).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82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мер для предотвращения КАИК включает в себя: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обучение медицинского персонала особенностям ухода за ЦВК и информирование о потенциальных осложнениях;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диагностику КАИК,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9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22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снижения частоты КАИК во многих странах разработаны национальные программы по контролю заболеваемости пациентов ИСМП и стандарты по уходу за центральными и периферическими катетерами. В Российской Федерации базовые требования профилактики КАИК закреплены на законодательном уровне в </a:t>
            </a:r>
            <a:r>
              <a:rPr lang="ru-RU" sz="1200" b="1" u="sng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СанПиН 2.1.3684-21 "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(2021 г.) и разработаны клинические рекомендации, по техники соблюдения асептики при различных манипуляциях, связанных с внутривенным катетером. Четкое соблюдение свода этих правил позволяет значительно снизить частоту возникающих осложнений.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9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Ключевыми рекомендациями протоколов по введению и уходу за ЦВК являются: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Гигиена рук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Соблюдение максимальных барьерных предосторожностей (полное укрывание пациента, использование стерильных халатов, перчаток, масок и т.д.)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06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24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Кожный антисептик с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хлоргексидином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предотвращения развития инфекции рекомендуется осуществлять тщательную обработку кожи антисептиком при постановке катетеров. Часто для этого применяют спиртовые растворы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повидон-йода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доказано, что раствор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хлоргексидина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является в два раза более эффективным средством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98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25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Оптимальный выбор локализации ЦВК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Ежедневная оценка состояния катетера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Дезинфекция портов доступа катетера до и после присоединения шприцов или систем..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03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26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защиты раны входного отверстия катетера от контаминации извне используют прозрачную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адгезивную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полупроницаемую повязку. У пациентов с высоким риском инфицирования (предполагаемое длительное использование катетера, ожоговая поверхность, ослабленный иммунитет и т.п.) целесообразно применение прозрачной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адгезивной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полупроницаемой повязки, содержащей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хлоргексидина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глюконат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27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рекомендуется: плановая замена ЦВК по проводнику или со сменой доступа так как  не снижает риск КАИК. Замена  катетера по проводнику в случае нарушения его функции (перегиб или поломка наружного участка) разрешается только в отсутствие признаков  локальной  КАИ. В остальных случаях  необходимы  удаление ЦВК и катетеризация другим доступом.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Эффективной мерой профилактики КАИ являются регулярный осмотр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оценка состояния катетера, своевременная обработка кожи и замена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повязки в соответствии с инструкциями лечебного учреждения и по мере загрязнения.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один год в мире устанавливается более 15 миллионов центральных венозных катетеров. Среди доступных для пункции венозных притоков наиболее часто катетеризируют подключичную вену. Впервые пункция подключичной вены была осуществлена в 1952 году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Aubaniac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94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28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Рекомендация 41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Использовать профилактический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антибиотиковый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замок для пациентов с долгосрочным катетером, если у пациента наблюдались неоднократные случаи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катетер-ассоциированной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инфекции кровообращения.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75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29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Катетер удаляется лечащим врачом или сотрудниками анестезиологической службы с последующей отметкой в истории болезни.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Запрещается покидать территорию больницы с катетером! В случае направления в другое лечебное учреждение больной должен быть сопровождаем медработником; в выписном эпикризе делается отметка о наличии у пациента подключичного катетера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54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30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Воздушная  эмболия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Причина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попадание небольшого объема воздуха в результате наличия отрицательного внутригрудного давления при открытой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системы, нарушение соединений.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полностью заполненная или вентилируемая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инфузионная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Параллельная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когда капельная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инфузионная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инфузионный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насос подсоединены к единой линии.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Различные хирургические вмешательства, когда воздух попадает в открытое сосудистое русло.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Ошибки персонала при подготовке и проведении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31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Симптомы и клинические проявления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зависят от количества воздуха, попавшего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сердечно-сосудистую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систему. Считается, что любое количество воздуха, попадающие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сердечно-сосудистую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систему пациента, необходимо считать критическим с точки зрения возникновения воздушной эмболии.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Клиника: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Беспокойство, одышка, боль в груди, возбуждение и дезориентация, поверхностное дыхание, цианоз, тахикардия,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тахипноэ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нарушение сознания, снижение АД, вплоть до развития шока, шум в сердце,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внезапная потеря сознания, стремительное развитие шока или смерть.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32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ПРОФИЛАКТИЧЕСКИЕ МЕРОПРИЯТИЯ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минимизации риска воздушной эмболии при постановке и удалении центрального венозного катетера лучшим положением пациента является положение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Тренделенбурга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соединения типа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Луер-Лок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снижает вероятность отсоединения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 и шприцев от внутривенного катетера.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Поврежденные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трубки должны заменяться незамедлительно.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33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положения «сифон», которое защищает от движения воздуха в вену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19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34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фильтров, которые защищают от попадания воздуха и задерживают твердые частицы и бактерии.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современных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инфузионных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 со встроенной в капельную камеру мембраной, не пропускающей воздух.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9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35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Выводы: катетеризация центральных вен является значительно более серьезным и опасным вмешательством по сравнению с катетеризацией периферических вен, она требует специальных профессиональных знаний и навыков, чревата серьезными осложнениями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Спасибо</a:t>
            </a:r>
            <a:r>
              <a:rPr lang="ru-RU" baseline="0" dirty="0"/>
              <a:t>  за 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3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Показания к катетеризации центральной вены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9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Абсолютные показания к катетеризации центральной вены: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Необходимость обеспечения постоянного и надёжного сосудистого доступа, независящего от положения тела, Невозможность катетеризации периферической вены вследствие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гиповолемии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отёка, ожогов, испорченных вен, отсутствия видимой периферической венозной сети.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Мониторирование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центрального венозного давления (ЦВД) у пациентов с острыми состояниями для контроля водного баланса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9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Относительные показания: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Длительное внутривенное введение лекарственных средств (антибиотиков, сред для парентерального питания) ,Длительная терапия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боли,Химиотерапия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Введение препаратов, которые могут вызвать флебит при введении в периферические вены (например, с щелочным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Плазмаферез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Забор стволовых клеток из периферической крови, Диализ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9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несколько типов центральных венозных катетеров.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Нетуннелируемые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туннелируемые ЦВК.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5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Нетунеллируемые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венозные катетеры фиксируются в месте их входа в кожу, катетер напрямую проникает через кожу и стенку вены. Обычным типом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нетуннелируемого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ЦВК является катетер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Квинтона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3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Туннелируемые катетеры проходят в туннеле под кожей, от места их входа в кожу до отдаленного участка, где они проникают в вену. Как правило, место выхода катетера из кожи располагается в области груди, что более незаметно по сравнению с тем, если бы оно располагалось в области шеи. Проведение катетера в кожном канале помогает снизить риск развития инфекции и обеспечивает более прочную фиксацию.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5DC6-8D77-4B29-8857-83AE63C51E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AF442-A1E7-44D3-95A1-0FC2A95A5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921251-2395-4C89-86E1-FA694E1BE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CFE270-5612-4923-BED9-5C89B35B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E1B0C-3BE9-4BFB-80DA-2647FD28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CFDEE-EDB3-45D2-AC3F-ED090B2D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51F74-20D8-4EB2-9347-6E7760E7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9B4809-030E-4CBB-9CCE-D52E9A205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94318-0830-481C-9178-88CDCADC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8AF8E-0162-4021-AE43-0133E92F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58B69-744C-4FFF-B142-38934539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4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5483F1-06DC-423F-A273-A183B1FB0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2435AF-1C56-4BCC-AB68-93040D499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65D37-A7DB-4EFE-B550-B08A87C0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9D59E-4E09-4BCD-BDE3-42DE5AEC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0C437-25A8-4E53-A634-097D8CFF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58A4C-98E6-4EDE-975C-5B546E23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DA16A-33DB-43E5-8E05-407C1C76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B2C7C0-4543-4BD0-B204-810F7C8C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2409B-EA87-45D3-93EA-B4C6990B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0E046-1987-42F7-A490-2DA83589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1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187D8-F678-45CC-AE88-633DF2AD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C4B34A-F6EC-454C-BCB2-708B9848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DF4D2-0100-4DF4-AADA-5C26A737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A4D1F-382C-4CC2-A669-BDA3E513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8E1C1-2557-4275-8CA4-09C1CADF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3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9622A-09C3-48DE-9154-027441E7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DAB2F-5486-4944-B96D-085B44AA3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27286B-2F28-44BF-BD05-5F66177D6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474277-C319-4562-8F9D-25AC31A8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D3BB1-789A-4A18-9FCD-0C260C5F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49A88B-50C6-4E98-8FDC-F64CA250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2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A95C1-1DE4-4A1E-B8FA-01CE84E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12FE30-4415-429C-B58B-71203392B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D26F9B-9555-4ADB-BAA0-CF8748378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EFCA2A-8AB3-4151-A6ED-C651A979F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BE0405-787F-4128-90C6-0C19EFC07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4E68BD-A993-4151-8ABB-B4AFEB32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D8C135-3466-4455-AB33-44F30AE9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EC0F92-FD48-4E58-8B70-60216282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5AA73-D692-417F-9B39-D8151FD3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64243D-5C6A-4533-B0E1-16289ECF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2B3F51-3069-4D55-945A-6C02073E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7B1EF-D0E9-439A-AFD6-B1275576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3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C8EA12-BF07-477B-980E-F130041E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B67321-1E1A-409E-956C-B7027292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D113EE-09D9-462B-B5C5-DA3FEDB7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1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73D09-9801-4762-92E4-174C747E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003CA-795F-467F-8A73-43B1424F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61E96C-3ADE-4A80-AEDB-61183869D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F425CD-2A5D-41F6-B158-F475091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39A00C-F103-439A-9B27-094DC9BA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3E0ED-5B69-44E0-BDB9-D2F035E5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6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7D6-9117-4C65-9166-E89B6F26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9A65D-0999-4BBE-B4F6-AD9B957B8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BE0CDA-1B44-492D-B3E1-5E027A433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3BEB6C-9C49-4F12-A29B-1612F2E6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7B7E5D-D709-4C21-865C-092B83F3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87B3F-172E-4484-A0E7-D859790B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9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6042F-BA83-48FB-8A37-67D54AAD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C0F24C-9BF4-4CA2-9402-733965F20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CA76B-A852-474B-BEF6-1CC7B027F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9B9EC-8724-47A3-84EA-8E79D84BF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221E2-75D4-444E-A225-6DFF87748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6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11" y="49214"/>
            <a:ext cx="8964363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ГБПОУ «Самарский медицинский колледж имени Н. </a:t>
            </a:r>
            <a:r>
              <a:rPr lang="ru-RU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Ляпиной</a:t>
            </a: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b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AD00A4-C978-404B-AE2E-F64B58AA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"/>
            <a:ext cx="1532498" cy="12961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18AAB4BD-285F-44A7-92D0-1D8FDC14B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1671"/>
            <a:ext cx="3553917" cy="4240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093469" y="1977076"/>
            <a:ext cx="4740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центрального сосудистого доступа, уход, профилактика осложнений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941770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Подготовила :</a:t>
            </a:r>
            <a:r>
              <a:rPr lang="ru-RU" b="1" dirty="0" err="1"/>
              <a:t>Зелянина</a:t>
            </a:r>
            <a:r>
              <a:rPr lang="ru-RU" b="1" dirty="0"/>
              <a:t> Татьяна Николаевна</a:t>
            </a:r>
          </a:p>
          <a:p>
            <a:r>
              <a:rPr lang="ru-RU" b="1" dirty="0"/>
              <a:t>преподаватель учебного  хирургического отделения</a:t>
            </a:r>
          </a:p>
        </p:txBody>
      </p:sp>
    </p:spTree>
    <p:extLst>
      <p:ext uri="{BB962C8B-B14F-4D97-AF65-F5344CB8AC3E}">
        <p14:creationId xmlns:p14="http://schemas.microsoft.com/office/powerpoint/2010/main" val="81050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DFE44B-350C-4E6F-B91E-E2C1291903A3}"/>
              </a:ext>
            </a:extLst>
          </p:cNvPr>
          <p:cNvSpPr/>
          <p:nvPr/>
        </p:nvSpPr>
        <p:spPr>
          <a:xfrm>
            <a:off x="382858" y="332656"/>
            <a:ext cx="7933558" cy="480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Типы центральных венозных катетеров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15D59B-A002-46CC-842A-C8CCC7A8D67B}"/>
              </a:ext>
            </a:extLst>
          </p:cNvPr>
          <p:cNvSpPr/>
          <p:nvPr/>
        </p:nvSpPr>
        <p:spPr>
          <a:xfrm>
            <a:off x="442187" y="1578125"/>
            <a:ext cx="2604966" cy="3920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 катетер</a:t>
            </a:r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DFA46B-B950-48C8-A2A8-6B257DB37A99}"/>
              </a:ext>
            </a:extLst>
          </p:cNvPr>
          <p:cNvSpPr/>
          <p:nvPr/>
        </p:nvSpPr>
        <p:spPr>
          <a:xfrm>
            <a:off x="5711450" y="1578125"/>
            <a:ext cx="2604966" cy="392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пик катетер</a:t>
            </a:r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CE39A40-6E6C-4A86-AB3A-B08708D47FFC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744670" y="813557"/>
            <a:ext cx="2604967" cy="7432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67FC2B4-62BE-405E-8C7D-22451B994155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349637" y="813557"/>
            <a:ext cx="2598627" cy="6712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F42B14-28BE-45DC-95F6-64AD71035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17997" r="63842" b="33242"/>
          <a:stretch/>
        </p:blipFill>
        <p:spPr>
          <a:xfrm>
            <a:off x="107504" y="2734723"/>
            <a:ext cx="2088232" cy="228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FD6517D-2B6A-4BC9-94DD-D02779B60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8" r="33850"/>
          <a:stretch/>
        </p:blipFill>
        <p:spPr>
          <a:xfrm>
            <a:off x="107504" y="5054420"/>
            <a:ext cx="3600400" cy="18842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FFEAFB-6633-4BC4-8C42-82614DA98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56259" r="58475" b="2525"/>
          <a:stretch/>
        </p:blipFill>
        <p:spPr>
          <a:xfrm>
            <a:off x="6495904" y="2558301"/>
            <a:ext cx="2648096" cy="23099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7D6154-1452-4F21-8259-6C69BF497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14021" r="57575" b="43847"/>
          <a:stretch/>
        </p:blipFill>
        <p:spPr>
          <a:xfrm>
            <a:off x="4236768" y="2532613"/>
            <a:ext cx="2648096" cy="23613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9DD3FB-F69F-4469-AB0C-21BA92C3E0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21651" r="2751" b="40550"/>
          <a:stretch/>
        </p:blipFill>
        <p:spPr>
          <a:xfrm>
            <a:off x="4067944" y="4919621"/>
            <a:ext cx="4968552" cy="18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6AF7909-4EB7-445E-A254-34ED8B568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9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izhgma.ru/_resources/item/44305/photoset/normal/17340_64544.jpg">
            <a:extLst>
              <a:ext uri="{FF2B5EF4-FFF2-40B4-BE49-F238E27FC236}">
                <a16:creationId xmlns:a16="http://schemas.microsoft.com/office/drawing/2014/main" id="{E4633B4C-8A80-443C-AE44-C89038BA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403067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196752"/>
            <a:ext cx="4283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Весь медицинский персонал лечебного учреждения должен знать правила введения и эксплуатации венозных катетеров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996952"/>
            <a:ext cx="4427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Правила в виде «Протоколов венозного доступа» принимаются и утверждаются в каждом лечебном учреждении с учетом профессиональных возможностей медицинского персонала, технического обеспечения ЛПУ, потребностей пациентов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60648"/>
            <a:ext cx="3091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 за ЦВК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5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268760"/>
            <a:ext cx="4680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Первая перевязка выполняется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через 24 часа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после установки ЦВК</a:t>
            </a:r>
            <a:endParaRPr lang="ru-RU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Смена повязки</a:t>
            </a:r>
          </a:p>
        </p:txBody>
      </p:sp>
      <p:pic>
        <p:nvPicPr>
          <p:cNvPr id="6" name="Picture 11" descr="21062006(0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76243" y="836712"/>
            <a:ext cx="3867757" cy="246203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37799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59492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При загрязнении повязки, появлении у пациента жалоб или любых признаках неблагополучия выполняются внеплановые перевязки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26064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 за ЦВК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492896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Интервалы между последующими плановыми перевязками определяются качеством перевязочного  материала: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МАРЛЕВЫЕ повязки      меняются ЕЖЕДНЕВНО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 СПЕЦИАЛЬНЫЕ САМОКЛЕЮЩИЕСЯ ПОВЯЗКИ  1 раз в  3—7 СУТОК</a:t>
            </a:r>
          </a:p>
        </p:txBody>
      </p:sp>
    </p:spTree>
    <p:extLst>
      <p:ext uri="{BB962C8B-B14F-4D97-AF65-F5344CB8AC3E}">
        <p14:creationId xmlns:p14="http://schemas.microsoft.com/office/powerpoint/2010/main" val="268422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601459"/>
            <a:ext cx="651723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удалить  кровь или экссудат с места входа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катетера и кожи вокруг неё, применяя 0.9% раствор натрия хлорида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кожу вокруг катетера обработать асептическим раствором, площадью превышающей повязку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обработку необходимо проводить круговыми движениями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 центра к периферии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повторить процедуру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три раза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используя каждый раз новую марлевую салфетку, обильно смоченную антисептиком,  выдержать экспозицию в течение  30 секунд;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промокать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антисептик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рекомендуется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наносить под повязку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антимикробные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мази или кремы в области входа катетера в кожу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2474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Смена повязки</a:t>
            </a:r>
          </a:p>
          <a:p>
            <a:pPr lvl="0"/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2" descr="https://lab-krasoty.ru/upload/iblock/08c/08cc9676117f145a8049be878a4db45f.jpg">
            <a:extLst>
              <a:ext uri="{FF2B5EF4-FFF2-40B4-BE49-F238E27FC236}">
                <a16:creationId xmlns:a16="http://schemas.microsoft.com/office/drawing/2014/main" id="{A08760DB-ACCF-4127-810A-F9BAAF5CE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 r="22740"/>
          <a:stretch/>
        </p:blipFill>
        <p:spPr bwMode="auto">
          <a:xfrm>
            <a:off x="6444208" y="1333670"/>
            <a:ext cx="2960637" cy="55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3326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 за ЦВК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780928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Промывать катетер 10 мл шприцем,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прерывистым введением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физиологического раствора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Эксплуатацию катетера проводить шприцем с объемом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10 мл</a:t>
            </a:r>
          </a:p>
        </p:txBody>
      </p:sp>
      <p:pic>
        <p:nvPicPr>
          <p:cNvPr id="11266" name="Picture 2" descr="C:\Users\User\Desktop\best-selling-medical-disposable-syringe-1ml-2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508104" cy="50851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 за ЦВК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5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849694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itchFamily="34" charset="0"/>
                <a:cs typeface="Arial" pitchFamily="34" charset="0"/>
              </a:rPr>
              <a:t>При длительном перерыве в эксплуатации катетера оставлять замок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гепаринизированным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физиологическим раствором 0,9% натрия хлорида </a:t>
            </a:r>
          </a:p>
          <a:p>
            <a:pPr algn="ctr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Наиболее безопасно  вводить замок официальным раствором ТАУРЛОК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52565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itchFamily="34" charset="0"/>
                <a:cs typeface="Arial" pitchFamily="34" charset="0"/>
              </a:rPr>
              <a:t>При использовании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гепаринового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«замка», его объем не должен превышать объем просвета катетера и дополнительных устройств (если они есть), поэтому достаточно (минимум) 2-3 мл раствора для промывания катетера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8864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 за ЦВК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3360060"/>
            <a:ext cx="3240360" cy="32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6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3968" y="1996971"/>
            <a:ext cx="48600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Канюлю катетера  обрабатывать одноразовыми тампонами или салфетками, пропитанными 70% спиртом или спиртовым раствором антисептика, и дать раствору высохнуть перед введением лекарственных препаратов в канюлю катетера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8640"/>
            <a:ext cx="3091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 за ЦВК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Zaglushka-infuzionnaya.800x80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8" r="22697"/>
          <a:stretch>
            <a:fillRect/>
          </a:stretch>
        </p:blipFill>
        <p:spPr bwMode="auto">
          <a:xfrm>
            <a:off x="0" y="0"/>
            <a:ext cx="280831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plotnost-etilovogo-spir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1" r="17602"/>
          <a:stretch>
            <a:fillRect/>
          </a:stretch>
        </p:blipFill>
        <p:spPr bwMode="auto">
          <a:xfrm>
            <a:off x="0" y="2420889"/>
            <a:ext cx="370790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08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Ключевые рекомендации протокола по введению и уходу за ЦВК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34916"/>
            <a:ext cx="835292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Замена </a:t>
            </a:r>
            <a:r>
              <a:rPr lang="ru-RU" sz="2200" b="1" u="sng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инфузионной</a:t>
            </a:r>
            <a:r>
              <a:rPr lang="ru-RU" sz="22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системы</a:t>
            </a:r>
          </a:p>
          <a:p>
            <a:endParaRPr lang="ru-RU" sz="2200" b="1" i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все компоненты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инфузионной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системы должны быть совместимыми, включая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безыгольные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внутрисосудистые устройства, для минимизации протечек и разрывов в системе</a:t>
            </a: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дополнительные компоненты должны иметь систему присоединения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Луер-Лок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инфузионные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системы не содержащие растворы липидов, крови или препаратов крови можно заменять каждые 24 часа, за исключением тех случаев, когда они временно отсоединялись или произошла замена катетера</a:t>
            </a: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необходимо заменить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инфузионную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систему после вливания липидов/липид-содержащего парентерального питания сразу же после прекращения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но не позднее 24-х часов</a:t>
            </a: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SzPct val="100000"/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системы, используемые для вливания химиотерапевтических препаратов необходимо заменять сразу же после прекращения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Ключевые рекомендации протокола по введению и уходу за ЦВК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6" y="692696"/>
            <a:ext cx="860759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Замена </a:t>
            </a:r>
            <a:r>
              <a:rPr lang="ru-RU" sz="2200" b="1" u="sng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инфузионной</a:t>
            </a:r>
            <a:r>
              <a:rPr lang="ru-RU" sz="22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системы</a:t>
            </a:r>
          </a:p>
          <a:p>
            <a:endParaRPr lang="ru-RU" sz="2200" b="1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необходимо заменять системы, использованные для вливания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пропофола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не позже, чем через 12 часов или в соответствии с рекомендациями производителя</a:t>
            </a:r>
          </a:p>
          <a:p>
            <a:pPr marL="342900" indent="-342900">
              <a:buSzPct val="70000"/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компоненты крови должны переливаться с помощью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инфузионных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систем специально предназначенных для этой цели</a:t>
            </a:r>
          </a:p>
          <a:p>
            <a:pPr marL="285750" indent="-285750">
              <a:buSzPct val="70000"/>
              <a:buFont typeface="Wingdings" pitchFamily="2" charset="2"/>
              <a:buChar char="q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dosifix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2119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nfusion_therapie_oncology_6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932040" cy="342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7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91D438-F4E8-445A-AB4E-D5B798E31AE5}"/>
              </a:ext>
            </a:extLst>
          </p:cNvPr>
          <p:cNvSpPr/>
          <p:nvPr/>
        </p:nvSpPr>
        <p:spPr>
          <a:xfrm>
            <a:off x="251520" y="200604"/>
            <a:ext cx="8640959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ЦЕНТРАЛЬНЫЙ ВЕНОЗНЫЙ КАТЕТЕР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катетер, используемый в медицине для катетеризации центральных вен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(подключичная вена, внутренняя яремная вена, бедренная вена)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C578659-864B-4608-B044-E186944A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/>
          <a:stretch/>
        </p:blipFill>
        <p:spPr>
          <a:xfrm>
            <a:off x="251520" y="2636912"/>
            <a:ext cx="8640959" cy="42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dosifix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32038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Ключевые рекомендации протокола по введению и уходу за ЦВК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878" y="811685"/>
            <a:ext cx="608731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Замена </a:t>
            </a:r>
            <a:r>
              <a:rPr lang="ru-RU" sz="2200" b="1" u="sng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инфузионной</a:t>
            </a:r>
            <a:r>
              <a:rPr lang="ru-RU" sz="22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системы</a:t>
            </a:r>
          </a:p>
          <a:p>
            <a:endParaRPr lang="ru-RU" sz="2200" b="1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нельзя отсоединять от катетера систему при длительной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инфузии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 каждой остановке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инфузии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 отсоединением системы необходима её замена.  Это повышает риск инфицирования и окклюзии катетера.</a:t>
            </a:r>
          </a:p>
          <a:p>
            <a:pPr marL="342900" indent="-342900">
              <a:buSzPct val="70000"/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если систему необходимо заменить, ее отсоединяют от катетера и утилизируют, присоединяют новую систему с соблюдением техники асептики и стандартных предосторожностей</a:t>
            </a:r>
          </a:p>
          <a:p>
            <a:pPr marL="342900" indent="-342900">
              <a:buSzPct val="70000"/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систему необходимо заменить сразу же при подозрении на контаминацию, а также, если нарушена ее целостность</a:t>
            </a:r>
          </a:p>
          <a:p>
            <a:pPr marL="285750" indent="-285750">
              <a:buSzPct val="70000"/>
              <a:buFont typeface="Wingdings" pitchFamily="2" charset="2"/>
              <a:buChar char="q"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05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8EFD33-AA85-41DF-B016-5B7BD67CC715}"/>
              </a:ext>
            </a:extLst>
          </p:cNvPr>
          <p:cNvSpPr/>
          <p:nvPr/>
        </p:nvSpPr>
        <p:spPr>
          <a:xfrm>
            <a:off x="611560" y="1662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Осложнения катетеризации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центрального венозного доступа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E6F22E-1827-478B-AC17-9311031B57CA}"/>
              </a:ext>
            </a:extLst>
          </p:cNvPr>
          <p:cNvSpPr/>
          <p:nvPr/>
        </p:nvSpPr>
        <p:spPr>
          <a:xfrm>
            <a:off x="373271" y="1089610"/>
            <a:ext cx="3694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Механические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5—19% случаев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541898-7B57-4828-9F38-1355B7178319}"/>
              </a:ext>
            </a:extLst>
          </p:cNvPr>
          <p:cNvSpPr/>
          <p:nvPr/>
        </p:nvSpPr>
        <p:spPr>
          <a:xfrm>
            <a:off x="5661244" y="1081113"/>
            <a:ext cx="2502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Гнойносептические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5—26% случаев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9CC111-8DFB-4DC1-8903-DF26D8B53AE6}"/>
              </a:ext>
            </a:extLst>
          </p:cNvPr>
          <p:cNvSpPr/>
          <p:nvPr/>
        </p:nvSpPr>
        <p:spPr>
          <a:xfrm>
            <a:off x="107504" y="1735941"/>
            <a:ext cx="4464496" cy="485479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пневмоторакс, гемоторакс, гидроторакс</a:t>
            </a:r>
          </a:p>
          <a:p>
            <a:pPr marL="285750" indent="-285750"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неправильное положение катетера; окклюзия катетера</a:t>
            </a:r>
          </a:p>
          <a:p>
            <a:pPr marL="285750" indent="-285750"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разрыв катетера, миграция катетера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перфорация или разрыв сосудов; пункция артерии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кровотечение, гематома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тампонада сердца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воздушная эмболия  тромбоэмболия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нарушения ритма сердца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592DBB-5AB7-4C8D-A7D5-D96925359C3F}"/>
              </a:ext>
            </a:extLst>
          </p:cNvPr>
          <p:cNvSpPr/>
          <p:nvPr/>
        </p:nvSpPr>
        <p:spPr>
          <a:xfrm>
            <a:off x="4788024" y="1854530"/>
            <a:ext cx="4248472" cy="461761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инфицирование в области установки катетера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тромбофлебиты центральных вен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нагноение гематом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абсцедирование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образования флегмон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эндокардит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септицемия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ct val="70000"/>
              <a:buFont typeface="Wingdings" pitchFamily="2" charset="2"/>
              <a:buChar char="ü"/>
            </a:pPr>
            <a:r>
              <a:rPr lang="ru-RU" sz="16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КАТЕТЕР- АССОЦИИРОВАННЫЙ СЕПСИС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ru-RU" sz="12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04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konspekta.net/stydopedyaru/baza2/8149665124282.files/image103.jpg">
            <a:extLst>
              <a:ext uri="{FF2B5EF4-FFF2-40B4-BE49-F238E27FC236}">
                <a16:creationId xmlns:a16="http://schemas.microsoft.com/office/drawing/2014/main" id="{C360AB26-66DC-4908-93CA-D9B5B3E64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" b="1"/>
          <a:stretch/>
        </p:blipFill>
        <p:spPr bwMode="auto">
          <a:xfrm>
            <a:off x="0" y="2469713"/>
            <a:ext cx="7380312" cy="4762699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iarioenfermero.es/wp-content/uploads/2015/02/Tegaderm-CHG-2.jpg">
            <a:extLst>
              <a:ext uri="{FF2B5EF4-FFF2-40B4-BE49-F238E27FC236}">
                <a16:creationId xmlns:a16="http://schemas.microsoft.com/office/drawing/2014/main" id="{48371395-D868-4F73-9278-28C345002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r="37917" b="2"/>
          <a:stretch/>
        </p:blipFill>
        <p:spPr bwMode="auto">
          <a:xfrm>
            <a:off x="3597853" y="98415"/>
            <a:ext cx="5580112" cy="7072553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90BE5B-4594-462A-A5B0-499559A603F9}"/>
              </a:ext>
            </a:extLst>
          </p:cNvPr>
          <p:cNvSpPr/>
          <p:nvPr/>
        </p:nvSpPr>
        <p:spPr>
          <a:xfrm>
            <a:off x="71500" y="188640"/>
            <a:ext cx="4716524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Катетер-ассоциированные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инфекции кровотока (КАИК)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группы инфекционных заболеваний, развивающихся  в результате использования сосудистого катетера для введения лекарственных средств при оказании  медицинской помощи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1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3897C3-A810-4699-9BFC-BF28F8A1B809}"/>
              </a:ext>
            </a:extLst>
          </p:cNvPr>
          <p:cNvSpPr/>
          <p:nvPr/>
        </p:nvSpPr>
        <p:spPr>
          <a:xfrm>
            <a:off x="455663" y="246600"/>
            <a:ext cx="8623494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мер для предотвращения КАИК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медицинского персонала особенностям ухода за ЦВК и информирование о потенциальных осложнениях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диагностику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катетер-ассоциированных инфекции кровотока 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FA77AF-4E7C-48F4-9773-37B4356C9343}"/>
              </a:ext>
            </a:extLst>
          </p:cNvPr>
          <p:cNvSpPr/>
          <p:nvPr/>
        </p:nvSpPr>
        <p:spPr>
          <a:xfrm>
            <a:off x="251520" y="2828835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http://therhic.stsweb.indstate.edu/application/files/4514/5505/0632/Social_Work_and_Nursing_students_at_Simulation_Center_2014-18-X3.jpg">
            <a:extLst>
              <a:ext uri="{FF2B5EF4-FFF2-40B4-BE49-F238E27FC236}">
                <a16:creationId xmlns:a16="http://schemas.microsoft.com/office/drawing/2014/main" id="{9D3C3ED2-1747-4F9E-804E-544298633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://nspaper.by/img/30-04-2011/skill/big.jpg">
            <a:extLst>
              <a:ext uri="{FF2B5EF4-FFF2-40B4-BE49-F238E27FC236}">
                <a16:creationId xmlns:a16="http://schemas.microsoft.com/office/drawing/2014/main" id="{9ED5A4BE-80A3-446F-A108-00073409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96" y="2224237"/>
            <a:ext cx="4635596" cy="34579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syl.ru/misc/i/ai/324141/1854871.jpg">
            <a:extLst>
              <a:ext uri="{FF2B5EF4-FFF2-40B4-BE49-F238E27FC236}">
                <a16:creationId xmlns:a16="http://schemas.microsoft.com/office/drawing/2014/main" id="{ED6F5973-E032-47F3-BF8A-5C1642DB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65" y="3552104"/>
            <a:ext cx="4752528" cy="3182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5BF62-A728-4817-8A23-0DD49DFB9E33}"/>
              </a:ext>
            </a:extLst>
          </p:cNvPr>
          <p:cNvSpPr/>
          <p:nvPr/>
        </p:nvSpPr>
        <p:spPr>
          <a:xfrm>
            <a:off x="369722" y="154375"/>
            <a:ext cx="40097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  документы, регламентирующие профилактику катетер-ассоциированных инфекций кровотока и уход за центральным венозным катетером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4AC77-DED5-41E5-B0F7-27E2BD1AEF04}"/>
              </a:ext>
            </a:extLst>
          </p:cNvPr>
          <p:cNvSpPr/>
          <p:nvPr/>
        </p:nvSpPr>
        <p:spPr>
          <a:xfrm>
            <a:off x="57464" y="2887682"/>
            <a:ext cx="45145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национальные программы по контролю заболеваемости пациентов ИСМП и стандарты по уходу за центральными и периферическими катетерами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СанПиН 2.1.3684-21 года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клинические рекомендации по технике соблюдения асептики при различных манипуляциях, связанных с внутривенным катетером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http://nizhgma.ru/_resources/item/44305/photoset/normal/17340_64544.jpg">
            <a:extLst>
              <a:ext uri="{FF2B5EF4-FFF2-40B4-BE49-F238E27FC236}">
                <a16:creationId xmlns:a16="http://schemas.microsoft.com/office/drawing/2014/main" id="{E4633B4C-8A80-443C-AE44-C89038BA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298511" cy="6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E18CC0C-B666-41F5-82E9-D1533417AB4A}"/>
              </a:ext>
            </a:extLst>
          </p:cNvPr>
          <p:cNvCxnSpPr/>
          <p:nvPr/>
        </p:nvCxnSpPr>
        <p:spPr>
          <a:xfrm>
            <a:off x="501145" y="2776240"/>
            <a:ext cx="31683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32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F62FAD-86F9-4924-8477-8C9A2C7F0554}"/>
              </a:ext>
            </a:extLst>
          </p:cNvPr>
          <p:cNvSpPr/>
          <p:nvPr/>
        </p:nvSpPr>
        <p:spPr>
          <a:xfrm>
            <a:off x="112282" y="793682"/>
            <a:ext cx="481975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 рук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максимальных барьерных предосторожностей (полное укрывание пациента, использование стерильных халатов, перчаток, масок и т.д.)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9977B9-FBAF-4CDF-A04A-AE9A1DF0F84B}"/>
              </a:ext>
            </a:extLst>
          </p:cNvPr>
          <p:cNvSpPr/>
          <p:nvPr/>
        </p:nvSpPr>
        <p:spPr>
          <a:xfrm>
            <a:off x="112282" y="135490"/>
            <a:ext cx="8708190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катетер-ассоциированных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кровотока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www.medicalcorner24.at/media/catalog/category/dosierspender-wandspender_tm.jpg">
            <a:extLst>
              <a:ext uri="{FF2B5EF4-FFF2-40B4-BE49-F238E27FC236}">
                <a16:creationId xmlns:a16="http://schemas.microsoft.com/office/drawing/2014/main" id="{71540537-C44F-4567-AB00-BABCF7C2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850236" cy="342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t2.depositphotos.com/1955451/10482/i/950/depositphotos_104827050-stock-photo-a-nurse-wears-latex-sterile.jpg">
            <a:extLst>
              <a:ext uri="{FF2B5EF4-FFF2-40B4-BE49-F238E27FC236}">
                <a16:creationId xmlns:a16="http://schemas.microsoft.com/office/drawing/2014/main" id="{0D5052BF-878B-4621-A1BE-5AA565833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t="5655"/>
          <a:stretch/>
        </p:blipFill>
        <p:spPr bwMode="auto">
          <a:xfrm>
            <a:off x="5220072" y="503894"/>
            <a:ext cx="3923928" cy="62186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7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ab-krasoty.ru/upload/iblock/08c/08cc9676117f145a8049be878a4db45f.jpg">
            <a:extLst>
              <a:ext uri="{FF2B5EF4-FFF2-40B4-BE49-F238E27FC236}">
                <a16:creationId xmlns:a16="http://schemas.microsoft.com/office/drawing/2014/main" id="{A08760DB-ACCF-4127-810A-F9BAAF5CE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 r="22740"/>
          <a:stretch/>
        </p:blipFill>
        <p:spPr bwMode="auto">
          <a:xfrm>
            <a:off x="5364088" y="394392"/>
            <a:ext cx="4427984" cy="64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9F589C-128D-44C2-A4E7-A75C9C83B7A3}"/>
              </a:ext>
            </a:extLst>
          </p:cNvPr>
          <p:cNvSpPr/>
          <p:nvPr/>
        </p:nvSpPr>
        <p:spPr>
          <a:xfrm>
            <a:off x="323528" y="260648"/>
            <a:ext cx="83884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катетер-ассоциированных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кровотока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4AF614-717B-47A2-BB5F-85A5E978D501}"/>
              </a:ext>
            </a:extLst>
          </p:cNvPr>
          <p:cNvSpPr/>
          <p:nvPr/>
        </p:nvSpPr>
        <p:spPr>
          <a:xfrm>
            <a:off x="1331640" y="908720"/>
            <a:ext cx="648071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Кожный антисептик 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ХЛОРГЕКСИДИНОМ</a:t>
            </a:r>
            <a:endParaRPr lang="ru-RU" sz="20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839743-0091-43EC-825B-7070240D0BF7}"/>
              </a:ext>
            </a:extLst>
          </p:cNvPr>
          <p:cNvSpPr/>
          <p:nvPr/>
        </p:nvSpPr>
        <p:spPr>
          <a:xfrm>
            <a:off x="323528" y="1340768"/>
            <a:ext cx="4968552" cy="470898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Выявлено преимущество спиртового раствора хлоргексидина, который способен предотвращать колонизацию катетеров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Хлоргексидин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биглюконат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49%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эффективнее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повидона-йодина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профилактике КАИ 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каждые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1000 установленных катетеров приходится 11 предотвращённых случаев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колонизации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8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8BFA8A-76FC-4E9D-8C5E-D559B4225438}"/>
              </a:ext>
            </a:extLst>
          </p:cNvPr>
          <p:cNvSpPr/>
          <p:nvPr/>
        </p:nvSpPr>
        <p:spPr>
          <a:xfrm>
            <a:off x="5191410" y="27293"/>
            <a:ext cx="3600400" cy="11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катетер-ассоциированных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кровотока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28479-767A-415D-A8DD-C7F8B1233B15}"/>
              </a:ext>
            </a:extLst>
          </p:cNvPr>
          <p:cNvSpPr/>
          <p:nvPr/>
        </p:nvSpPr>
        <p:spPr>
          <a:xfrm>
            <a:off x="5508104" y="1772816"/>
            <a:ext cx="3283706" cy="376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оптимальный выбор локализации ЦВК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 оценка состояния катетера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дезинфекция портов доступа катетера до и после присоединения шприцов или систем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endovascular.moscow/wp-content/uploads/2018/01/foto-igla-gubera-i-port.jpg">
            <a:extLst>
              <a:ext uri="{FF2B5EF4-FFF2-40B4-BE49-F238E27FC236}">
                <a16:creationId xmlns:a16="http://schemas.microsoft.com/office/drawing/2014/main" id="{F2740044-BEC7-4AFC-A2F0-1C5A9977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3107539"/>
            <a:ext cx="52441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medp.ru/upload/iblock/eca/eca47af670459832d6dea07025d38819.jpg">
            <a:extLst>
              <a:ext uri="{FF2B5EF4-FFF2-40B4-BE49-F238E27FC236}">
                <a16:creationId xmlns:a16="http://schemas.microsoft.com/office/drawing/2014/main" id="{1BA114DB-1332-4DFE-A823-3E3347CDA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7520"/>
          <a:stretch/>
        </p:blipFill>
        <p:spPr bwMode="auto">
          <a:xfrm>
            <a:off x="47963" y="78053"/>
            <a:ext cx="5139503" cy="30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80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Для защиты раны входного отверстия катетера от контаминации извне используют  прозрачную адгезивную  полупроницаемую повязку.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519" y="331639"/>
            <a:ext cx="41884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катетер-ассоциированных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кровотока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Documents and Settings\1.OLGA\Рабочий стол\РЫБА ПОДКЛЮЧ КАТЕТЕР)\slide-19.jpg"/>
          <p:cNvPicPr>
            <a:picLocks noChangeAspect="1" noChangeArrowheads="1"/>
          </p:cNvPicPr>
          <p:nvPr/>
        </p:nvPicPr>
        <p:blipFill>
          <a:blip r:embed="rId3" cstate="print"/>
          <a:srcRect l="50000" t="26914" b="23799"/>
          <a:stretch>
            <a:fillRect/>
          </a:stretch>
        </p:blipFill>
        <p:spPr bwMode="auto">
          <a:xfrm>
            <a:off x="4716016" y="260648"/>
            <a:ext cx="4193880" cy="30963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1.OLGA\Рабочий стол\РЫБА ПОДКЛЮЧ КАТЕТЕР)\69612.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449637"/>
            <a:ext cx="4211960" cy="3408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7285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260648"/>
            <a:ext cx="8496944" cy="315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катетер-ассоциированных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кровотока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регулярный осмотр 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катетера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оценка состояния катетера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своевременная обработка кожи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замена повязки в соответствии с инструкциями лечебного учреждения и по мере загрязнения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PermafoamPoren_40">
            <a:extLst>
              <a:ext uri="{FF2B5EF4-FFF2-40B4-BE49-F238E27FC236}">
                <a16:creationId xmlns:a16="http://schemas.microsoft.com/office/drawing/2014/main" id="{11A3568E-7E45-44B6-9B6D-D1A21D99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57" y="2636912"/>
            <a:ext cx="39463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iped.com.br/img/cursos/37789.jpg">
            <a:extLst>
              <a:ext uri="{FF2B5EF4-FFF2-40B4-BE49-F238E27FC236}">
                <a16:creationId xmlns:a16="http://schemas.microsoft.com/office/drawing/2014/main" id="{E1D07483-70A7-4BF9-8D45-82879C61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554026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PHAW_039">
            <a:extLst>
              <a:ext uri="{FF2B5EF4-FFF2-40B4-BE49-F238E27FC236}">
                <a16:creationId xmlns:a16="http://schemas.microsoft.com/office/drawing/2014/main" id="{A9659C50-433F-4D43-B508-9F9BA80C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5057295"/>
            <a:ext cx="2267744" cy="180070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5590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A37C9-492E-4952-A480-FD6C2248EE11}"/>
              </a:ext>
            </a:extLst>
          </p:cNvPr>
          <p:cNvSpPr/>
          <p:nvPr/>
        </p:nvSpPr>
        <p:spPr>
          <a:xfrm>
            <a:off x="251520" y="1221342"/>
            <a:ext cx="295232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 год 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пункция подключичной вены</a:t>
            </a:r>
          </a:p>
        </p:txBody>
      </p:sp>
      <p:pic>
        <p:nvPicPr>
          <p:cNvPr id="1026" name="Picture 2" descr="https://nursekey.com/wp-content/uploads/2016/11/F000154f015-008-9781437728019.jpg">
            <a:extLst>
              <a:ext uri="{FF2B5EF4-FFF2-40B4-BE49-F238E27FC236}">
                <a16:creationId xmlns:a16="http://schemas.microsoft.com/office/drawing/2014/main" id="{2754D40F-92C7-409F-A081-9ECCA63A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429000"/>
            <a:ext cx="4752527" cy="32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udfiles.net/html/2706/387/html_iPh6ibqLdc.erV6/img-MDBdpR.png">
            <a:extLst>
              <a:ext uri="{FF2B5EF4-FFF2-40B4-BE49-F238E27FC236}">
                <a16:creationId xmlns:a16="http://schemas.microsoft.com/office/drawing/2014/main" id="{93F1DFAA-9159-4D67-A36D-15FAD0FF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90085"/>
            <a:ext cx="4752527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EFAE526-455D-47FD-9B74-4FCD7E852D07}"/>
              </a:ext>
            </a:extLst>
          </p:cNvPr>
          <p:cNvCxnSpPr/>
          <p:nvPr/>
        </p:nvCxnSpPr>
        <p:spPr>
          <a:xfrm>
            <a:off x="3707904" y="764704"/>
            <a:ext cx="0" cy="532859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1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15719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Профилактический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антибиотиковый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замок для пациентов с долгосрочным катетером, если у них наблюдались неоднократные случаи катетер-ассоциированной инфекции кровообращения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катетер-ассоциированных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инфекций кровотока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https___www.zdravzona.ru_upload_iblock_c1c_c1cd3203a2a0c8680ce1927b1633ce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031940" cy="40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cefalosporini-v-tabletkah-spisok-opis-vsh-pokoln-cefalosporinv-vd-1-go-do-5-go_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980728"/>
            <a:ext cx="5112060" cy="4035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70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Катетер удаляется лечащим врачом с последующей отметкой в истории болезни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Запрещается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покидать территорию больницы с катетером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 случае направления в другое лечебное учреждение, транспортировка  пациента осуществляется в сопровождении медработника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 выписном эпикризе делается отметка о наличии у пациента подключичного катетера</a:t>
            </a:r>
          </a:p>
        </p:txBody>
      </p:sp>
      <p:pic>
        <p:nvPicPr>
          <p:cNvPr id="6146" name="Picture 2" descr="C:\Users\User\Desktop\55880647_c242deaaed4700498d404cc872a72429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293096"/>
            <a:ext cx="4752529" cy="23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11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68144" y="188640"/>
            <a:ext cx="3528392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Осложнения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венозного доступа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196752"/>
            <a:ext cx="296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ВОЗДУШНАЯ ЭМБОЛИЯ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51125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Причины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попадание небольшого объема воздуха при открытой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инфузионной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системы в результате отрицательного внутригрудного давления, нарушение соединений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не полностью заполненная или вентилируемая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инфузионная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система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параллельная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когда капельная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инфузионная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система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инфузионный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насос подсоединены к единой линии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различные хирургические вмешательства, когда воздух попадает в открытое сосудистое русло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ошибки персонала при подготовке и проведении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инфузии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cd83c00f542bf4169ec4d95cd608d42.jpg"/>
          <p:cNvPicPr>
            <a:picLocks noChangeAspect="1"/>
          </p:cNvPicPr>
          <p:nvPr/>
        </p:nvPicPr>
        <p:blipFill>
          <a:blip r:embed="rId3" cstate="print"/>
          <a:srcRect l="13817"/>
          <a:stretch>
            <a:fillRect/>
          </a:stretch>
        </p:blipFill>
        <p:spPr>
          <a:xfrm>
            <a:off x="5580112" y="1844824"/>
            <a:ext cx="331236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3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3528392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Осложнения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венозного доступа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296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ВОЗДУШНАЯ ЭМБОЛИЯ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4788024" y="909301"/>
            <a:ext cx="410445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Клиника: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б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еспокойство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одышка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боль в груди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возбуждение и дезориентация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поверхностное дыхание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цианоз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тахикардия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тахипноэ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нарушение сознания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снижение АД, вплоть до развития шока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шум в сердце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внезапная потеря сознания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3600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любое количество воздуха</a:t>
            </a:r>
            <a:r>
              <a:rPr lang="ru-RU" sz="2000" b="1" dirty="0">
                <a:latin typeface="Arial Black" pitchFamily="34" charset="0"/>
                <a:cs typeface="Arial" pitchFamily="34" charset="0"/>
              </a:rPr>
              <a:t>, попадающие в </a:t>
            </a:r>
            <a:r>
              <a:rPr lang="ru-RU" sz="2000" b="1" dirty="0" err="1">
                <a:latin typeface="Arial Black" pitchFamily="34" charset="0"/>
                <a:cs typeface="Arial" pitchFamily="34" charset="0"/>
              </a:rPr>
              <a:t>сердечно-сосудистую</a:t>
            </a:r>
            <a:r>
              <a:rPr lang="ru-RU" sz="2000" b="1" dirty="0">
                <a:latin typeface="Arial Black" pitchFamily="34" charset="0"/>
                <a:cs typeface="Arial" pitchFamily="34" charset="0"/>
              </a:rPr>
              <a:t> систему пациента, необходимо считать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критическим</a:t>
            </a:r>
            <a:r>
              <a:rPr lang="ru-RU" sz="2000" b="1" dirty="0"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4" descr="http://f.nodacdn.net/251759">
            <a:extLst>
              <a:ext uri="{FF2B5EF4-FFF2-40B4-BE49-F238E27FC236}">
                <a16:creationId xmlns:a16="http://schemas.microsoft.com/office/drawing/2014/main" id="{0FF14ABA-649B-4329-88FA-346F452E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" y="4209840"/>
            <a:ext cx="1755266" cy="25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2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68144" y="188640"/>
            <a:ext cx="3528392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Осложнения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венозного доступа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196752"/>
            <a:ext cx="296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ВОЗДУШНАЯ ЭМБОЛИЯ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8681"/>
            <a:ext cx="46085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ПРОФИЛАКТИЧЕСКИЕ МЕРОПРИЯТИЯ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Тренделенбурга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применение соединения типа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Луер-Лок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70000"/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поврежденные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инфузионные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трубки должны заменяться незамедлительно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Font typeface="Wingdings" pitchFamily="2" charset="2"/>
              <a:buChar char="q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b="64370"/>
          <a:stretch>
            <a:fillRect/>
          </a:stretch>
        </p:blipFill>
        <p:spPr bwMode="auto">
          <a:xfrm>
            <a:off x="5076056" y="1556792"/>
            <a:ext cx="19462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D:\safeset pics\02_1.jpg"/>
          <p:cNvPicPr>
            <a:picLocks noChangeAspect="1" noChangeArrowheads="1"/>
          </p:cNvPicPr>
          <p:nvPr/>
        </p:nvPicPr>
        <p:blipFill>
          <a:blip r:embed="rId4" cstate="print">
            <a:lum bright="-8000"/>
          </a:blip>
          <a:srcRect/>
          <a:stretch>
            <a:fillRect/>
          </a:stretch>
        </p:blipFill>
        <p:spPr bwMode="auto">
          <a:xfrm>
            <a:off x="5508104" y="3356992"/>
            <a:ext cx="1824037" cy="1800225"/>
          </a:xfrm>
          <a:prstGeom prst="rect">
            <a:avLst/>
          </a:prstGeom>
          <a:ln>
            <a:solidFill>
              <a:schemeClr val="accent3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38188" t="45446" r="26375" b="20398"/>
          <a:stretch>
            <a:fillRect/>
          </a:stretch>
        </p:blipFill>
        <p:spPr bwMode="auto">
          <a:xfrm>
            <a:off x="7164288" y="1916832"/>
            <a:ext cx="1798637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4086225"/>
            <a:ext cx="1893887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797152"/>
            <a:ext cx="177641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796369"/>
            <a:ext cx="177641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Trendelenburg_positio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88582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ЫБА ПОДКЛЮЧ КАТЕТЕР)\centralnoe-venoznoe-davlenie-izmerenie-interpretaciy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691680"/>
            <a:ext cx="5292079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340768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создание положения «сифон», которое защищает от движения воздуха в вену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SzPct val="70000"/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61693487c540ca13ff27a490c621e1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6952"/>
            <a:ext cx="40679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332656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Осложнения   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венозного  доступа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340768"/>
            <a:ext cx="296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ВОЗДУШНАЯ ЭМБОЛИЯ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3671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ПРОФИЛАКТИЧЕСКИЕ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256237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628800"/>
            <a:ext cx="3924944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ea typeface="Calibri"/>
                <a:cs typeface="Arial" pitchFamily="34" charset="0"/>
              </a:rPr>
              <a:t>Применение </a:t>
            </a:r>
            <a:r>
              <a:rPr lang="ru-RU" sz="2000" b="1" dirty="0" err="1">
                <a:latin typeface="Arial" pitchFamily="34" charset="0"/>
                <a:ea typeface="Calibri"/>
                <a:cs typeface="Arial" pitchFamily="34" charset="0"/>
              </a:rPr>
              <a:t>инфузионных</a:t>
            </a:r>
            <a:r>
              <a:rPr lang="ru-RU" sz="2000" b="1" dirty="0">
                <a:latin typeface="Arial" pitchFamily="34" charset="0"/>
                <a:ea typeface="Calibri"/>
                <a:cs typeface="Arial" pitchFamily="34" charset="0"/>
              </a:rPr>
              <a:t> фильтров, которые защищают от попадания воздуха и задерживают твердые частицы и бактерии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ea typeface="Calibri"/>
                <a:cs typeface="Arial" pitchFamily="34" charset="0"/>
              </a:rPr>
              <a:t>Использование современных </a:t>
            </a:r>
            <a:r>
              <a:rPr lang="ru-RU" sz="2000" b="1" dirty="0" err="1">
                <a:latin typeface="Arial" pitchFamily="34" charset="0"/>
                <a:ea typeface="Calibri"/>
                <a:cs typeface="Arial" pitchFamily="34" charset="0"/>
              </a:rPr>
              <a:t>инфузионных</a:t>
            </a:r>
            <a:r>
              <a:rPr lang="ru-RU" sz="2000" b="1" dirty="0">
                <a:latin typeface="Arial" pitchFamily="34" charset="0"/>
                <a:ea typeface="Calibri"/>
                <a:cs typeface="Arial" pitchFamily="34" charset="0"/>
              </a:rPr>
              <a:t> систем со встроенной в капельную камеру мембраной, не пропускающей воздух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93096"/>
            <a:ext cx="195945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44824"/>
            <a:ext cx="1950171" cy="233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D:\safeset pics\02_1.jpg"/>
          <p:cNvPicPr>
            <a:picLocks noChangeAspect="1" noChangeArrowheads="1"/>
          </p:cNvPicPr>
          <p:nvPr/>
        </p:nvPicPr>
        <p:blipFill>
          <a:blip r:embed="rId5" cstate="print">
            <a:lum bright="-8000"/>
          </a:blip>
          <a:srcRect/>
          <a:stretch>
            <a:fillRect/>
          </a:stretch>
        </p:blipFill>
        <p:spPr bwMode="auto">
          <a:xfrm>
            <a:off x="4491276" y="4581128"/>
            <a:ext cx="1936124" cy="2060848"/>
          </a:xfrm>
          <a:prstGeom prst="rect">
            <a:avLst/>
          </a:prstGeom>
          <a:ln>
            <a:solidFill>
              <a:schemeClr val="accent3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User\Desktop\e9079fc8b0af74a1d98af818a73d41d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164913" cy="26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75648" y="260648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Осложнения  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венозного доступа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196752"/>
            <a:ext cx="296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ВОЗДУШНАЯ ЭМБОЛИЯ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ПРОФИЛАКТИЧЕСКИЕ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077242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Катетеризация центральных вен является значительно более серьезным и опасным вмешательством по сравнению с катетеризацией периферических вен, она требует специальных профессиональных знаний и навыков, чревата серьезными осложнениями</a:t>
            </a:r>
          </a:p>
        </p:txBody>
      </p:sp>
      <p:pic>
        <p:nvPicPr>
          <p:cNvPr id="4098" name="Picture 2" descr="C:\Users\User\Desktop\Po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073835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74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едагог\nature-00147__1365108545__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60865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0334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B9B21E-8E8D-4A13-B368-A46DF0C70506}"/>
              </a:ext>
            </a:extLst>
          </p:cNvPr>
          <p:cNvSpPr/>
          <p:nvPr/>
        </p:nvSpPr>
        <p:spPr>
          <a:xfrm>
            <a:off x="690624" y="548680"/>
            <a:ext cx="7696241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ПОКАЗАНИЯ К КАТЕТЕРИЗАЦИИ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ЦЕНТРАЛЬНОЙ ВЕНЫ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9531FD-B725-4772-9545-5CDC4990CBE6}"/>
              </a:ext>
            </a:extLst>
          </p:cNvPr>
          <p:cNvSpPr/>
          <p:nvPr/>
        </p:nvSpPr>
        <p:spPr>
          <a:xfrm>
            <a:off x="681918" y="2598003"/>
            <a:ext cx="2472947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643196-1B8B-4E8A-AA1A-5B1EC9BCEB39}"/>
              </a:ext>
            </a:extLst>
          </p:cNvPr>
          <p:cNvSpPr/>
          <p:nvPr/>
        </p:nvSpPr>
        <p:spPr>
          <a:xfrm>
            <a:off x="5652120" y="2598003"/>
            <a:ext cx="2734745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Относительные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295BA37-B11C-4F96-9AFB-054446B31247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978153" y="1379677"/>
            <a:ext cx="2560592" cy="9692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BCCFD66-2306-4860-9324-84ED6988507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538745" y="1379677"/>
            <a:ext cx="2409519" cy="9692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69b59d47b52e5a3047ec499f797f5615">
            <a:extLst>
              <a:ext uri="{FF2B5EF4-FFF2-40B4-BE49-F238E27FC236}">
                <a16:creationId xmlns:a16="http://schemas.microsoft.com/office/drawing/2014/main" id="{BA0BF425-9057-42A5-81C8-BB4FD656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858" y="3903921"/>
            <a:ext cx="2012283" cy="252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SL381158">
            <a:extLst>
              <a:ext uri="{FF2B5EF4-FFF2-40B4-BE49-F238E27FC236}">
                <a16:creationId xmlns:a16="http://schemas.microsoft.com/office/drawing/2014/main" id="{96A263DF-E010-41FE-9295-C60DDCA9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42" y="3933056"/>
            <a:ext cx="3196972" cy="2544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4" descr="slider-mas-radical-2.jpg">
            <a:extLst>
              <a:ext uri="{FF2B5EF4-FFF2-40B4-BE49-F238E27FC236}">
                <a16:creationId xmlns:a16="http://schemas.microsoft.com/office/drawing/2014/main" id="{02D5BD67-4CD1-4062-B303-8AAD520427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2"/>
          <a:stretch/>
        </p:blipFill>
        <p:spPr bwMode="auto">
          <a:xfrm>
            <a:off x="5773447" y="3933056"/>
            <a:ext cx="3258200" cy="2469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7F2DF0-4977-44EB-8690-6F9744F0E421}"/>
              </a:ext>
            </a:extLst>
          </p:cNvPr>
          <p:cNvSpPr/>
          <p:nvPr/>
        </p:nvSpPr>
        <p:spPr>
          <a:xfrm>
            <a:off x="594470" y="1700808"/>
            <a:ext cx="7920880" cy="455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Необходимость обеспечения постоянного и надёжного сосудистого доступа, независящего от положения тела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Невозможность катетеризации периферической вены вследствие гиповолемии, отёка, ожогов, испорченных вен, отсутствия видимой периферической венозной сети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Мониторирование центрального венозного давления (ЦВД) у пациентов с острыми состояниями для контроля водного баланса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EE66AD-CBE9-4463-A97B-ADF2240363C2}"/>
              </a:ext>
            </a:extLst>
          </p:cNvPr>
          <p:cNvSpPr/>
          <p:nvPr/>
        </p:nvSpPr>
        <p:spPr>
          <a:xfrm>
            <a:off x="611560" y="332657"/>
            <a:ext cx="7920880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 показания к катетеризации центральной вены:</a:t>
            </a:r>
            <a:endParaRPr lang="ru-RU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8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0FD2FE-57BB-4C0D-A0F8-D7DC0D8AC966}"/>
              </a:ext>
            </a:extLst>
          </p:cNvPr>
          <p:cNvSpPr/>
          <p:nvPr/>
        </p:nvSpPr>
        <p:spPr>
          <a:xfrm>
            <a:off x="179512" y="1191817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Длительное внутривенное введение лекарственных средств (антибиотиков, сред для парентерального питания)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Длительная терапия боли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Химиотерапия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Введение препаратов, которые могут вызвать флебит при введении в периферические вены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Плазмафарез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Забор стволовых клеток из периферической крови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Диализ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86F69F-EC7F-4726-A681-98971A1F1387}"/>
              </a:ext>
            </a:extLst>
          </p:cNvPr>
          <p:cNvSpPr/>
          <p:nvPr/>
        </p:nvSpPr>
        <p:spPr>
          <a:xfrm>
            <a:off x="755576" y="168524"/>
            <a:ext cx="8136904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Относительные показания к катетеризации центральной вены: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0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DFE44B-350C-4E6F-B91E-E2C1291903A3}"/>
              </a:ext>
            </a:extLst>
          </p:cNvPr>
          <p:cNvSpPr/>
          <p:nvPr/>
        </p:nvSpPr>
        <p:spPr>
          <a:xfrm>
            <a:off x="382858" y="332656"/>
            <a:ext cx="7933558" cy="480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Типы центральных венозных катетеров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15D59B-A002-46CC-842A-C8CCC7A8D67B}"/>
              </a:ext>
            </a:extLst>
          </p:cNvPr>
          <p:cNvSpPr/>
          <p:nvPr/>
        </p:nvSpPr>
        <p:spPr>
          <a:xfrm>
            <a:off x="442187" y="1578125"/>
            <a:ext cx="2604966" cy="8388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нетуннелируемые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ЦВК</a:t>
            </a:r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DFA46B-B950-48C8-A2A8-6B257DB37A99}"/>
              </a:ext>
            </a:extLst>
          </p:cNvPr>
          <p:cNvSpPr/>
          <p:nvPr/>
        </p:nvSpPr>
        <p:spPr>
          <a:xfrm>
            <a:off x="5711450" y="1578125"/>
            <a:ext cx="2604966" cy="8388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туннелируемые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ЦВК</a:t>
            </a:r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CE39A40-6E6C-4A86-AB3A-B08708D47FFC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744670" y="813557"/>
            <a:ext cx="2604967" cy="7432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67FC2B4-62BE-405E-8C7D-22451B994155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349637" y="813557"/>
            <a:ext cx="2598627" cy="6712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человек, женщина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2BE20BD7-1BF3-430B-B73F-0A74CBAB0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6192"/>
            <a:ext cx="3456383" cy="389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Изображение выглядит как одежд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A7AE3F0-FE60-4460-AB47-1B910CA6F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0885"/>
            <a:ext cx="3744416" cy="397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86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56435"/>
            <a:ext cx="7199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Нетунеллируемые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венозные катетеры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4" y="1083501"/>
            <a:ext cx="4690262" cy="5632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4" y="1083902"/>
            <a:ext cx="30243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Герметичные заглушки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Зажимы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Манжета для фиксации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чрезкожными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швами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Сегмент, располагающийся подкожно и в сосуде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30925" y="1484784"/>
            <a:ext cx="32092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187624" y="1484784"/>
            <a:ext cx="475253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30925" y="2348880"/>
            <a:ext cx="320922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979712" y="2348880"/>
            <a:ext cx="3960441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987824" y="3645024"/>
            <a:ext cx="2952329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фигурная скобка 24"/>
          <p:cNvSpPr/>
          <p:nvPr/>
        </p:nvSpPr>
        <p:spPr>
          <a:xfrm rot="19090257">
            <a:off x="3830233" y="4161657"/>
            <a:ext cx="359201" cy="213508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4335539" y="5229200"/>
            <a:ext cx="1604615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7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06" y="2535054"/>
            <a:ext cx="3600400" cy="3385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0833" y="188640"/>
            <a:ext cx="783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Туннелируемые катетеры  (долгосрочные)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" y="2535053"/>
            <a:ext cx="4641849" cy="33859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5" y="836712"/>
            <a:ext cx="8248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Установка туннелируемого катетера является более сложной процедурой и выполняется в условиях операционной со стандартной предоперационной подготовкой пациента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4" y="5899300"/>
            <a:ext cx="8537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Срок службы такого катера составляет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несколько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624393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3839</Words>
  <Application>Microsoft Office PowerPoint</Application>
  <PresentationFormat>Экран (4:3)</PresentationFormat>
  <Paragraphs>401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Tahoma</vt:lpstr>
      <vt:lpstr>Wingdings</vt:lpstr>
      <vt:lpstr>Тема Office</vt:lpstr>
      <vt:lpstr>ГБПОУ «Самарский медицинский колледж имени Н. Ляпиной»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Центральный  венозный  доступ:  виды, уход   и  осложнения. </dc:title>
  <dc:creator>Ксения хасьянова</dc:creator>
  <cp:lastModifiedBy>User</cp:lastModifiedBy>
  <cp:revision>96</cp:revision>
  <dcterms:created xsi:type="dcterms:W3CDTF">2019-05-23T10:25:01Z</dcterms:created>
  <dcterms:modified xsi:type="dcterms:W3CDTF">2023-02-16T05:46:29Z</dcterms:modified>
</cp:coreProperties>
</file>