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63" r:id="rId4"/>
    <p:sldId id="264" r:id="rId5"/>
    <p:sldId id="299" r:id="rId6"/>
    <p:sldId id="303" r:id="rId7"/>
    <p:sldId id="352" r:id="rId8"/>
    <p:sldId id="270" r:id="rId9"/>
    <p:sldId id="271" r:id="rId10"/>
    <p:sldId id="332" r:id="rId11"/>
    <p:sldId id="309" r:id="rId12"/>
    <p:sldId id="327" r:id="rId13"/>
    <p:sldId id="307" r:id="rId14"/>
    <p:sldId id="310" r:id="rId15"/>
    <p:sldId id="311" r:id="rId16"/>
    <p:sldId id="329" r:id="rId17"/>
    <p:sldId id="319" r:id="rId18"/>
    <p:sldId id="334" r:id="rId19"/>
    <p:sldId id="274" r:id="rId20"/>
    <p:sldId id="357" r:id="rId21"/>
    <p:sldId id="361" r:id="rId22"/>
    <p:sldId id="359" r:id="rId23"/>
    <p:sldId id="362" r:id="rId24"/>
    <p:sldId id="360" r:id="rId25"/>
    <p:sldId id="363" r:id="rId26"/>
    <p:sldId id="277" r:id="rId27"/>
    <p:sldId id="290" r:id="rId28"/>
    <p:sldId id="291" r:id="rId29"/>
    <p:sldId id="342" r:id="rId30"/>
    <p:sldId id="295" r:id="rId31"/>
    <p:sldId id="353" r:id="rId32"/>
    <p:sldId id="354" r:id="rId33"/>
    <p:sldId id="356" r:id="rId34"/>
    <p:sldId id="355" r:id="rId35"/>
    <p:sldId id="365" r:id="rId36"/>
    <p:sldId id="297"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85992" autoAdjust="0"/>
  </p:normalViewPr>
  <p:slideViewPr>
    <p:cSldViewPr snapToGrid="0" showGuides="1">
      <p:cViewPr varScale="1">
        <p:scale>
          <a:sx n="71" d="100"/>
          <a:sy n="71" d="100"/>
        </p:scale>
        <p:origin x="1243" y="48"/>
      </p:cViewPr>
      <p:guideLst>
        <p:guide orient="horz" pos="2183"/>
        <p:guide pos="3840"/>
      </p:guideLst>
    </p:cSldViewPr>
  </p:slideViewPr>
  <p:outlineViewPr>
    <p:cViewPr>
      <p:scale>
        <a:sx n="33" d="100"/>
        <a:sy n="33" d="100"/>
      </p:scale>
      <p:origin x="0" y="-355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C8CDC-60BC-4603-A2D6-0247E9D540FA}" type="datetimeFigureOut">
              <a:rPr lang="ru-RU" smtClean="0"/>
              <a:t>28.02.2023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F38FD-D9A1-479D-B0DA-D774999AFA85}" type="slidenum">
              <a:rPr lang="ru-RU" smtClean="0"/>
              <a:t>‹#›</a:t>
            </a:fld>
            <a:endParaRPr lang="ru-RU"/>
          </a:p>
        </p:txBody>
      </p:sp>
    </p:spTree>
    <p:extLst>
      <p:ext uri="{BB962C8B-B14F-4D97-AF65-F5344CB8AC3E}">
        <p14:creationId xmlns:p14="http://schemas.microsoft.com/office/powerpoint/2010/main" val="201541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Здравствуйте, уважаемые коллеги. Тема моего доклада</a:t>
            </a:r>
            <a:r>
              <a:rPr lang="ru-RU" baseline="0" dirty="0"/>
              <a:t> «Постановка периферического венозного катетера. Уход и осложнения.»</a:t>
            </a:r>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a:t>
            </a:fld>
            <a:endParaRPr lang="ru-RU"/>
          </a:p>
        </p:txBody>
      </p:sp>
    </p:spTree>
    <p:extLst>
      <p:ext uri="{BB962C8B-B14F-4D97-AF65-F5344CB8AC3E}">
        <p14:creationId xmlns:p14="http://schemas.microsoft.com/office/powerpoint/2010/main" val="82291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Прибор для визуализации вен-</a:t>
            </a:r>
            <a:r>
              <a:rPr lang="ru-RU" baseline="0" dirty="0"/>
              <a:t> это проекционный аппарат, позволяющий находить вены в сложных случаях, например у пациентов с отёками или с ожирением. Также прибор можно использовать для определения подкожных кровотечений и диагностирования поражений сосудов.</a:t>
            </a:r>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10</a:t>
            </a:fld>
            <a:endParaRPr lang="ru-RU"/>
          </a:p>
        </p:txBody>
      </p:sp>
    </p:spTree>
    <p:extLst>
      <p:ext uri="{BB962C8B-B14F-4D97-AF65-F5344CB8AC3E}">
        <p14:creationId xmlns:p14="http://schemas.microsoft.com/office/powerpoint/2010/main" val="233320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Составляющими при выборе ПВК являются: </a:t>
            </a:r>
            <a:r>
              <a:rPr kumimoji="0" lang="ru-RU" sz="1200" b="0" i="0" u="none" strike="noStrike" kern="1200" cap="none" spc="0" normalizeH="0" baseline="0" noProof="0" dirty="0">
                <a:ln>
                  <a:noFill/>
                </a:ln>
                <a:solidFill>
                  <a:prstClr val="black"/>
                </a:solidFill>
                <a:effectLst/>
                <a:uLnTx/>
                <a:uFillTx/>
                <a:latin typeface="+mn-lt"/>
                <a:ea typeface="+mn-ea"/>
                <a:cs typeface="+mn-cs"/>
              </a:rPr>
              <a:t>- Диаметр вены. - Необходимая скорость введения раствора. - Потенциальное время нахождения катетера в вене. - Свойства вводимого раствора.</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11</a:t>
            </a:fld>
            <a:endParaRPr lang="ru-RU"/>
          </a:p>
        </p:txBody>
      </p:sp>
    </p:spTree>
    <p:extLst>
      <p:ext uri="{BB962C8B-B14F-4D97-AF65-F5344CB8AC3E}">
        <p14:creationId xmlns:p14="http://schemas.microsoft.com/office/powerpoint/2010/main" val="358845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Классификация ПВК.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По материалу изготовления: Тефлоновые (срок эксплуатации 3 суток) и Полиуретановые (срок эксплуатации 6 суток).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По строению:</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0" i="0" u="none" strike="noStrike" kern="1200" cap="none" spc="0" normalizeH="0" baseline="0" noProof="0" dirty="0" err="1">
                <a:ln>
                  <a:noFill/>
                </a:ln>
                <a:solidFill>
                  <a:prstClr val="black"/>
                </a:solidFill>
                <a:effectLst/>
                <a:uLnTx/>
                <a:uFillTx/>
                <a:latin typeface="+mn-lt"/>
                <a:ea typeface="+mn-ea"/>
                <a:cs typeface="+mn-cs"/>
              </a:rPr>
              <a:t>портированные</a:t>
            </a:r>
            <a:r>
              <a:rPr kumimoji="0" lang="ru-RU" sz="1200" b="0" i="0" u="none" strike="noStrike" kern="1200" cap="none" spc="0" normalizeH="0" baseline="0" noProof="0" dirty="0">
                <a:ln>
                  <a:noFill/>
                </a:ln>
                <a:solidFill>
                  <a:prstClr val="black"/>
                </a:solidFill>
                <a:effectLst/>
                <a:uLnTx/>
                <a:uFillTx/>
                <a:latin typeface="+mn-lt"/>
                <a:ea typeface="+mn-ea"/>
                <a:cs typeface="+mn-cs"/>
              </a:rPr>
              <a:t> (с наличием дополнительного инъекционного порта для введения препаратов без дополнительной пункции). С его помощью возможно </a:t>
            </a:r>
            <a:r>
              <a:rPr kumimoji="0" lang="ru-RU" sz="1200" b="0" i="0" u="none" strike="noStrike" kern="1200" cap="none" spc="0" normalizeH="0" baseline="0" noProof="0" dirty="0" err="1">
                <a:ln>
                  <a:noFill/>
                </a:ln>
                <a:solidFill>
                  <a:prstClr val="black"/>
                </a:solidFill>
                <a:effectLst/>
                <a:uLnTx/>
                <a:uFillTx/>
                <a:latin typeface="+mn-lt"/>
                <a:ea typeface="+mn-ea"/>
                <a:cs typeface="+mn-cs"/>
              </a:rPr>
              <a:t>безигольное</a:t>
            </a:r>
            <a:r>
              <a:rPr kumimoji="0" lang="ru-RU"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0" i="0" u="none" strike="noStrike" kern="1200" cap="none" spc="0" normalizeH="0" baseline="0" noProof="0" dirty="0" err="1">
                <a:ln>
                  <a:noFill/>
                </a:ln>
                <a:solidFill>
                  <a:prstClr val="black"/>
                </a:solidFill>
                <a:effectLst/>
                <a:uLnTx/>
                <a:uFillTx/>
                <a:latin typeface="+mn-lt"/>
                <a:ea typeface="+mn-ea"/>
                <a:cs typeface="+mn-cs"/>
              </a:rPr>
              <a:t>болюсное</a:t>
            </a:r>
            <a:r>
              <a:rPr kumimoji="0" lang="ru-RU" sz="1200" b="0" i="0" u="none" strike="noStrike" kern="1200" cap="none" spc="0" normalizeH="0" baseline="0" noProof="0" dirty="0">
                <a:ln>
                  <a:noFill/>
                </a:ln>
                <a:solidFill>
                  <a:prstClr val="black"/>
                </a:solidFill>
                <a:effectLst/>
                <a:uLnTx/>
                <a:uFillTx/>
                <a:latin typeface="+mn-lt"/>
                <a:ea typeface="+mn-ea"/>
                <a:cs typeface="+mn-cs"/>
              </a:rPr>
              <a:t> (прерывистое) введение препарата без прерывания внутривенной </a:t>
            </a:r>
            <a:r>
              <a:rPr kumimoji="0" lang="ru-RU" sz="1200" b="0" i="0" u="none" strike="noStrike" kern="1200" cap="none" spc="0" normalizeH="0" baseline="0" noProof="0" dirty="0" err="1">
                <a:ln>
                  <a:noFill/>
                </a:ln>
                <a:solidFill>
                  <a:prstClr val="black"/>
                </a:solidFill>
                <a:effectLst/>
                <a:uLnTx/>
                <a:uFillTx/>
                <a:latin typeface="+mn-lt"/>
                <a:ea typeface="+mn-ea"/>
                <a:cs typeface="+mn-cs"/>
              </a:rPr>
              <a:t>инфузии</a:t>
            </a:r>
            <a:r>
              <a:rPr kumimoji="0" lang="ru-RU"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 и </a:t>
            </a:r>
            <a:r>
              <a:rPr kumimoji="0" lang="ru-RU" sz="1200" b="0" i="0" u="none" strike="noStrike" kern="1200" cap="none" spc="0" normalizeH="0" baseline="0" noProof="0" dirty="0" err="1">
                <a:ln>
                  <a:noFill/>
                </a:ln>
                <a:solidFill>
                  <a:prstClr val="black"/>
                </a:solidFill>
                <a:effectLst/>
                <a:uLnTx/>
                <a:uFillTx/>
                <a:latin typeface="+mn-lt"/>
                <a:ea typeface="+mn-ea"/>
                <a:cs typeface="+mn-cs"/>
              </a:rPr>
              <a:t>непортированные</a:t>
            </a:r>
            <a:r>
              <a:rPr kumimoji="0" lang="ru-RU" sz="1200" b="0" i="0" u="none" strike="noStrike" kern="1200" cap="none" spc="0" normalizeH="0" baseline="0" noProof="0" dirty="0">
                <a:ln>
                  <a:noFill/>
                </a:ln>
                <a:solidFill>
                  <a:prstClr val="black"/>
                </a:solidFill>
                <a:effectLst/>
                <a:uLnTx/>
                <a:uFillTx/>
                <a:latin typeface="+mn-lt"/>
                <a:ea typeface="+mn-ea"/>
                <a:cs typeface="+mn-cs"/>
              </a:rPr>
              <a:t>. Для работы с катетером без порта используются дополнительные устройства (коннекторы, разветвители, трёхходовой кран, колпачки- заглушки).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Все ПВК имеют крылышки для фиксации катетера (иглы - бабочки).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12</a:t>
            </a:fld>
            <a:endParaRPr lang="ru-RU"/>
          </a:p>
        </p:txBody>
      </p:sp>
    </p:spTree>
    <p:extLst>
      <p:ext uri="{BB962C8B-B14F-4D97-AF65-F5344CB8AC3E}">
        <p14:creationId xmlns:p14="http://schemas.microsoft.com/office/powerpoint/2010/main" val="127592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rPr>
              <a:t>Классификация ПВК по размеру.</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rPr>
              <a:t>Периферические катетеры бывают различной длины и различного диаметра, от которого зависит его пропускная способность. В соответствии с размерами производится цветовая маркировка катетеров, единая для всех производителей. Данные параметры указаны на упаковке катетера. Размер катетера определяется в </a:t>
            </a:r>
            <a:r>
              <a:rPr kumimoji="0" lang="ru-RU" sz="2400" b="0" i="0" u="none" strike="noStrike" kern="1200" cap="none" spc="0" normalizeH="0" baseline="0" noProof="0" dirty="0" err="1">
                <a:ln>
                  <a:noFill/>
                </a:ln>
                <a:solidFill>
                  <a:prstClr val="black"/>
                </a:solidFill>
                <a:effectLst/>
                <a:uLnTx/>
                <a:uFillTx/>
                <a:latin typeface="+mn-lt"/>
                <a:ea typeface="+mn-ea"/>
                <a:cs typeface="Times New Roman" pitchFamily="18" charset="0"/>
              </a:rPr>
              <a:t>гейчах</a:t>
            </a:r>
            <a:r>
              <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rPr>
              <a:t> и обозначается латинской буквой ДЖИ. Данная величина обратно пропорциональна диаметру, т.е. чем больше ДЖИ, тем тоньше катетер и тем меньше его пропускная способность. Для каждого размера катетера существует своя область применения.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13</a:t>
            </a:fld>
            <a:endParaRPr lang="ru-RU"/>
          </a:p>
        </p:txBody>
      </p:sp>
    </p:spTree>
    <p:extLst>
      <p:ext uri="{BB962C8B-B14F-4D97-AF65-F5344CB8AC3E}">
        <p14:creationId xmlns:p14="http://schemas.microsoft.com/office/powerpoint/2010/main" val="182671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a:ln>
                  <a:noFill/>
                </a:ln>
                <a:solidFill>
                  <a:prstClr val="black"/>
                </a:solidFill>
                <a:effectLst/>
                <a:uLnTx/>
                <a:uFillTx/>
                <a:latin typeface="+mn-lt"/>
                <a:ea typeface="+mn-ea"/>
                <a:cs typeface="Times New Roman" pitchFamily="18" charset="0"/>
              </a:rPr>
              <a:t>Размеры катетеров в ДЖИ миллиметрах соответственно области применения приведены в данной таблице. </a:t>
            </a:r>
          </a:p>
          <a:p>
            <a:r>
              <a:rPr lang="ru-RU" dirty="0"/>
              <a:t>Чаще</a:t>
            </a:r>
            <a:r>
              <a:rPr lang="ru-RU" baseline="0" dirty="0"/>
              <a:t> других</a:t>
            </a:r>
            <a:r>
              <a:rPr lang="ru-RU" dirty="0"/>
              <a:t> в операционной и отделении</a:t>
            </a:r>
            <a:r>
              <a:rPr lang="ru-RU" baseline="0" dirty="0"/>
              <a:t> анестезиологии и реанимации </a:t>
            </a:r>
            <a:r>
              <a:rPr lang="ru-RU" dirty="0"/>
              <a:t>используются катетеры размеров:</a:t>
            </a:r>
            <a:r>
              <a:rPr lang="ru-RU" baseline="0" dirty="0"/>
              <a:t> 16 ДЖИ,17ДЖИ,18 ДЖИ.</a:t>
            </a:r>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14</a:t>
            </a:fld>
            <a:endParaRPr lang="ru-RU"/>
          </a:p>
        </p:txBody>
      </p:sp>
    </p:spTree>
    <p:extLst>
      <p:ext uri="{BB962C8B-B14F-4D97-AF65-F5344CB8AC3E}">
        <p14:creationId xmlns:p14="http://schemas.microsoft.com/office/powerpoint/2010/main" val="417248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Строение периферического</a:t>
            </a:r>
            <a:r>
              <a:rPr lang="ru-RU" baseline="0" dirty="0"/>
              <a:t> венозного катетера. В работе отдаем предпочтение периферическим катетерам с защитой от </a:t>
            </a:r>
            <a:r>
              <a:rPr lang="ru-RU" baseline="0" dirty="0" err="1"/>
              <a:t>травматизации</a:t>
            </a:r>
            <a:r>
              <a:rPr lang="ru-RU" baseline="0" dirty="0"/>
              <a:t> и  наличием порта для дополнительных </a:t>
            </a:r>
            <a:r>
              <a:rPr lang="ru-RU" baseline="0" dirty="0" err="1"/>
              <a:t>инфузий</a:t>
            </a:r>
            <a:r>
              <a:rPr lang="ru-RU" baseline="0" dirty="0"/>
              <a:t>. Но также встречаются катетеры </a:t>
            </a:r>
            <a:r>
              <a:rPr lang="ru-RU" baseline="0" dirty="0" err="1"/>
              <a:t>непортированные</a:t>
            </a:r>
            <a:r>
              <a:rPr lang="ru-RU" baseline="0" dirty="0"/>
              <a:t> и без защиты от </a:t>
            </a:r>
            <a:r>
              <a:rPr lang="ru-RU" baseline="0" dirty="0" err="1"/>
              <a:t>травматизации</a:t>
            </a:r>
            <a:r>
              <a:rPr lang="ru-RU" baseline="0" dirty="0"/>
              <a:t>.</a:t>
            </a:r>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16</a:t>
            </a:fld>
            <a:endParaRPr lang="ru-RU"/>
          </a:p>
        </p:txBody>
      </p:sp>
    </p:spTree>
    <p:extLst>
      <p:ext uri="{BB962C8B-B14F-4D97-AF65-F5344CB8AC3E}">
        <p14:creationId xmlns:p14="http://schemas.microsoft.com/office/powerpoint/2010/main" val="419360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Главный принцип при выборе ПВК – это использовать минимально возможный размер и длину катетера.</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Предпочтительно использовать ПВК с канюлями из </a:t>
            </a:r>
            <a:r>
              <a:rPr kumimoji="0" lang="ru-RU" sz="2400" b="0" i="0" u="none" strike="noStrike" kern="1200" cap="none" spc="0" normalizeH="0" baseline="0" noProof="0" dirty="0" err="1">
                <a:ln>
                  <a:noFill/>
                </a:ln>
                <a:solidFill>
                  <a:srgbClr val="5B9BD5">
                    <a:lumMod val="50000"/>
                  </a:srgbClr>
                </a:solidFill>
                <a:effectLst/>
                <a:uLnTx/>
                <a:uFillTx/>
                <a:latin typeface="+mn-lt"/>
                <a:ea typeface="+mn-ea"/>
                <a:cs typeface="+mn-cs"/>
              </a:rPr>
              <a:t>тефлона</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полиуретана и </a:t>
            </a:r>
            <a:r>
              <a:rPr kumimoji="0" lang="ru-RU" sz="2400" b="0" i="0" u="none" strike="noStrike" kern="1200" cap="none" spc="0" normalizeH="0" baseline="0" noProof="0" dirty="0" err="1">
                <a:ln>
                  <a:noFill/>
                </a:ln>
                <a:solidFill>
                  <a:srgbClr val="5B9BD5">
                    <a:lumMod val="50000"/>
                  </a:srgbClr>
                </a:solidFill>
                <a:effectLst/>
                <a:uLnTx/>
                <a:uFillTx/>
                <a:latin typeface="+mn-lt"/>
                <a:ea typeface="+mn-ea"/>
                <a:cs typeface="+mn-cs"/>
              </a:rPr>
              <a:t>рентгеноконтрастными</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канюлями. Использовать иглу с защитой от </a:t>
            </a:r>
            <a:r>
              <a:rPr kumimoji="0" lang="ru-RU" sz="2400" b="0" i="0" u="none" strike="noStrike" kern="1200" cap="none" spc="0" normalizeH="0" baseline="0" noProof="0" dirty="0" err="1">
                <a:ln>
                  <a:noFill/>
                </a:ln>
                <a:solidFill>
                  <a:srgbClr val="5B9BD5">
                    <a:lumMod val="50000"/>
                  </a:srgbClr>
                </a:solidFill>
                <a:effectLst/>
                <a:uLnTx/>
                <a:uFillTx/>
                <a:latin typeface="+mn-lt"/>
                <a:ea typeface="+mn-ea"/>
                <a:cs typeface="+mn-cs"/>
              </a:rPr>
              <a:t>травматизации</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endParaRPr kumimoji="0" lang="ru-RU" sz="2400" b="1" i="0" u="none" strike="noStrike" kern="1200" cap="none" spc="0" normalizeH="0" baseline="0" noProof="0" dirty="0">
              <a:ln>
                <a:noFill/>
              </a:ln>
              <a:solidFill>
                <a:srgbClr val="5B9BD5">
                  <a:lumMod val="50000"/>
                </a:srgbClr>
              </a:solidFill>
              <a:effectLst/>
              <a:uLnTx/>
              <a:uFillTx/>
              <a:latin typeface="+mn-lt"/>
              <a:ea typeface="+mn-ea"/>
              <a:cs typeface="+mn-cs"/>
            </a:endParaRPr>
          </a:p>
          <a:p>
            <a:endParaRPr lang="ru-RU" dirty="0"/>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17</a:t>
            </a:fld>
            <a:endParaRPr lang="ru-RU"/>
          </a:p>
        </p:txBody>
      </p:sp>
    </p:spTree>
    <p:extLst>
      <p:ext uri="{BB962C8B-B14F-4D97-AF65-F5344CB8AC3E}">
        <p14:creationId xmlns:p14="http://schemas.microsoft.com/office/powerpoint/2010/main" val="2438682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C00000"/>
                </a:solidFill>
                <a:effectLst/>
                <a:uLnTx/>
                <a:uFillTx/>
                <a:latin typeface="+mn-lt"/>
                <a:ea typeface="+mn-ea"/>
                <a:cs typeface="+mn-cs"/>
              </a:rPr>
              <a:t>Оснащение для катетеризации периферической вены включает: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MyriadPro-Regular"/>
                <a:ea typeface="+mn-ea"/>
                <a:cs typeface="+mn-cs"/>
              </a:rPr>
              <a:t>- Периферические внутривенные катетеры нескольких размеров, - Стерильные ватные шарики и салфетки, - Стерильная прозрачная наклейка,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MyriadPro-Regular"/>
                <a:ea typeface="+mn-ea"/>
                <a:cs typeface="+mn-cs"/>
              </a:rPr>
              <a:t>- Кожный антисептик для обработки рук и инъекционного поля или стерильные антисептические салфетки, - Жгут, </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Шприц объемом10 мл,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раствор </a:t>
            </a:r>
            <a:r>
              <a:rPr kumimoji="0" lang="en-US" sz="2400" b="0" i="0" u="none" strike="noStrike" kern="1200" cap="none" spc="0" normalizeH="0" baseline="0" noProof="0" dirty="0" err="1">
                <a:ln>
                  <a:noFill/>
                </a:ln>
                <a:solidFill>
                  <a:srgbClr val="5B9BD5">
                    <a:lumMod val="50000"/>
                  </a:srgbClr>
                </a:solidFill>
                <a:effectLst/>
                <a:uLnTx/>
                <a:uFillTx/>
                <a:latin typeface="+mn-lt"/>
                <a:ea typeface="+mn-ea"/>
                <a:cs typeface="+mn-cs"/>
              </a:rPr>
              <a:t>NaCl</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0,9 %, - Пакеты для отходов класса А и Б и </a:t>
            </a:r>
            <a:r>
              <a:rPr kumimoji="0" lang="ru-RU" sz="2400" b="0" i="0" u="none" strike="noStrike" kern="1200" cap="none" spc="0" normalizeH="0" baseline="0" noProof="0" dirty="0" err="1">
                <a:ln>
                  <a:noFill/>
                </a:ln>
                <a:solidFill>
                  <a:srgbClr val="5B9BD5">
                    <a:lumMod val="50000"/>
                  </a:srgbClr>
                </a:solidFill>
                <a:effectLst/>
                <a:uLnTx/>
                <a:uFillTx/>
                <a:latin typeface="+mn-lt"/>
                <a:ea typeface="+mn-ea"/>
                <a:cs typeface="+mn-cs"/>
              </a:rPr>
              <a:t>непрокалываемый</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контейнер.</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18</a:t>
            </a:fld>
            <a:endParaRPr lang="ru-RU"/>
          </a:p>
        </p:txBody>
      </p:sp>
    </p:spTree>
    <p:extLst>
      <p:ext uri="{BB962C8B-B14F-4D97-AF65-F5344CB8AC3E}">
        <p14:creationId xmlns:p14="http://schemas.microsoft.com/office/powerpoint/2010/main" val="198664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Arial" panose="020B0604020202020204" pitchFamily="34" charset="0"/>
              </a:rPr>
              <a:t>Ничто не бывает столь важным для пациента в критическом состоянии, как надежный венозный доступ.</a:t>
            </a:r>
            <a:endParaRPr lang="ru-RU" sz="1200" b="0" i="0" u="none" strike="noStrike" baseline="0" dirty="0">
              <a:latin typeface="MyriadPro-Regular"/>
            </a:endParaRPr>
          </a:p>
          <a:p>
            <a:pPr algn="l"/>
            <a:r>
              <a:rPr lang="ru-RU" sz="1200" b="0" i="0" u="none" strike="noStrike" baseline="0" dirty="0">
                <a:latin typeface="MyriadPro-Regular"/>
              </a:rPr>
              <a:t>Постановка, уход и удаление ПВК – компетенция медицинской сестры</a:t>
            </a:r>
          </a:p>
          <a:p>
            <a:pPr algn="l"/>
            <a:r>
              <a:rPr lang="ru-RU" sz="1200" b="0" i="0" u="none" strike="noStrike" baseline="0" dirty="0">
                <a:latin typeface="MyriadPro-Regular"/>
              </a:rPr>
              <a:t>Перед постановкой ПВК нужно поздороваться, представиться, идентифицировать пациента и получить информированное согласие на проведение процедуры.</a:t>
            </a:r>
          </a:p>
          <a:p>
            <a:pPr algn="l"/>
            <a:r>
              <a:rPr lang="ru-RU" sz="1200" b="0" i="0" u="none" strike="noStrike" baseline="0" dirty="0">
                <a:latin typeface="MyriadPro-Regular"/>
              </a:rPr>
              <a:t>Техника постановки ПВК будет представлена в мастер- классе.</a:t>
            </a:r>
          </a:p>
        </p:txBody>
      </p:sp>
      <p:sp>
        <p:nvSpPr>
          <p:cNvPr id="4" name="Номер слайда 3"/>
          <p:cNvSpPr>
            <a:spLocks noGrp="1"/>
          </p:cNvSpPr>
          <p:nvPr>
            <p:ph type="sldNum" sz="quarter" idx="10"/>
          </p:nvPr>
        </p:nvSpPr>
        <p:spPr/>
        <p:txBody>
          <a:bodyPr/>
          <a:lstStyle/>
          <a:p>
            <a:fld id="{174F38FD-D9A1-479D-B0DA-D774999AFA85}" type="slidenum">
              <a:rPr lang="ru-RU" smtClean="0"/>
              <a:t>19</a:t>
            </a:fld>
            <a:endParaRPr lang="ru-RU"/>
          </a:p>
        </p:txBody>
      </p:sp>
    </p:spTree>
    <p:extLst>
      <p:ext uri="{BB962C8B-B14F-4D97-AF65-F5344CB8AC3E}">
        <p14:creationId xmlns:p14="http://schemas.microsoft.com/office/powerpoint/2010/main" val="270413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Уход за ПВК включает в себя:</a:t>
            </a:r>
            <a:endParaRPr kumimoji="0" lang="en-US"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endParaRP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 </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Наблюдение (не реже 1 раза в сутки)</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 Промывание раствором </a:t>
            </a:r>
            <a:r>
              <a:rPr kumimoji="0" lang="en-US" sz="2400" b="0" i="0" u="none" strike="noStrike" kern="1200" cap="none" spc="0" normalizeH="0" baseline="0" noProof="0" dirty="0" err="1">
                <a:ln>
                  <a:noFill/>
                </a:ln>
                <a:solidFill>
                  <a:srgbClr val="5B9BD5">
                    <a:lumMod val="50000"/>
                  </a:srgbClr>
                </a:solidFill>
                <a:effectLst/>
                <a:uLnTx/>
                <a:uFillTx/>
                <a:latin typeface="+mn-lt"/>
                <a:ea typeface="+mn-ea"/>
                <a:cs typeface="Times New Roman" panose="02020603050405020304" pitchFamily="18" charset="0"/>
              </a:rPr>
              <a:t>NaCl</a:t>
            </a:r>
            <a:r>
              <a:rPr kumimoji="0" lang="en-US"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 </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0,9% (</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перед и после введения препаратов крови и медикаментов, после забора крови для исследований, каждые 8 – 12 часов в промежутке между манипуляциями с катетером)</a:t>
            </a:r>
          </a:p>
          <a:p>
            <a:pPr marL="0" marR="0" lvl="0" indent="0" algn="just"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rPr>
              <a:t>- Смена фиксирующих повязок(п</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розрачные полиуретановые повязки меняют один раз в трое суток или по рекомендациям производителя, матовые повязки  меняют каждые 24 - 48 часов, марлевые повязки каждые 6 часов)</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endParaRPr kumimoji="0" lang="ru-RU" sz="2400" b="0" i="0" u="none" strike="noStrike" kern="1200" cap="none" spc="0" normalizeH="0" baseline="0" noProof="0" dirty="0">
              <a:ln>
                <a:noFill/>
              </a:ln>
              <a:solidFill>
                <a:srgbClr val="5B9BD5">
                  <a:lumMod val="50000"/>
                </a:srgbClr>
              </a:solidFill>
              <a:effectLst/>
              <a:uLnTx/>
              <a:uFillTx/>
              <a:latin typeface="+mn-lt"/>
              <a:ea typeface="+mn-ea"/>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20</a:t>
            </a:fld>
            <a:endParaRPr lang="ru-RU"/>
          </a:p>
        </p:txBody>
      </p:sp>
    </p:spTree>
    <p:extLst>
      <p:ext uri="{BB962C8B-B14F-4D97-AF65-F5344CB8AC3E}">
        <p14:creationId xmlns:p14="http://schemas.microsoft.com/office/powerpoint/2010/main" val="45443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449580" algn="just" defTabSz="914400" rtl="0" eaLnBrk="1" fontAlgn="auto" latinLnBrk="0" hangingPunct="1">
              <a:lnSpc>
                <a:spcPct val="15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C0504D"/>
                </a:solidFill>
                <a:effectLst/>
                <a:uLnTx/>
                <a:uFillTx/>
                <a:latin typeface="+mn-lt"/>
                <a:ea typeface="Times New Roman"/>
                <a:cs typeface="Arial" panose="020B0604020202020204" pitchFamily="34" charset="0"/>
              </a:rPr>
              <a:t>Катетеризация периферических вен </a:t>
            </a:r>
            <a:r>
              <a:rPr kumimoji="0" lang="ru-RU" sz="2800" b="1" i="0" u="none" strike="noStrike" kern="1200" cap="none" spc="0" normalizeH="0" baseline="0" noProof="0" dirty="0">
                <a:ln>
                  <a:noFill/>
                </a:ln>
                <a:solidFill>
                  <a:srgbClr val="1F497D"/>
                </a:solidFill>
                <a:effectLst/>
                <a:uLnTx/>
                <a:uFillTx/>
                <a:latin typeface="+mn-lt"/>
                <a:ea typeface="Times New Roman"/>
                <a:cs typeface="Arial" panose="020B0604020202020204" pitchFamily="34" charset="0"/>
              </a:rPr>
              <a:t>- </a:t>
            </a:r>
            <a:r>
              <a:rPr kumimoji="0" lang="ru-RU" sz="2800" b="0" i="0" u="none" strike="noStrike" kern="1200" cap="none" spc="0" normalizeH="0" baseline="0" noProof="0" dirty="0">
                <a:ln>
                  <a:noFill/>
                </a:ln>
                <a:solidFill>
                  <a:srgbClr val="1F497D"/>
                </a:solidFill>
                <a:effectLst/>
                <a:uLnTx/>
                <a:uFillTx/>
                <a:latin typeface="+mn-lt"/>
                <a:ea typeface="Times New Roman"/>
                <a:cs typeface="Arial" panose="020B0604020202020204" pitchFamily="34" charset="0"/>
              </a:rPr>
              <a:t>это метод установления доступа к кровяному руслу на длительный период времени через периферические вены посредством установки периферического внутривенного катетера.</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a:t>
            </a:fld>
            <a:endParaRPr lang="ru-RU"/>
          </a:p>
        </p:txBody>
      </p:sp>
    </p:spTree>
    <p:extLst>
      <p:ext uri="{BB962C8B-B14F-4D97-AF65-F5344CB8AC3E}">
        <p14:creationId xmlns:p14="http://schemas.microsoft.com/office/powerpoint/2010/main" val="261341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srgbClr val="000000"/>
                </a:solidFill>
                <a:effectLst/>
                <a:uLnTx/>
                <a:uFillTx/>
                <a:latin typeface="MyriadPro-Regular"/>
                <a:ea typeface="+mn-ea"/>
                <a:cs typeface="+mn-cs"/>
              </a:rPr>
              <a:t>Правила промывания ПВК.</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Набрать в шприц 5 мл раствора </a:t>
            </a:r>
            <a:r>
              <a:rPr kumimoji="0" lang="en-US" sz="2400" b="0" i="0" u="none" strike="noStrike" kern="1200" cap="none" spc="0" normalizeH="0" baseline="0" noProof="0" dirty="0" err="1">
                <a:ln>
                  <a:noFill/>
                </a:ln>
                <a:solidFill>
                  <a:srgbClr val="5B9BD5">
                    <a:lumMod val="50000"/>
                  </a:srgbClr>
                </a:solidFill>
                <a:effectLst/>
                <a:uLnTx/>
                <a:uFillTx/>
                <a:latin typeface="+mn-lt"/>
                <a:ea typeface="+mn-ea"/>
                <a:cs typeface="+mn-cs"/>
              </a:rPr>
              <a:t>NaCl</a:t>
            </a:r>
            <a:r>
              <a:rPr kumimoji="0" lang="en-US" sz="2400" b="0" i="0" u="none" strike="noStrike" kern="1200" cap="none" spc="0" normalizeH="0" baseline="0" noProof="0" dirty="0">
                <a:ln>
                  <a:noFill/>
                </a:ln>
                <a:solidFill>
                  <a:srgbClr val="5B9BD5">
                    <a:lumMod val="50000"/>
                  </a:srgbClr>
                </a:solidFill>
                <a:effectLst/>
                <a:uLnTx/>
                <a:uFillTx/>
                <a:latin typeface="+mn-lt"/>
                <a:ea typeface="+mn-ea"/>
                <a:cs typeface="+mn-cs"/>
              </a:rPr>
              <a:t> </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0,9% и присоединить его к канюле катетера.</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Убедиться в правильном расположении катетера в вене и его проходимости.</a:t>
            </a:r>
            <a:r>
              <a:rPr kumimoji="0" lang="ru-RU" sz="2400" b="0" i="0" u="none" strike="noStrike" kern="1200" cap="none" spc="0" normalizeH="0" baseline="0" noProof="0" dirty="0">
                <a:ln>
                  <a:noFill/>
                </a:ln>
                <a:solidFill>
                  <a:srgbClr val="000000"/>
                </a:solidFill>
                <a:effectLst/>
                <a:uLnTx/>
                <a:uFillTx/>
                <a:latin typeface="+mn-lt"/>
                <a:ea typeface="+mn-ea"/>
                <a:cs typeface="+mn-cs"/>
              </a:rPr>
              <a:t> </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Для этого слегка потянуть на себя поршень шприца. Если ПВК правильно расположен в вене, в канюле катетера появится кровь.</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Промыть катетер (минимальный объем раствора для промывания должен быть равен удвоенному объему заполнения катетера и присоединенных дополнительных устройств)</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800" b="0" i="0" u="none" strike="noStrike" kern="1200" cap="none" spc="0" normalizeH="0" baseline="0" noProof="0" dirty="0">
              <a:ln>
                <a:noFill/>
              </a:ln>
              <a:solidFill>
                <a:srgbClr val="000000"/>
              </a:solidFill>
              <a:effectLst/>
              <a:uLnTx/>
              <a:uFillTx/>
              <a:latin typeface="MyriadPro-Regular"/>
              <a:ea typeface="+mn-ea"/>
              <a:cs typeface="+mn-cs"/>
            </a:endParaRPr>
          </a:p>
        </p:txBody>
      </p:sp>
      <p:sp>
        <p:nvSpPr>
          <p:cNvPr id="4" name="Номер слайда 3"/>
          <p:cNvSpPr>
            <a:spLocks noGrp="1"/>
          </p:cNvSpPr>
          <p:nvPr>
            <p:ph type="sldNum" sz="quarter" idx="10"/>
          </p:nvPr>
        </p:nvSpPr>
        <p:spPr/>
        <p:txBody>
          <a:bodyPr/>
          <a:lstStyle/>
          <a:p>
            <a:fld id="{174F38FD-D9A1-479D-B0DA-D774999AFA85}"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542627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Замена повязки.</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Обработать руки антисептиком и надеть нестерильные перчатки</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Снять фиксирующую повязку, не смещая катетер</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Обработать антисептиком место пункции и область, закрываемую фиксирующей повязкой, и дождаться полного высыхания антисептика. (Обрабатываемая область должна быть на 0,5 см больше размеров фиксирующей повязки)</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Зафиксировать катетер на коже фиксирующей стерильной наклейкой</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Убрать рабочее место, снять перчатки, обработать руки антисептиком</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22</a:t>
            </a:fld>
            <a:endParaRPr lang="ru-RU"/>
          </a:p>
        </p:txBody>
      </p:sp>
    </p:spTree>
    <p:extLst>
      <p:ext uri="{BB962C8B-B14F-4D97-AF65-F5344CB8AC3E}">
        <p14:creationId xmlns:p14="http://schemas.microsoft.com/office/powerpoint/2010/main" val="2321207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Лист наблюдения за периферическим венозным</a:t>
            </a:r>
            <a:r>
              <a:rPr lang="ru-RU" baseline="0" dirty="0"/>
              <a:t> катетером</a:t>
            </a:r>
            <a:r>
              <a:rPr lang="ru-RU" dirty="0"/>
              <a:t> ведётся медицинской сестрой на каждую постановку ПВК. </a:t>
            </a:r>
          </a:p>
          <a:p>
            <a:r>
              <a:rPr lang="ru-RU" dirty="0"/>
              <a:t>Медицинская сестра отмечает элементы ухода за ПВК и наличие или отсутствие осложнений.</a:t>
            </a:r>
          </a:p>
        </p:txBody>
      </p:sp>
      <p:sp>
        <p:nvSpPr>
          <p:cNvPr id="4" name="Номер слайда 3"/>
          <p:cNvSpPr>
            <a:spLocks noGrp="1"/>
          </p:cNvSpPr>
          <p:nvPr>
            <p:ph type="sldNum" sz="quarter" idx="10"/>
          </p:nvPr>
        </p:nvSpPr>
        <p:spPr/>
        <p:txBody>
          <a:bodyPr/>
          <a:lstStyle/>
          <a:p>
            <a:fld id="{174F38FD-D9A1-479D-B0DA-D774999AFA85}" type="slidenum">
              <a:rPr lang="ru-RU" smtClean="0"/>
              <a:t>23</a:t>
            </a:fld>
            <a:endParaRPr lang="ru-RU"/>
          </a:p>
        </p:txBody>
      </p:sp>
    </p:spTree>
    <p:extLst>
      <p:ext uri="{BB962C8B-B14F-4D97-AF65-F5344CB8AC3E}">
        <p14:creationId xmlns:p14="http://schemas.microsoft.com/office/powerpoint/2010/main" val="2206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Calibri" panose="020F0502020204030204" pitchFamily="34" charset="0"/>
                <a:cs typeface="Times New Roman" panose="02020603050405020304" pitchFamily="18" charset="0"/>
              </a:rPr>
              <a:t>Показания к удалению ПВК.</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Calibri" panose="020F0502020204030204" pitchFamily="34" charset="0"/>
                <a:cs typeface="Times New Roman" panose="02020603050405020304" pitchFamily="18" charset="0"/>
              </a:rPr>
              <a:t>- Отсутствие необходимости его дальнейшей эксплуатации. - Развитие катетер – ассоциированных осложнений. - Окончание допустимого срока эксплуатации. Но при необходимости продолжения </a:t>
            </a:r>
            <a:r>
              <a:rPr kumimoji="0" lang="ru-RU" sz="2400" b="0" i="0" u="none" strike="noStrike" kern="1200" cap="none" spc="0" normalizeH="0" baseline="0" noProof="0" dirty="0" err="1">
                <a:ln>
                  <a:noFill/>
                </a:ln>
                <a:solidFill>
                  <a:srgbClr val="5B9BD5">
                    <a:lumMod val="50000"/>
                  </a:srgbClr>
                </a:solidFill>
                <a:effectLst/>
                <a:uLnTx/>
                <a:uFillTx/>
                <a:latin typeface="+mn-lt"/>
                <a:ea typeface="Calibri" panose="020F0502020204030204" pitchFamily="34" charset="0"/>
                <a:cs typeface="Times New Roman" panose="02020603050405020304" pitchFamily="18" charset="0"/>
              </a:rPr>
              <a:t>инфузионной</a:t>
            </a:r>
            <a:r>
              <a:rPr kumimoji="0" lang="ru-RU" sz="2400" b="0" i="0" u="none" strike="noStrike" kern="1200" cap="none" spc="0" normalizeH="0" baseline="0" noProof="0" dirty="0">
                <a:ln>
                  <a:noFill/>
                </a:ln>
                <a:solidFill>
                  <a:srgbClr val="5B9BD5">
                    <a:lumMod val="50000"/>
                  </a:srgbClr>
                </a:solidFill>
                <a:effectLst/>
                <a:uLnTx/>
                <a:uFillTx/>
                <a:latin typeface="+mn-lt"/>
                <a:ea typeface="Calibri" panose="020F0502020204030204" pitchFamily="34" charset="0"/>
                <a:cs typeface="Times New Roman" panose="02020603050405020304" pitchFamily="18" charset="0"/>
              </a:rPr>
              <a:t> терапии и отсутствии осложнений катетер может оставаться в работе на более длительное время.</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24</a:t>
            </a:fld>
            <a:endParaRPr lang="ru-RU"/>
          </a:p>
        </p:txBody>
      </p:sp>
    </p:spTree>
    <p:extLst>
      <p:ext uri="{BB962C8B-B14F-4D97-AF65-F5344CB8AC3E}">
        <p14:creationId xmlns:p14="http://schemas.microsoft.com/office/powerpoint/2010/main" val="241381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Удаление ПВК. </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Обработать руки гигиеническим способом. - Надеть нестерильные перчатки. - Снять фиксирующую повязку. - Удалить катетер и проверить его целостность. - Обработать место постановки катетера антисептиком. - Наложить давящую асептическую повязку. </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endPar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25</a:t>
            </a:fld>
            <a:endParaRPr lang="ru-RU"/>
          </a:p>
        </p:txBody>
      </p:sp>
    </p:spTree>
    <p:extLst>
      <p:ext uri="{BB962C8B-B14F-4D97-AF65-F5344CB8AC3E}">
        <p14:creationId xmlns:p14="http://schemas.microsoft.com/office/powerpoint/2010/main" val="355381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На любом этапе работы с ПВК мы можем столкнуться с осложнениями. Катетер- ассоциированные осложнения делятся на общие и местные.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Осложнения могут быть результатом: процедуры катетеризации, реакции организма на катетер, реакции на вводимый раствор. </a:t>
            </a:r>
            <a:endParaRPr kumimoji="0" lang="ru-RU" sz="2400" b="0" i="0" u="none" strike="noStrike" kern="1200" cap="none" spc="0" normalizeH="0" baseline="0" noProof="0" dirty="0">
              <a:ln>
                <a:noFill/>
              </a:ln>
              <a:solidFill>
                <a:srgbClr val="5B9BD5">
                  <a:lumMod val="50000"/>
                </a:srgbClr>
              </a:solidFill>
              <a:effectLst/>
              <a:uLnTx/>
              <a:uFillTx/>
              <a:latin typeface="+mn-lt"/>
              <a:ea typeface="Times New Roman"/>
              <a:cs typeface="Times New Roman"/>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26</a:t>
            </a:fld>
            <a:endParaRPr lang="ru-RU"/>
          </a:p>
        </p:txBody>
      </p:sp>
    </p:spTree>
    <p:extLst>
      <p:ext uri="{BB962C8B-B14F-4D97-AF65-F5344CB8AC3E}">
        <p14:creationId xmlns:p14="http://schemas.microsoft.com/office/powerpoint/2010/main" val="134219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buFont typeface="Arial" panose="020B0604020202020204" pitchFamily="34" charset="0"/>
              <a:buNone/>
            </a:pPr>
            <a:r>
              <a:rPr kumimoji="0" lang="ru-RU" sz="3600" b="1" i="0" u="none" strike="noStrike" kern="1200" cap="none" spc="0" normalizeH="0" baseline="0" noProof="0" dirty="0">
                <a:ln>
                  <a:noFill/>
                </a:ln>
                <a:solidFill>
                  <a:srgbClr val="C00000"/>
                </a:solidFill>
                <a:effectLst/>
                <a:uLnTx/>
                <a:uFillTx/>
                <a:latin typeface="+mn-lt"/>
                <a:ea typeface="+mj-ea"/>
                <a:cs typeface="+mj-cs"/>
              </a:rPr>
              <a:t>На слайде представлены общие катетер-ассоциированные осложнения.</a:t>
            </a:r>
            <a:endParaRPr lang="ru-RU"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i="0" dirty="0"/>
              <a:t>- </a:t>
            </a:r>
            <a:r>
              <a:rPr lang="ru-RU" b="1" i="0" dirty="0"/>
              <a:t>Септицемия</a:t>
            </a:r>
            <a:r>
              <a:rPr lang="ru-RU" i="0" dirty="0"/>
              <a:t>-</a:t>
            </a:r>
            <a:r>
              <a:rPr lang="ru-RU" i="0" baseline="0" dirty="0"/>
              <a:t> о</a:t>
            </a:r>
            <a:r>
              <a:rPr kumimoji="0" lang="ru-RU" sz="1200" b="0" i="0" u="none" strike="noStrike" kern="1200" cap="none" spc="0" normalizeH="0" baseline="0" noProof="0" dirty="0">
                <a:ln>
                  <a:noFill/>
                </a:ln>
                <a:solidFill>
                  <a:prstClr val="black"/>
                </a:solidFill>
                <a:effectLst/>
                <a:uLnTx/>
                <a:uFillTx/>
                <a:latin typeface="+mn-lt"/>
                <a:ea typeface="+mn-ea"/>
                <a:cs typeface="+mn-cs"/>
              </a:rPr>
              <a:t>дно из самых тяжелых осложнений внутривенной терапии и обуславливает высокой уровень смертности. Возникает при попадании патогенных бактерий в кровоток. Развивается при несоблюдении правил асептики, загрязнения катетера. Следовательно, профилактика септицемии – это соблюдение правил асептики и антисептики.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i="0" dirty="0"/>
              <a:t>- </a:t>
            </a:r>
            <a:r>
              <a:rPr lang="ru-RU" b="1" i="0" dirty="0"/>
              <a:t>Эмболия</a:t>
            </a:r>
            <a:r>
              <a:rPr lang="ru-RU" i="0" baseline="0" dirty="0"/>
              <a:t> -</a:t>
            </a:r>
            <a:r>
              <a:rPr kumimoji="0" lang="ru-RU" sz="1200" b="0" i="0" u="none" strike="noStrike" kern="1200" cap="none" spc="0" normalizeH="0" baseline="0" noProof="0" dirty="0">
                <a:ln>
                  <a:noFill/>
                </a:ln>
                <a:solidFill>
                  <a:prstClr val="black"/>
                </a:solidFill>
                <a:effectLst/>
                <a:uLnTx/>
                <a:uFillTx/>
                <a:latin typeface="+mn-lt"/>
                <a:ea typeface="+mn-ea"/>
                <a:cs typeface="+mn-cs"/>
              </a:rPr>
              <a:t>тромбоэмболия, воздушная эмболия, </a:t>
            </a:r>
            <a:r>
              <a:rPr kumimoji="0" lang="ru-RU" sz="1200" b="0" i="0" u="none" strike="noStrike" kern="1200" cap="none" spc="0" normalizeH="0" baseline="0" noProof="0" dirty="0" err="1">
                <a:ln>
                  <a:noFill/>
                </a:ln>
                <a:solidFill>
                  <a:prstClr val="black"/>
                </a:solidFill>
                <a:effectLst/>
                <a:uLnTx/>
                <a:uFillTx/>
                <a:latin typeface="+mn-lt"/>
                <a:ea typeface="+mn-ea"/>
                <a:cs typeface="+mn-cs"/>
              </a:rPr>
              <a:t>катетерная</a:t>
            </a:r>
            <a:r>
              <a:rPr kumimoji="0" lang="ru-RU" sz="1200" b="0" i="0" u="none" strike="noStrike" kern="1200" cap="none" spc="0" normalizeH="0" baseline="0" noProof="0" dirty="0">
                <a:ln>
                  <a:noFill/>
                </a:ln>
                <a:solidFill>
                  <a:prstClr val="black"/>
                </a:solidFill>
                <a:effectLst/>
                <a:uLnTx/>
                <a:uFillTx/>
                <a:latin typeface="+mn-lt"/>
                <a:ea typeface="+mn-ea"/>
                <a:cs typeface="+mn-cs"/>
              </a:rPr>
              <a:t> эмболия — развивается в случае, когда происходит отрыв кровяного сгустка, фрагмента ПВК или воздушного пузырька и перемещение его с кровотоком в сердце или систему легочного кровообращения. Для предупреждения эмболии следует тщательно удалять воздух из всех соединений, применять минимально возможный диаметр катетера, обеспечивая достаточную скорость кровотока, в конце </a:t>
            </a:r>
            <a:r>
              <a:rPr kumimoji="0" lang="ru-RU" sz="1200" b="0" i="0" u="none" strike="noStrike" kern="1200" cap="none" spc="0" normalizeH="0" baseline="0" noProof="0" dirty="0" err="1">
                <a:ln>
                  <a:noFill/>
                </a:ln>
                <a:solidFill>
                  <a:prstClr val="black"/>
                </a:solidFill>
                <a:effectLst/>
                <a:uLnTx/>
                <a:uFillTx/>
                <a:latin typeface="+mn-lt"/>
                <a:ea typeface="+mn-ea"/>
                <a:cs typeface="+mn-cs"/>
              </a:rPr>
              <a:t>инфузии</a:t>
            </a:r>
            <a:r>
              <a:rPr kumimoji="0" lang="ru-RU" sz="1200" b="0" i="0" u="none" strike="noStrike" kern="1200" cap="none" spc="0" normalizeH="0" baseline="0" noProof="0" dirty="0">
                <a:ln>
                  <a:noFill/>
                </a:ln>
                <a:solidFill>
                  <a:prstClr val="black"/>
                </a:solidFill>
                <a:effectLst/>
                <a:uLnTx/>
                <a:uFillTx/>
                <a:latin typeface="+mn-lt"/>
                <a:ea typeface="+mn-ea"/>
                <a:cs typeface="+mn-cs"/>
              </a:rPr>
              <a:t> промывать катетер. Для предупреждения </a:t>
            </a:r>
            <a:r>
              <a:rPr kumimoji="0" lang="ru-RU" sz="1200" b="0" i="0" u="none" strike="noStrike" kern="1200" cap="none" spc="0" normalizeH="0" baseline="0" noProof="0" dirty="0" err="1">
                <a:ln>
                  <a:noFill/>
                </a:ln>
                <a:solidFill>
                  <a:prstClr val="black"/>
                </a:solidFill>
                <a:effectLst/>
                <a:uLnTx/>
                <a:uFillTx/>
                <a:latin typeface="+mn-lt"/>
                <a:ea typeface="+mn-ea"/>
                <a:cs typeface="+mn-cs"/>
              </a:rPr>
              <a:t>катетерной</a:t>
            </a:r>
            <a:r>
              <a:rPr kumimoji="0" lang="ru-RU" sz="1200" b="0" i="0" u="none" strike="noStrike" kern="1200" cap="none" spc="0" normalizeH="0" baseline="0" noProof="0" dirty="0">
                <a:ln>
                  <a:noFill/>
                </a:ln>
                <a:solidFill>
                  <a:prstClr val="black"/>
                </a:solidFill>
                <a:effectLst/>
                <a:uLnTx/>
                <a:uFillTx/>
                <a:latin typeface="+mn-lt"/>
                <a:ea typeface="+mn-ea"/>
                <a:cs typeface="+mn-cs"/>
              </a:rPr>
              <a:t> эмболии не следует устанавливать частично извлеченную иглу-проводник повторно в катетер.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i="0" dirty="0"/>
              <a:t>- </a:t>
            </a:r>
            <a:r>
              <a:rPr lang="ru-RU" b="1" i="0" dirty="0"/>
              <a:t>Перегрузка сосудистой </a:t>
            </a:r>
            <a:r>
              <a:rPr lang="ru-RU" b="1" i="0" u="none" dirty="0"/>
              <a:t>системы</a:t>
            </a:r>
            <a:r>
              <a:rPr kumimoji="0" lang="ru-RU" sz="1200" b="1" i="0" u="none" strike="noStrike" kern="1200" cap="none" spc="0" normalizeH="0" baseline="0" noProof="0" dirty="0">
                <a:ln>
                  <a:noFill/>
                </a:ln>
                <a:solidFill>
                  <a:prstClr val="black"/>
                </a:solidFill>
                <a:effectLst/>
                <a:uLnTx/>
                <a:uFillTx/>
                <a:latin typeface="+mn-lt"/>
                <a:ea typeface="+mn-ea"/>
                <a:cs typeface="+mn-cs"/>
              </a:rPr>
              <a:t> </a:t>
            </a:r>
            <a:r>
              <a:rPr kumimoji="0" lang="ru-RU" sz="1200" b="0" i="0" u="none" strike="noStrike" kern="1200" cap="none" spc="0" normalizeH="0" baseline="0" noProof="0" dirty="0">
                <a:ln>
                  <a:noFill/>
                </a:ln>
                <a:solidFill>
                  <a:prstClr val="black"/>
                </a:solidFill>
                <a:effectLst/>
                <a:uLnTx/>
                <a:uFillTx/>
                <a:latin typeface="+mn-lt"/>
                <a:ea typeface="+mn-ea"/>
                <a:cs typeface="+mn-cs"/>
              </a:rPr>
              <a:t>возникает в случае, когда объем введенной жидкости, превышает объем, с которым может справиться сердечно-сосудистая система . Это приводит к повышению венозного давления, сердечной недостаточности, шоку, остановке сердца. Причина данного осложнения – слишком быстрое введение раствора, введение большого объема жидкости. </a:t>
            </a:r>
          </a:p>
          <a:p>
            <a:pPr algn="l">
              <a:buFont typeface="Arial" panose="020B0604020202020204" pitchFamily="34" charset="0"/>
              <a:buNone/>
            </a:pPr>
            <a:r>
              <a:rPr lang="ru-RU" b="1" i="0" dirty="0"/>
              <a:t>- </a:t>
            </a:r>
            <a:r>
              <a:rPr lang="ru-RU" b="1" i="0" dirty="0" err="1"/>
              <a:t>Гиповолемический</a:t>
            </a:r>
            <a:r>
              <a:rPr lang="ru-RU" b="1" i="0" baseline="0" dirty="0"/>
              <a:t> ш</a:t>
            </a:r>
            <a:r>
              <a:rPr lang="ru-RU" b="1" i="0" dirty="0"/>
              <a:t>ок – </a:t>
            </a:r>
            <a:r>
              <a:rPr lang="ru-RU" b="0" i="0" dirty="0"/>
              <a:t>шок, возникающий от быстрого введения жидкости. Обусловлен быстрым</a:t>
            </a:r>
            <a:r>
              <a:rPr lang="ru-RU" b="0" i="0" baseline="0" dirty="0"/>
              <a:t> уменьшением объёма циркулирующей крови.</a:t>
            </a:r>
            <a:endParaRPr lang="ru-RU" b="0" i="0" dirty="0"/>
          </a:p>
          <a:p>
            <a:pPr algn="l">
              <a:buFont typeface="Arial" panose="020B0604020202020204" pitchFamily="34" charset="0"/>
              <a:buNone/>
            </a:pPr>
            <a:r>
              <a:rPr lang="ru-RU" b="1" i="0" dirty="0"/>
              <a:t>- Анафилаксия </a:t>
            </a:r>
            <a:endParaRPr lang="ru-RU" b="0" i="0" dirty="0"/>
          </a:p>
        </p:txBody>
      </p:sp>
      <p:sp>
        <p:nvSpPr>
          <p:cNvPr id="4" name="Номер слайда 3"/>
          <p:cNvSpPr>
            <a:spLocks noGrp="1"/>
          </p:cNvSpPr>
          <p:nvPr>
            <p:ph type="sldNum" sz="quarter" idx="10"/>
          </p:nvPr>
        </p:nvSpPr>
        <p:spPr/>
        <p:txBody>
          <a:bodyPr/>
          <a:lstStyle/>
          <a:p>
            <a:fld id="{174F38FD-D9A1-479D-B0DA-D774999AFA85}" type="slidenum">
              <a:rPr lang="ru-RU" smtClean="0"/>
              <a:t>27</a:t>
            </a:fld>
            <a:endParaRPr lang="ru-RU"/>
          </a:p>
        </p:txBody>
      </p:sp>
    </p:spTree>
    <p:extLst>
      <p:ext uri="{BB962C8B-B14F-4D97-AF65-F5344CB8AC3E}">
        <p14:creationId xmlns:p14="http://schemas.microsoft.com/office/powerpoint/2010/main" val="424287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mn-lt"/>
                <a:ea typeface="+mn-ea"/>
                <a:cs typeface="+mn-cs"/>
              </a:rPr>
              <a:t>На слайде представлены местные катетер- ассоциированные осложнения. </a:t>
            </a:r>
          </a:p>
          <a:p>
            <a:pPr marL="171450" lvl="0" indent="-171450">
              <a:lnSpc>
                <a:spcPct val="150000"/>
              </a:lnSpc>
              <a:spcBef>
                <a:spcPct val="0"/>
              </a:spcBef>
              <a:buFontTx/>
              <a:buChar char="-"/>
            </a:pPr>
            <a:r>
              <a:rPr lang="ru-RU" sz="1200" dirty="0">
                <a:solidFill>
                  <a:schemeClr val="accent1">
                    <a:lumMod val="50000"/>
                  </a:schemeClr>
                </a:solidFill>
              </a:rPr>
              <a:t>Флебит </a:t>
            </a:r>
            <a:r>
              <a:rPr lang="ru-RU" sz="1200" kern="1200" dirty="0">
                <a:solidFill>
                  <a:srgbClr val="000000"/>
                </a:solidFill>
                <a:effectLst/>
                <a:latin typeface="Times New Roman" panose="02020603050405020304" pitchFamily="18" charset="0"/>
                <a:ea typeface="+mn-ea"/>
              </a:rPr>
              <a:t>(Это</a:t>
            </a:r>
            <a:r>
              <a:rPr lang="ru-RU" sz="1200" kern="1200" baseline="0" dirty="0">
                <a:solidFill>
                  <a:srgbClr val="000000"/>
                </a:solidFill>
                <a:effectLst/>
                <a:latin typeface="Times New Roman" panose="02020603050405020304" pitchFamily="18" charset="0"/>
                <a:ea typeface="+mn-ea"/>
              </a:rPr>
              <a:t> </a:t>
            </a:r>
            <a:r>
              <a:rPr lang="ru-RU" sz="1200" kern="1200" dirty="0">
                <a:solidFill>
                  <a:srgbClr val="000000"/>
                </a:solidFill>
                <a:effectLst/>
                <a:latin typeface="Times New Roman" panose="02020603050405020304" pitchFamily="18" charset="0"/>
                <a:ea typeface="+mn-ea"/>
              </a:rPr>
              <a:t>воспаление вены, которое может возникнуть в следствие химического или механического раздражения или инфекции. Кроме воспаления может сформироваться тромб, что приводит к развитию тромбофлебита.) </a:t>
            </a:r>
          </a:p>
          <a:p>
            <a:pPr algn="just">
              <a:spcAft>
                <a:spcPts val="0"/>
              </a:spcAft>
            </a:pPr>
            <a:r>
              <a:rPr lang="ru-RU" sz="1100" b="0" kern="1200" dirty="0">
                <a:solidFill>
                  <a:srgbClr val="000000"/>
                </a:solidFill>
                <a:effectLst/>
                <a:latin typeface="Times New Roman" panose="02020603050405020304" pitchFamily="18" charset="0"/>
                <a:ea typeface="+mn-ea"/>
              </a:rPr>
              <a:t>- Инфильтрация </a:t>
            </a:r>
            <a:r>
              <a:rPr lang="ru-RU" sz="1100" kern="1200" dirty="0">
                <a:solidFill>
                  <a:srgbClr val="000000"/>
                </a:solidFill>
                <a:effectLst/>
                <a:latin typeface="Times New Roman" panose="02020603050405020304" pitchFamily="18" charset="0"/>
                <a:ea typeface="+mn-ea"/>
              </a:rPr>
              <a:t>(Возникает в том случае, если жидкость диффузно, не образуя пузыря, инфильтрирует подкожно жировую клетчатку, вследствие чего может произойти потеря лекарственного препарата). Профилактика данного осложнения сводится к правильному выбору места катетеризации и катетера, хорошей фиксации.</a:t>
            </a:r>
            <a:endParaRPr lang="ru-RU" sz="1050" dirty="0">
              <a:effectLst/>
              <a:latin typeface="Times New Roman" panose="02020603050405020304" pitchFamily="18" charset="0"/>
              <a:ea typeface="Times New Roman" panose="02020603050405020304" pitchFamily="18" charset="0"/>
            </a:endParaRPr>
          </a:p>
          <a:p>
            <a:pPr marL="171450" lvl="0" indent="-171450">
              <a:lnSpc>
                <a:spcPct val="150000"/>
              </a:lnSpc>
              <a:spcBef>
                <a:spcPct val="0"/>
              </a:spcBef>
              <a:buFontTx/>
              <a:buChar char="-"/>
            </a:pPr>
            <a:r>
              <a:rPr lang="ru-RU" sz="1100" b="0" kern="1200" dirty="0">
                <a:solidFill>
                  <a:srgbClr val="000000"/>
                </a:solidFill>
                <a:effectLst/>
                <a:latin typeface="Times New Roman" panose="02020603050405020304" pitchFamily="18" charset="0"/>
                <a:ea typeface="+mn-ea"/>
              </a:rPr>
              <a:t>Некроз тканей. </a:t>
            </a:r>
          </a:p>
          <a:p>
            <a:pPr marL="171450" lvl="0" indent="-171450">
              <a:lnSpc>
                <a:spcPct val="150000"/>
              </a:lnSpc>
              <a:spcBef>
                <a:spcPct val="0"/>
              </a:spcBef>
              <a:buFontTx/>
              <a:buChar char="-"/>
            </a:pPr>
            <a:r>
              <a:rPr lang="ru-RU" sz="1100" b="0" kern="1200" dirty="0">
                <a:solidFill>
                  <a:srgbClr val="000000"/>
                </a:solidFill>
                <a:effectLst/>
                <a:latin typeface="Times New Roman" panose="02020603050405020304" pitchFamily="18" charset="0"/>
                <a:ea typeface="+mn-ea"/>
              </a:rPr>
              <a:t>Гематома.</a:t>
            </a:r>
            <a:r>
              <a:rPr lang="ru-RU" sz="1100" kern="1200" dirty="0">
                <a:solidFill>
                  <a:srgbClr val="000000"/>
                </a:solidFill>
                <a:effectLst/>
                <a:latin typeface="Times New Roman" panose="02020603050405020304" pitchFamily="18" charset="0"/>
                <a:ea typeface="+mn-ea"/>
              </a:rPr>
              <a:t> (Возникает вследствие неконтролируемого кровотечения в области катетера. Основной причиной гематомы являются многочисленные проколы вены, неверно выбранная вена, нарушения свертывающей системы крови. Избежать образования гематомы можно, обеспечив адекватно наполнения вены, правильно выбрав место установки катетера, не пунктируя слабо </a:t>
            </a:r>
            <a:r>
              <a:rPr lang="ru-RU" sz="1100" kern="1200" dirty="0" err="1">
                <a:solidFill>
                  <a:srgbClr val="000000"/>
                </a:solidFill>
                <a:effectLst/>
                <a:latin typeface="Times New Roman" panose="02020603050405020304" pitchFamily="18" charset="0"/>
                <a:ea typeface="+mn-ea"/>
              </a:rPr>
              <a:t>контурируемые</a:t>
            </a:r>
            <a:r>
              <a:rPr lang="ru-RU" sz="1100" kern="1200" dirty="0">
                <a:solidFill>
                  <a:srgbClr val="000000"/>
                </a:solidFill>
                <a:effectLst/>
                <a:latin typeface="Times New Roman" panose="02020603050405020304" pitchFamily="18" charset="0"/>
                <a:ea typeface="+mn-ea"/>
              </a:rPr>
              <a:t> вены).</a:t>
            </a:r>
            <a:endParaRPr lang="ru-RU" sz="1050" dirty="0">
              <a:effectLst/>
              <a:latin typeface="Times New Roman" panose="02020603050405020304" pitchFamily="18" charset="0"/>
              <a:ea typeface="Times New Roman" panose="02020603050405020304" pitchFamily="18" charset="0"/>
            </a:endParaRPr>
          </a:p>
          <a:p>
            <a:pPr marL="171450" lvl="0" indent="-171450">
              <a:lnSpc>
                <a:spcPct val="150000"/>
              </a:lnSpc>
              <a:spcBef>
                <a:spcPct val="0"/>
              </a:spcBef>
              <a:buFontTx/>
              <a:buChar char="-"/>
            </a:pPr>
            <a:r>
              <a:rPr lang="ru-RU" sz="1100" b="0" kern="1200" dirty="0">
                <a:solidFill>
                  <a:srgbClr val="000000"/>
                </a:solidFill>
                <a:effectLst/>
                <a:latin typeface="Times New Roman" panose="02020603050405020304" pitchFamily="18" charset="0"/>
                <a:ea typeface="+mn-ea"/>
              </a:rPr>
              <a:t>Закупорка катетера.</a:t>
            </a:r>
          </a:p>
          <a:p>
            <a:pPr marL="171450" lvl="0" indent="-171450">
              <a:lnSpc>
                <a:spcPct val="150000"/>
              </a:lnSpc>
              <a:spcBef>
                <a:spcPct val="0"/>
              </a:spcBef>
              <a:buFontTx/>
              <a:buChar char="-"/>
            </a:pPr>
            <a:r>
              <a:rPr lang="ru-RU" sz="1100" b="0" kern="1200" dirty="0">
                <a:solidFill>
                  <a:srgbClr val="000000"/>
                </a:solidFill>
                <a:effectLst/>
                <a:latin typeface="Times New Roman" panose="02020603050405020304" pitchFamily="18" charset="0"/>
                <a:ea typeface="+mn-ea"/>
              </a:rPr>
              <a:t>Венозный спазм.</a:t>
            </a:r>
          </a:p>
          <a:p>
            <a:pPr marL="171450" lvl="0" indent="-171450">
              <a:lnSpc>
                <a:spcPct val="150000"/>
              </a:lnSpc>
              <a:spcBef>
                <a:spcPct val="0"/>
              </a:spcBef>
              <a:buFontTx/>
              <a:buChar char="-"/>
            </a:pPr>
            <a:r>
              <a:rPr lang="ru-RU" sz="1100" b="0" kern="1200" dirty="0">
                <a:solidFill>
                  <a:srgbClr val="000000"/>
                </a:solidFill>
                <a:effectLst/>
                <a:latin typeface="Times New Roman" panose="02020603050405020304" pitchFamily="18" charset="0"/>
                <a:ea typeface="+mn-ea"/>
              </a:rPr>
              <a:t>Повреждения близко расположенного нерва.</a:t>
            </a:r>
          </a:p>
          <a:p>
            <a:pPr marL="171450" lvl="0" indent="-171450">
              <a:lnSpc>
                <a:spcPct val="150000"/>
              </a:lnSpc>
              <a:spcBef>
                <a:spcPct val="0"/>
              </a:spcBef>
              <a:buFontTx/>
              <a:buChar char="-"/>
            </a:pPr>
            <a:r>
              <a:rPr lang="ru-RU" sz="1100" b="0" kern="1200" dirty="0" err="1">
                <a:solidFill>
                  <a:srgbClr val="000000"/>
                </a:solidFill>
                <a:effectLst/>
                <a:latin typeface="Times New Roman" panose="02020603050405020304" pitchFamily="18" charset="0"/>
                <a:ea typeface="+mn-ea"/>
              </a:rPr>
              <a:t>Экстравазация</a:t>
            </a:r>
            <a:r>
              <a:rPr lang="ru-RU" sz="1050" kern="1200" dirty="0">
                <a:solidFill>
                  <a:srgbClr val="000000"/>
                </a:solidFill>
                <a:effectLst/>
                <a:latin typeface="Calibri" panose="020F0502020204030204" pitchFamily="34" charset="0"/>
                <a:ea typeface="+mn-ea"/>
                <a:cs typeface="Times New Roman" panose="02020603050405020304" pitchFamily="18" charset="0"/>
              </a:rPr>
              <a:t> (Попадание препаратов, обладающих раздражающим свойством, в окружающие вену ткани).</a:t>
            </a:r>
            <a:endParaRPr lang="ru-RU" sz="1050" b="0" dirty="0">
              <a:effectLst/>
              <a:latin typeface="Times New Roman" panose="02020603050405020304" pitchFamily="18" charset="0"/>
              <a:ea typeface="Times New Roman" panose="02020603050405020304" pitchFamily="18" charset="0"/>
            </a:endParaRPr>
          </a:p>
          <a:p>
            <a:pPr marL="171450" indent="-171450" algn="just">
              <a:spcAft>
                <a:spcPts val="0"/>
              </a:spcAft>
              <a:buFontTx/>
              <a:buChar char="-"/>
            </a:pPr>
            <a:endParaRPr lang="ru-RU" sz="1100" dirty="0">
              <a:effectLst/>
              <a:latin typeface="Times New Roman" panose="02020603050405020304" pitchFamily="18" charset="0"/>
              <a:ea typeface="Times New Roman" panose="02020603050405020304" pitchFamily="18" charset="0"/>
            </a:endParaRPr>
          </a:p>
          <a:p>
            <a:pPr marL="457200" lvl="0" indent="-457200">
              <a:lnSpc>
                <a:spcPct val="150000"/>
              </a:lnSpc>
              <a:spcBef>
                <a:spcPct val="0"/>
              </a:spcBef>
              <a:buFont typeface="Wingdings" panose="05000000000000000000" pitchFamily="2" charset="2"/>
              <a:buChar char="Ø"/>
            </a:pPr>
            <a:endParaRPr lang="ru-RU" sz="1200" dirty="0">
              <a:solidFill>
                <a:schemeClr val="accent1">
                  <a:lumMod val="50000"/>
                </a:schemeClr>
              </a:solidFill>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28</a:t>
            </a:fld>
            <a:endParaRPr lang="ru-RU"/>
          </a:p>
        </p:txBody>
      </p:sp>
    </p:spTree>
    <p:extLst>
      <p:ext uri="{BB962C8B-B14F-4D97-AF65-F5344CB8AC3E}">
        <p14:creationId xmlns:p14="http://schemas.microsoft.com/office/powerpoint/2010/main" val="3123458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spcAft>
                <a:spcPts val="0"/>
              </a:spcAft>
            </a:pPr>
            <a:r>
              <a:rPr lang="ru-RU" sz="1200" kern="1200" dirty="0">
                <a:solidFill>
                  <a:srgbClr val="000000"/>
                </a:solidFill>
                <a:effectLst/>
                <a:latin typeface="Times New Roman" panose="02020603050405020304" pitchFamily="18" charset="0"/>
                <a:ea typeface="+mn-ea"/>
              </a:rPr>
              <a:t>Флебит является одним из главных потенциальных осложнений. А борьба с осложнениями- это их профилактика.</a:t>
            </a:r>
            <a:endParaRPr lang="ru-RU" sz="11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sng" strike="noStrike" kern="1200" cap="none" spc="0" normalizeH="0" baseline="0" noProof="0" dirty="0">
                <a:ln>
                  <a:noFill/>
                </a:ln>
                <a:solidFill>
                  <a:srgbClr val="5B9BD5">
                    <a:lumMod val="50000"/>
                  </a:srgbClr>
                </a:solidFill>
                <a:effectLst/>
                <a:uLnTx/>
                <a:uFillTx/>
                <a:latin typeface="+mn-lt"/>
                <a:ea typeface="+mn-ea"/>
                <a:cs typeface="+mn-cs"/>
              </a:rPr>
              <a:t>Профилактика флебита заключается в:</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Выборе минимально возможного размера катетера. - Соблюдении правил асептики и антисептики. - Надежной фиксации катетера.</a:t>
            </a:r>
          </a:p>
          <a:p>
            <a:pPr marL="0" marR="0" lvl="0" indent="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Введении препаратов с рекомендуемой скоростью. - Смене места установки катетера каждые 48-72 часа</a:t>
            </a:r>
            <a:endParaRPr kumimoji="0" lang="ru-RU" sz="2400" b="0" i="0" u="none"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0" i="0" u="sng"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mn-cs"/>
            </a:endParaRPr>
          </a:p>
        </p:txBody>
      </p:sp>
      <p:sp>
        <p:nvSpPr>
          <p:cNvPr id="4" name="Номер слайда 3"/>
          <p:cNvSpPr>
            <a:spLocks noGrp="1"/>
          </p:cNvSpPr>
          <p:nvPr>
            <p:ph type="sldNum" sz="quarter" idx="10"/>
          </p:nvPr>
        </p:nvSpPr>
        <p:spPr/>
        <p:txBody>
          <a:bodyPr/>
          <a:lstStyle/>
          <a:p>
            <a:fld id="{174F38FD-D9A1-479D-B0DA-D774999AFA85}" type="slidenum">
              <a:rPr lang="ru-RU" smtClean="0"/>
              <a:t>29</a:t>
            </a:fld>
            <a:endParaRPr lang="ru-RU"/>
          </a:p>
        </p:txBody>
      </p:sp>
    </p:spTree>
    <p:extLst>
      <p:ext uri="{BB962C8B-B14F-4D97-AF65-F5344CB8AC3E}">
        <p14:creationId xmlns:p14="http://schemas.microsoft.com/office/powerpoint/2010/main" val="3182446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данном слайде показана шкала оценки флебита (степень, признаки и рекомендуемые действия). При нулевой степени симптоматика почти отсутствует. Рекомендовано наблюдать. Начиная с первой степени появляются местные признаки- боль и гиперемия. Рекомендовано удаление катетера и установка нового в другой области.</a:t>
            </a:r>
          </a:p>
        </p:txBody>
      </p:sp>
      <p:sp>
        <p:nvSpPr>
          <p:cNvPr id="4" name="Номер слайда 3"/>
          <p:cNvSpPr>
            <a:spLocks noGrp="1"/>
          </p:cNvSpPr>
          <p:nvPr>
            <p:ph type="sldNum" sz="quarter" idx="10"/>
          </p:nvPr>
        </p:nvSpPr>
        <p:spPr/>
        <p:txBody>
          <a:bodyPr/>
          <a:lstStyle/>
          <a:p>
            <a:fld id="{174F38FD-D9A1-479D-B0DA-D774999AFA85}" type="slidenum">
              <a:rPr lang="ru-RU" smtClean="0"/>
              <a:t>30</a:t>
            </a:fld>
            <a:endParaRPr lang="ru-RU"/>
          </a:p>
        </p:txBody>
      </p:sp>
    </p:spTree>
    <p:extLst>
      <p:ext uri="{BB962C8B-B14F-4D97-AF65-F5344CB8AC3E}">
        <p14:creationId xmlns:p14="http://schemas.microsoft.com/office/powerpoint/2010/main" val="25917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449580" algn="just" defTabSz="914400" rtl="0" eaLnBrk="1" fontAlgn="auto" latinLnBrk="0" hangingPunct="1">
              <a:lnSpc>
                <a:spcPct val="15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C0504D"/>
                </a:solidFill>
                <a:effectLst/>
                <a:uLnTx/>
                <a:uFillTx/>
                <a:latin typeface="+mn-lt"/>
                <a:ea typeface="Times New Roman"/>
                <a:cs typeface="Arial" panose="020B0604020202020204" pitchFamily="34" charset="0"/>
              </a:rPr>
              <a:t>Периферический внутривенный (венозный) катетер</a:t>
            </a:r>
            <a:r>
              <a:rPr kumimoji="0" lang="ru-RU" sz="2800" b="0" i="0" u="none" strike="noStrike" kern="1200" cap="none" spc="0" normalizeH="0" baseline="0" noProof="0" dirty="0">
                <a:ln>
                  <a:noFill/>
                </a:ln>
                <a:solidFill>
                  <a:srgbClr val="C0504D"/>
                </a:solidFill>
                <a:effectLst/>
                <a:uLnTx/>
                <a:uFillTx/>
                <a:latin typeface="+mn-lt"/>
                <a:ea typeface="Times New Roman"/>
                <a:cs typeface="Arial" panose="020B0604020202020204" pitchFamily="34" charset="0"/>
              </a:rPr>
              <a:t> - </a:t>
            </a:r>
            <a:r>
              <a:rPr kumimoji="0" lang="ru-RU" sz="2800" b="0" i="0" u="none" strike="noStrike" kern="1200" cap="none" spc="0" normalizeH="0" baseline="0" noProof="0" dirty="0">
                <a:ln>
                  <a:noFill/>
                </a:ln>
                <a:solidFill>
                  <a:srgbClr val="1F497D"/>
                </a:solidFill>
                <a:effectLst/>
                <a:uLnTx/>
                <a:uFillTx/>
                <a:latin typeface="+mn-lt"/>
                <a:ea typeface="Times New Roman"/>
                <a:cs typeface="Arial" panose="020B0604020202020204" pitchFamily="34" charset="0"/>
              </a:rPr>
              <a:t>это устройство, введенное в периферическую вену и обеспечивающее доступ в кровяное русло.</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3</a:t>
            </a:fld>
            <a:endParaRPr lang="ru-RU"/>
          </a:p>
        </p:txBody>
      </p:sp>
    </p:spTree>
    <p:extLst>
      <p:ext uri="{BB962C8B-B14F-4D97-AF65-F5344CB8AC3E}">
        <p14:creationId xmlns:p14="http://schemas.microsoft.com/office/powerpoint/2010/main" val="386455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данном слайде показана шкала оценки инфильтрации.</a:t>
            </a:r>
          </a:p>
          <a:p>
            <a:r>
              <a:rPr lang="ru-RU" dirty="0"/>
              <a:t>Важно обращать внимание на:</a:t>
            </a:r>
            <a:r>
              <a:rPr lang="ru-RU" baseline="0" dirty="0"/>
              <a:t> цвет кожи и местную температуру, наличие отеков, болезненность и чувствительность.</a:t>
            </a:r>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32</a:t>
            </a:fld>
            <a:endParaRPr lang="ru-RU"/>
          </a:p>
        </p:txBody>
      </p:sp>
    </p:spTree>
    <p:extLst>
      <p:ext uri="{BB962C8B-B14F-4D97-AF65-F5344CB8AC3E}">
        <p14:creationId xmlns:p14="http://schemas.microsoft.com/office/powerpoint/2010/main" val="413236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33</a:t>
            </a:fld>
            <a:endParaRPr lang="ru-RU"/>
          </a:p>
        </p:txBody>
      </p:sp>
    </p:spTree>
    <p:extLst>
      <p:ext uri="{BB962C8B-B14F-4D97-AF65-F5344CB8AC3E}">
        <p14:creationId xmlns:p14="http://schemas.microsoft.com/office/powerpoint/2010/main" val="2193447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3600" b="0" i="0" u="none" strike="noStrike" kern="1200" cap="none" spc="0" normalizeH="0" baseline="0" noProof="0" dirty="0">
                <a:ln>
                  <a:noFill/>
                </a:ln>
                <a:solidFill>
                  <a:srgbClr val="C00000"/>
                </a:solidFill>
                <a:effectLst/>
                <a:uLnTx/>
                <a:uFillTx/>
                <a:latin typeface="+mn-lt"/>
                <a:ea typeface="+mj-ea"/>
                <a:cs typeface="+mj-cs"/>
              </a:rPr>
              <a:t>Действия медицинской сестры при появлении признаков инфильтрации.</a:t>
            </a:r>
            <a:endParaRPr kumimoji="0" lang="ru-RU" sz="2600" b="0" i="0" u="none" strike="noStrike" kern="1200" cap="none" spc="0" normalizeH="0" baseline="0" noProof="0" dirty="0">
              <a:ln>
                <a:noFill/>
              </a:ln>
              <a:solidFill>
                <a:srgbClr val="5B9BD5">
                  <a:lumMod val="50000"/>
                </a:srgbClr>
              </a:solidFill>
              <a:effectLst/>
              <a:uLnTx/>
              <a:uFillTx/>
              <a:latin typeface="+mn-lt"/>
              <a:ea typeface="+mn-ea"/>
              <a:cs typeface="+mn-cs"/>
            </a:endParaRP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600" b="0" i="0" u="none" strike="noStrike" kern="1200" cap="none" spc="0" normalizeH="0" baseline="0" noProof="0" dirty="0">
                <a:ln>
                  <a:noFill/>
                </a:ln>
                <a:solidFill>
                  <a:srgbClr val="5B9BD5">
                    <a:lumMod val="50000"/>
                  </a:srgbClr>
                </a:solidFill>
                <a:effectLst/>
                <a:uLnTx/>
                <a:uFillTx/>
                <a:latin typeface="+mn-lt"/>
                <a:ea typeface="+mn-ea"/>
                <a:cs typeface="+mn-cs"/>
              </a:rPr>
              <a:t>- Перекрыть </a:t>
            </a:r>
            <a:r>
              <a:rPr kumimoji="0" lang="ru-RU" sz="2600" b="0" i="0" u="none" strike="noStrike" kern="1200" cap="none" spc="0" normalizeH="0" baseline="0" noProof="0" dirty="0" err="1">
                <a:ln>
                  <a:noFill/>
                </a:ln>
                <a:solidFill>
                  <a:srgbClr val="5B9BD5">
                    <a:lumMod val="50000"/>
                  </a:srgbClr>
                </a:solidFill>
                <a:effectLst/>
                <a:uLnTx/>
                <a:uFillTx/>
                <a:latin typeface="+mn-lt"/>
                <a:ea typeface="+mn-ea"/>
                <a:cs typeface="+mn-cs"/>
              </a:rPr>
              <a:t>инфузионную</a:t>
            </a:r>
            <a:r>
              <a:rPr kumimoji="0" lang="ru-RU" sz="2600" b="0" i="0" u="none" strike="noStrike" kern="1200" cap="none" spc="0" normalizeH="0" baseline="0" noProof="0" dirty="0">
                <a:ln>
                  <a:noFill/>
                </a:ln>
                <a:solidFill>
                  <a:srgbClr val="5B9BD5">
                    <a:lumMod val="50000"/>
                  </a:srgbClr>
                </a:solidFill>
                <a:effectLst/>
                <a:uLnTx/>
                <a:uFillTx/>
                <a:latin typeface="+mn-lt"/>
                <a:ea typeface="+mn-ea"/>
                <a:cs typeface="+mn-cs"/>
              </a:rPr>
              <a:t> систему и удалить катетер. - Сообщить лечащему врачу о возникновении осложнения при проведении </a:t>
            </a:r>
            <a:r>
              <a:rPr kumimoji="0" lang="ru-RU" sz="2600" b="0" i="0" u="none" strike="noStrike" kern="1200" cap="none" spc="0" normalizeH="0" baseline="0" noProof="0" dirty="0" err="1">
                <a:ln>
                  <a:noFill/>
                </a:ln>
                <a:solidFill>
                  <a:srgbClr val="5B9BD5">
                    <a:lumMod val="50000"/>
                  </a:srgbClr>
                </a:solidFill>
                <a:effectLst/>
                <a:uLnTx/>
                <a:uFillTx/>
                <a:latin typeface="+mn-lt"/>
                <a:ea typeface="+mn-ea"/>
                <a:cs typeface="+mn-cs"/>
              </a:rPr>
              <a:t>инфузионной</a:t>
            </a:r>
            <a:r>
              <a:rPr kumimoji="0" lang="ru-RU" sz="2600" b="0" i="0" u="none" strike="noStrike" kern="1200" cap="none" spc="0" normalizeH="0" baseline="0" noProof="0" dirty="0">
                <a:ln>
                  <a:noFill/>
                </a:ln>
                <a:solidFill>
                  <a:srgbClr val="5B9BD5">
                    <a:lumMod val="50000"/>
                  </a:srgbClr>
                </a:solidFill>
                <a:effectLst/>
                <a:uLnTx/>
                <a:uFillTx/>
                <a:latin typeface="+mn-lt"/>
                <a:ea typeface="+mn-ea"/>
                <a:cs typeface="+mn-cs"/>
              </a:rPr>
              <a:t> терапии.</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600" b="0" i="0" u="none" strike="noStrike" kern="1200" cap="none" spc="0" normalizeH="0" baseline="0" noProof="0" dirty="0">
                <a:ln>
                  <a:noFill/>
                </a:ln>
                <a:solidFill>
                  <a:srgbClr val="5B9BD5">
                    <a:lumMod val="50000"/>
                  </a:srgbClr>
                </a:solidFill>
                <a:effectLst/>
                <a:uLnTx/>
                <a:uFillTx/>
                <a:latin typeface="+mn-lt"/>
                <a:ea typeface="+mn-ea"/>
                <a:cs typeface="+mn-cs"/>
              </a:rPr>
              <a:t>- Зафиксировать осложнение в лист наблюдения </a:t>
            </a:r>
            <a:r>
              <a:rPr kumimoji="0" lang="ru-RU" sz="2600" b="0" i="0" u="none" strike="noStrike" kern="1200" cap="none" spc="0" normalizeH="0" baseline="0" noProof="0">
                <a:ln>
                  <a:noFill/>
                </a:ln>
                <a:solidFill>
                  <a:srgbClr val="5B9BD5">
                    <a:lumMod val="50000"/>
                  </a:srgbClr>
                </a:solidFill>
                <a:effectLst/>
                <a:uLnTx/>
                <a:uFillTx/>
                <a:latin typeface="+mn-lt"/>
                <a:ea typeface="+mn-ea"/>
                <a:cs typeface="+mn-cs"/>
              </a:rPr>
              <a:t>за ПВК. - </a:t>
            </a:r>
            <a:r>
              <a:rPr kumimoji="0" lang="ru-RU" sz="2600" b="0" i="0" u="none" strike="noStrike" kern="1200" cap="none" spc="0" normalizeH="0" baseline="0" noProof="0" dirty="0">
                <a:ln>
                  <a:noFill/>
                </a:ln>
                <a:solidFill>
                  <a:srgbClr val="5B9BD5">
                    <a:lumMod val="50000"/>
                  </a:srgbClr>
                </a:solidFill>
                <a:effectLst/>
                <a:uLnTx/>
                <a:uFillTx/>
                <a:latin typeface="+mn-lt"/>
                <a:ea typeface="+mn-ea"/>
                <a:cs typeface="+mn-cs"/>
              </a:rPr>
              <a:t>Выполнить назначения врача</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34</a:t>
            </a:fld>
            <a:endParaRPr lang="ru-RU"/>
          </a:p>
        </p:txBody>
      </p:sp>
    </p:spTree>
    <p:extLst>
      <p:ext uri="{BB962C8B-B14F-4D97-AF65-F5344CB8AC3E}">
        <p14:creationId xmlns:p14="http://schemas.microsoft.com/office/powerpoint/2010/main" val="4165594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Проведение </a:t>
            </a:r>
            <a:r>
              <a:rPr kumimoji="0" lang="ru-RU" sz="2400" b="0" i="0" u="none" strike="noStrike" kern="1200" cap="none" spc="0" normalizeH="0" baseline="0" noProof="0" dirty="0" err="1">
                <a:ln>
                  <a:noFill/>
                </a:ln>
                <a:solidFill>
                  <a:srgbClr val="5B9BD5">
                    <a:lumMod val="50000"/>
                  </a:srgbClr>
                </a:solidFill>
                <a:effectLst/>
                <a:uLnTx/>
                <a:uFillTx/>
                <a:latin typeface="+mn-lt"/>
                <a:ea typeface="+mn-ea"/>
                <a:cs typeface="+mn-cs"/>
              </a:rPr>
              <a:t>инфузионной</a:t>
            </a:r>
            <a:r>
              <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rPr>
              <a:t> терапии через иглу должно рассматриваться как устаревшая технология, приводящая к высокому риску осложнений и увеличению профессиональных рисков для медицинского персонала.</a:t>
            </a:r>
            <a:endParaRPr kumimoji="0" lang="ru-RU" sz="2400" b="0" i="0" u="none"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mn-cs"/>
            </a:endParaRPr>
          </a:p>
          <a:p>
            <a:pPr marL="22860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err="1">
                <a:ln>
                  <a:noFill/>
                </a:ln>
                <a:solidFill>
                  <a:srgbClr val="5B9BD5">
                    <a:lumMod val="50000"/>
                  </a:srgbClr>
                </a:solidFill>
                <a:effectLst/>
                <a:uLnTx/>
                <a:uFillTx/>
                <a:latin typeface="+mn-lt"/>
                <a:ea typeface="Times New Roman" panose="02020603050405020304" pitchFamily="18" charset="0"/>
                <a:cs typeface="+mn-cs"/>
              </a:rPr>
              <a:t>Инфузионная</a:t>
            </a:r>
            <a:r>
              <a:rPr kumimoji="0" lang="ru-RU" sz="2400" b="0" i="0" u="none"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mn-cs"/>
              </a:rPr>
              <a:t> терапия через периферический венозный катетер - неотъемлемая часть современного лечебного процесса.</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mn-cs"/>
              </a:rPr>
              <a:t>      Максимум внимания к выбору катетера, процессу его постановки и качественный  уход за ним являются главными условиями успешного</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mn-cs"/>
              </a:rPr>
              <a:t>      лечения и профилактики катетер- ассоциированных осложнений.</a:t>
            </a:r>
            <a:endParaRPr kumimoji="0" lang="ru-RU" sz="2400" b="0" i="0" u="none" strike="noStrike" kern="1200" cap="none" spc="0" normalizeH="0" baseline="0" noProof="0" dirty="0">
              <a:ln>
                <a:noFill/>
              </a:ln>
              <a:solidFill>
                <a:srgbClr val="5B9BD5">
                  <a:lumMod val="50000"/>
                </a:srgbClr>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35</a:t>
            </a:fld>
            <a:endParaRPr lang="ru-RU"/>
          </a:p>
        </p:txBody>
      </p:sp>
    </p:spTree>
    <p:extLst>
      <p:ext uri="{BB962C8B-B14F-4D97-AF65-F5344CB8AC3E}">
        <p14:creationId xmlns:p14="http://schemas.microsoft.com/office/powerpoint/2010/main" val="2030035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Благодарю за внимание.</a:t>
            </a:r>
          </a:p>
        </p:txBody>
      </p:sp>
      <p:sp>
        <p:nvSpPr>
          <p:cNvPr id="4" name="Номер слайда 3"/>
          <p:cNvSpPr>
            <a:spLocks noGrp="1"/>
          </p:cNvSpPr>
          <p:nvPr>
            <p:ph type="sldNum" sz="quarter" idx="10"/>
          </p:nvPr>
        </p:nvSpPr>
        <p:spPr/>
        <p:txBody>
          <a:bodyPr/>
          <a:lstStyle/>
          <a:p>
            <a:fld id="{174F38FD-D9A1-479D-B0DA-D774999AFA85}" type="slidenum">
              <a:rPr lang="ru-RU" smtClean="0"/>
              <a:t>36</a:t>
            </a:fld>
            <a:endParaRPr lang="ru-RU"/>
          </a:p>
        </p:txBody>
      </p:sp>
    </p:spTree>
    <p:extLst>
      <p:ext uri="{BB962C8B-B14F-4D97-AF65-F5344CB8AC3E}">
        <p14:creationId xmlns:p14="http://schemas.microsoft.com/office/powerpoint/2010/main" val="105570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ru-RU" sz="3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За один год в мире устанавливается свыше 500 миллионов периферических венозных катетеров. </a:t>
            </a: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Внутривенные </a:t>
            </a:r>
            <a:r>
              <a:rPr kumimoji="0" lang="ru-RU"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инфузии</a:t>
            </a:r>
            <a:r>
              <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являются наиболее распространенными инвазивными процедурами при лечении больных в стационаре. Их получает более 50 % больных. Проведение </a:t>
            </a:r>
            <a:r>
              <a:rPr kumimoji="0" lang="ru-RU"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инфузионной</a:t>
            </a:r>
            <a:r>
              <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терапии через обычную иглу для инъекций во многих странах уже не используется. Это связано с тем, что через иглу нельзя проводить длительную </a:t>
            </a:r>
            <a:r>
              <a:rPr kumimoji="0" lang="ru-RU"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инфузионную</a:t>
            </a:r>
            <a:r>
              <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терапию, а также с высоким риском развития осложнений из-за ее возможной дислокации. </a:t>
            </a:r>
            <a:r>
              <a:rPr kumimoji="0" lang="ru-RU" sz="2400" b="0" i="0" u="none" strike="noStrike" kern="1200" cap="none" spc="0" normalizeH="0" baseline="0" noProof="0" dirty="0">
                <a:ln>
                  <a:noFill/>
                </a:ln>
                <a:solidFill>
                  <a:srgbClr val="5B9BD5">
                    <a:lumMod val="50000"/>
                  </a:srgbClr>
                </a:solidFill>
                <a:effectLst/>
                <a:uLnTx/>
                <a:uFillTx/>
                <a:latin typeface="+mn-lt"/>
                <a:ea typeface="Times New Roman" panose="02020603050405020304" pitchFamily="18" charset="0"/>
                <a:cs typeface="Times New Roman" panose="02020603050405020304" pitchFamily="18" charset="0"/>
              </a:rPr>
              <a:t>Более 70% стационарных больных требуется катетеризация периферических вен. </a:t>
            </a:r>
            <a:endParaRPr kumimoji="0" lang="ru-RU" sz="2400" b="0" i="0" u="none" strike="noStrike" kern="1200" cap="none" spc="0" normalizeH="0" baseline="0" noProof="0" dirty="0">
              <a:ln>
                <a:noFill/>
              </a:ln>
              <a:solidFill>
                <a:srgbClr val="5B9BD5">
                  <a:lumMod val="50000"/>
                </a:srgb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ru-R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ru-RU" sz="32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4</a:t>
            </a:fld>
            <a:endParaRPr lang="ru-RU"/>
          </a:p>
        </p:txBody>
      </p:sp>
    </p:spTree>
    <p:extLst>
      <p:ext uri="{BB962C8B-B14F-4D97-AF65-F5344CB8AC3E}">
        <p14:creationId xmlns:p14="http://schemas.microsoft.com/office/powerpoint/2010/main" val="412846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kumimoji="0" lang="ru-RU" sz="3600" b="0" i="0" u="none" strike="noStrike" kern="1200" cap="none" spc="0" normalizeH="0" baseline="0" noProof="0" dirty="0">
                <a:ln>
                  <a:noFill/>
                </a:ln>
                <a:solidFill>
                  <a:srgbClr val="C00000"/>
                </a:solidFill>
                <a:effectLst/>
                <a:uLnTx/>
                <a:uFillTx/>
                <a:latin typeface="+mn-lt"/>
                <a:ea typeface="+mj-ea"/>
                <a:cs typeface="Arial" panose="020B0604020202020204" pitchFamily="34" charset="0"/>
              </a:rPr>
              <a:t>Преимущества проведения внутривенной терапии через периферический венозный катетер.</a:t>
            </a:r>
          </a:p>
          <a:p>
            <a:r>
              <a:rPr kumimoji="0" lang="ru-RU" sz="3600" b="0" i="0" u="none" strike="noStrike" kern="1200" cap="none" spc="0" normalizeH="0" baseline="0" noProof="0" dirty="0">
                <a:ln>
                  <a:noFill/>
                </a:ln>
                <a:solidFill>
                  <a:srgbClr val="C00000"/>
                </a:solidFill>
                <a:effectLst/>
                <a:uLnTx/>
                <a:uFillTx/>
                <a:latin typeface="+mn-lt"/>
                <a:ea typeface="+mj-ea"/>
                <a:cs typeface="Arial" panose="020B0604020202020204" pitchFamily="34" charset="0"/>
              </a:rPr>
              <a:t>Это надёжный доступ, экономия времени, быстрое и эффективное введение лекарственных препаратов, комфорт пациента.</a:t>
            </a:r>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5</a:t>
            </a:fld>
            <a:endParaRPr lang="ru-RU"/>
          </a:p>
        </p:txBody>
      </p:sp>
    </p:spTree>
    <p:extLst>
      <p:ext uri="{BB962C8B-B14F-4D97-AF65-F5344CB8AC3E}">
        <p14:creationId xmlns:p14="http://schemas.microsoft.com/office/powerpoint/2010/main" val="363871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Показания для установки периферического венозного катетера:</a:t>
            </a:r>
          </a:p>
          <a:p>
            <a:r>
              <a:rPr lang="ru-RU" dirty="0"/>
              <a:t>- Проведение краткосрочных или длительных </a:t>
            </a:r>
            <a:r>
              <a:rPr lang="ru-RU" dirty="0" err="1"/>
              <a:t>инфузий</a:t>
            </a:r>
            <a:r>
              <a:rPr lang="ru-RU" dirty="0"/>
              <a:t> пациентам, которые не в состоянии принимать необходимое количество жидкости перорально</a:t>
            </a:r>
          </a:p>
          <a:p>
            <a:r>
              <a:rPr lang="ru-RU" dirty="0"/>
              <a:t>или другими способами парентерального введения. -</a:t>
            </a:r>
            <a:r>
              <a:rPr lang="ru-RU" baseline="0" dirty="0"/>
              <a:t> </a:t>
            </a:r>
            <a:r>
              <a:rPr lang="ru-RU" dirty="0"/>
              <a:t>Поддержание и восполнение объема циркулирующей крови.-</a:t>
            </a:r>
            <a:r>
              <a:rPr lang="ru-RU" baseline="0" dirty="0"/>
              <a:t> </a:t>
            </a:r>
            <a:r>
              <a:rPr lang="ru-RU" dirty="0"/>
              <a:t>Переливание крови или её компонентов.</a:t>
            </a: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6</a:t>
            </a:fld>
            <a:endParaRPr lang="ru-RU"/>
          </a:p>
        </p:txBody>
      </p:sp>
    </p:spTree>
    <p:extLst>
      <p:ext uri="{BB962C8B-B14F-4D97-AF65-F5344CB8AC3E}">
        <p14:creationId xmlns:p14="http://schemas.microsoft.com/office/powerpoint/2010/main" val="312082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 Проведение парентерального питания. - Обеспечение и поддержание венозного доступа в экстренных ситуациях. - Обезболивание.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 </a:t>
            </a:r>
            <a:r>
              <a:rPr kumimoji="0" lang="ru-RU" sz="1200" b="0" i="0" u="none" strike="noStrike" kern="1200" cap="none" spc="0" normalizeH="0" baseline="0" noProof="0" dirty="0" err="1">
                <a:ln>
                  <a:noFill/>
                </a:ln>
                <a:solidFill>
                  <a:prstClr val="black"/>
                </a:solidFill>
                <a:effectLst/>
                <a:uLnTx/>
                <a:uFillTx/>
                <a:latin typeface="+mn-lt"/>
                <a:ea typeface="+mn-ea"/>
                <a:cs typeface="+mn-cs"/>
              </a:rPr>
              <a:t>Болюсное</a:t>
            </a:r>
            <a:r>
              <a:rPr kumimoji="0" lang="ru-RU" sz="1200" b="0" i="0" u="none" strike="noStrike" kern="1200" cap="none" spc="0" normalizeH="0" baseline="0" noProof="0" dirty="0">
                <a:ln>
                  <a:noFill/>
                </a:ln>
                <a:solidFill>
                  <a:prstClr val="black"/>
                </a:solidFill>
                <a:effectLst/>
                <a:uLnTx/>
                <a:uFillTx/>
                <a:latin typeface="+mn-lt"/>
                <a:ea typeface="+mn-ea"/>
                <a:cs typeface="+mn-cs"/>
              </a:rPr>
              <a:t> введение лекарственных препаратов и растворов в лечебных и диагностических целях.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74F38FD-D9A1-479D-B0DA-D774999AFA85}" type="slidenum">
              <a:rPr lang="ru-RU" smtClean="0"/>
              <a:t>7</a:t>
            </a:fld>
            <a:endParaRPr lang="ru-RU"/>
          </a:p>
        </p:txBody>
      </p:sp>
    </p:spTree>
    <p:extLst>
      <p:ext uri="{BB962C8B-B14F-4D97-AF65-F5344CB8AC3E}">
        <p14:creationId xmlns:p14="http://schemas.microsoft.com/office/powerpoint/2010/main" val="1897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kumimoji="0" lang="ru-RU" sz="3600" b="1" i="0" u="none" strike="noStrike" kern="1200" cap="none" spc="0" normalizeH="0" baseline="0" noProof="0" dirty="0">
                <a:ln>
                  <a:noFill/>
                </a:ln>
                <a:solidFill>
                  <a:srgbClr val="C00000"/>
                </a:solidFill>
                <a:effectLst/>
                <a:uLnTx/>
                <a:uFillTx/>
                <a:latin typeface="+mn-lt"/>
                <a:ea typeface="+mj-ea"/>
                <a:cs typeface="+mj-cs"/>
              </a:rPr>
              <a:t>Критерии выбора вены.</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1F497D"/>
                </a:solidFill>
                <a:effectLst/>
                <a:uLnTx/>
                <a:uFillTx/>
                <a:latin typeface="+mn-lt"/>
                <a:ea typeface="+mn-ea"/>
                <a:cs typeface="+mn-cs"/>
              </a:rPr>
              <a:t>Сначала катетеризируются дистальные вены. Предпочтительнее крупные, мягкие, эластичные на ощупь вены с хорошим наполнением.</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ru-RU" sz="2400" b="0" i="0" u="none" strike="noStrike" kern="1200" cap="none" spc="0" normalizeH="0" baseline="0" noProof="0" dirty="0">
                <a:ln>
                  <a:noFill/>
                </a:ln>
                <a:solidFill>
                  <a:srgbClr val="1F497D"/>
                </a:solidFill>
                <a:effectLst/>
                <a:uLnTx/>
                <a:uFillTx/>
                <a:latin typeface="+mn-lt"/>
                <a:ea typeface="+mn-ea"/>
                <a:cs typeface="+mn-cs"/>
              </a:rPr>
              <a:t>Лучше использовать прямые вены, соответствующие длине катетера, вены на </a:t>
            </a:r>
            <a:r>
              <a:rPr kumimoji="0" lang="ru-RU" sz="2400" b="0" i="0" u="none" strike="noStrike" kern="1200" cap="none" spc="0" normalizeH="0" baseline="0" noProof="0" dirty="0" err="1">
                <a:ln>
                  <a:noFill/>
                </a:ln>
                <a:solidFill>
                  <a:srgbClr val="1F497D"/>
                </a:solidFill>
                <a:effectLst/>
                <a:uLnTx/>
                <a:uFillTx/>
                <a:latin typeface="+mn-lt"/>
                <a:ea typeface="+mn-ea"/>
                <a:cs typeface="+mn-cs"/>
              </a:rPr>
              <a:t>недоминирующей</a:t>
            </a:r>
            <a:r>
              <a:rPr kumimoji="0" lang="ru-RU" sz="2400" b="0" i="0" u="none" strike="noStrike" kern="1200" cap="none" spc="0" normalizeH="0" baseline="0" noProof="0" dirty="0">
                <a:ln>
                  <a:noFill/>
                </a:ln>
                <a:solidFill>
                  <a:srgbClr val="1F497D"/>
                </a:solidFill>
                <a:effectLst/>
                <a:uLnTx/>
                <a:uFillTx/>
                <a:latin typeface="+mn-lt"/>
                <a:ea typeface="+mn-ea"/>
                <a:cs typeface="+mn-cs"/>
              </a:rPr>
              <a:t> руке и вены на противоположной стороне от хирургического вмешательства. Наиболее часто катетеризируются латеральные и медиальные подкожные вены руки, промежуточные вены локтя и предплечья. Иногда используются пястные и пальцевые вены при невозможности катетеризации вышеперечисленных вен.</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sz="24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sz="24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sz="2400" b="1" i="0" u="none" strike="noStrike" kern="1200" cap="none" spc="0" normalizeH="0" baseline="0" noProof="0" dirty="0">
              <a:ln>
                <a:noFill/>
              </a:ln>
              <a:solidFill>
                <a:srgbClr val="1F497D"/>
              </a:solidFill>
              <a:effectLst/>
              <a:uLnTx/>
              <a:uFillTx/>
              <a:latin typeface="+mn-lt"/>
              <a:ea typeface="+mn-ea"/>
              <a:cs typeface="+mn-cs"/>
            </a:endParaRPr>
          </a:p>
          <a:p>
            <a:endParaRPr lang="ru-RU" b="1" dirty="0"/>
          </a:p>
        </p:txBody>
      </p:sp>
      <p:sp>
        <p:nvSpPr>
          <p:cNvPr id="4" name="Номер слайда 3"/>
          <p:cNvSpPr>
            <a:spLocks noGrp="1"/>
          </p:cNvSpPr>
          <p:nvPr>
            <p:ph type="sldNum" sz="quarter" idx="10"/>
          </p:nvPr>
        </p:nvSpPr>
        <p:spPr/>
        <p:txBody>
          <a:bodyPr/>
          <a:lstStyle/>
          <a:p>
            <a:fld id="{174F38FD-D9A1-479D-B0DA-D774999AFA85}" type="slidenum">
              <a:rPr lang="ru-RU" smtClean="0"/>
              <a:t>8</a:t>
            </a:fld>
            <a:endParaRPr lang="ru-RU"/>
          </a:p>
        </p:txBody>
      </p:sp>
    </p:spTree>
    <p:extLst>
      <p:ext uri="{BB962C8B-B14F-4D97-AF65-F5344CB8AC3E}">
        <p14:creationId xmlns:p14="http://schemas.microsoft.com/office/powerpoint/2010/main" val="387135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kumimoji="0" lang="ru-RU" sz="3600" b="1" i="0" u="none" strike="noStrike" kern="1200" cap="none" spc="0" normalizeH="0" baseline="0" noProof="0" dirty="0">
                <a:ln>
                  <a:noFill/>
                </a:ln>
                <a:solidFill>
                  <a:srgbClr val="C00000"/>
                </a:solidFill>
                <a:effectLst/>
                <a:uLnTx/>
                <a:uFillTx/>
                <a:latin typeface="+mn-lt"/>
                <a:ea typeface="+mj-ea"/>
                <a:cs typeface="+mj-cs"/>
              </a:rPr>
              <a:t>Не рекомендуется использовать:</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lang="ru-RU" sz="3600" b="0" i="0" u="none" strike="noStrike" baseline="0" dirty="0">
                <a:solidFill>
                  <a:srgbClr val="000000"/>
                </a:solidFill>
                <a:latin typeface="MyriadPro-Regular"/>
              </a:rPr>
              <a:t>- </a:t>
            </a:r>
            <a:r>
              <a:rPr kumimoji="0" lang="ru-RU" sz="2000" b="0" i="0" u="none" strike="noStrike" kern="1200" cap="none" spc="0" normalizeH="0" baseline="0" noProof="0" dirty="0">
                <a:ln>
                  <a:noFill/>
                </a:ln>
                <a:solidFill>
                  <a:srgbClr val="5B9BD5">
                    <a:lumMod val="50000"/>
                  </a:srgbClr>
                </a:solidFill>
                <a:effectLst/>
                <a:uLnTx/>
                <a:uFillTx/>
                <a:latin typeface="+mn-lt"/>
                <a:ea typeface="+mn-ea"/>
                <a:cs typeface="+mn-cs"/>
              </a:rPr>
              <a:t>Вены нижних конечностей, вены в области суставов, близлежащие к артериям, </a:t>
            </a:r>
            <a:r>
              <a:rPr kumimoji="0" lang="ru-RU" sz="2100" b="0" i="0" u="none" strike="noStrike" kern="1200" cap="none" spc="0" normalizeH="0" baseline="0" noProof="0" dirty="0">
                <a:ln>
                  <a:noFill/>
                </a:ln>
                <a:solidFill>
                  <a:srgbClr val="5B9BD5">
                    <a:lumMod val="50000"/>
                  </a:srgbClr>
                </a:solidFill>
                <a:effectLst/>
                <a:uLnTx/>
                <a:uFillTx/>
                <a:latin typeface="+mn-lt"/>
                <a:ea typeface="+mn-ea"/>
                <a:cs typeface="+mn-cs"/>
              </a:rPr>
              <a:t>в области воспалительных изменений и кожных повреждений,</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ru-RU" sz="2100" b="0" i="0" u="none" strike="noStrike" kern="1200" cap="none" spc="0" normalizeH="0" baseline="0" noProof="0" dirty="0">
                <a:ln>
                  <a:noFill/>
                </a:ln>
                <a:solidFill>
                  <a:srgbClr val="5B9BD5">
                    <a:lumMod val="50000"/>
                  </a:srgbClr>
                </a:solidFill>
                <a:effectLst/>
                <a:uLnTx/>
                <a:uFillTx/>
                <a:latin typeface="+mn-lt"/>
                <a:ea typeface="+mn-ea"/>
                <a:cs typeface="+mn-cs"/>
              </a:rPr>
              <a:t>малые поверхностные вены,</a:t>
            </a:r>
            <a:r>
              <a:rPr kumimoji="0" lang="ru-RU" sz="2000" b="0" i="0" u="none" strike="noStrike" kern="1200" cap="none" spc="0" normalizeH="0" baseline="0" noProof="0" dirty="0">
                <a:ln>
                  <a:noFill/>
                </a:ln>
                <a:solidFill>
                  <a:srgbClr val="5B9BD5">
                    <a:lumMod val="50000"/>
                  </a:srgbClr>
                </a:solidFill>
                <a:effectLst/>
                <a:uLnTx/>
                <a:uFillTx/>
                <a:latin typeface="+mn-lt"/>
                <a:ea typeface="+mn-ea"/>
                <a:cs typeface="+mn-cs"/>
              </a:rPr>
              <a:t> с видимыми утолщениями и узелками, поврежденные и </a:t>
            </a:r>
            <a:r>
              <a:rPr kumimoji="0" lang="ru-RU" sz="2000" b="0" i="0" u="none" strike="noStrike" kern="1200" cap="none" spc="0" normalizeH="0" baseline="0" noProof="0" dirty="0" err="1">
                <a:ln>
                  <a:noFill/>
                </a:ln>
                <a:solidFill>
                  <a:srgbClr val="5B9BD5">
                    <a:lumMod val="50000"/>
                  </a:srgbClr>
                </a:solidFill>
                <a:effectLst/>
                <a:uLnTx/>
                <a:uFillTx/>
                <a:latin typeface="+mn-lt"/>
                <a:ea typeface="+mn-ea"/>
                <a:cs typeface="+mn-cs"/>
              </a:rPr>
              <a:t>склерозированные</a:t>
            </a:r>
            <a:r>
              <a:rPr kumimoji="0" lang="ru-RU" sz="2000" b="0" i="0" u="none" strike="noStrike" kern="1200" cap="none" spc="0" normalizeH="0" baseline="0" noProof="0" dirty="0">
                <a:ln>
                  <a:noFill/>
                </a:ln>
                <a:solidFill>
                  <a:srgbClr val="5B9BD5">
                    <a:lumMod val="50000"/>
                  </a:srgbClr>
                </a:solidFill>
                <a:effectLst/>
                <a:uLnTx/>
                <a:uFillTx/>
                <a:latin typeface="+mn-lt"/>
                <a:ea typeface="+mn-ea"/>
                <a:cs typeface="+mn-cs"/>
              </a:rPr>
              <a:t> вены.</a:t>
            </a:r>
          </a:p>
          <a:p>
            <a:pPr marL="0" marR="0" lvl="0" indent="0" algn="just"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endParaRPr kumimoji="0" lang="ru-RU" sz="2000" b="0" i="0" u="none" strike="noStrike" kern="1200" cap="none" spc="0" normalizeH="0" baseline="0" noProof="0" dirty="0">
              <a:ln>
                <a:noFill/>
              </a:ln>
              <a:solidFill>
                <a:srgbClr val="5B9BD5">
                  <a:lumMod val="50000"/>
                </a:srgbClr>
              </a:solidFill>
              <a:effectLst/>
              <a:uLnTx/>
              <a:uFillTx/>
              <a:latin typeface="+mn-lt"/>
              <a:ea typeface="+mn-ea"/>
              <a:cs typeface="+mn-cs"/>
            </a:endParaRPr>
          </a:p>
          <a:p>
            <a:pPr marL="0" indent="0" algn="l">
              <a:buFontTx/>
              <a:buNone/>
            </a:pPr>
            <a:endParaRPr lang="ru-RU" sz="3600" b="0" i="0" u="none" strike="noStrike" baseline="0" dirty="0">
              <a:solidFill>
                <a:srgbClr val="000000"/>
              </a:solidFill>
              <a:latin typeface="MyriadPro-Regular"/>
            </a:endParaRPr>
          </a:p>
          <a:p>
            <a:pPr marL="0" indent="0" algn="l">
              <a:buFontTx/>
              <a:buNone/>
            </a:pPr>
            <a:r>
              <a:rPr lang="ru-RU" sz="3600" b="0" i="0" u="none" strike="noStrike" baseline="0" dirty="0">
                <a:solidFill>
                  <a:srgbClr val="000000"/>
                </a:solidFill>
                <a:latin typeface="MyriadPro-Regular"/>
              </a:rPr>
              <a:t> </a:t>
            </a:r>
          </a:p>
          <a:p>
            <a:pPr algn="l"/>
            <a:br>
              <a:rPr kumimoji="0" lang="ru-RU" sz="3600" b="1" i="0" u="none" strike="noStrike" kern="1200" cap="none" spc="0" normalizeH="0" baseline="0" noProof="0" dirty="0">
                <a:ln>
                  <a:noFill/>
                </a:ln>
                <a:solidFill>
                  <a:prstClr val="black"/>
                </a:solidFill>
                <a:effectLst/>
                <a:uLnTx/>
                <a:uFillTx/>
                <a:latin typeface="+mn-lt"/>
                <a:ea typeface="+mj-ea"/>
                <a:cs typeface="+mj-cs"/>
              </a:rPr>
            </a:br>
            <a:endParaRPr lang="ru-RU" b="1" dirty="0"/>
          </a:p>
        </p:txBody>
      </p:sp>
      <p:sp>
        <p:nvSpPr>
          <p:cNvPr id="4" name="Номер слайда 3"/>
          <p:cNvSpPr>
            <a:spLocks noGrp="1"/>
          </p:cNvSpPr>
          <p:nvPr>
            <p:ph type="sldNum" sz="quarter" idx="10"/>
          </p:nvPr>
        </p:nvSpPr>
        <p:spPr/>
        <p:txBody>
          <a:bodyPr/>
          <a:lstStyle/>
          <a:p>
            <a:fld id="{174F38FD-D9A1-479D-B0DA-D774999AFA85}" type="slidenum">
              <a:rPr lang="ru-RU" smtClean="0"/>
              <a:t>9</a:t>
            </a:fld>
            <a:endParaRPr lang="ru-RU"/>
          </a:p>
        </p:txBody>
      </p:sp>
    </p:spTree>
    <p:extLst>
      <p:ext uri="{BB962C8B-B14F-4D97-AF65-F5344CB8AC3E}">
        <p14:creationId xmlns:p14="http://schemas.microsoft.com/office/powerpoint/2010/main" val="21114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C88DF86-5135-4915-90E8-F28F551B1A98}"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66577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88DF86-5135-4915-90E8-F28F551B1A98}"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291544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88DF86-5135-4915-90E8-F28F551B1A98}"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2623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88DF86-5135-4915-90E8-F28F551B1A98}"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20458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C88DF86-5135-4915-90E8-F28F551B1A98}" type="datetimeFigureOut">
              <a:rPr lang="ru-RU" smtClean="0"/>
              <a:t>28.02.2023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45806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C88DF86-5135-4915-90E8-F28F551B1A98}" type="datetimeFigureOut">
              <a:rPr lang="ru-RU" smtClean="0"/>
              <a:t>28.02.2023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199806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C88DF86-5135-4915-90E8-F28F551B1A98}" type="datetimeFigureOut">
              <a:rPr lang="ru-RU" smtClean="0"/>
              <a:t>28.02.2023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289369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C88DF86-5135-4915-90E8-F28F551B1A98}" type="datetimeFigureOut">
              <a:rPr lang="ru-RU" smtClean="0"/>
              <a:t>28.02.2023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77291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88DF86-5135-4915-90E8-F28F551B1A98}" type="datetimeFigureOut">
              <a:rPr lang="ru-RU" smtClean="0"/>
              <a:t>28.02.2023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68144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C88DF86-5135-4915-90E8-F28F551B1A98}" type="datetimeFigureOut">
              <a:rPr lang="ru-RU" smtClean="0"/>
              <a:t>28.02.2023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62644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C88DF86-5135-4915-90E8-F28F551B1A98}" type="datetimeFigureOut">
              <a:rPr lang="ru-RU" smtClean="0"/>
              <a:t>28.02.2023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99815-47D3-4A9A-988C-99FD627844DE}" type="slidenum">
              <a:rPr lang="ru-RU" smtClean="0"/>
              <a:t>‹#›</a:t>
            </a:fld>
            <a:endParaRPr lang="ru-RU"/>
          </a:p>
        </p:txBody>
      </p:sp>
    </p:spTree>
    <p:extLst>
      <p:ext uri="{BB962C8B-B14F-4D97-AF65-F5344CB8AC3E}">
        <p14:creationId xmlns:p14="http://schemas.microsoft.com/office/powerpoint/2010/main" val="282597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8DF86-5135-4915-90E8-F28F551B1A98}" type="datetimeFigureOut">
              <a:rPr lang="ru-RU" smtClean="0"/>
              <a:t>28.02.2023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99815-47D3-4A9A-988C-99FD627844DE}" type="slidenum">
              <a:rPr lang="ru-RU" smtClean="0"/>
              <a:t>‹#›</a:t>
            </a:fld>
            <a:endParaRPr lang="ru-RU"/>
          </a:p>
        </p:txBody>
      </p:sp>
    </p:spTree>
    <p:extLst>
      <p:ext uri="{BB962C8B-B14F-4D97-AF65-F5344CB8AC3E}">
        <p14:creationId xmlns:p14="http://schemas.microsoft.com/office/powerpoint/2010/main" val="1584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2317524"/>
            <a:ext cx="9144000" cy="1655762"/>
          </a:xfrm>
        </p:spPr>
        <p:txBody>
          <a:bodyPr>
            <a:normAutofit fontScale="92500" lnSpcReduction="10000"/>
          </a:bodyPr>
          <a:lstStyle/>
          <a:p>
            <a:r>
              <a:rPr lang="ru-RU" sz="3600" b="1" dirty="0">
                <a:solidFill>
                  <a:schemeClr val="accent1">
                    <a:lumMod val="50000"/>
                  </a:schemeClr>
                </a:solidFill>
              </a:rPr>
              <a:t>ПОСТАНОВКА ПЕРИФЕРИЧЕСКОГО </a:t>
            </a:r>
          </a:p>
          <a:p>
            <a:r>
              <a:rPr lang="ru-RU" sz="3600" b="1" dirty="0">
                <a:solidFill>
                  <a:schemeClr val="accent1">
                    <a:lumMod val="50000"/>
                  </a:schemeClr>
                </a:solidFill>
              </a:rPr>
              <a:t>ВЕНОЗНОГО КАТЕТЕРА</a:t>
            </a:r>
          </a:p>
          <a:p>
            <a:r>
              <a:rPr lang="ru-RU" sz="3600" b="1" dirty="0">
                <a:solidFill>
                  <a:schemeClr val="accent1">
                    <a:lumMod val="50000"/>
                  </a:schemeClr>
                </a:solidFill>
              </a:rPr>
              <a:t>УХОД И ОСЛОЖНЕНИЯ</a:t>
            </a:r>
          </a:p>
          <a:p>
            <a:endParaRPr lang="ru-RU" sz="3600" b="1" dirty="0">
              <a:solidFill>
                <a:schemeClr val="accent1">
                  <a:lumMod val="50000"/>
                </a:schemeClr>
              </a:solidFill>
            </a:endParaRPr>
          </a:p>
          <a:p>
            <a:endParaRPr lang="ru-RU" sz="3600" b="1" dirty="0">
              <a:solidFill>
                <a:schemeClr val="accent1">
                  <a:lumMod val="50000"/>
                </a:schemeClr>
              </a:solidFill>
            </a:endParaRPr>
          </a:p>
          <a:p>
            <a:endParaRPr lang="ru-RU" sz="3600" b="1" dirty="0">
              <a:solidFill>
                <a:schemeClr val="accent1">
                  <a:lumMod val="50000"/>
                </a:schemeClr>
              </a:solidFill>
            </a:endParaRPr>
          </a:p>
        </p:txBody>
      </p:sp>
      <p:sp>
        <p:nvSpPr>
          <p:cNvPr id="6" name="Прямоугольник 5"/>
          <p:cNvSpPr/>
          <p:nvPr/>
        </p:nvSpPr>
        <p:spPr>
          <a:xfrm>
            <a:off x="0" y="185599"/>
            <a:ext cx="12192000" cy="964413"/>
          </a:xfrm>
          <a:prstGeom prst="rect">
            <a:avLst/>
          </a:prstGeom>
          <a:solidFill>
            <a:srgbClr val="66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cxnSp>
        <p:nvCxnSpPr>
          <p:cNvPr id="7" name="Прямая соединительная линия 6"/>
          <p:cNvCxnSpPr/>
          <p:nvPr/>
        </p:nvCxnSpPr>
        <p:spPr>
          <a:xfrm>
            <a:off x="0" y="1020380"/>
            <a:ext cx="12192000" cy="219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0" y="320040"/>
            <a:ext cx="12192000" cy="56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2" descr="http://www.smedk.ru/wp-content/themes/smk/images/finitaemblema-media.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2194" y="19234"/>
            <a:ext cx="1232306" cy="129714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832463" y="320040"/>
            <a:ext cx="6096000" cy="646331"/>
          </a:xfrm>
          <a:prstGeom prst="rect">
            <a:avLst/>
          </a:prstGeom>
        </p:spPr>
        <p:txBody>
          <a:bodyPr>
            <a:spAutoFit/>
          </a:bodyPr>
          <a:lstStyle/>
          <a:p>
            <a:pPr algn="ctr"/>
            <a:r>
              <a:rPr lang="ru-RU" dirty="0">
                <a:solidFill>
                  <a:schemeClr val="bg1"/>
                </a:solidFill>
                <a:latin typeface="Arial" panose="020B0604020202020204" pitchFamily="34" charset="0"/>
                <a:cs typeface="Arial" panose="020B0604020202020204" pitchFamily="34" charset="0"/>
              </a:rPr>
              <a:t>ГБПОУ</a:t>
            </a:r>
          </a:p>
          <a:p>
            <a:pPr algn="ctr"/>
            <a:r>
              <a:rPr lang="ru-RU" dirty="0">
                <a:solidFill>
                  <a:schemeClr val="bg1"/>
                </a:solidFill>
                <a:latin typeface="Arial" panose="020B0604020202020204" pitchFamily="34" charset="0"/>
                <a:cs typeface="Arial" panose="020B0604020202020204" pitchFamily="34" charset="0"/>
              </a:rPr>
              <a:t>«Самарский медицинский колледж им. </a:t>
            </a:r>
            <a:r>
              <a:rPr lang="ru-RU" dirty="0" err="1">
                <a:solidFill>
                  <a:schemeClr val="bg1"/>
                </a:solidFill>
                <a:latin typeface="Arial" panose="020B0604020202020204" pitchFamily="34" charset="0"/>
                <a:cs typeface="Arial" panose="020B0604020202020204" pitchFamily="34" charset="0"/>
              </a:rPr>
              <a:t>Н.Ляпиной</a:t>
            </a:r>
            <a:r>
              <a:rPr lang="ru-RU" dirty="0">
                <a:solidFill>
                  <a:schemeClr val="bg1"/>
                </a:solidFill>
                <a:latin typeface="Arial" panose="020B0604020202020204" pitchFamily="34" charset="0"/>
                <a:cs typeface="Arial" panose="020B0604020202020204" pitchFamily="34" charset="0"/>
              </a:rPr>
              <a:t>»</a:t>
            </a:r>
          </a:p>
        </p:txBody>
      </p:sp>
      <p:sp>
        <p:nvSpPr>
          <p:cNvPr id="14" name="Заголовок 13"/>
          <p:cNvSpPr>
            <a:spLocks noGrp="1"/>
          </p:cNvSpPr>
          <p:nvPr>
            <p:ph type="ctrTitle"/>
          </p:nvPr>
        </p:nvSpPr>
        <p:spPr>
          <a:xfrm>
            <a:off x="655320" y="4464609"/>
            <a:ext cx="4960620" cy="1019649"/>
          </a:xfrm>
        </p:spPr>
        <p:txBody>
          <a:bodyPr>
            <a:normAutofit fontScale="90000"/>
          </a:bodyPr>
          <a:lstStyle/>
          <a:p>
            <a:pPr algn="l"/>
            <a:r>
              <a:rPr lang="ru-RU" sz="2000" dirty="0"/>
              <a:t>Докладчик: </a:t>
            </a:r>
            <a:br>
              <a:rPr lang="ru-RU" sz="2000" dirty="0"/>
            </a:br>
            <a:r>
              <a:rPr lang="ru-RU" sz="2000" dirty="0"/>
              <a:t>Полянская Ирина Николаевна,</a:t>
            </a:r>
            <a:br>
              <a:rPr lang="ru-RU" sz="2000" dirty="0"/>
            </a:br>
            <a:r>
              <a:rPr lang="ru-RU" sz="2000" dirty="0">
                <a:solidFill>
                  <a:prstClr val="black"/>
                </a:solidFill>
              </a:rPr>
              <a:t>преподаватель отдела ДПО </a:t>
            </a:r>
            <a:br>
              <a:rPr lang="ru-RU" sz="2000" dirty="0">
                <a:solidFill>
                  <a:prstClr val="black"/>
                </a:solidFill>
              </a:rPr>
            </a:br>
            <a:endParaRPr lang="ru-RU" sz="2000" dirty="0"/>
          </a:p>
        </p:txBody>
      </p:sp>
      <p:sp>
        <p:nvSpPr>
          <p:cNvPr id="15" name="Прямоугольник 14"/>
          <p:cNvSpPr/>
          <p:nvPr/>
        </p:nvSpPr>
        <p:spPr>
          <a:xfrm>
            <a:off x="5286740" y="6173391"/>
            <a:ext cx="1618520" cy="369332"/>
          </a:xfrm>
          <a:prstGeom prst="rect">
            <a:avLst/>
          </a:prstGeom>
        </p:spPr>
        <p:txBody>
          <a:bodyPr wrap="none">
            <a:spAutoFit/>
          </a:bodyPr>
          <a:lstStyle/>
          <a:p>
            <a:r>
              <a:rPr lang="ru-RU" dirty="0">
                <a:latin typeface="+mj-lt"/>
              </a:rPr>
              <a:t>Самара 2023 г.</a:t>
            </a:r>
          </a:p>
        </p:txBody>
      </p:sp>
    </p:spTree>
    <p:extLst>
      <p:ext uri="{BB962C8B-B14F-4D97-AF65-F5344CB8AC3E}">
        <p14:creationId xmlns:p14="http://schemas.microsoft.com/office/powerpoint/2010/main" val="33543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Прибор для визуализации вен</a:t>
            </a:r>
            <a:endParaRPr lang="ru-RU"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80492" y="1690688"/>
            <a:ext cx="7231015" cy="4839410"/>
          </a:xfrm>
          <a:prstGeom prst="rect">
            <a:avLst/>
          </a:prstGeom>
        </p:spPr>
      </p:pic>
    </p:spTree>
    <p:extLst>
      <p:ext uri="{BB962C8B-B14F-4D97-AF65-F5344CB8AC3E}">
        <p14:creationId xmlns:p14="http://schemas.microsoft.com/office/powerpoint/2010/main" val="410357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Calibri" panose="020F0502020204030204"/>
              </a:rPr>
              <a:t>Важные составляющие при выборе ПВК</a:t>
            </a:r>
            <a:endParaRPr lang="ru-RU" sz="3600" dirty="0">
              <a:solidFill>
                <a:srgbClr val="C00000"/>
              </a:solidFill>
              <a:latin typeface="+mn-lt"/>
            </a:endParaRPr>
          </a:p>
        </p:txBody>
      </p:sp>
      <p:sp>
        <p:nvSpPr>
          <p:cNvPr id="3" name="Объект 2"/>
          <p:cNvSpPr>
            <a:spLocks noGrp="1"/>
          </p:cNvSpPr>
          <p:nvPr>
            <p:ph idx="1"/>
          </p:nvPr>
        </p:nvSpPr>
        <p:spPr/>
        <p:txBody>
          <a:bodyPr/>
          <a:lstStyle/>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Диаметр вены</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Необходимая скорость введения раствора</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Потенциальное время нахождения катетера в вене</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Свойства вводимого раствора</a:t>
            </a:r>
          </a:p>
          <a:p>
            <a:pPr marL="0" indent="0">
              <a:buNone/>
            </a:pPr>
            <a:endParaRPr lang="ru-RU" dirty="0"/>
          </a:p>
        </p:txBody>
      </p:sp>
    </p:spTree>
    <p:extLst>
      <p:ext uri="{BB962C8B-B14F-4D97-AF65-F5344CB8AC3E}">
        <p14:creationId xmlns:p14="http://schemas.microsoft.com/office/powerpoint/2010/main" val="420475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cs typeface="Arial" panose="020B0604020202020204" pitchFamily="34" charset="0"/>
              </a:rPr>
              <a:t>Классификация ПВК</a:t>
            </a:r>
            <a:endParaRPr lang="ru-RU" dirty="0"/>
          </a:p>
        </p:txBody>
      </p:sp>
      <p:sp>
        <p:nvSpPr>
          <p:cNvPr id="3" name="Объект 2"/>
          <p:cNvSpPr>
            <a:spLocks noGrp="1"/>
          </p:cNvSpPr>
          <p:nvPr>
            <p:ph idx="1"/>
          </p:nvPr>
        </p:nvSpPr>
        <p:spPr/>
        <p:txBody>
          <a:bodyPr/>
          <a:lstStyle/>
          <a:p>
            <a:pPr marL="0" lvl="0" indent="0" algn="just">
              <a:lnSpc>
                <a:spcPct val="100000"/>
              </a:lnSpc>
              <a:spcBef>
                <a:spcPts val="0"/>
              </a:spcBef>
              <a:buNone/>
              <a:defRPr/>
            </a:pPr>
            <a:r>
              <a:rPr lang="ru-RU" sz="2400" dirty="0">
                <a:solidFill>
                  <a:schemeClr val="accent1">
                    <a:lumMod val="50000"/>
                  </a:schemeClr>
                </a:solidFill>
              </a:rPr>
              <a:t>По материалу изготовления:</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тефлоновые </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полиуретановые</a:t>
            </a:r>
          </a:p>
          <a:p>
            <a:pPr marL="0" lvl="0" indent="0" algn="just">
              <a:lnSpc>
                <a:spcPct val="100000"/>
              </a:lnSpc>
              <a:spcBef>
                <a:spcPts val="0"/>
              </a:spcBef>
              <a:buNone/>
              <a:defRPr/>
            </a:pPr>
            <a:r>
              <a:rPr lang="ru-RU" sz="2400" dirty="0">
                <a:solidFill>
                  <a:schemeClr val="accent1">
                    <a:lumMod val="50000"/>
                  </a:schemeClr>
                </a:solidFill>
              </a:rPr>
              <a:t>По строению:</a:t>
            </a:r>
          </a:p>
          <a:p>
            <a:pPr marL="457200" lvl="0" indent="-457200" algn="just">
              <a:lnSpc>
                <a:spcPct val="150000"/>
              </a:lnSpc>
              <a:spcBef>
                <a:spcPct val="0"/>
              </a:spcBef>
              <a:buFont typeface="Wingdings" panose="05000000000000000000" pitchFamily="2" charset="2"/>
              <a:buChar char="Ø"/>
            </a:pPr>
            <a:r>
              <a:rPr lang="ru-RU" sz="2400" dirty="0" err="1">
                <a:solidFill>
                  <a:schemeClr val="accent1">
                    <a:lumMod val="50000"/>
                  </a:schemeClr>
                </a:solidFill>
              </a:rPr>
              <a:t>портированные</a:t>
            </a:r>
            <a:r>
              <a:rPr lang="ru-RU" sz="2400" dirty="0">
                <a:solidFill>
                  <a:schemeClr val="accent1">
                    <a:lumMod val="50000"/>
                  </a:schemeClr>
                </a:solidFill>
              </a:rPr>
              <a:t> </a:t>
            </a:r>
          </a:p>
          <a:p>
            <a:pPr marL="457200" lvl="0" indent="-457200" algn="just">
              <a:lnSpc>
                <a:spcPct val="150000"/>
              </a:lnSpc>
              <a:spcBef>
                <a:spcPct val="0"/>
              </a:spcBef>
              <a:buFont typeface="Wingdings" panose="05000000000000000000" pitchFamily="2" charset="2"/>
              <a:buChar char="Ø"/>
            </a:pPr>
            <a:r>
              <a:rPr lang="ru-RU" sz="2400" dirty="0" err="1">
                <a:solidFill>
                  <a:schemeClr val="accent1">
                    <a:lumMod val="50000"/>
                  </a:schemeClr>
                </a:solidFill>
              </a:rPr>
              <a:t>непортированные</a:t>
            </a:r>
            <a:r>
              <a:rPr lang="ru-RU" sz="2400" dirty="0">
                <a:solidFill>
                  <a:schemeClr val="accent1">
                    <a:lumMod val="50000"/>
                  </a:schemeClr>
                </a:solidFill>
              </a:rPr>
              <a:t> </a:t>
            </a:r>
          </a:p>
          <a:p>
            <a:pPr marL="0" lvl="0" indent="0" algn="just">
              <a:lnSpc>
                <a:spcPct val="100000"/>
              </a:lnSpc>
              <a:spcBef>
                <a:spcPts val="0"/>
              </a:spcBef>
              <a:buNone/>
              <a:defRPr/>
            </a:pPr>
            <a:endParaRPr lang="ru-RU" sz="2400" dirty="0">
              <a:solidFill>
                <a:schemeClr val="accent1">
                  <a:lumMod val="50000"/>
                </a:schemeClr>
              </a:solidFill>
            </a:endParaRPr>
          </a:p>
          <a:p>
            <a:pPr marL="0" indent="0" algn="just">
              <a:buNone/>
            </a:pPr>
            <a:endParaRPr lang="ru-RU" dirty="0"/>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6869" y="1690688"/>
            <a:ext cx="3755461" cy="2249619"/>
          </a:xfrm>
          <a:prstGeom prst="rect">
            <a:avLst/>
          </a:prstGeom>
        </p:spPr>
      </p:pic>
      <p:pic>
        <p:nvPicPr>
          <p:cNvPr id="6" name="Рисунок 5"/>
          <p:cNvPicPr>
            <a:picLocks noChangeAspect="1"/>
          </p:cNvPicPr>
          <p:nvPr/>
        </p:nvPicPr>
        <p:blipFill>
          <a:blip r:embed="rId4"/>
          <a:stretch>
            <a:fillRect/>
          </a:stretch>
        </p:blipFill>
        <p:spPr>
          <a:xfrm>
            <a:off x="9677992" y="4330129"/>
            <a:ext cx="2128676" cy="1721110"/>
          </a:xfrm>
          <a:prstGeom prst="rect">
            <a:avLst/>
          </a:prstGeom>
        </p:spPr>
      </p:pic>
      <p:pic>
        <p:nvPicPr>
          <p:cNvPr id="8" name="Рисунок 7"/>
          <p:cNvPicPr>
            <a:picLocks noChangeAspect="1"/>
          </p:cNvPicPr>
          <p:nvPr/>
        </p:nvPicPr>
        <p:blipFill>
          <a:blip r:embed="rId5"/>
          <a:stretch>
            <a:fillRect/>
          </a:stretch>
        </p:blipFill>
        <p:spPr>
          <a:xfrm>
            <a:off x="6362734" y="4330130"/>
            <a:ext cx="2146266" cy="1721110"/>
          </a:xfrm>
          <a:prstGeom prst="rect">
            <a:avLst/>
          </a:prstGeom>
        </p:spPr>
      </p:pic>
    </p:spTree>
    <p:extLst>
      <p:ext uri="{BB962C8B-B14F-4D97-AF65-F5344CB8AC3E}">
        <p14:creationId xmlns:p14="http://schemas.microsoft.com/office/powerpoint/2010/main" val="203093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3685"/>
            <a:ext cx="10515600" cy="1325563"/>
          </a:xfrm>
        </p:spPr>
        <p:txBody>
          <a:bodyPr/>
          <a:lstStyle/>
          <a:p>
            <a:pPr algn="ctr"/>
            <a:r>
              <a:rPr lang="ru-RU" sz="3600" dirty="0">
                <a:solidFill>
                  <a:srgbClr val="C00000"/>
                </a:solidFill>
                <a:latin typeface="Calibri" panose="020F0502020204030204"/>
                <a:cs typeface="Arial" panose="020B0604020202020204" pitchFamily="34" charset="0"/>
              </a:rPr>
              <a:t>Классификация ПВК по размеру</a:t>
            </a:r>
            <a:endParaRPr lang="ru-RU" dirty="0"/>
          </a:p>
        </p:txBody>
      </p:sp>
      <p:sp>
        <p:nvSpPr>
          <p:cNvPr id="3" name="Объект 2"/>
          <p:cNvSpPr>
            <a:spLocks noGrp="1"/>
          </p:cNvSpPr>
          <p:nvPr>
            <p:ph idx="1"/>
          </p:nvPr>
        </p:nvSpPr>
        <p:spPr/>
        <p:txBody>
          <a:bodyPr/>
          <a:lstStyle/>
          <a:p>
            <a:pPr marL="0" lvl="0" indent="0">
              <a:lnSpc>
                <a:spcPct val="110000"/>
              </a:lnSpc>
              <a:spcBef>
                <a:spcPct val="20000"/>
              </a:spcBef>
              <a:buNone/>
            </a:pPr>
            <a:endParaRPr lang="ru-RU" sz="2400" dirty="0">
              <a:solidFill>
                <a:srgbClr val="5B9BD5">
                  <a:lumMod val="50000"/>
                </a:srgbClr>
              </a:solidFill>
              <a:cs typeface="Times New Roman" pitchFamily="18" charset="0"/>
            </a:endParaRPr>
          </a:p>
          <a:p>
            <a:endParaRPr lang="ru-RU" dirty="0"/>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2003425"/>
            <a:ext cx="8382000" cy="3771901"/>
          </a:xfrm>
          <a:prstGeom prst="rect">
            <a:avLst/>
          </a:prstGeom>
        </p:spPr>
      </p:pic>
    </p:spTree>
    <p:extLst>
      <p:ext uri="{BB962C8B-B14F-4D97-AF65-F5344CB8AC3E}">
        <p14:creationId xmlns:p14="http://schemas.microsoft.com/office/powerpoint/2010/main" val="369938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rPr>
              <a:t>Характеристика ПВК </a:t>
            </a:r>
          </a:p>
        </p:txBody>
      </p:sp>
      <p:pic>
        <p:nvPicPr>
          <p:cNvPr id="6" name="Объект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28530" y="1615871"/>
            <a:ext cx="7623544" cy="4976315"/>
          </a:xfrm>
          <a:prstGeom prst="rect">
            <a:avLst/>
          </a:prstGeom>
        </p:spPr>
      </p:pic>
    </p:spTree>
    <p:extLst>
      <p:ext uri="{BB962C8B-B14F-4D97-AF65-F5344CB8AC3E}">
        <p14:creationId xmlns:p14="http://schemas.microsoft.com/office/powerpoint/2010/main" val="18423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Calibri" panose="020F0502020204030204"/>
              </a:rPr>
              <a:t>Характеристика ПВК </a:t>
            </a:r>
            <a:endParaRPr lang="ru-RU" dirty="0"/>
          </a:p>
        </p:txBody>
      </p:sp>
      <p:pic>
        <p:nvPicPr>
          <p:cNvPr id="4" name="Рисунок 3"/>
          <p:cNvPicPr>
            <a:picLocks noChangeAspect="1"/>
          </p:cNvPicPr>
          <p:nvPr/>
        </p:nvPicPr>
        <p:blipFill>
          <a:blip r:embed="rId2"/>
          <a:stretch>
            <a:fillRect/>
          </a:stretch>
        </p:blipFill>
        <p:spPr>
          <a:xfrm>
            <a:off x="2264735" y="1690688"/>
            <a:ext cx="7697971" cy="767941"/>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4735" y="2458628"/>
            <a:ext cx="7697971" cy="4112293"/>
          </a:xfrm>
          <a:prstGeom prst="rect">
            <a:avLst/>
          </a:prstGeom>
        </p:spPr>
      </p:pic>
    </p:spTree>
    <p:extLst>
      <p:ext uri="{BB962C8B-B14F-4D97-AF65-F5344CB8AC3E}">
        <p14:creationId xmlns:p14="http://schemas.microsoft.com/office/powerpoint/2010/main" val="411717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Строение ПВК</a:t>
            </a:r>
            <a:endParaRPr lang="ru-RU" dirty="0"/>
          </a:p>
        </p:txBody>
      </p:sp>
      <p:pic>
        <p:nvPicPr>
          <p:cNvPr id="7" name="Объект 6"/>
          <p:cNvPicPr>
            <a:picLocks noGrp="1" noChangeAspect="1"/>
          </p:cNvPicPr>
          <p:nvPr>
            <p:ph idx="1"/>
          </p:nvPr>
        </p:nvPicPr>
        <p:blipFill>
          <a:blip r:embed="rId3"/>
          <a:stretch>
            <a:fillRect/>
          </a:stretch>
        </p:blipFill>
        <p:spPr>
          <a:xfrm>
            <a:off x="838201" y="1867189"/>
            <a:ext cx="10515599" cy="4602884"/>
          </a:xfrm>
          <a:prstGeom prst="rect">
            <a:avLst/>
          </a:prstGeom>
        </p:spPr>
      </p:pic>
    </p:spTree>
    <p:extLst>
      <p:ext uri="{BB962C8B-B14F-4D97-AF65-F5344CB8AC3E}">
        <p14:creationId xmlns:p14="http://schemas.microsoft.com/office/powerpoint/2010/main" val="355108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rPr>
              <a:t>Выбор ПВК</a:t>
            </a:r>
          </a:p>
        </p:txBody>
      </p:sp>
      <p:sp>
        <p:nvSpPr>
          <p:cNvPr id="3" name="Объект 2"/>
          <p:cNvSpPr>
            <a:spLocks noGrp="1"/>
          </p:cNvSpPr>
          <p:nvPr>
            <p:ph idx="1"/>
          </p:nvPr>
        </p:nvSpPr>
        <p:spPr/>
        <p:txBody>
          <a:bodyPr>
            <a:normAutofit/>
          </a:bodyPr>
          <a:lstStyle/>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Использовать минимально возможный размер и длину катетера</a:t>
            </a:r>
            <a:endParaRPr lang="ru-RU" sz="2400" b="1" dirty="0">
              <a:solidFill>
                <a:srgbClr val="5B9BD5">
                  <a:lumMod val="50000"/>
                </a:srgbClr>
              </a:solidFill>
            </a:endParaRP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Предпочтительно использовать ПВК с канюлями из </a:t>
            </a:r>
            <a:r>
              <a:rPr lang="ru-RU" sz="2400" dirty="0" err="1">
                <a:solidFill>
                  <a:srgbClr val="5B9BD5">
                    <a:lumMod val="50000"/>
                  </a:srgbClr>
                </a:solidFill>
              </a:rPr>
              <a:t>тефлона</a:t>
            </a:r>
            <a:r>
              <a:rPr lang="ru-RU" sz="2400" dirty="0">
                <a:solidFill>
                  <a:srgbClr val="5B9BD5">
                    <a:lumMod val="50000"/>
                  </a:srgbClr>
                </a:solidFill>
              </a:rPr>
              <a:t>, полиуретана и </a:t>
            </a:r>
            <a:r>
              <a:rPr lang="ru-RU" sz="2400" dirty="0" err="1">
                <a:solidFill>
                  <a:srgbClr val="5B9BD5">
                    <a:lumMod val="50000"/>
                  </a:srgbClr>
                </a:solidFill>
              </a:rPr>
              <a:t>рентгеноконтрастными</a:t>
            </a:r>
            <a:r>
              <a:rPr lang="ru-RU" sz="2400" dirty="0">
                <a:solidFill>
                  <a:srgbClr val="5B9BD5">
                    <a:lumMod val="50000"/>
                  </a:srgbClr>
                </a:solidFill>
              </a:rPr>
              <a:t> канюлями</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Использовать иглу с защитой от </a:t>
            </a:r>
            <a:r>
              <a:rPr lang="ru-RU" sz="2400" dirty="0" err="1">
                <a:solidFill>
                  <a:srgbClr val="5B9BD5">
                    <a:lumMod val="50000"/>
                  </a:srgbClr>
                </a:solidFill>
              </a:rPr>
              <a:t>травматизации</a:t>
            </a:r>
            <a:endParaRPr lang="ru-RU" sz="2400" b="1" dirty="0">
              <a:solidFill>
                <a:srgbClr val="5B9BD5">
                  <a:lumMod val="50000"/>
                </a:srgbClr>
              </a:solidFill>
            </a:endParaRPr>
          </a:p>
          <a:p>
            <a:pPr marL="0" indent="0">
              <a:buNone/>
            </a:pPr>
            <a:endParaRPr lang="ru-RU" dirty="0"/>
          </a:p>
        </p:txBody>
      </p:sp>
      <p:pic>
        <p:nvPicPr>
          <p:cNvPr id="4" name="Рисунок 3"/>
          <p:cNvPicPr>
            <a:picLocks noChangeAspect="1"/>
          </p:cNvPicPr>
          <p:nvPr/>
        </p:nvPicPr>
        <p:blipFill>
          <a:blip r:embed="rId3"/>
          <a:stretch>
            <a:fillRect/>
          </a:stretch>
        </p:blipFill>
        <p:spPr>
          <a:xfrm>
            <a:off x="698500" y="4368801"/>
            <a:ext cx="5524500" cy="2171699"/>
          </a:xfrm>
          <a:prstGeom prst="rect">
            <a:avLst/>
          </a:prstGeom>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21600" y="3682526"/>
            <a:ext cx="4152900" cy="2494437"/>
          </a:xfrm>
          <a:prstGeom prst="rect">
            <a:avLst/>
          </a:prstGeom>
        </p:spPr>
      </p:pic>
    </p:spTree>
    <p:extLst>
      <p:ext uri="{BB962C8B-B14F-4D97-AF65-F5344CB8AC3E}">
        <p14:creationId xmlns:p14="http://schemas.microsoft.com/office/powerpoint/2010/main" val="271106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Оснащение для катетеризации </a:t>
            </a:r>
            <a:br>
              <a:rPr lang="ru-RU" sz="3600" dirty="0">
                <a:solidFill>
                  <a:srgbClr val="C00000"/>
                </a:solidFill>
                <a:latin typeface="Calibri" panose="020F0502020204030204"/>
              </a:rPr>
            </a:br>
            <a:r>
              <a:rPr lang="ru-RU" sz="3600" dirty="0">
                <a:solidFill>
                  <a:srgbClr val="C00000"/>
                </a:solidFill>
                <a:latin typeface="Calibri" panose="020F0502020204030204"/>
              </a:rPr>
              <a:t>периферической вены</a:t>
            </a:r>
            <a:endParaRPr lang="ru-RU" dirty="0"/>
          </a:p>
        </p:txBody>
      </p:sp>
      <p:pic>
        <p:nvPicPr>
          <p:cNvPr id="4" name="Объект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08187" y="1650999"/>
            <a:ext cx="2333914" cy="2303062"/>
          </a:xfrm>
          <a:prstGeom prst="rect">
            <a:avLst/>
          </a:prstGeom>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2282" y="1836194"/>
            <a:ext cx="1914218" cy="1767005"/>
          </a:xfrm>
          <a:prstGeom prst="rect">
            <a:avLst/>
          </a:prstGeom>
        </p:spPr>
      </p:pic>
      <p:pic>
        <p:nvPicPr>
          <p:cNvPr id="5" name="Рисунок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39896" y="3832221"/>
            <a:ext cx="1004410" cy="2618383"/>
          </a:xfrm>
          <a:prstGeom prst="rect">
            <a:avLst/>
          </a:prstGeom>
        </p:spPr>
      </p:pic>
      <p:pic>
        <p:nvPicPr>
          <p:cNvPr id="6" name="Рисунок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75800" y="4159026"/>
            <a:ext cx="2171455" cy="2350562"/>
          </a:xfrm>
          <a:prstGeom prst="rect">
            <a:avLst/>
          </a:prstGeom>
        </p:spPr>
      </p:pic>
      <p:pic>
        <p:nvPicPr>
          <p:cNvPr id="7" name="Рисунок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1231827" y="4159026"/>
            <a:ext cx="394810" cy="2370100"/>
          </a:xfrm>
          <a:prstGeom prst="rect">
            <a:avLst/>
          </a:prstGeom>
        </p:spPr>
      </p:pic>
      <p:pic>
        <p:nvPicPr>
          <p:cNvPr id="8" name="Рисунок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30252" y="1836194"/>
            <a:ext cx="658815" cy="1694095"/>
          </a:xfrm>
          <a:prstGeom prst="rect">
            <a:avLst/>
          </a:prstGeom>
        </p:spPr>
      </p:pic>
      <p:pic>
        <p:nvPicPr>
          <p:cNvPr id="9" name="Рисунок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04299" y="1785224"/>
            <a:ext cx="2403901" cy="1714500"/>
          </a:xfrm>
          <a:prstGeom prst="rect">
            <a:avLst/>
          </a:prstGeom>
        </p:spPr>
      </p:pic>
      <p:pic>
        <p:nvPicPr>
          <p:cNvPr id="10" name="Рисунок 9"/>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03298" y="1892299"/>
            <a:ext cx="1714802" cy="1573213"/>
          </a:xfrm>
          <a:prstGeom prst="rect">
            <a:avLst/>
          </a:prstGeom>
        </p:spPr>
      </p:pic>
      <p:pic>
        <p:nvPicPr>
          <p:cNvPr id="11" name="Рисунок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1291" y="4011826"/>
            <a:ext cx="2414309" cy="2414309"/>
          </a:xfrm>
          <a:prstGeom prst="rect">
            <a:avLst/>
          </a:prstGeom>
        </p:spPr>
      </p:pic>
      <p:pic>
        <p:nvPicPr>
          <p:cNvPr id="12" name="Рисунок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33025" y="4011825"/>
            <a:ext cx="2458423" cy="2458423"/>
          </a:xfrm>
          <a:prstGeom prst="rect">
            <a:avLst/>
          </a:prstGeom>
        </p:spPr>
      </p:pic>
    </p:spTree>
    <p:extLst>
      <p:ext uri="{BB962C8B-B14F-4D97-AF65-F5344CB8AC3E}">
        <p14:creationId xmlns:p14="http://schemas.microsoft.com/office/powerpoint/2010/main" val="377041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Calibri"/>
              </a:rPr>
              <a:t>Постановка ПВК</a:t>
            </a:r>
            <a:endParaRPr lang="ru-RU" sz="3600" dirty="0">
              <a:solidFill>
                <a:srgbClr val="C00000"/>
              </a:solidFill>
            </a:endParaRPr>
          </a:p>
        </p:txBody>
      </p:sp>
      <p:sp>
        <p:nvSpPr>
          <p:cNvPr id="3" name="Объект 2"/>
          <p:cNvSpPr>
            <a:spLocks noGrp="1"/>
          </p:cNvSpPr>
          <p:nvPr>
            <p:ph idx="1"/>
          </p:nvPr>
        </p:nvSpPr>
        <p:spPr/>
        <p:txBody>
          <a:bodyPr numCol="1">
            <a:normAutofit/>
          </a:bodyPr>
          <a:lstStyle/>
          <a:p>
            <a:pPr marL="0" lvl="0" indent="0" algn="just">
              <a:lnSpc>
                <a:spcPct val="150000"/>
              </a:lnSpc>
              <a:spcBef>
                <a:spcPct val="0"/>
              </a:spcBef>
              <a:buNone/>
            </a:pPr>
            <a:r>
              <a:rPr lang="ru-RU" sz="3600" dirty="0">
                <a:solidFill>
                  <a:srgbClr val="5B9BD5">
                    <a:lumMod val="50000"/>
                  </a:srgbClr>
                </a:solidFill>
                <a:cs typeface="Arial" panose="020B0604020202020204" pitchFamily="34" charset="0"/>
              </a:rPr>
              <a:t>Ничто не бывает столь важным для пациента в критическом состоянии, как надежный венозный доступ</a:t>
            </a:r>
          </a:p>
          <a:p>
            <a:pPr marL="0" lvl="0" indent="0" algn="just">
              <a:lnSpc>
                <a:spcPct val="150000"/>
              </a:lnSpc>
              <a:spcBef>
                <a:spcPts val="0"/>
              </a:spcBef>
              <a:buNone/>
            </a:pPr>
            <a:r>
              <a:rPr lang="ru-RU" sz="3600" dirty="0">
                <a:solidFill>
                  <a:schemeClr val="accent1">
                    <a:lumMod val="50000"/>
                  </a:schemeClr>
                </a:solidFill>
              </a:rPr>
              <a:t>Постановка, уход и удаление ПВК – компетенция медицинской сестры</a:t>
            </a:r>
          </a:p>
          <a:p>
            <a:pPr marL="0" lvl="0" indent="0" algn="just">
              <a:lnSpc>
                <a:spcPct val="150000"/>
              </a:lnSpc>
              <a:spcBef>
                <a:spcPct val="0"/>
              </a:spcBef>
              <a:buNone/>
            </a:pPr>
            <a:endParaRPr lang="ru-RU" sz="2400" dirty="0">
              <a:solidFill>
                <a:srgbClr val="5B9BD5">
                  <a:lumMod val="50000"/>
                </a:srgbClr>
              </a:solidFill>
              <a:cs typeface="Arial" panose="020B0604020202020204" pitchFamily="34" charset="0"/>
            </a:endParaRPr>
          </a:p>
          <a:p>
            <a:pPr marL="0" lvl="0" indent="0" algn="just">
              <a:lnSpc>
                <a:spcPct val="150000"/>
              </a:lnSpc>
              <a:spcBef>
                <a:spcPct val="0"/>
              </a:spcBef>
              <a:buNone/>
            </a:pPr>
            <a:endParaRPr lang="ru-RU" sz="2400" dirty="0">
              <a:solidFill>
                <a:schemeClr val="accent1">
                  <a:lumMod val="50000"/>
                </a:schemeClr>
              </a:solidFill>
            </a:endParaRPr>
          </a:p>
          <a:p>
            <a:pPr marL="0" lvl="0" indent="0">
              <a:lnSpc>
                <a:spcPct val="100000"/>
              </a:lnSpc>
              <a:spcBef>
                <a:spcPts val="0"/>
              </a:spcBef>
              <a:buNone/>
            </a:pPr>
            <a:endParaRPr lang="ru-RU" sz="2400" dirty="0">
              <a:solidFill>
                <a:schemeClr val="accent1">
                  <a:lumMod val="50000"/>
                </a:schemeClr>
              </a:solidFill>
            </a:endParaRPr>
          </a:p>
          <a:p>
            <a:pPr marL="0" lvl="0" indent="0">
              <a:lnSpc>
                <a:spcPct val="100000"/>
              </a:lnSpc>
              <a:spcBef>
                <a:spcPts val="0"/>
              </a:spcBef>
              <a:buNone/>
            </a:pPr>
            <a:endParaRPr lang="ru-RU" sz="2400" dirty="0">
              <a:solidFill>
                <a:schemeClr val="accent1">
                  <a:lumMod val="50000"/>
                </a:schemeClr>
              </a:solidFill>
            </a:endParaRPr>
          </a:p>
        </p:txBody>
      </p:sp>
    </p:spTree>
    <p:extLst>
      <p:ext uri="{BB962C8B-B14F-4D97-AF65-F5344CB8AC3E}">
        <p14:creationId xmlns:p14="http://schemas.microsoft.com/office/powerpoint/2010/main" val="168772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200" y="304801"/>
            <a:ext cx="10810240" cy="3193695"/>
          </a:xfrm>
          <a:prstGeom prst="rect">
            <a:avLst/>
          </a:prstGeom>
        </p:spPr>
        <p:txBody>
          <a:bodyPr wrap="square">
            <a:spAutoFit/>
          </a:bodyPr>
          <a:lstStyle/>
          <a:p>
            <a:pPr lvl="0" indent="449580" algn="just">
              <a:lnSpc>
                <a:spcPct val="150000"/>
              </a:lnSpc>
              <a:spcBef>
                <a:spcPct val="0"/>
              </a:spcBef>
            </a:pPr>
            <a:r>
              <a:rPr lang="ru-RU" sz="2800" b="1" dirty="0">
                <a:solidFill>
                  <a:srgbClr val="C0504D"/>
                </a:solidFill>
                <a:ea typeface="Times New Roman"/>
                <a:cs typeface="Arial" panose="020B0604020202020204" pitchFamily="34" charset="0"/>
              </a:rPr>
              <a:t>Катетеризация периферических вен </a:t>
            </a:r>
            <a:r>
              <a:rPr lang="ru-RU" sz="2800" b="1" dirty="0">
                <a:solidFill>
                  <a:srgbClr val="1F497D"/>
                </a:solidFill>
                <a:ea typeface="Times New Roman"/>
                <a:cs typeface="Arial" panose="020B0604020202020204" pitchFamily="34" charset="0"/>
              </a:rPr>
              <a:t>- </a:t>
            </a:r>
            <a:r>
              <a:rPr lang="ru-RU" sz="2800" dirty="0">
                <a:solidFill>
                  <a:srgbClr val="1F497D"/>
                </a:solidFill>
                <a:ea typeface="Times New Roman"/>
                <a:cs typeface="Arial" panose="020B0604020202020204" pitchFamily="34" charset="0"/>
              </a:rPr>
              <a:t>это метод установления доступа к кровяному руслу на длительный период времени через периферические вены посредством установки периферического внутривенного катетера</a:t>
            </a:r>
          </a:p>
          <a:p>
            <a:pPr marL="228600" lvl="0" indent="-228600">
              <a:lnSpc>
                <a:spcPct val="90000"/>
              </a:lnSpc>
              <a:spcBef>
                <a:spcPts val="1000"/>
              </a:spcBef>
              <a:buFont typeface="Arial" panose="020B0604020202020204" pitchFamily="34" charset="0"/>
              <a:buChar char="•"/>
            </a:pPr>
            <a:endParaRPr lang="ru-RU" sz="2800" dirty="0">
              <a:solidFill>
                <a:prstClr val="black"/>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5599" y="2721663"/>
            <a:ext cx="4663601" cy="3822624"/>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8401" y="2749913"/>
            <a:ext cx="4317999" cy="3794374"/>
          </a:xfrm>
          <a:prstGeom prst="rect">
            <a:avLst/>
          </a:prstGeom>
        </p:spPr>
      </p:pic>
    </p:spTree>
    <p:extLst>
      <p:ext uri="{BB962C8B-B14F-4D97-AF65-F5344CB8AC3E}">
        <p14:creationId xmlns:p14="http://schemas.microsoft.com/office/powerpoint/2010/main" val="154197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Уход за ПВК</a:t>
            </a:r>
            <a:endParaRPr lang="ru-RU" dirty="0"/>
          </a:p>
        </p:txBody>
      </p:sp>
      <p:sp>
        <p:nvSpPr>
          <p:cNvPr id="3" name="Объект 2"/>
          <p:cNvSpPr>
            <a:spLocks noGrp="1"/>
          </p:cNvSpPr>
          <p:nvPr>
            <p:ph idx="1"/>
          </p:nvPr>
        </p:nvSpPr>
        <p:spPr/>
        <p:txBody>
          <a:bodyPr>
            <a:normAutofit/>
          </a:bodyPr>
          <a:lstStyle/>
          <a:p>
            <a:pPr marL="457200" lvl="0" indent="-457200" algn="just">
              <a:lnSpc>
                <a:spcPct val="100000"/>
              </a:lnSpc>
              <a:spcBef>
                <a:spcPct val="0"/>
              </a:spcBef>
              <a:buFont typeface="Wingdings" panose="05000000000000000000" pitchFamily="2" charset="2"/>
              <a:buChar char="Ø"/>
            </a:pPr>
            <a:r>
              <a:rPr lang="ru-RU" sz="2400" dirty="0">
                <a:solidFill>
                  <a:srgbClr val="5B9BD5">
                    <a:lumMod val="50000"/>
                  </a:srgbClr>
                </a:solidFill>
                <a:cs typeface="Times New Roman" panose="02020603050405020304" pitchFamily="18" charset="0"/>
              </a:rPr>
              <a:t>Наблюдение (не реже 1 раза в сутки)</a:t>
            </a:r>
          </a:p>
          <a:p>
            <a:pPr marL="457200" lvl="0" indent="-457200" algn="just">
              <a:lnSpc>
                <a:spcPct val="100000"/>
              </a:lnSpc>
              <a:spcBef>
                <a:spcPct val="0"/>
              </a:spcBef>
              <a:buFont typeface="Wingdings" panose="05000000000000000000" pitchFamily="2" charset="2"/>
              <a:buChar char="Ø"/>
            </a:pPr>
            <a:r>
              <a:rPr lang="ru-RU" sz="2400" dirty="0">
                <a:solidFill>
                  <a:srgbClr val="5B9BD5">
                    <a:lumMod val="50000"/>
                  </a:srgbClr>
                </a:solidFill>
                <a:cs typeface="Times New Roman" panose="02020603050405020304" pitchFamily="18" charset="0"/>
              </a:rPr>
              <a:t>Промывание раствором </a:t>
            </a:r>
            <a:r>
              <a:rPr lang="en-US" sz="2400" dirty="0" err="1">
                <a:solidFill>
                  <a:srgbClr val="5B9BD5">
                    <a:lumMod val="50000"/>
                  </a:srgbClr>
                </a:solidFill>
                <a:cs typeface="Times New Roman" panose="02020603050405020304" pitchFamily="18" charset="0"/>
              </a:rPr>
              <a:t>NaCl</a:t>
            </a:r>
            <a:r>
              <a:rPr lang="ru-RU" sz="2400" dirty="0">
                <a:solidFill>
                  <a:srgbClr val="5B9BD5">
                    <a:lumMod val="50000"/>
                  </a:srgbClr>
                </a:solidFill>
                <a:cs typeface="Times New Roman" panose="02020603050405020304" pitchFamily="18" charset="0"/>
              </a:rPr>
              <a:t> 0,9%</a:t>
            </a:r>
            <a:r>
              <a:rPr lang="en-US" sz="2400" dirty="0">
                <a:solidFill>
                  <a:srgbClr val="5B9BD5">
                    <a:lumMod val="50000"/>
                  </a:srgbClr>
                </a:solidFill>
                <a:cs typeface="Times New Roman" panose="02020603050405020304" pitchFamily="18" charset="0"/>
              </a:rPr>
              <a:t> </a:t>
            </a:r>
            <a:r>
              <a:rPr lang="ru-RU" sz="2400" dirty="0">
                <a:solidFill>
                  <a:srgbClr val="5B9BD5">
                    <a:lumMod val="50000"/>
                  </a:srgbClr>
                </a:solidFill>
                <a:cs typeface="Times New Roman" panose="02020603050405020304" pitchFamily="18" charset="0"/>
              </a:rPr>
              <a:t>(</a:t>
            </a:r>
            <a:r>
              <a:rPr lang="ru-RU" sz="2400" dirty="0">
                <a:solidFill>
                  <a:srgbClr val="5B9BD5">
                    <a:lumMod val="50000"/>
                  </a:srgbClr>
                </a:solidFill>
              </a:rPr>
              <a:t>перед и после введения препаратов крови и медикаментов, после забора крови для исследований, каждые 8 – 12 часов в промежутке между манипуляциями с катетером)</a:t>
            </a:r>
          </a:p>
          <a:p>
            <a:pPr marL="457200" lvl="0" indent="-457200" algn="just">
              <a:lnSpc>
                <a:spcPct val="100000"/>
              </a:lnSpc>
              <a:spcBef>
                <a:spcPct val="0"/>
              </a:spcBef>
              <a:buFont typeface="Wingdings" panose="05000000000000000000" pitchFamily="2" charset="2"/>
              <a:buChar char="Ø"/>
            </a:pPr>
            <a:r>
              <a:rPr lang="ru-RU" sz="2400" dirty="0">
                <a:solidFill>
                  <a:srgbClr val="5B9BD5">
                    <a:lumMod val="50000"/>
                  </a:srgbClr>
                </a:solidFill>
                <a:cs typeface="Times New Roman" panose="02020603050405020304" pitchFamily="18" charset="0"/>
              </a:rPr>
              <a:t>Смена фиксирующих повязок (п</a:t>
            </a:r>
            <a:r>
              <a:rPr lang="ru-RU" sz="2400" dirty="0">
                <a:solidFill>
                  <a:srgbClr val="5B9BD5">
                    <a:lumMod val="50000"/>
                  </a:srgbClr>
                </a:solidFill>
              </a:rPr>
              <a:t>розрачные полиуретановые повязки меняют один раз в трое суток или по рекомендациям производителя, матовые повязки  меняют каждые 24 - 48 часов, марлевые повязки каждые 6 часов)</a:t>
            </a:r>
          </a:p>
          <a:p>
            <a:pPr marL="0" indent="0">
              <a:buNone/>
            </a:pPr>
            <a:endParaRPr lang="ru-RU" dirty="0"/>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7871" y="5239194"/>
            <a:ext cx="3108129" cy="1410375"/>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9104" y="4954642"/>
            <a:ext cx="1882097" cy="1694927"/>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4305" y="4954642"/>
            <a:ext cx="2430395" cy="1707562"/>
          </a:xfrm>
          <a:prstGeom prst="rect">
            <a:avLst/>
          </a:prstGeom>
        </p:spPr>
      </p:pic>
      <p:pic>
        <p:nvPicPr>
          <p:cNvPr id="7" name="Рисунок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15551" y="5115107"/>
            <a:ext cx="1511300" cy="1534462"/>
          </a:xfrm>
          <a:prstGeom prst="rect">
            <a:avLst/>
          </a:prstGeom>
        </p:spPr>
      </p:pic>
    </p:spTree>
    <p:extLst>
      <p:ext uri="{BB962C8B-B14F-4D97-AF65-F5344CB8AC3E}">
        <p14:creationId xmlns:p14="http://schemas.microsoft.com/office/powerpoint/2010/main" val="266040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Промывание ПВК</a:t>
            </a:r>
            <a:endParaRPr lang="ru-RU" dirty="0"/>
          </a:p>
        </p:txBody>
      </p:sp>
      <p:sp>
        <p:nvSpPr>
          <p:cNvPr id="3" name="Объект 2"/>
          <p:cNvSpPr>
            <a:spLocks noGrp="1"/>
          </p:cNvSpPr>
          <p:nvPr>
            <p:ph idx="1"/>
          </p:nvPr>
        </p:nvSpPr>
        <p:spPr/>
        <p:txBody>
          <a:bodyPr>
            <a:normAutofit lnSpcReduction="10000"/>
          </a:bodyPr>
          <a:lstStyle/>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Набрать в шприц 5 мл раствора </a:t>
            </a:r>
            <a:r>
              <a:rPr lang="en-US" sz="2400" dirty="0" err="1">
                <a:solidFill>
                  <a:srgbClr val="5B9BD5">
                    <a:lumMod val="50000"/>
                  </a:srgbClr>
                </a:solidFill>
              </a:rPr>
              <a:t>NaCl</a:t>
            </a:r>
            <a:r>
              <a:rPr lang="en-US" sz="2400" dirty="0">
                <a:solidFill>
                  <a:srgbClr val="5B9BD5">
                    <a:lumMod val="50000"/>
                  </a:srgbClr>
                </a:solidFill>
              </a:rPr>
              <a:t> </a:t>
            </a:r>
            <a:r>
              <a:rPr lang="ru-RU" sz="2400" dirty="0">
                <a:solidFill>
                  <a:srgbClr val="5B9BD5">
                    <a:lumMod val="50000"/>
                  </a:srgbClr>
                </a:solidFill>
              </a:rPr>
              <a:t>0,9 % и присоединить его к канюле катетера</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Убедиться в правильном расположении катетера в вене и его проходимости.</a:t>
            </a:r>
            <a:r>
              <a:rPr lang="ru-RU" sz="2400" dirty="0">
                <a:solidFill>
                  <a:srgbClr val="000000"/>
                </a:solidFill>
              </a:rPr>
              <a:t> </a:t>
            </a:r>
            <a:r>
              <a:rPr lang="ru-RU" sz="2400" dirty="0">
                <a:solidFill>
                  <a:schemeClr val="accent1">
                    <a:lumMod val="50000"/>
                  </a:schemeClr>
                </a:solidFill>
              </a:rPr>
              <a:t>Для этого слегка потянуть на себя поршень шприца. Если ПВК правильно расположен в вене, в канюле катетера появится кровь</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Промыть катетер (минимальный объем раствора для промывания должен быть равен удвоенному объему заполнения катетера и присоединенных дополнительных устройств)</a:t>
            </a:r>
          </a:p>
          <a:p>
            <a:pPr marL="0" lvl="0" indent="0">
              <a:lnSpc>
                <a:spcPct val="150000"/>
              </a:lnSpc>
              <a:spcBef>
                <a:spcPct val="0"/>
              </a:spcBef>
              <a:buNone/>
            </a:pPr>
            <a:endParaRPr lang="ru-RU" sz="4400" dirty="0">
              <a:solidFill>
                <a:schemeClr val="accent1">
                  <a:lumMod val="50000"/>
                </a:schemeClr>
              </a:solidFill>
            </a:endParaRPr>
          </a:p>
          <a:p>
            <a:pPr marL="0" indent="0">
              <a:buNone/>
            </a:pPr>
            <a:endParaRPr lang="ru-RU" dirty="0"/>
          </a:p>
        </p:txBody>
      </p:sp>
    </p:spTree>
    <p:extLst>
      <p:ext uri="{BB962C8B-B14F-4D97-AF65-F5344CB8AC3E}">
        <p14:creationId xmlns:p14="http://schemas.microsoft.com/office/powerpoint/2010/main" val="123624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Замена повязки</a:t>
            </a:r>
            <a:endParaRPr lang="ru-RU" dirty="0"/>
          </a:p>
        </p:txBody>
      </p:sp>
      <p:sp>
        <p:nvSpPr>
          <p:cNvPr id="3" name="Объект 2"/>
          <p:cNvSpPr>
            <a:spLocks noGrp="1"/>
          </p:cNvSpPr>
          <p:nvPr>
            <p:ph idx="1"/>
          </p:nvPr>
        </p:nvSpPr>
        <p:spPr/>
        <p:txBody>
          <a:bodyPr>
            <a:normAutofit/>
          </a:bodyPr>
          <a:lstStyle/>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Обработать руки антисептиком и надеть нестерильные перчатки</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Снять фиксирующую повязку, не смещая катетер</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Обработать антисептиком место пункции и область, закрываемую фиксирующей повязкой, и дождаться полного высыхания антисептика </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Зафиксировать катетер на коже фиксирующей стерильной наклейкой</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Убрать рабочее место, снять перчатки, обработать руки антисептиком</a:t>
            </a:r>
          </a:p>
          <a:p>
            <a:pPr marL="0" lvl="0" indent="0">
              <a:buNone/>
            </a:pPr>
            <a:endParaRPr lang="ru-RU" sz="1500" dirty="0">
              <a:solidFill>
                <a:srgbClr val="5B9BD5">
                  <a:lumMod val="50000"/>
                </a:srgbClr>
              </a:solidFill>
            </a:endParaRPr>
          </a:p>
          <a:p>
            <a:pPr marL="0" indent="0">
              <a:buNone/>
            </a:pPr>
            <a:endParaRPr lang="ru-RU" dirty="0"/>
          </a:p>
        </p:txBody>
      </p:sp>
    </p:spTree>
    <p:extLst>
      <p:ext uri="{BB962C8B-B14F-4D97-AF65-F5344CB8AC3E}">
        <p14:creationId xmlns:p14="http://schemas.microsoft.com/office/powerpoint/2010/main" val="60702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Лист наблюдения за ПВК</a:t>
            </a:r>
            <a:endParaRPr lang="ru-RU"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00811" y="1690688"/>
            <a:ext cx="4390377" cy="4893505"/>
          </a:xfrm>
          <a:prstGeom prst="rect">
            <a:avLst/>
          </a:prstGeom>
        </p:spPr>
      </p:pic>
    </p:spTree>
    <p:extLst>
      <p:ext uri="{BB962C8B-B14F-4D97-AF65-F5344CB8AC3E}">
        <p14:creationId xmlns:p14="http://schemas.microsoft.com/office/powerpoint/2010/main" val="184425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ea typeface="Calibri" panose="020F0502020204030204" pitchFamily="34" charset="0"/>
                <a:cs typeface="Times New Roman" panose="02020603050405020304" pitchFamily="18" charset="0"/>
              </a:rPr>
              <a:t>Показания к удалению ПВК</a:t>
            </a:r>
            <a:endParaRPr lang="ru-RU" dirty="0"/>
          </a:p>
        </p:txBody>
      </p:sp>
      <p:sp>
        <p:nvSpPr>
          <p:cNvPr id="3" name="Объект 2"/>
          <p:cNvSpPr>
            <a:spLocks noGrp="1"/>
          </p:cNvSpPr>
          <p:nvPr>
            <p:ph idx="1"/>
          </p:nvPr>
        </p:nvSpPr>
        <p:spPr/>
        <p:txBody>
          <a:bodyPr>
            <a:normAutofit/>
          </a:bodyPr>
          <a:lstStyle/>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ea typeface="Calibri" panose="020F0502020204030204" pitchFamily="34" charset="0"/>
                <a:cs typeface="Times New Roman" panose="02020603050405020304" pitchFamily="18" charset="0"/>
              </a:rPr>
              <a:t>Отсутствие необходимости его дальнейшей эксплуатации </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ea typeface="Calibri" panose="020F0502020204030204" pitchFamily="34" charset="0"/>
                <a:cs typeface="Times New Roman" panose="02020603050405020304" pitchFamily="18" charset="0"/>
              </a:rPr>
              <a:t>Развитие катетер – ассоциированных осложнений</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ea typeface="Calibri" panose="020F0502020204030204" pitchFamily="34" charset="0"/>
                <a:cs typeface="Times New Roman" panose="02020603050405020304" pitchFamily="18" charset="0"/>
              </a:rPr>
              <a:t>Окончание допустимого срока эксплуатации</a:t>
            </a:r>
          </a:p>
          <a:p>
            <a:pPr marL="0" indent="0">
              <a:buNone/>
            </a:pPr>
            <a:endParaRPr lang="ru-RU" dirty="0"/>
          </a:p>
        </p:txBody>
      </p:sp>
    </p:spTree>
    <p:extLst>
      <p:ext uri="{BB962C8B-B14F-4D97-AF65-F5344CB8AC3E}">
        <p14:creationId xmlns:p14="http://schemas.microsoft.com/office/powerpoint/2010/main" val="24792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ea typeface="Calibri" panose="020F0502020204030204" pitchFamily="34" charset="0"/>
                <a:cs typeface="Times New Roman" panose="02020603050405020304" pitchFamily="18" charset="0"/>
              </a:rPr>
              <a:t>Удаление ПВК</a:t>
            </a:r>
            <a:endParaRPr lang="ru-RU" dirty="0"/>
          </a:p>
        </p:txBody>
      </p:sp>
      <p:sp>
        <p:nvSpPr>
          <p:cNvPr id="3" name="Объект 2"/>
          <p:cNvSpPr>
            <a:spLocks noGrp="1"/>
          </p:cNvSpPr>
          <p:nvPr>
            <p:ph idx="1"/>
          </p:nvPr>
        </p:nvSpPr>
        <p:spPr/>
        <p:txBody>
          <a:bodyPr/>
          <a:lstStyle/>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Обработать руки гигиеническим способом</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Надеть нестерильные перчатки</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Снять фиксирующую повязку</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Удалить катетер и проверить его целостность</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Обработать место постановки катетера антисептиком</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Наложить давящую асептическую повязку </a:t>
            </a:r>
          </a:p>
          <a:p>
            <a:pPr marL="0" indent="0">
              <a:buNone/>
            </a:pPr>
            <a:endParaRPr lang="ru-RU" dirty="0"/>
          </a:p>
        </p:txBody>
      </p:sp>
    </p:spTree>
    <p:extLst>
      <p:ext uri="{BB962C8B-B14F-4D97-AF65-F5344CB8AC3E}">
        <p14:creationId xmlns:p14="http://schemas.microsoft.com/office/powerpoint/2010/main" val="350651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rPr>
              <a:t>Осложнения</a:t>
            </a:r>
          </a:p>
        </p:txBody>
      </p:sp>
      <p:sp>
        <p:nvSpPr>
          <p:cNvPr id="3" name="Объект 2"/>
          <p:cNvSpPr>
            <a:spLocks noGrp="1"/>
          </p:cNvSpPr>
          <p:nvPr>
            <p:ph idx="1"/>
          </p:nvPr>
        </p:nvSpPr>
        <p:spPr/>
        <p:txBody>
          <a:bodyPr>
            <a:normAutofit/>
          </a:bodyPr>
          <a:lstStyle/>
          <a:p>
            <a:pPr marL="0" lvl="0" indent="0" algn="just">
              <a:lnSpc>
                <a:spcPct val="150000"/>
              </a:lnSpc>
              <a:spcBef>
                <a:spcPts val="0"/>
              </a:spcBef>
              <a:buNone/>
              <a:defRPr/>
            </a:pPr>
            <a:r>
              <a:rPr lang="ru-RU" sz="2400" dirty="0">
                <a:solidFill>
                  <a:srgbClr val="5B9BD5">
                    <a:lumMod val="50000"/>
                  </a:srgbClr>
                </a:solidFill>
              </a:rPr>
              <a:t>Катетер- ассоциированные осложнения делятся на общие и местные</a:t>
            </a:r>
          </a:p>
          <a:p>
            <a:pPr marL="0" lvl="0" indent="0" algn="just">
              <a:lnSpc>
                <a:spcPct val="150000"/>
              </a:lnSpc>
              <a:spcBef>
                <a:spcPts val="0"/>
              </a:spcBef>
              <a:buNone/>
            </a:pPr>
            <a:r>
              <a:rPr lang="ru-RU" sz="2400" dirty="0">
                <a:solidFill>
                  <a:schemeClr val="accent1">
                    <a:lumMod val="50000"/>
                  </a:schemeClr>
                </a:solidFill>
              </a:rPr>
              <a:t>Осложнения могут быть результатом:</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процедуры катетеризации </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реакции организма на катетер</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реакции на вводимый раствор</a:t>
            </a:r>
            <a:endParaRPr lang="ru-RU" sz="2400" dirty="0">
              <a:solidFill>
                <a:schemeClr val="accent1">
                  <a:lumMod val="50000"/>
                </a:schemeClr>
              </a:solidFill>
              <a:ea typeface="Times New Roman"/>
              <a:cs typeface="Times New Roman"/>
            </a:endParaRPr>
          </a:p>
          <a:p>
            <a:pPr marL="0" lvl="0" indent="0" algn="just">
              <a:lnSpc>
                <a:spcPct val="150000"/>
              </a:lnSpc>
              <a:spcBef>
                <a:spcPts val="0"/>
              </a:spcBef>
              <a:buNone/>
              <a:defRPr/>
            </a:pPr>
            <a:endParaRPr lang="ru-RU" sz="2400" dirty="0">
              <a:solidFill>
                <a:schemeClr val="accent1">
                  <a:lumMod val="50000"/>
                </a:schemeClr>
              </a:solidFill>
            </a:endParaRPr>
          </a:p>
          <a:p>
            <a:pPr marL="0" lvl="0" indent="0" algn="just">
              <a:lnSpc>
                <a:spcPct val="150000"/>
              </a:lnSpc>
              <a:spcBef>
                <a:spcPts val="0"/>
              </a:spcBef>
              <a:buNone/>
              <a:defRPr/>
            </a:pPr>
            <a:endParaRPr lang="ru-RU" sz="2400" dirty="0">
              <a:solidFill>
                <a:schemeClr val="accent1">
                  <a:lumMod val="50000"/>
                </a:schemeClr>
              </a:solidFill>
            </a:endParaRPr>
          </a:p>
          <a:p>
            <a:endParaRPr lang="ru-RU" dirty="0"/>
          </a:p>
        </p:txBody>
      </p:sp>
    </p:spTree>
    <p:extLst>
      <p:ext uri="{BB962C8B-B14F-4D97-AF65-F5344CB8AC3E}">
        <p14:creationId xmlns:p14="http://schemas.microsoft.com/office/powerpoint/2010/main" val="335073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rPr>
              <a:t>Общие катетер-ассоциированные осложнения</a:t>
            </a:r>
          </a:p>
        </p:txBody>
      </p:sp>
      <p:sp>
        <p:nvSpPr>
          <p:cNvPr id="3" name="Объект 2"/>
          <p:cNvSpPr>
            <a:spLocks noGrp="1"/>
          </p:cNvSpPr>
          <p:nvPr>
            <p:ph idx="1"/>
          </p:nvPr>
        </p:nvSpPr>
        <p:spPr/>
        <p:txBody>
          <a:bodyPr>
            <a:normAutofit/>
          </a:bodyPr>
          <a:lstStyle/>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Септицемия</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Эмболия </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Перегрузка сосудистой системы</a:t>
            </a:r>
          </a:p>
          <a:p>
            <a:pPr marL="457200" lvl="0" indent="-457200" algn="just">
              <a:lnSpc>
                <a:spcPct val="150000"/>
              </a:lnSpc>
              <a:spcBef>
                <a:spcPct val="0"/>
              </a:spcBef>
              <a:buFont typeface="Wingdings" panose="05000000000000000000" pitchFamily="2" charset="2"/>
              <a:buChar char="Ø"/>
            </a:pPr>
            <a:r>
              <a:rPr lang="ru-RU" sz="2400" dirty="0" err="1">
                <a:solidFill>
                  <a:schemeClr val="accent1">
                    <a:lumMod val="50000"/>
                  </a:schemeClr>
                </a:solidFill>
              </a:rPr>
              <a:t>Гиповолемический</a:t>
            </a:r>
            <a:r>
              <a:rPr lang="ru-RU" sz="2400" dirty="0">
                <a:solidFill>
                  <a:schemeClr val="accent1">
                    <a:lumMod val="50000"/>
                  </a:schemeClr>
                </a:solidFill>
              </a:rPr>
              <a:t> шок</a:t>
            </a:r>
          </a:p>
          <a:p>
            <a:pPr marL="457200" lvl="0" indent="-457200" algn="just">
              <a:lnSpc>
                <a:spcPct val="150000"/>
              </a:lnSpc>
              <a:spcBef>
                <a:spcPct val="0"/>
              </a:spcBef>
              <a:buFont typeface="Wingdings" panose="05000000000000000000" pitchFamily="2" charset="2"/>
              <a:buChar char="Ø"/>
            </a:pPr>
            <a:r>
              <a:rPr lang="ru-RU" sz="2400" dirty="0">
                <a:solidFill>
                  <a:schemeClr val="accent1">
                    <a:lumMod val="50000"/>
                  </a:schemeClr>
                </a:solidFill>
              </a:rPr>
              <a:t>Анафилаксия </a:t>
            </a:r>
          </a:p>
          <a:p>
            <a:pPr marL="0" indent="0">
              <a:buNone/>
            </a:pPr>
            <a:endParaRPr lang="ru-RU" dirty="0"/>
          </a:p>
        </p:txBody>
      </p:sp>
    </p:spTree>
    <p:extLst>
      <p:ext uri="{BB962C8B-B14F-4D97-AF65-F5344CB8AC3E}">
        <p14:creationId xmlns:p14="http://schemas.microsoft.com/office/powerpoint/2010/main" val="3530598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Местные катетер-ассоциированные осложнения</a:t>
            </a:r>
            <a:endParaRPr lang="ru-RU" dirty="0"/>
          </a:p>
        </p:txBody>
      </p:sp>
      <p:sp>
        <p:nvSpPr>
          <p:cNvPr id="3" name="Объект 2"/>
          <p:cNvSpPr>
            <a:spLocks noGrp="1"/>
          </p:cNvSpPr>
          <p:nvPr>
            <p:ph idx="1"/>
          </p:nvPr>
        </p:nvSpPr>
        <p:spPr/>
        <p:txBody>
          <a:bodyPr>
            <a:normAutofit/>
          </a:bodyPr>
          <a:lstStyle/>
          <a:p>
            <a:pPr marL="457200" lvl="0" indent="-457200">
              <a:lnSpc>
                <a:spcPct val="150000"/>
              </a:lnSpc>
              <a:spcBef>
                <a:spcPct val="0"/>
              </a:spcBef>
              <a:buFont typeface="Wingdings" panose="05000000000000000000" pitchFamily="2" charset="2"/>
              <a:buChar char="Ø"/>
            </a:pPr>
            <a:r>
              <a:rPr lang="ru-RU" sz="2400" dirty="0">
                <a:solidFill>
                  <a:schemeClr val="accent1">
                    <a:lumMod val="50000"/>
                  </a:schemeClr>
                </a:solidFill>
              </a:rPr>
              <a:t>Флебит</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Инфильтрация и некроз тканей</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Гематома</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Закупорка катетера</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Венозный спазм</a:t>
            </a:r>
          </a:p>
          <a:p>
            <a:pPr marL="457200" lvl="0" indent="-457200" algn="just">
              <a:lnSpc>
                <a:spcPct val="150000"/>
              </a:lnSpc>
              <a:spcBef>
                <a:spcPct val="0"/>
              </a:spcBef>
              <a:buFont typeface="Wingdings" panose="05000000000000000000" pitchFamily="2" charset="2"/>
              <a:buChar char="Ø"/>
            </a:pPr>
            <a:r>
              <a:rPr lang="ru-RU" sz="2400" dirty="0">
                <a:solidFill>
                  <a:srgbClr val="5B9BD5">
                    <a:lumMod val="50000"/>
                  </a:srgbClr>
                </a:solidFill>
              </a:rPr>
              <a:t>Повреждения близко расположенного нерва</a:t>
            </a:r>
          </a:p>
          <a:p>
            <a:pPr marL="457200" lvl="0" indent="-457200" algn="just">
              <a:lnSpc>
                <a:spcPct val="150000"/>
              </a:lnSpc>
              <a:spcBef>
                <a:spcPct val="0"/>
              </a:spcBef>
              <a:buFont typeface="Wingdings" panose="05000000000000000000" pitchFamily="2" charset="2"/>
              <a:buChar char="Ø"/>
            </a:pPr>
            <a:r>
              <a:rPr lang="ru-RU" sz="2400" dirty="0" err="1">
                <a:solidFill>
                  <a:srgbClr val="5B9BD5">
                    <a:lumMod val="50000"/>
                  </a:srgbClr>
                </a:solidFill>
              </a:rPr>
              <a:t>Экстравазация</a:t>
            </a:r>
            <a:endParaRPr lang="ru-RU" sz="2400" dirty="0">
              <a:solidFill>
                <a:srgbClr val="5B9BD5">
                  <a:lumMod val="50000"/>
                </a:srgbClr>
              </a:solidFill>
            </a:endParaRPr>
          </a:p>
          <a:p>
            <a:pPr marL="0" lvl="0" indent="0">
              <a:lnSpc>
                <a:spcPct val="150000"/>
              </a:lnSpc>
              <a:spcBef>
                <a:spcPct val="0"/>
              </a:spcBef>
              <a:buNone/>
            </a:pPr>
            <a:endParaRPr lang="ru-RU" sz="2400" dirty="0">
              <a:solidFill>
                <a:schemeClr val="accent1">
                  <a:lumMod val="50000"/>
                </a:schemeClr>
              </a:solidFill>
            </a:endParaRPr>
          </a:p>
          <a:p>
            <a:pPr marL="457200" lvl="0" indent="-457200">
              <a:lnSpc>
                <a:spcPct val="150000"/>
              </a:lnSpc>
              <a:spcBef>
                <a:spcPct val="0"/>
              </a:spcBef>
              <a:buFont typeface="Wingdings" panose="05000000000000000000" pitchFamily="2" charset="2"/>
              <a:buChar char="Ø"/>
            </a:pPr>
            <a:endParaRPr lang="ru-RU" sz="2400" dirty="0">
              <a:solidFill>
                <a:schemeClr val="accent1">
                  <a:lumMod val="50000"/>
                </a:schemeClr>
              </a:solidFill>
            </a:endParaRPr>
          </a:p>
          <a:p>
            <a:pPr marL="0" indent="0">
              <a:buNone/>
            </a:pPr>
            <a:endParaRPr lang="ru-RU" dirty="0"/>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690688"/>
            <a:ext cx="5621079" cy="2810540"/>
          </a:xfrm>
          <a:prstGeom prst="rect">
            <a:avLst/>
          </a:prstGeom>
        </p:spPr>
      </p:pic>
    </p:spTree>
    <p:extLst>
      <p:ext uri="{BB962C8B-B14F-4D97-AF65-F5344CB8AC3E}">
        <p14:creationId xmlns:p14="http://schemas.microsoft.com/office/powerpoint/2010/main" val="4192261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Профилактика флебита</a:t>
            </a:r>
            <a:endParaRPr lang="ru-RU" dirty="0"/>
          </a:p>
        </p:txBody>
      </p:sp>
      <p:sp>
        <p:nvSpPr>
          <p:cNvPr id="3" name="Объект 2"/>
          <p:cNvSpPr>
            <a:spLocks noGrp="1"/>
          </p:cNvSpPr>
          <p:nvPr>
            <p:ph idx="1"/>
          </p:nvPr>
        </p:nvSpPr>
        <p:spPr/>
        <p:txBody>
          <a:bodyPr>
            <a:normAutofit/>
          </a:bodyPr>
          <a:lstStyle/>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Выбор минимально возможного размера катетера</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Соблюдение правил асептики и антисептики</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Надежная фиксация катетера</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Введение препаратов с рекомендуемой скоростью</a:t>
            </a:r>
          </a:p>
          <a:p>
            <a:pPr marL="457200" lvl="0" indent="-457200">
              <a:lnSpc>
                <a:spcPct val="150000"/>
              </a:lnSpc>
              <a:spcBef>
                <a:spcPct val="0"/>
              </a:spcBef>
              <a:buFont typeface="Wingdings" panose="05000000000000000000" pitchFamily="2" charset="2"/>
              <a:buChar char="Ø"/>
            </a:pPr>
            <a:r>
              <a:rPr lang="ru-RU" sz="2400" dirty="0">
                <a:solidFill>
                  <a:srgbClr val="5B9BD5">
                    <a:lumMod val="50000"/>
                  </a:srgbClr>
                </a:solidFill>
              </a:rPr>
              <a:t>Смена места установки катетера каждые 48-72 часа</a:t>
            </a:r>
            <a:endParaRPr lang="ru-RU" sz="2400" dirty="0">
              <a:solidFill>
                <a:srgbClr val="5B9BD5">
                  <a:lumMod val="50000"/>
                </a:srgbClr>
              </a:solidFill>
              <a:ea typeface="Times New Roman" panose="02020603050405020304" pitchFamily="18" charset="0"/>
            </a:endParaRPr>
          </a:p>
          <a:p>
            <a:pPr>
              <a:lnSpc>
                <a:spcPct val="150000"/>
              </a:lnSpc>
            </a:pPr>
            <a:endParaRPr lang="ru-RU" dirty="0"/>
          </a:p>
        </p:txBody>
      </p:sp>
    </p:spTree>
    <p:extLst>
      <p:ext uri="{BB962C8B-B14F-4D97-AF65-F5344CB8AC3E}">
        <p14:creationId xmlns:p14="http://schemas.microsoft.com/office/powerpoint/2010/main" val="381559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9280" y="182880"/>
            <a:ext cx="10962640" cy="2031325"/>
          </a:xfrm>
          <a:prstGeom prst="rect">
            <a:avLst/>
          </a:prstGeom>
        </p:spPr>
        <p:txBody>
          <a:bodyPr wrap="square">
            <a:spAutoFit/>
          </a:bodyPr>
          <a:lstStyle/>
          <a:p>
            <a:pPr lvl="0" indent="449580" algn="just">
              <a:lnSpc>
                <a:spcPct val="150000"/>
              </a:lnSpc>
              <a:spcBef>
                <a:spcPct val="0"/>
              </a:spcBef>
            </a:pPr>
            <a:r>
              <a:rPr lang="ru-RU" sz="2800" b="1" dirty="0">
                <a:solidFill>
                  <a:srgbClr val="C0504D"/>
                </a:solidFill>
                <a:ea typeface="Times New Roman"/>
                <a:cs typeface="Arial" panose="020B0604020202020204" pitchFamily="34" charset="0"/>
              </a:rPr>
              <a:t>Периферический внутривенный (венозный) катетер (ПВК)</a:t>
            </a:r>
            <a:r>
              <a:rPr lang="ru-RU" sz="2800" dirty="0">
                <a:solidFill>
                  <a:srgbClr val="C0504D"/>
                </a:solidFill>
                <a:ea typeface="Times New Roman"/>
                <a:cs typeface="Arial" panose="020B0604020202020204" pitchFamily="34" charset="0"/>
              </a:rPr>
              <a:t> - </a:t>
            </a:r>
            <a:r>
              <a:rPr lang="ru-RU" sz="2800" dirty="0">
                <a:solidFill>
                  <a:srgbClr val="1F497D"/>
                </a:solidFill>
                <a:ea typeface="Times New Roman"/>
                <a:cs typeface="Arial" panose="020B0604020202020204" pitchFamily="34" charset="0"/>
              </a:rPr>
              <a:t>это устройство, введенное в периферическую вену и обеспечивающее доступ в кровяное русло</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343" y="2633403"/>
            <a:ext cx="6474513" cy="1591194"/>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2824" y="4278272"/>
            <a:ext cx="5706351" cy="2365453"/>
          </a:xfrm>
          <a:prstGeom prst="rect">
            <a:avLst/>
          </a:prstGeom>
        </p:spPr>
      </p:pic>
    </p:spTree>
    <p:extLst>
      <p:ext uri="{BB962C8B-B14F-4D97-AF65-F5344CB8AC3E}">
        <p14:creationId xmlns:p14="http://schemas.microsoft.com/office/powerpoint/2010/main" val="92391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rPr>
              <a:t>Шкала оценки флебита</a:t>
            </a:r>
          </a:p>
        </p:txBody>
      </p:sp>
      <p:pic>
        <p:nvPicPr>
          <p:cNvPr id="4" name="Объект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95118" y="1690688"/>
            <a:ext cx="10201763" cy="4679438"/>
          </a:xfrm>
          <a:prstGeom prst="rect">
            <a:avLst/>
          </a:prstGeom>
        </p:spPr>
      </p:pic>
    </p:spTree>
    <p:extLst>
      <p:ext uri="{BB962C8B-B14F-4D97-AF65-F5344CB8AC3E}">
        <p14:creationId xmlns:p14="http://schemas.microsoft.com/office/powerpoint/2010/main" val="179797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Шкала оценки флебита</a:t>
            </a:r>
            <a:endParaRPr lang="ru-RU" dirty="0"/>
          </a:p>
        </p:txBody>
      </p:sp>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969857" y="1690688"/>
            <a:ext cx="10272435" cy="533995"/>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9708" y="2082800"/>
            <a:ext cx="10292584" cy="4152900"/>
          </a:xfrm>
          <a:prstGeom prst="rect">
            <a:avLst/>
          </a:prstGeom>
        </p:spPr>
      </p:pic>
    </p:spTree>
    <p:extLst>
      <p:ext uri="{BB962C8B-B14F-4D97-AF65-F5344CB8AC3E}">
        <p14:creationId xmlns:p14="http://schemas.microsoft.com/office/powerpoint/2010/main" val="4096251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Шкала оценки инфильтрации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51245572"/>
              </p:ext>
            </p:extLst>
          </p:nvPr>
        </p:nvGraphicFramePr>
        <p:xfrm>
          <a:off x="838200" y="1825625"/>
          <a:ext cx="10515597" cy="3931920"/>
        </p:xfrm>
        <a:graphic>
          <a:graphicData uri="http://schemas.openxmlformats.org/drawingml/2006/table">
            <a:tbl>
              <a:tblPr firstRow="1" bandRow="1">
                <a:tableStyleId>{5C22544A-7EE6-4342-B048-85BDC9FD1C3A}</a:tableStyleId>
              </a:tblPr>
              <a:tblGrid>
                <a:gridCol w="341461">
                  <a:extLst>
                    <a:ext uri="{9D8B030D-6E8A-4147-A177-3AD203B41FA5}">
                      <a16:colId xmlns:a16="http://schemas.microsoft.com/office/drawing/2014/main" val="20000"/>
                    </a:ext>
                  </a:extLst>
                </a:gridCol>
                <a:gridCol w="2543534">
                  <a:extLst>
                    <a:ext uri="{9D8B030D-6E8A-4147-A177-3AD203B41FA5}">
                      <a16:colId xmlns:a16="http://schemas.microsoft.com/office/drawing/2014/main" val="20001"/>
                    </a:ext>
                  </a:extLst>
                </a:gridCol>
                <a:gridCol w="2543534">
                  <a:extLst>
                    <a:ext uri="{9D8B030D-6E8A-4147-A177-3AD203B41FA5}">
                      <a16:colId xmlns:a16="http://schemas.microsoft.com/office/drawing/2014/main" val="20002"/>
                    </a:ext>
                  </a:extLst>
                </a:gridCol>
                <a:gridCol w="2543534">
                  <a:extLst>
                    <a:ext uri="{9D8B030D-6E8A-4147-A177-3AD203B41FA5}">
                      <a16:colId xmlns:a16="http://schemas.microsoft.com/office/drawing/2014/main" val="20003"/>
                    </a:ext>
                  </a:extLst>
                </a:gridCol>
                <a:gridCol w="2543534">
                  <a:extLst>
                    <a:ext uri="{9D8B030D-6E8A-4147-A177-3AD203B41FA5}">
                      <a16:colId xmlns:a16="http://schemas.microsoft.com/office/drawing/2014/main" val="20004"/>
                    </a:ext>
                  </a:extLst>
                </a:gridCol>
              </a:tblGrid>
              <a:tr h="232376">
                <a:tc>
                  <a:txBody>
                    <a:bodyPr/>
                    <a:lstStyle/>
                    <a:p>
                      <a:pPr algn="ctr"/>
                      <a:endParaRPr lang="ru-RU" b="1" dirty="0">
                        <a:latin typeface="+mn-lt"/>
                      </a:endParaRPr>
                    </a:p>
                  </a:txBody>
                  <a:tcPr/>
                </a:tc>
                <a:tc>
                  <a:txBody>
                    <a:bodyPr/>
                    <a:lstStyle/>
                    <a:p>
                      <a:pPr algn="ctr"/>
                      <a:r>
                        <a:rPr lang="ru-RU" b="1" dirty="0">
                          <a:latin typeface="+mn-lt"/>
                        </a:rPr>
                        <a:t>Кожа</a:t>
                      </a:r>
                    </a:p>
                  </a:txBody>
                  <a:tcPr/>
                </a:tc>
                <a:tc>
                  <a:txBody>
                    <a:bodyPr/>
                    <a:lstStyle/>
                    <a:p>
                      <a:pPr algn="ctr"/>
                      <a:r>
                        <a:rPr lang="ru-RU" b="1" dirty="0">
                          <a:latin typeface="+mn-lt"/>
                        </a:rPr>
                        <a:t>Отек</a:t>
                      </a:r>
                    </a:p>
                  </a:txBody>
                  <a:tcPr/>
                </a:tc>
                <a:tc>
                  <a:txBody>
                    <a:bodyPr/>
                    <a:lstStyle/>
                    <a:p>
                      <a:pPr algn="ctr"/>
                      <a:r>
                        <a:rPr lang="ru-RU" b="1" dirty="0">
                          <a:latin typeface="+mn-lt"/>
                        </a:rPr>
                        <a:t>Болезненность</a:t>
                      </a:r>
                    </a:p>
                  </a:txBody>
                  <a:tcPr/>
                </a:tc>
                <a:tc>
                  <a:txBody>
                    <a:bodyPr/>
                    <a:lstStyle/>
                    <a:p>
                      <a:pPr algn="ctr"/>
                      <a:r>
                        <a:rPr lang="ru-RU" b="1" dirty="0">
                          <a:latin typeface="+mn-lt"/>
                        </a:rPr>
                        <a:t>Чувствительность</a:t>
                      </a:r>
                    </a:p>
                  </a:txBody>
                  <a:tcPr/>
                </a:tc>
                <a:extLst>
                  <a:ext uri="{0D108BD9-81ED-4DB2-BD59-A6C34878D82A}">
                    <a16:rowId xmlns:a16="http://schemas.microsoft.com/office/drawing/2014/main" val="10000"/>
                  </a:ext>
                </a:extLst>
              </a:tr>
              <a:tr h="232376">
                <a:tc>
                  <a:txBody>
                    <a:bodyPr/>
                    <a:lstStyle/>
                    <a:p>
                      <a:pPr algn="ctr"/>
                      <a:r>
                        <a:rPr lang="ru-RU" b="1" dirty="0">
                          <a:solidFill>
                            <a:schemeClr val="accent1">
                              <a:lumMod val="50000"/>
                            </a:schemeClr>
                          </a:solidFill>
                          <a:latin typeface="+mn-lt"/>
                        </a:rPr>
                        <a:t>0</a:t>
                      </a:r>
                    </a:p>
                  </a:txBody>
                  <a:tcPr/>
                </a:tc>
                <a:tc>
                  <a:txBody>
                    <a:bodyPr/>
                    <a:lstStyle/>
                    <a:p>
                      <a:r>
                        <a:rPr lang="ru-RU" sz="1800" b="1" i="0" u="none" strike="noStrike" baseline="0" dirty="0">
                          <a:solidFill>
                            <a:schemeClr val="accent1">
                              <a:lumMod val="50000"/>
                            </a:schemeClr>
                          </a:solidFill>
                          <a:latin typeface="+mn-lt"/>
                        </a:rPr>
                        <a:t>Не изменена</a:t>
                      </a:r>
                      <a:endParaRPr lang="ru-RU" b="1" dirty="0">
                        <a:solidFill>
                          <a:schemeClr val="accent1">
                            <a:lumMod val="50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отсутствует</a:t>
                      </a:r>
                    </a:p>
                    <a:p>
                      <a:endParaRPr lang="ru-RU" b="1" dirty="0">
                        <a:solidFill>
                          <a:schemeClr val="accent1">
                            <a:lumMod val="50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отсутствует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endParaRPr>
                    </a:p>
                    <a:p>
                      <a:endParaRPr lang="ru-RU" b="1" dirty="0">
                        <a:solidFill>
                          <a:schemeClr val="accent1">
                            <a:lumMod val="50000"/>
                          </a:schemeClr>
                        </a:solidFill>
                        <a:latin typeface="+mn-lt"/>
                      </a:endParaRPr>
                    </a:p>
                  </a:txBody>
                  <a:tcPr/>
                </a:tc>
                <a:tc>
                  <a:txBody>
                    <a:bodyPr/>
                    <a:lstStyle/>
                    <a:p>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сохранена</a:t>
                      </a:r>
                      <a:endParaRPr lang="ru-RU" b="1" dirty="0">
                        <a:solidFill>
                          <a:schemeClr val="accent1">
                            <a:lumMod val="50000"/>
                          </a:schemeClr>
                        </a:solidFill>
                        <a:latin typeface="+mn-lt"/>
                      </a:endParaRPr>
                    </a:p>
                  </a:txBody>
                  <a:tcPr/>
                </a:tc>
                <a:extLst>
                  <a:ext uri="{0D108BD9-81ED-4DB2-BD59-A6C34878D82A}">
                    <a16:rowId xmlns:a16="http://schemas.microsoft.com/office/drawing/2014/main" val="10001"/>
                  </a:ext>
                </a:extLst>
              </a:tr>
              <a:tr h="232376">
                <a:tc>
                  <a:txBody>
                    <a:bodyPr/>
                    <a:lstStyle/>
                    <a:p>
                      <a:pPr algn="ctr"/>
                      <a:r>
                        <a:rPr lang="ru-RU" b="1" dirty="0">
                          <a:solidFill>
                            <a:schemeClr val="accent1">
                              <a:lumMod val="50000"/>
                            </a:schemeClr>
                          </a:solidFill>
                          <a:latin typeface="+mn-lt"/>
                        </a:rPr>
                        <a:t>1</a:t>
                      </a:r>
                    </a:p>
                  </a:txBody>
                  <a:tcPr/>
                </a:tc>
                <a:tc>
                  <a:txBody>
                    <a:bodyPr/>
                    <a:lstStyle/>
                    <a:p>
                      <a:pPr algn="l"/>
                      <a:r>
                        <a:rPr lang="ru-RU" sz="1800" b="1" i="0" u="none" strike="noStrike" baseline="0" dirty="0">
                          <a:solidFill>
                            <a:schemeClr val="accent1">
                              <a:lumMod val="50000"/>
                            </a:schemeClr>
                          </a:solidFill>
                          <a:latin typeface="+mn-lt"/>
                        </a:rPr>
                        <a:t>Бледная, холодная на ощупь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&lt; 2,5 см в любом направлении от места установки катетера</a:t>
                      </a:r>
                    </a:p>
                    <a:p>
                      <a:pPr algn="l"/>
                      <a:endParaRPr lang="ru-RU" b="1" dirty="0">
                        <a:solidFill>
                          <a:schemeClr val="accent1">
                            <a:lumMod val="50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возможна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endParaRPr>
                    </a:p>
                    <a:p>
                      <a:pPr algn="l"/>
                      <a:endParaRPr lang="ru-RU" b="1" dirty="0">
                        <a:solidFill>
                          <a:schemeClr val="accent1">
                            <a:lumMod val="50000"/>
                          </a:schemeClr>
                        </a:solidFill>
                        <a:latin typeface="+mn-lt"/>
                      </a:endParaRPr>
                    </a:p>
                  </a:txBody>
                  <a:tcPr/>
                </a:tc>
                <a:tc>
                  <a:txBody>
                    <a:bodyPr/>
                    <a:lstStyle/>
                    <a:p>
                      <a:pPr algn="l"/>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сохранена</a:t>
                      </a:r>
                      <a:endParaRPr lang="ru-RU" b="1" dirty="0">
                        <a:solidFill>
                          <a:schemeClr val="accent1">
                            <a:lumMod val="50000"/>
                          </a:schemeClr>
                        </a:solidFill>
                        <a:latin typeface="+mn-lt"/>
                      </a:endParaRPr>
                    </a:p>
                  </a:txBody>
                  <a:tcPr/>
                </a:tc>
                <a:extLst>
                  <a:ext uri="{0D108BD9-81ED-4DB2-BD59-A6C34878D82A}">
                    <a16:rowId xmlns:a16="http://schemas.microsoft.com/office/drawing/2014/main" val="10002"/>
                  </a:ext>
                </a:extLst>
              </a:tr>
              <a:tr h="232376">
                <a:tc>
                  <a:txBody>
                    <a:bodyPr/>
                    <a:lstStyle/>
                    <a:p>
                      <a:pPr algn="ctr"/>
                      <a:r>
                        <a:rPr lang="ru-RU" b="1" dirty="0">
                          <a:solidFill>
                            <a:schemeClr val="accent1">
                              <a:lumMod val="50000"/>
                            </a:schemeClr>
                          </a:solidFill>
                          <a:latin typeface="+mn-lt"/>
                        </a:rPr>
                        <a:t>2</a:t>
                      </a:r>
                    </a:p>
                  </a:txBody>
                  <a:tcPr/>
                </a:tc>
                <a:tc>
                  <a:txBody>
                    <a:bodyPr/>
                    <a:lstStyle/>
                    <a:p>
                      <a:pPr algn="l"/>
                      <a:r>
                        <a:rPr lang="ru-RU" sz="1800" b="1" i="0" u="none" strike="noStrike" baseline="0" dirty="0">
                          <a:solidFill>
                            <a:schemeClr val="accent1">
                              <a:lumMod val="50000"/>
                            </a:schemeClr>
                          </a:solidFill>
                          <a:latin typeface="+mn-lt"/>
                        </a:rPr>
                        <a:t>Бледная, холодная на ощупь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от 2,5 до 15 см в любом направлении от места установки катетера</a:t>
                      </a:r>
                    </a:p>
                    <a:p>
                      <a:pPr algn="l"/>
                      <a:endParaRPr lang="ru-RU" b="1" dirty="0">
                        <a:solidFill>
                          <a:schemeClr val="accent1">
                            <a:lumMod val="50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возможна</a:t>
                      </a:r>
                    </a:p>
                    <a:p>
                      <a:pPr algn="l"/>
                      <a:endParaRPr lang="ru-RU" b="1" dirty="0">
                        <a:solidFill>
                          <a:schemeClr val="accent1">
                            <a:lumMod val="50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сохранена</a:t>
                      </a:r>
                    </a:p>
                    <a:p>
                      <a:pPr algn="l"/>
                      <a:endParaRPr lang="ru-RU" b="1" dirty="0">
                        <a:solidFill>
                          <a:schemeClr val="accent1">
                            <a:lumMod val="50000"/>
                          </a:schemeClr>
                        </a:solidFill>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867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Шкала оценки инфильтрации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8982617"/>
              </p:ext>
            </p:extLst>
          </p:nvPr>
        </p:nvGraphicFramePr>
        <p:xfrm>
          <a:off x="838200" y="1825625"/>
          <a:ext cx="10515600" cy="4668520"/>
        </p:xfrm>
        <a:graphic>
          <a:graphicData uri="http://schemas.openxmlformats.org/drawingml/2006/table">
            <a:tbl>
              <a:tblPr firstRow="1" bandRow="1">
                <a:tableStyleId>{5C22544A-7EE6-4342-B048-85BDC9FD1C3A}</a:tableStyleId>
              </a:tblPr>
              <a:tblGrid>
                <a:gridCol w="1071623">
                  <a:extLst>
                    <a:ext uri="{9D8B030D-6E8A-4147-A177-3AD203B41FA5}">
                      <a16:colId xmlns:a16="http://schemas.microsoft.com/office/drawing/2014/main" val="20000"/>
                    </a:ext>
                  </a:extLst>
                </a:gridCol>
                <a:gridCol w="3134617">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a:txBody>
                    <a:bodyPr/>
                    <a:lstStyle/>
                    <a:p>
                      <a:pPr algn="ctr"/>
                      <a:r>
                        <a:rPr lang="ru-RU" dirty="0"/>
                        <a:t>Степень</a:t>
                      </a:r>
                    </a:p>
                  </a:txBody>
                  <a:tcPr/>
                </a:tc>
                <a:tc>
                  <a:txBody>
                    <a:bodyPr/>
                    <a:lstStyle/>
                    <a:p>
                      <a:pPr algn="ctr"/>
                      <a:r>
                        <a:rPr lang="ru-RU" dirty="0"/>
                        <a:t>Кожа</a:t>
                      </a:r>
                    </a:p>
                  </a:txBody>
                  <a:tcPr/>
                </a:tc>
                <a:tc>
                  <a:txBody>
                    <a:bodyPr/>
                    <a:lstStyle/>
                    <a:p>
                      <a:pPr algn="ctr"/>
                      <a:r>
                        <a:rPr lang="ru-RU" dirty="0"/>
                        <a:t>Отек</a:t>
                      </a:r>
                    </a:p>
                  </a:txBody>
                  <a:tcPr/>
                </a:tc>
                <a:tc>
                  <a:txBody>
                    <a:bodyPr/>
                    <a:lstStyle/>
                    <a:p>
                      <a:pPr algn="ctr"/>
                      <a:r>
                        <a:rPr lang="ru-RU" dirty="0"/>
                        <a:t>Болезненность</a:t>
                      </a:r>
                    </a:p>
                  </a:txBody>
                  <a:tcPr/>
                </a:tc>
                <a:tc>
                  <a:txBody>
                    <a:bodyPr/>
                    <a:lstStyle/>
                    <a:p>
                      <a:pPr algn="ctr"/>
                      <a:r>
                        <a:rPr lang="ru-RU" dirty="0"/>
                        <a:t>Чувствительность</a:t>
                      </a:r>
                    </a:p>
                  </a:txBody>
                  <a:tcPr/>
                </a:tc>
                <a:extLst>
                  <a:ext uri="{0D108BD9-81ED-4DB2-BD59-A6C34878D82A}">
                    <a16:rowId xmlns:a16="http://schemas.microsoft.com/office/drawing/2014/main" val="10000"/>
                  </a:ext>
                </a:extLst>
              </a:tr>
              <a:tr h="370840">
                <a:tc>
                  <a:txBody>
                    <a:bodyPr/>
                    <a:lstStyle/>
                    <a:p>
                      <a:pPr algn="ctr"/>
                      <a:r>
                        <a:rPr lang="ru-RU" b="1" dirty="0">
                          <a:solidFill>
                            <a:schemeClr val="accent1">
                              <a:lumMod val="50000"/>
                            </a:schemeClr>
                          </a:solidFill>
                          <a:latin typeface="+mn-lt"/>
                        </a:rPr>
                        <a:t>3</a:t>
                      </a:r>
                    </a:p>
                  </a:txBody>
                  <a:tcPr/>
                </a:tc>
                <a:tc>
                  <a:txBody>
                    <a:bodyPr/>
                    <a:lstStyle/>
                    <a:p>
                      <a:pPr algn="l"/>
                      <a:r>
                        <a:rPr lang="ru-RU" sz="1800" b="1" i="0" u="none" strike="noStrike" baseline="0" dirty="0">
                          <a:solidFill>
                            <a:schemeClr val="accent1">
                              <a:lumMod val="50000"/>
                            </a:schemeClr>
                          </a:solidFill>
                          <a:latin typeface="+mn-lt"/>
                        </a:rPr>
                        <a:t>Бледная, полупрозрачная, холодная на ощупь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Обширный &gt; 15 см в любом направлении от места установки катетера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легкая или умеренная </a:t>
                      </a:r>
                    </a:p>
                  </a:txBody>
                  <a:tcPr/>
                </a:tc>
                <a:tc>
                  <a:txBody>
                    <a:bodyPr/>
                    <a:lstStyle/>
                    <a:p>
                      <a:pPr algn="l"/>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снижена</a:t>
                      </a:r>
                      <a:endParaRPr lang="ru-RU" b="1" dirty="0">
                        <a:solidFill>
                          <a:schemeClr val="accent1">
                            <a:lumMod val="50000"/>
                          </a:schemeClr>
                        </a:solidFill>
                        <a:latin typeface="+mn-lt"/>
                      </a:endParaRPr>
                    </a:p>
                  </a:txBody>
                  <a:tcPr/>
                </a:tc>
                <a:extLst>
                  <a:ext uri="{0D108BD9-81ED-4DB2-BD59-A6C34878D82A}">
                    <a16:rowId xmlns:a16="http://schemas.microsoft.com/office/drawing/2014/main" val="10001"/>
                  </a:ext>
                </a:extLst>
              </a:tr>
              <a:tr h="370840">
                <a:tc>
                  <a:txBody>
                    <a:bodyPr/>
                    <a:lstStyle/>
                    <a:p>
                      <a:pPr algn="ctr"/>
                      <a:r>
                        <a:rPr lang="ru-RU" b="1" dirty="0">
                          <a:solidFill>
                            <a:schemeClr val="accent1">
                              <a:lumMod val="50000"/>
                            </a:schemeClr>
                          </a:solidFill>
                          <a:latin typeface="+mn-lt"/>
                        </a:rPr>
                        <a:t>4</a:t>
                      </a:r>
                    </a:p>
                  </a:txBody>
                  <a:tcPr/>
                </a:tc>
                <a:tc>
                  <a:txBody>
                    <a:bodyPr/>
                    <a:lstStyle/>
                    <a:p>
                      <a:pPr algn="l"/>
                      <a:r>
                        <a:rPr lang="ru-RU" sz="1800" b="1" i="0" u="none" strike="noStrike" baseline="0" dirty="0">
                          <a:solidFill>
                            <a:schemeClr val="accent1">
                              <a:lumMod val="50000"/>
                            </a:schemeClr>
                          </a:solidFill>
                          <a:latin typeface="+mn-lt"/>
                        </a:rPr>
                        <a:t>Бледная, полупрозрачная, натянутая кожа.</a:t>
                      </a:r>
                    </a:p>
                    <a:p>
                      <a:pPr algn="l"/>
                      <a:r>
                        <a:rPr lang="ru-RU" sz="1800" b="1" i="0" u="none" strike="noStrike" baseline="0" dirty="0">
                          <a:solidFill>
                            <a:schemeClr val="accent1">
                              <a:lumMod val="50000"/>
                            </a:schemeClr>
                          </a:solidFill>
                          <a:latin typeface="+mn-lt"/>
                        </a:rPr>
                        <a:t>Кожа синюшная и отечная; наблюдается экссудация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Обширный плотный  &gt;15 см в любом направлении от места установки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катетера; после нажатия пальцем на место отека сохраняется вдавление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умеренная или сильная болезненность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n-lt"/>
                          <a:ea typeface="+mn-ea"/>
                          <a:cs typeface="+mn-cs"/>
                        </a:rPr>
                        <a:t>снижена</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439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Действия медицинской сестры при появлении признаков инфильтрации</a:t>
            </a:r>
            <a:endParaRPr lang="ru-RU" dirty="0"/>
          </a:p>
        </p:txBody>
      </p:sp>
      <p:sp>
        <p:nvSpPr>
          <p:cNvPr id="3" name="Объект 2"/>
          <p:cNvSpPr>
            <a:spLocks noGrp="1"/>
          </p:cNvSpPr>
          <p:nvPr>
            <p:ph idx="1"/>
          </p:nvPr>
        </p:nvSpPr>
        <p:spPr/>
        <p:txBody>
          <a:bodyPr>
            <a:normAutofit/>
          </a:bodyPr>
          <a:lstStyle/>
          <a:p>
            <a:pPr marL="457200" lvl="0" indent="-457200" algn="just">
              <a:lnSpc>
                <a:spcPct val="150000"/>
              </a:lnSpc>
              <a:spcBef>
                <a:spcPct val="0"/>
              </a:spcBef>
              <a:buFont typeface="Wingdings" panose="05000000000000000000" pitchFamily="2" charset="2"/>
              <a:buChar char="Ø"/>
            </a:pPr>
            <a:r>
              <a:rPr lang="ru-RU" sz="2600" dirty="0">
                <a:solidFill>
                  <a:schemeClr val="accent1">
                    <a:lumMod val="50000"/>
                  </a:schemeClr>
                </a:solidFill>
              </a:rPr>
              <a:t>Перекрыть </a:t>
            </a:r>
            <a:r>
              <a:rPr lang="ru-RU" sz="2600" dirty="0" err="1">
                <a:solidFill>
                  <a:schemeClr val="accent1">
                    <a:lumMod val="50000"/>
                  </a:schemeClr>
                </a:solidFill>
              </a:rPr>
              <a:t>инфузионную</a:t>
            </a:r>
            <a:r>
              <a:rPr lang="ru-RU" sz="2600" dirty="0">
                <a:solidFill>
                  <a:schemeClr val="accent1">
                    <a:lumMod val="50000"/>
                  </a:schemeClr>
                </a:solidFill>
              </a:rPr>
              <a:t> систему и удалить катетер</a:t>
            </a:r>
          </a:p>
          <a:p>
            <a:pPr marL="457200" lvl="0" indent="-457200" algn="just">
              <a:lnSpc>
                <a:spcPct val="150000"/>
              </a:lnSpc>
              <a:spcBef>
                <a:spcPct val="0"/>
              </a:spcBef>
              <a:buFont typeface="Wingdings" panose="05000000000000000000" pitchFamily="2" charset="2"/>
              <a:buChar char="Ø"/>
            </a:pPr>
            <a:r>
              <a:rPr lang="ru-RU" sz="2600" dirty="0">
                <a:solidFill>
                  <a:schemeClr val="accent1">
                    <a:lumMod val="50000"/>
                  </a:schemeClr>
                </a:solidFill>
              </a:rPr>
              <a:t>Сообщить лечащему врачу о возникновении осложнения при проведении </a:t>
            </a:r>
            <a:r>
              <a:rPr lang="ru-RU" sz="2600" dirty="0" err="1">
                <a:solidFill>
                  <a:schemeClr val="accent1">
                    <a:lumMod val="50000"/>
                  </a:schemeClr>
                </a:solidFill>
              </a:rPr>
              <a:t>инфузионной</a:t>
            </a:r>
            <a:r>
              <a:rPr lang="ru-RU" sz="2600" dirty="0">
                <a:solidFill>
                  <a:schemeClr val="accent1">
                    <a:lumMod val="50000"/>
                  </a:schemeClr>
                </a:solidFill>
              </a:rPr>
              <a:t> терапии</a:t>
            </a:r>
          </a:p>
          <a:p>
            <a:pPr marL="457200" lvl="0" indent="-457200" algn="just">
              <a:lnSpc>
                <a:spcPct val="150000"/>
              </a:lnSpc>
              <a:spcBef>
                <a:spcPct val="0"/>
              </a:spcBef>
              <a:buFont typeface="Wingdings" panose="05000000000000000000" pitchFamily="2" charset="2"/>
              <a:buChar char="Ø"/>
            </a:pPr>
            <a:r>
              <a:rPr lang="ru-RU" sz="2600" dirty="0">
                <a:solidFill>
                  <a:schemeClr val="accent1">
                    <a:lumMod val="50000"/>
                  </a:schemeClr>
                </a:solidFill>
              </a:rPr>
              <a:t>Зафиксировать осложнение в лист наблюдения за ПВК</a:t>
            </a:r>
          </a:p>
          <a:p>
            <a:pPr marL="457200" lvl="0" indent="-457200" algn="just">
              <a:lnSpc>
                <a:spcPct val="150000"/>
              </a:lnSpc>
              <a:spcBef>
                <a:spcPct val="0"/>
              </a:spcBef>
              <a:buFont typeface="Wingdings" panose="05000000000000000000" pitchFamily="2" charset="2"/>
              <a:buChar char="Ø"/>
            </a:pPr>
            <a:r>
              <a:rPr lang="ru-RU" sz="2600" dirty="0">
                <a:solidFill>
                  <a:schemeClr val="accent1">
                    <a:lumMod val="50000"/>
                  </a:schemeClr>
                </a:solidFill>
              </a:rPr>
              <a:t>Выполнить назначения врача</a:t>
            </a:r>
          </a:p>
        </p:txBody>
      </p:sp>
    </p:spTree>
    <p:extLst>
      <p:ext uri="{BB962C8B-B14F-4D97-AF65-F5344CB8AC3E}">
        <p14:creationId xmlns:p14="http://schemas.microsoft.com/office/powerpoint/2010/main" val="2077178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rPr>
              <a:t>Заключение</a:t>
            </a:r>
            <a:endParaRPr lang="ru-RU" dirty="0"/>
          </a:p>
        </p:txBody>
      </p:sp>
      <p:sp>
        <p:nvSpPr>
          <p:cNvPr id="3" name="Объект 2"/>
          <p:cNvSpPr>
            <a:spLocks noGrp="1"/>
          </p:cNvSpPr>
          <p:nvPr>
            <p:ph idx="1"/>
          </p:nvPr>
        </p:nvSpPr>
        <p:spPr/>
        <p:txBody>
          <a:bodyPr>
            <a:normAutofit/>
          </a:bodyPr>
          <a:lstStyle/>
          <a:p>
            <a:pPr lvl="0" indent="0" algn="just">
              <a:lnSpc>
                <a:spcPct val="120000"/>
              </a:lnSpc>
              <a:buNone/>
            </a:pPr>
            <a:r>
              <a:rPr lang="ru-RU" sz="2400" dirty="0">
                <a:solidFill>
                  <a:srgbClr val="5B9BD5">
                    <a:lumMod val="50000"/>
                  </a:srgbClr>
                </a:solidFill>
              </a:rPr>
              <a:t>Проведение </a:t>
            </a:r>
            <a:r>
              <a:rPr lang="ru-RU" sz="2400" dirty="0" err="1">
                <a:solidFill>
                  <a:srgbClr val="5B9BD5">
                    <a:lumMod val="50000"/>
                  </a:srgbClr>
                </a:solidFill>
              </a:rPr>
              <a:t>инфузионной</a:t>
            </a:r>
            <a:r>
              <a:rPr lang="ru-RU" sz="2400" dirty="0">
                <a:solidFill>
                  <a:srgbClr val="5B9BD5">
                    <a:lumMod val="50000"/>
                  </a:srgbClr>
                </a:solidFill>
              </a:rPr>
              <a:t> терапии через иглу должно рассматриваться как устаревшая технология, приводящая к высокому риску осложнений и увеличению профессиональных рисков для медицинского персонала.</a:t>
            </a:r>
            <a:endParaRPr lang="ru-RU" sz="2400" dirty="0">
              <a:solidFill>
                <a:srgbClr val="5B9BD5">
                  <a:lumMod val="50000"/>
                </a:srgbClr>
              </a:solidFill>
              <a:ea typeface="Times New Roman" panose="02020603050405020304" pitchFamily="18" charset="0"/>
            </a:endParaRPr>
          </a:p>
          <a:p>
            <a:pPr lvl="0" indent="0" algn="just">
              <a:lnSpc>
                <a:spcPct val="120000"/>
              </a:lnSpc>
              <a:buNone/>
            </a:pPr>
            <a:r>
              <a:rPr lang="ru-RU" sz="2400" dirty="0" err="1">
                <a:solidFill>
                  <a:srgbClr val="5B9BD5">
                    <a:lumMod val="50000"/>
                  </a:srgbClr>
                </a:solidFill>
                <a:ea typeface="Times New Roman" panose="02020603050405020304" pitchFamily="18" charset="0"/>
              </a:rPr>
              <a:t>Инфузионная</a:t>
            </a:r>
            <a:r>
              <a:rPr lang="ru-RU" sz="2400" dirty="0">
                <a:solidFill>
                  <a:srgbClr val="5B9BD5">
                    <a:lumMod val="50000"/>
                  </a:srgbClr>
                </a:solidFill>
                <a:ea typeface="Times New Roman" panose="02020603050405020304" pitchFamily="18" charset="0"/>
              </a:rPr>
              <a:t> терапия через периферический венозный катетер - неотъемлемая часть современного лечебного процесса.</a:t>
            </a:r>
          </a:p>
          <a:p>
            <a:pPr marL="0" lvl="0" indent="0" algn="just">
              <a:lnSpc>
                <a:spcPct val="100000"/>
              </a:lnSpc>
              <a:buNone/>
            </a:pPr>
            <a:r>
              <a:rPr lang="ru-RU" sz="2400" dirty="0">
                <a:solidFill>
                  <a:srgbClr val="5B9BD5">
                    <a:lumMod val="50000"/>
                  </a:srgbClr>
                </a:solidFill>
                <a:ea typeface="Times New Roman" panose="02020603050405020304" pitchFamily="18" charset="0"/>
              </a:rPr>
              <a:t>    Максимум внимания к выбору катетера, процессу его постановки и</a:t>
            </a:r>
          </a:p>
          <a:p>
            <a:pPr marL="0" lvl="0" indent="0" algn="just">
              <a:lnSpc>
                <a:spcPct val="100000"/>
              </a:lnSpc>
              <a:buNone/>
            </a:pPr>
            <a:r>
              <a:rPr lang="ru-RU" sz="2400" dirty="0">
                <a:solidFill>
                  <a:srgbClr val="5B9BD5">
                    <a:lumMod val="50000"/>
                  </a:srgbClr>
                </a:solidFill>
                <a:ea typeface="Times New Roman" panose="02020603050405020304" pitchFamily="18" charset="0"/>
              </a:rPr>
              <a:t>    качественный  уход за ним являются главными условиями успешного</a:t>
            </a:r>
          </a:p>
          <a:p>
            <a:pPr marL="0" lvl="0" indent="0" algn="just">
              <a:lnSpc>
                <a:spcPct val="100000"/>
              </a:lnSpc>
              <a:buNone/>
            </a:pPr>
            <a:r>
              <a:rPr lang="ru-RU" sz="2400" dirty="0">
                <a:solidFill>
                  <a:srgbClr val="5B9BD5">
                    <a:lumMod val="50000"/>
                  </a:srgbClr>
                </a:solidFill>
                <a:ea typeface="Times New Roman" panose="02020603050405020304" pitchFamily="18" charset="0"/>
              </a:rPr>
              <a:t>    лечения и профилактики катетер- ассоциированных осложнений</a:t>
            </a:r>
            <a:endParaRPr lang="ru-RU" sz="2400" dirty="0">
              <a:solidFill>
                <a:srgbClr val="5B9BD5">
                  <a:lumMod val="50000"/>
                </a:srgbClr>
              </a:solidFill>
            </a:endParaRPr>
          </a:p>
          <a:p>
            <a:pPr marL="0" indent="0">
              <a:buNone/>
            </a:pPr>
            <a:endParaRPr lang="ru-RU" dirty="0"/>
          </a:p>
        </p:txBody>
      </p:sp>
    </p:spTree>
    <p:extLst>
      <p:ext uri="{BB962C8B-B14F-4D97-AF65-F5344CB8AC3E}">
        <p14:creationId xmlns:p14="http://schemas.microsoft.com/office/powerpoint/2010/main" val="3490520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60792" y="2599945"/>
            <a:ext cx="6670416" cy="757130"/>
          </a:xfrm>
          <a:prstGeom prst="rect">
            <a:avLst/>
          </a:prstGeom>
        </p:spPr>
        <p:txBody>
          <a:bodyPr wrap="none">
            <a:spAutoFit/>
          </a:bodyPr>
          <a:lstStyle/>
          <a:p>
            <a:pPr lvl="0" algn="just">
              <a:lnSpc>
                <a:spcPct val="90000"/>
              </a:lnSpc>
              <a:spcBef>
                <a:spcPts val="1000"/>
              </a:spcBef>
            </a:pPr>
            <a:r>
              <a:rPr lang="ru-RU" sz="4800" dirty="0">
                <a:solidFill>
                  <a:srgbClr val="5B9BD5">
                    <a:lumMod val="50000"/>
                  </a:srgbClr>
                </a:solidFill>
              </a:rPr>
              <a:t>Благодарю за внимание</a:t>
            </a: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2871" y="982477"/>
            <a:ext cx="2505673" cy="4749196"/>
          </a:xfrm>
          <a:prstGeom prst="rect">
            <a:avLst/>
          </a:prstGeom>
        </p:spPr>
      </p:pic>
    </p:spTree>
    <p:extLst>
      <p:ext uri="{BB962C8B-B14F-4D97-AF65-F5344CB8AC3E}">
        <p14:creationId xmlns:p14="http://schemas.microsoft.com/office/powerpoint/2010/main" val="310972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0" y="304800"/>
            <a:ext cx="10708640" cy="2610843"/>
          </a:xfrm>
          <a:prstGeom prst="rect">
            <a:avLst/>
          </a:prstGeom>
        </p:spPr>
        <p:txBody>
          <a:bodyPr wrap="square">
            <a:spAutoFit/>
          </a:bodyPr>
          <a:lstStyle/>
          <a:p>
            <a:pPr lvl="0" algn="just">
              <a:lnSpc>
                <a:spcPct val="150000"/>
              </a:lnSpc>
              <a:spcBef>
                <a:spcPct val="0"/>
              </a:spcBef>
            </a:pPr>
            <a:r>
              <a:rPr lang="ru-RU" sz="2800" dirty="0">
                <a:solidFill>
                  <a:schemeClr val="accent1">
                    <a:lumMod val="50000"/>
                  </a:schemeClr>
                </a:solidFill>
                <a:cs typeface="Arial" panose="020B0604020202020204" pitchFamily="34" charset="0"/>
              </a:rPr>
              <a:t>За один год в мире устанавливается свыше 500 миллионов периферических венозных катетеров. </a:t>
            </a:r>
            <a:r>
              <a:rPr lang="ru-RU" sz="2800" dirty="0">
                <a:solidFill>
                  <a:schemeClr val="accent1">
                    <a:lumMod val="50000"/>
                  </a:schemeClr>
                </a:solidFill>
                <a:ea typeface="Times New Roman" panose="02020603050405020304" pitchFamily="18" charset="0"/>
                <a:cs typeface="Times New Roman" panose="02020603050405020304" pitchFamily="18" charset="0"/>
              </a:rPr>
              <a:t>Внутривенные </a:t>
            </a:r>
            <a:r>
              <a:rPr lang="ru-RU" sz="2800" dirty="0" err="1">
                <a:solidFill>
                  <a:schemeClr val="accent1">
                    <a:lumMod val="50000"/>
                  </a:schemeClr>
                </a:solidFill>
                <a:ea typeface="Times New Roman" panose="02020603050405020304" pitchFamily="18" charset="0"/>
                <a:cs typeface="Times New Roman" panose="02020603050405020304" pitchFamily="18" charset="0"/>
              </a:rPr>
              <a:t>инфузии</a:t>
            </a:r>
            <a:r>
              <a:rPr lang="ru-RU" sz="2800" dirty="0">
                <a:solidFill>
                  <a:schemeClr val="accent1">
                    <a:lumMod val="50000"/>
                  </a:schemeClr>
                </a:solidFill>
                <a:ea typeface="Times New Roman" panose="02020603050405020304" pitchFamily="18" charset="0"/>
                <a:cs typeface="Times New Roman" panose="02020603050405020304" pitchFamily="18" charset="0"/>
              </a:rPr>
              <a:t> получают более 50% больных. Более 70% стационарных больных требуется катетеризация периферических вен</a:t>
            </a:r>
            <a:endParaRPr lang="ru-RU" sz="2800" dirty="0">
              <a:solidFill>
                <a:schemeClr val="accent1">
                  <a:lumMod val="50000"/>
                </a:schemeClr>
              </a:solidFill>
              <a:cs typeface="Arial" panose="020B0604020202020204"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5134" y="4111687"/>
            <a:ext cx="1856882" cy="2746313"/>
          </a:xfrm>
          <a:prstGeom prst="rect">
            <a:avLst/>
          </a:prstGeom>
        </p:spPr>
      </p:pic>
    </p:spTree>
    <p:extLst>
      <p:ext uri="{BB962C8B-B14F-4D97-AF65-F5344CB8AC3E}">
        <p14:creationId xmlns:p14="http://schemas.microsoft.com/office/powerpoint/2010/main" val="18800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cs typeface="Arial" panose="020B0604020202020204" pitchFamily="34" charset="0"/>
              </a:rPr>
              <a:t>Преимущества проведения внутривенной терапии через ПВК</a:t>
            </a:r>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83011" y="1387501"/>
            <a:ext cx="2289175" cy="2274005"/>
          </a:xfrm>
          <a:prstGeom prst="rect">
            <a:avLst/>
          </a:prstGeom>
        </p:spPr>
      </p:pic>
      <p:sp>
        <p:nvSpPr>
          <p:cNvPr id="5" name="Прямоугольник 4"/>
          <p:cNvSpPr/>
          <p:nvPr/>
        </p:nvSpPr>
        <p:spPr>
          <a:xfrm>
            <a:off x="6954883" y="3661506"/>
            <a:ext cx="4145429" cy="590931"/>
          </a:xfrm>
          <a:prstGeom prst="rect">
            <a:avLst/>
          </a:prstGeom>
        </p:spPr>
        <p:txBody>
          <a:bodyPr wrap="square">
            <a:spAutoFit/>
          </a:bodyPr>
          <a:lstStyle/>
          <a:p>
            <a:pPr algn="ctr">
              <a:lnSpc>
                <a:spcPct val="90000"/>
              </a:lnSpc>
              <a:spcBef>
                <a:spcPct val="0"/>
              </a:spcBef>
            </a:pPr>
            <a:r>
              <a:rPr lang="ru-RU" b="1" dirty="0">
                <a:solidFill>
                  <a:srgbClr val="1F497D"/>
                </a:solidFill>
                <a:ea typeface="Calibri"/>
                <a:cs typeface="Arial" panose="020B0604020202020204" pitchFamily="34" charset="0"/>
              </a:rPr>
              <a:t>быстрое эффективное введение лекарственных препаратов</a:t>
            </a:r>
            <a:endParaRPr lang="ru-RU" b="1" dirty="0">
              <a:solidFill>
                <a:srgbClr val="1F497D"/>
              </a:solidFill>
              <a:cs typeface="Arial" panose="020B0604020202020204" pitchFamily="34" charset="0"/>
            </a:endParaRP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5152" y="1472852"/>
            <a:ext cx="2365453" cy="2188654"/>
          </a:xfrm>
          <a:prstGeom prst="rect">
            <a:avLst/>
          </a:prstGeom>
        </p:spPr>
      </p:pic>
      <p:sp>
        <p:nvSpPr>
          <p:cNvPr id="7" name="Прямоугольник 6"/>
          <p:cNvSpPr/>
          <p:nvPr/>
        </p:nvSpPr>
        <p:spPr>
          <a:xfrm>
            <a:off x="2135396" y="3661506"/>
            <a:ext cx="2039789" cy="369332"/>
          </a:xfrm>
          <a:prstGeom prst="rect">
            <a:avLst/>
          </a:prstGeom>
        </p:spPr>
        <p:txBody>
          <a:bodyPr wrap="none">
            <a:spAutoFit/>
          </a:bodyPr>
          <a:lstStyle/>
          <a:p>
            <a:pPr algn="ctr"/>
            <a:r>
              <a:rPr lang="ru-RU" b="1" dirty="0">
                <a:solidFill>
                  <a:srgbClr val="1F497D"/>
                </a:solidFill>
                <a:ea typeface="Calibri"/>
                <a:cs typeface="Arial" panose="020B0604020202020204" pitchFamily="34" charset="0"/>
              </a:rPr>
              <a:t>надежный доступ</a:t>
            </a:r>
            <a:endParaRPr lang="ru-RU" b="1" dirty="0">
              <a:solidFill>
                <a:srgbClr val="1F497D"/>
              </a:solidFill>
              <a:cs typeface="Arial" panose="020B0604020202020204" pitchFamily="34" charset="0"/>
            </a:endParaRPr>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9563" y="4574340"/>
            <a:ext cx="2406571" cy="1887420"/>
          </a:xfrm>
          <a:prstGeom prst="rect">
            <a:avLst/>
          </a:prstGeom>
        </p:spPr>
      </p:pic>
      <p:sp>
        <p:nvSpPr>
          <p:cNvPr id="9" name="Текст 7"/>
          <p:cNvSpPr txBox="1">
            <a:spLocks/>
          </p:cNvSpPr>
          <p:nvPr/>
        </p:nvSpPr>
        <p:spPr>
          <a:xfrm>
            <a:off x="1527848" y="6532183"/>
            <a:ext cx="3810000" cy="242046"/>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ru-RU" sz="1800" b="1" dirty="0">
                <a:solidFill>
                  <a:srgbClr val="1F497D"/>
                </a:solidFill>
                <a:latin typeface="Calibri" panose="020F0502020204030204"/>
                <a:ea typeface="Calibri"/>
                <a:cs typeface="Arial" panose="020B0604020202020204" pitchFamily="34" charset="0"/>
              </a:rPr>
              <a:t>экономия время</a:t>
            </a:r>
            <a:endParaRPr lang="ru-RU" sz="1800" b="1" dirty="0">
              <a:solidFill>
                <a:srgbClr val="1F497D"/>
              </a:solidFill>
              <a:latin typeface="Calibri" panose="020F0502020204030204"/>
              <a:cs typeface="Arial" panose="020B0604020202020204" pitchFamily="34" charset="0"/>
            </a:endParaRPr>
          </a:p>
          <a:p>
            <a:pPr>
              <a:defRPr/>
            </a:pPr>
            <a:endParaRPr lang="ru-RU" sz="1600" b="1" dirty="0">
              <a:solidFill>
                <a:srgbClr val="1F497D"/>
              </a:solidFill>
              <a:latin typeface="Arial"/>
            </a:endParaRPr>
          </a:p>
        </p:txBody>
      </p:sp>
      <p:pic>
        <p:nvPicPr>
          <p:cNvPr id="10" name="Рисунок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40952" y="4376699"/>
            <a:ext cx="2513687" cy="1970818"/>
          </a:xfrm>
          <a:prstGeom prst="rect">
            <a:avLst/>
          </a:prstGeom>
        </p:spPr>
      </p:pic>
      <p:sp>
        <p:nvSpPr>
          <p:cNvPr id="11" name="Прямоугольник 10"/>
          <p:cNvSpPr/>
          <p:nvPr/>
        </p:nvSpPr>
        <p:spPr>
          <a:xfrm>
            <a:off x="7993085" y="6347517"/>
            <a:ext cx="2069028" cy="369332"/>
          </a:xfrm>
          <a:prstGeom prst="rect">
            <a:avLst/>
          </a:prstGeom>
        </p:spPr>
        <p:txBody>
          <a:bodyPr wrap="none">
            <a:spAutoFit/>
          </a:bodyPr>
          <a:lstStyle/>
          <a:p>
            <a:pPr algn="ctr">
              <a:spcBef>
                <a:spcPts val="600"/>
              </a:spcBef>
              <a:buClr>
                <a:srgbClr val="FE8637"/>
              </a:buClr>
              <a:buSzPct val="70000"/>
            </a:pPr>
            <a:r>
              <a:rPr lang="ru-RU" b="1" dirty="0">
                <a:solidFill>
                  <a:srgbClr val="1F497D"/>
                </a:solidFill>
                <a:ea typeface="Calibri"/>
                <a:cs typeface="Arial" panose="020B0604020202020204" pitchFamily="34" charset="0"/>
              </a:rPr>
              <a:t>комфорт пациента</a:t>
            </a:r>
            <a:endParaRPr lang="ru-RU" b="1" dirty="0">
              <a:solidFill>
                <a:srgbClr val="1F497D"/>
              </a:solidFill>
              <a:cs typeface="Arial" panose="020B0604020202020204" pitchFamily="34" charset="0"/>
            </a:endParaRPr>
          </a:p>
        </p:txBody>
      </p:sp>
    </p:spTree>
    <p:extLst>
      <p:ext uri="{BB962C8B-B14F-4D97-AF65-F5344CB8AC3E}">
        <p14:creationId xmlns:p14="http://schemas.microsoft.com/office/powerpoint/2010/main" val="18784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cs typeface="Arial" panose="020B0604020202020204" pitchFamily="34" charset="0"/>
              </a:rPr>
              <a:t>Показания для установки ПВК</a:t>
            </a:r>
            <a:endParaRPr lang="ru-RU" dirty="0"/>
          </a:p>
        </p:txBody>
      </p:sp>
      <p:sp>
        <p:nvSpPr>
          <p:cNvPr id="3" name="Объект 2"/>
          <p:cNvSpPr>
            <a:spLocks noGrp="1"/>
          </p:cNvSpPr>
          <p:nvPr>
            <p:ph idx="1"/>
          </p:nvPr>
        </p:nvSpPr>
        <p:spPr/>
        <p:txBody>
          <a:bodyPr>
            <a:normAutofit/>
          </a:bodyPr>
          <a:lstStyle/>
          <a:p>
            <a:pPr marL="285750" lvl="0" indent="-285750" algn="just">
              <a:lnSpc>
                <a:spcPct val="150000"/>
              </a:lnSpc>
              <a:spcBef>
                <a:spcPct val="0"/>
              </a:spcBef>
              <a:buFont typeface="Wingdings" panose="05000000000000000000" pitchFamily="2" charset="2"/>
              <a:buChar char="Ø"/>
            </a:pPr>
            <a:r>
              <a:rPr lang="ru-RU" dirty="0">
                <a:solidFill>
                  <a:schemeClr val="accent1">
                    <a:lumMod val="50000"/>
                  </a:schemeClr>
                </a:solidFill>
              </a:rPr>
              <a:t> </a:t>
            </a:r>
            <a:r>
              <a:rPr lang="ru-RU" sz="2400" dirty="0">
                <a:solidFill>
                  <a:schemeClr val="accent1">
                    <a:lumMod val="50000"/>
                  </a:schemeClr>
                </a:solidFill>
              </a:rPr>
              <a:t>Проведение краткосрочных или длительных </a:t>
            </a:r>
            <a:r>
              <a:rPr lang="ru-RU" sz="2400" dirty="0" err="1">
                <a:solidFill>
                  <a:schemeClr val="accent1">
                    <a:lumMod val="50000"/>
                  </a:schemeClr>
                </a:solidFill>
              </a:rPr>
              <a:t>инфузий</a:t>
            </a:r>
            <a:r>
              <a:rPr lang="ru-RU" sz="2400" dirty="0">
                <a:solidFill>
                  <a:schemeClr val="accent1">
                    <a:lumMod val="50000"/>
                  </a:schemeClr>
                </a:solidFill>
              </a:rPr>
              <a:t> пациентам, которые</a:t>
            </a:r>
          </a:p>
          <a:p>
            <a:pPr marL="0" lvl="0" indent="0" algn="just">
              <a:lnSpc>
                <a:spcPct val="150000"/>
              </a:lnSpc>
              <a:spcBef>
                <a:spcPct val="0"/>
              </a:spcBef>
              <a:buNone/>
            </a:pPr>
            <a:r>
              <a:rPr lang="ru-RU" sz="2400" dirty="0">
                <a:solidFill>
                  <a:schemeClr val="accent1">
                    <a:lumMod val="50000"/>
                  </a:schemeClr>
                </a:solidFill>
              </a:rPr>
              <a:t>не в состоянии принимать необходимое количество жидкости перорально</a:t>
            </a:r>
          </a:p>
          <a:p>
            <a:pPr marL="0" lvl="0" indent="0" algn="just">
              <a:lnSpc>
                <a:spcPct val="150000"/>
              </a:lnSpc>
              <a:spcBef>
                <a:spcPct val="0"/>
              </a:spcBef>
              <a:buNone/>
            </a:pPr>
            <a:r>
              <a:rPr lang="ru-RU" sz="2400" dirty="0">
                <a:solidFill>
                  <a:schemeClr val="accent1">
                    <a:lumMod val="50000"/>
                  </a:schemeClr>
                </a:solidFill>
              </a:rPr>
              <a:t>или другими способами парентерального введения</a:t>
            </a:r>
          </a:p>
          <a:p>
            <a:pPr marL="285750" lvl="0" indent="-285750" algn="just">
              <a:lnSpc>
                <a:spcPct val="150000"/>
              </a:lnSpc>
              <a:spcBef>
                <a:spcPct val="0"/>
              </a:spcBef>
              <a:buFont typeface="Wingdings" panose="05000000000000000000" pitchFamily="2" charset="2"/>
              <a:buChar char="Ø"/>
            </a:pPr>
            <a:r>
              <a:rPr lang="ru-RU" sz="2400" dirty="0">
                <a:solidFill>
                  <a:schemeClr val="accent1">
                    <a:lumMod val="50000"/>
                  </a:schemeClr>
                </a:solidFill>
              </a:rPr>
              <a:t> Поддержание объема циркулирующей крови</a:t>
            </a:r>
          </a:p>
          <a:p>
            <a:pPr marL="285750" lvl="0" indent="-285750" algn="just">
              <a:lnSpc>
                <a:spcPct val="150000"/>
              </a:lnSpc>
              <a:spcBef>
                <a:spcPct val="0"/>
              </a:spcBef>
              <a:buFont typeface="Wingdings" panose="05000000000000000000" pitchFamily="2" charset="2"/>
              <a:buChar char="Ø"/>
            </a:pPr>
            <a:r>
              <a:rPr lang="ru-RU" sz="2400" dirty="0">
                <a:solidFill>
                  <a:schemeClr val="accent1">
                    <a:lumMod val="50000"/>
                  </a:schemeClr>
                </a:solidFill>
              </a:rPr>
              <a:t> Восполнение объема циркулирующей крови</a:t>
            </a:r>
          </a:p>
          <a:p>
            <a:pPr marL="285750" lvl="0" indent="-285750" algn="just">
              <a:lnSpc>
                <a:spcPct val="150000"/>
              </a:lnSpc>
              <a:spcBef>
                <a:spcPct val="0"/>
              </a:spcBef>
              <a:buFont typeface="Wingdings" panose="05000000000000000000" pitchFamily="2" charset="2"/>
              <a:buChar char="Ø"/>
            </a:pPr>
            <a:r>
              <a:rPr lang="ru-RU" sz="2400" dirty="0">
                <a:solidFill>
                  <a:schemeClr val="accent1">
                    <a:lumMod val="50000"/>
                  </a:schemeClr>
                </a:solidFill>
              </a:rPr>
              <a:t> Переливание крови или её компонентов</a:t>
            </a:r>
          </a:p>
          <a:p>
            <a:pPr marL="0" lvl="0" indent="0" algn="just">
              <a:lnSpc>
                <a:spcPct val="110000"/>
              </a:lnSpc>
              <a:spcBef>
                <a:spcPct val="0"/>
              </a:spcBef>
              <a:buNone/>
            </a:pPr>
            <a:endParaRPr lang="ru-RU" dirty="0"/>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7402" y="3628512"/>
            <a:ext cx="4749196" cy="3029975"/>
          </a:xfrm>
          <a:prstGeom prst="rect">
            <a:avLst/>
          </a:prstGeom>
        </p:spPr>
      </p:pic>
    </p:spTree>
    <p:extLst>
      <p:ext uri="{BB962C8B-B14F-4D97-AF65-F5344CB8AC3E}">
        <p14:creationId xmlns:p14="http://schemas.microsoft.com/office/powerpoint/2010/main" val="301303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solidFill>
                  <a:srgbClr val="C00000"/>
                </a:solidFill>
                <a:latin typeface="Calibri" panose="020F0502020204030204"/>
                <a:cs typeface="Arial" panose="020B0604020202020204" pitchFamily="34" charset="0"/>
              </a:rPr>
              <a:t>Показания для установки ПВК</a:t>
            </a:r>
            <a:endParaRPr lang="ru-RU" dirty="0"/>
          </a:p>
        </p:txBody>
      </p:sp>
      <p:sp>
        <p:nvSpPr>
          <p:cNvPr id="3" name="Объект 2"/>
          <p:cNvSpPr>
            <a:spLocks noGrp="1"/>
          </p:cNvSpPr>
          <p:nvPr>
            <p:ph idx="1"/>
          </p:nvPr>
        </p:nvSpPr>
        <p:spPr/>
        <p:txBody>
          <a:bodyPr>
            <a:normAutofit/>
          </a:bodyPr>
          <a:lstStyle/>
          <a:p>
            <a:pPr marL="285750" lvl="0" indent="-285750" algn="just">
              <a:lnSpc>
                <a:spcPct val="150000"/>
              </a:lnSpc>
              <a:spcBef>
                <a:spcPct val="0"/>
              </a:spcBef>
              <a:buFont typeface="Wingdings" panose="05000000000000000000" pitchFamily="2" charset="2"/>
              <a:buChar char="Ø"/>
            </a:pPr>
            <a:r>
              <a:rPr lang="ru-RU" sz="2400" dirty="0">
                <a:solidFill>
                  <a:srgbClr val="5B9BD5">
                    <a:lumMod val="50000"/>
                  </a:srgbClr>
                </a:solidFill>
              </a:rPr>
              <a:t> Проведение парентерального питания</a:t>
            </a:r>
          </a:p>
          <a:p>
            <a:pPr marL="285750" lvl="0" indent="-285750" algn="just">
              <a:lnSpc>
                <a:spcPct val="150000"/>
              </a:lnSpc>
              <a:spcBef>
                <a:spcPct val="0"/>
              </a:spcBef>
              <a:buFont typeface="Wingdings" panose="05000000000000000000" pitchFamily="2" charset="2"/>
              <a:buChar char="Ø"/>
            </a:pPr>
            <a:r>
              <a:rPr lang="ru-RU" sz="2400" dirty="0">
                <a:solidFill>
                  <a:srgbClr val="5B9BD5">
                    <a:lumMod val="50000"/>
                  </a:srgbClr>
                </a:solidFill>
              </a:rPr>
              <a:t> Обеспечение и поддержание венозного доступа в экстренных ситуациях</a:t>
            </a:r>
          </a:p>
          <a:p>
            <a:pPr marL="285750" lvl="0" indent="-285750" algn="just">
              <a:lnSpc>
                <a:spcPct val="150000"/>
              </a:lnSpc>
              <a:spcBef>
                <a:spcPct val="0"/>
              </a:spcBef>
              <a:buFont typeface="Wingdings" panose="05000000000000000000" pitchFamily="2" charset="2"/>
              <a:buChar char="Ø"/>
            </a:pPr>
            <a:r>
              <a:rPr lang="ru-RU" sz="2400" dirty="0">
                <a:solidFill>
                  <a:srgbClr val="5B9BD5">
                    <a:lumMod val="50000"/>
                  </a:srgbClr>
                </a:solidFill>
              </a:rPr>
              <a:t> Обезболивание</a:t>
            </a:r>
          </a:p>
          <a:p>
            <a:pPr marL="285750" lvl="0" indent="-285750" algn="just">
              <a:lnSpc>
                <a:spcPct val="150000"/>
              </a:lnSpc>
              <a:spcBef>
                <a:spcPct val="0"/>
              </a:spcBef>
              <a:buFont typeface="Wingdings" panose="05000000000000000000" pitchFamily="2" charset="2"/>
              <a:buChar char="Ø"/>
            </a:pPr>
            <a:r>
              <a:rPr lang="ru-RU" sz="2400" dirty="0">
                <a:solidFill>
                  <a:srgbClr val="5B9BD5">
                    <a:lumMod val="50000"/>
                  </a:srgbClr>
                </a:solidFill>
              </a:rPr>
              <a:t> </a:t>
            </a:r>
            <a:r>
              <a:rPr lang="ru-RU" sz="2400" dirty="0" err="1">
                <a:solidFill>
                  <a:srgbClr val="5B9BD5">
                    <a:lumMod val="50000"/>
                  </a:srgbClr>
                </a:solidFill>
              </a:rPr>
              <a:t>Болюсное</a:t>
            </a:r>
            <a:r>
              <a:rPr lang="ru-RU" sz="2400" dirty="0">
                <a:solidFill>
                  <a:srgbClr val="5B9BD5">
                    <a:lumMod val="50000"/>
                  </a:srgbClr>
                </a:solidFill>
              </a:rPr>
              <a:t> введение лекарственных препаратов и растворов в лечебных</a:t>
            </a:r>
          </a:p>
          <a:p>
            <a:pPr marL="0" lvl="0" indent="0" algn="just">
              <a:lnSpc>
                <a:spcPct val="150000"/>
              </a:lnSpc>
              <a:spcBef>
                <a:spcPct val="0"/>
              </a:spcBef>
              <a:buNone/>
            </a:pPr>
            <a:r>
              <a:rPr lang="ru-RU" sz="2400" dirty="0">
                <a:solidFill>
                  <a:srgbClr val="5B9BD5">
                    <a:lumMod val="50000"/>
                  </a:srgbClr>
                </a:solidFill>
              </a:rPr>
              <a:t>и диагностических целях</a:t>
            </a:r>
          </a:p>
          <a:p>
            <a:pPr marL="0" indent="0">
              <a:buNone/>
            </a:pPr>
            <a:endParaRPr lang="ru-RU" dirty="0"/>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4001294"/>
            <a:ext cx="4635500" cy="2714784"/>
          </a:xfrm>
          <a:prstGeom prst="rect">
            <a:avLst/>
          </a:prstGeom>
        </p:spPr>
      </p:pic>
    </p:spTree>
    <p:extLst>
      <p:ext uri="{BB962C8B-B14F-4D97-AF65-F5344CB8AC3E}">
        <p14:creationId xmlns:p14="http://schemas.microsoft.com/office/powerpoint/2010/main" val="281029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solidFill>
                  <a:srgbClr val="C00000"/>
                </a:solidFill>
                <a:latin typeface="+mn-lt"/>
              </a:rPr>
              <a:t>Критерии выбора вены</a:t>
            </a:r>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00223" y="1606241"/>
            <a:ext cx="5117861" cy="4729163"/>
          </a:xfrm>
          <a:prstGeom prst="rect">
            <a:avLst/>
          </a:prstGeom>
        </p:spPr>
      </p:pic>
      <p:sp>
        <p:nvSpPr>
          <p:cNvPr id="5" name="Прямоугольник 4"/>
          <p:cNvSpPr/>
          <p:nvPr/>
        </p:nvSpPr>
        <p:spPr>
          <a:xfrm>
            <a:off x="651554" y="1441757"/>
            <a:ext cx="6096000" cy="4524315"/>
          </a:xfrm>
          <a:prstGeom prst="rect">
            <a:avLst/>
          </a:prstGeom>
        </p:spPr>
        <p:txBody>
          <a:bodyPr>
            <a:spAutoFit/>
          </a:bodyPr>
          <a:lstStyle/>
          <a:p>
            <a:pPr marL="457200" lvl="0" indent="-457200">
              <a:spcBef>
                <a:spcPct val="0"/>
              </a:spcBef>
              <a:buFont typeface="Wingdings" panose="05000000000000000000" pitchFamily="2" charset="2"/>
              <a:buChar char="Ø"/>
            </a:pPr>
            <a:r>
              <a:rPr lang="ru-RU" sz="2400" dirty="0">
                <a:solidFill>
                  <a:srgbClr val="1F497D"/>
                </a:solidFill>
              </a:rPr>
              <a:t>Дистальные вены</a:t>
            </a:r>
          </a:p>
          <a:p>
            <a:pPr marL="457200" lvl="0" indent="-457200">
              <a:spcBef>
                <a:spcPct val="0"/>
              </a:spcBef>
              <a:buFont typeface="Wingdings" panose="05000000000000000000" pitchFamily="2" charset="2"/>
              <a:buChar char="Ø"/>
            </a:pPr>
            <a:endParaRPr lang="ru-RU" sz="2400" dirty="0">
              <a:solidFill>
                <a:srgbClr val="1F497D"/>
              </a:solidFill>
            </a:endParaRPr>
          </a:p>
          <a:p>
            <a:pPr marL="457200" lvl="0" indent="-457200">
              <a:spcBef>
                <a:spcPct val="0"/>
              </a:spcBef>
              <a:buFont typeface="Wingdings" panose="05000000000000000000" pitchFamily="2" charset="2"/>
              <a:buChar char="Ø"/>
            </a:pPr>
            <a:r>
              <a:rPr lang="ru-RU" sz="2400" dirty="0">
                <a:solidFill>
                  <a:srgbClr val="1F497D"/>
                </a:solidFill>
              </a:rPr>
              <a:t>Крупные, мягкие, эластичные вены с хорошим наполнением </a:t>
            </a:r>
          </a:p>
          <a:p>
            <a:pPr marL="457200" lvl="0" indent="-457200">
              <a:spcBef>
                <a:spcPct val="0"/>
              </a:spcBef>
              <a:buFont typeface="Wingdings" panose="05000000000000000000" pitchFamily="2" charset="2"/>
              <a:buChar char="Ø"/>
            </a:pPr>
            <a:r>
              <a:rPr lang="ru-RU" sz="2400" dirty="0">
                <a:solidFill>
                  <a:srgbClr val="1F497D"/>
                </a:solidFill>
              </a:rPr>
              <a:t>Прямые вены</a:t>
            </a:r>
          </a:p>
          <a:p>
            <a:pPr lvl="0">
              <a:spcBef>
                <a:spcPct val="0"/>
              </a:spcBef>
            </a:pPr>
            <a:endParaRPr lang="ru-RU" sz="2400" dirty="0">
              <a:solidFill>
                <a:srgbClr val="1F497D"/>
              </a:solidFill>
            </a:endParaRPr>
          </a:p>
          <a:p>
            <a:pPr marL="457200" lvl="0" indent="-457200">
              <a:spcBef>
                <a:spcPct val="0"/>
              </a:spcBef>
              <a:buFont typeface="Wingdings" panose="05000000000000000000" pitchFamily="2" charset="2"/>
              <a:buChar char="Ø"/>
            </a:pPr>
            <a:r>
              <a:rPr lang="ru-RU" sz="2400" dirty="0">
                <a:solidFill>
                  <a:srgbClr val="1F497D"/>
                </a:solidFill>
              </a:rPr>
              <a:t>Вены на </a:t>
            </a:r>
            <a:r>
              <a:rPr lang="ru-RU" sz="2400" dirty="0" err="1">
                <a:solidFill>
                  <a:srgbClr val="1F497D"/>
                </a:solidFill>
              </a:rPr>
              <a:t>недоминирующей</a:t>
            </a:r>
            <a:r>
              <a:rPr lang="ru-RU" sz="2400" dirty="0">
                <a:solidFill>
                  <a:srgbClr val="1F497D"/>
                </a:solidFill>
              </a:rPr>
              <a:t> руке</a:t>
            </a:r>
          </a:p>
          <a:p>
            <a:pPr marL="457200" lvl="0" indent="-457200">
              <a:spcBef>
                <a:spcPct val="0"/>
              </a:spcBef>
              <a:buFont typeface="Wingdings" panose="05000000000000000000" pitchFamily="2" charset="2"/>
              <a:buChar char="Ø"/>
            </a:pPr>
            <a:endParaRPr lang="ru-RU" sz="2400" dirty="0">
              <a:solidFill>
                <a:srgbClr val="1F497D"/>
              </a:solidFill>
            </a:endParaRPr>
          </a:p>
          <a:p>
            <a:pPr marL="457200" lvl="0" indent="-457200">
              <a:spcBef>
                <a:spcPct val="0"/>
              </a:spcBef>
              <a:buFont typeface="Wingdings" panose="05000000000000000000" pitchFamily="2" charset="2"/>
              <a:buChar char="Ø"/>
            </a:pPr>
            <a:r>
              <a:rPr lang="ru-RU" sz="2400" dirty="0">
                <a:solidFill>
                  <a:srgbClr val="1F497D"/>
                </a:solidFill>
              </a:rPr>
              <a:t>Вены на противоположной стороне от хирургического вмешательства</a:t>
            </a:r>
          </a:p>
          <a:p>
            <a:pPr marL="457200" lvl="0" indent="-457200">
              <a:spcBef>
                <a:spcPct val="0"/>
              </a:spcBef>
              <a:buFont typeface="Wingdings" panose="05000000000000000000" pitchFamily="2" charset="2"/>
              <a:buChar char="Ø"/>
            </a:pPr>
            <a:endParaRPr lang="ru-RU" sz="2400" dirty="0">
              <a:solidFill>
                <a:srgbClr val="1F497D"/>
              </a:solidFill>
            </a:endParaRPr>
          </a:p>
          <a:p>
            <a:pPr lvl="0">
              <a:spcBef>
                <a:spcPct val="0"/>
              </a:spcBef>
            </a:pPr>
            <a:endParaRPr lang="ru-RU" sz="2400" dirty="0">
              <a:solidFill>
                <a:srgbClr val="1F497D"/>
              </a:solidFill>
            </a:endParaRPr>
          </a:p>
        </p:txBody>
      </p:sp>
    </p:spTree>
    <p:extLst>
      <p:ext uri="{BB962C8B-B14F-4D97-AF65-F5344CB8AC3E}">
        <p14:creationId xmlns:p14="http://schemas.microsoft.com/office/powerpoint/2010/main" val="319755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a:spcBef>
                <a:spcPts val="1000"/>
              </a:spcBef>
            </a:pPr>
            <a:r>
              <a:rPr lang="ru-RU" sz="3600" dirty="0">
                <a:solidFill>
                  <a:srgbClr val="C00000"/>
                </a:solidFill>
                <a:latin typeface="Calibri" panose="020F0502020204030204"/>
                <a:ea typeface="+mn-ea"/>
                <a:cs typeface="+mn-cs"/>
              </a:rPr>
              <a:t>Вены, не рекомендованные к использованию</a:t>
            </a:r>
            <a:br>
              <a:rPr lang="ru-RU" sz="3600" dirty="0">
                <a:solidFill>
                  <a:srgbClr val="C00000"/>
                </a:solidFill>
                <a:latin typeface="Calibri" panose="020F0502020204030204"/>
                <a:ea typeface="+mn-ea"/>
                <a:cs typeface="+mn-cs"/>
              </a:rPr>
            </a:br>
            <a:r>
              <a:rPr lang="ru-RU" sz="3600" dirty="0">
                <a:solidFill>
                  <a:srgbClr val="C00000"/>
                </a:solidFill>
                <a:latin typeface="Calibri" panose="020F0502020204030204"/>
                <a:ea typeface="+mn-ea"/>
                <a:cs typeface="+mn-cs"/>
              </a:rPr>
              <a:t>при постановке ПВК:</a:t>
            </a:r>
            <a:br>
              <a:rPr lang="ru-RU" sz="3600" dirty="0">
                <a:solidFill>
                  <a:prstClr val="black"/>
                </a:solidFill>
                <a:latin typeface="Calibri" panose="020F0502020204030204"/>
                <a:ea typeface="+mn-ea"/>
                <a:cs typeface="+mn-cs"/>
              </a:rPr>
            </a:br>
            <a:endParaRPr lang="ru-RU" sz="3600" dirty="0"/>
          </a:p>
        </p:txBody>
      </p:sp>
      <p:sp>
        <p:nvSpPr>
          <p:cNvPr id="3" name="Объект 2"/>
          <p:cNvSpPr>
            <a:spLocks noGrp="1"/>
          </p:cNvSpPr>
          <p:nvPr>
            <p:ph idx="1"/>
          </p:nvPr>
        </p:nvSpPr>
        <p:spPr/>
        <p:txBody>
          <a:bodyPr>
            <a:normAutofit fontScale="25000" lnSpcReduction="20000"/>
          </a:bodyPr>
          <a:lstStyle/>
          <a:p>
            <a:pPr marL="457200" lvl="0" indent="-457200" algn="just">
              <a:lnSpc>
                <a:spcPct val="150000"/>
              </a:lnSpc>
              <a:spcBef>
                <a:spcPct val="0"/>
              </a:spcBef>
              <a:buFont typeface="Wingdings" panose="05000000000000000000" pitchFamily="2" charset="2"/>
              <a:buChar char="Ø"/>
            </a:pPr>
            <a:r>
              <a:rPr lang="ru-RU" sz="9600" dirty="0">
                <a:solidFill>
                  <a:schemeClr val="accent1">
                    <a:lumMod val="50000"/>
                  </a:schemeClr>
                </a:solidFill>
              </a:rPr>
              <a:t>Вены нижних конечностей</a:t>
            </a:r>
          </a:p>
          <a:p>
            <a:pPr marL="457200" lvl="0" indent="-457200" algn="just">
              <a:lnSpc>
                <a:spcPct val="150000"/>
              </a:lnSpc>
              <a:spcBef>
                <a:spcPct val="0"/>
              </a:spcBef>
              <a:buFont typeface="Wingdings" panose="05000000000000000000" pitchFamily="2" charset="2"/>
              <a:buChar char="Ø"/>
            </a:pPr>
            <a:r>
              <a:rPr lang="ru-RU" sz="9600" dirty="0">
                <a:solidFill>
                  <a:schemeClr val="accent1">
                    <a:lumMod val="50000"/>
                  </a:schemeClr>
                </a:solidFill>
              </a:rPr>
              <a:t>Вены в области суставов</a:t>
            </a:r>
          </a:p>
          <a:p>
            <a:pPr marL="457200" lvl="0" indent="-457200" algn="just">
              <a:lnSpc>
                <a:spcPct val="150000"/>
              </a:lnSpc>
              <a:spcBef>
                <a:spcPct val="0"/>
              </a:spcBef>
              <a:buFont typeface="Wingdings" panose="05000000000000000000" pitchFamily="2" charset="2"/>
              <a:buChar char="Ø"/>
            </a:pPr>
            <a:r>
              <a:rPr lang="ru-RU" sz="9600" dirty="0">
                <a:solidFill>
                  <a:schemeClr val="accent1">
                    <a:lumMod val="50000"/>
                  </a:schemeClr>
                </a:solidFill>
              </a:rPr>
              <a:t>Вены  близлежащие к артериям</a:t>
            </a:r>
          </a:p>
          <a:p>
            <a:pPr marL="457200" lvl="0" indent="-457200" algn="just">
              <a:lnSpc>
                <a:spcPct val="150000"/>
              </a:lnSpc>
              <a:spcBef>
                <a:spcPct val="0"/>
              </a:spcBef>
              <a:buFont typeface="Wingdings" panose="05000000000000000000" pitchFamily="2" charset="2"/>
              <a:buChar char="Ø"/>
            </a:pPr>
            <a:r>
              <a:rPr lang="ru-RU" sz="9600" dirty="0">
                <a:solidFill>
                  <a:srgbClr val="5B9BD5">
                    <a:lumMod val="50000"/>
                  </a:srgbClr>
                </a:solidFill>
              </a:rPr>
              <a:t>Вены в области воспалительных изменений и</a:t>
            </a:r>
          </a:p>
          <a:p>
            <a:pPr marL="0" lvl="0" indent="0" algn="just">
              <a:lnSpc>
                <a:spcPct val="150000"/>
              </a:lnSpc>
              <a:spcBef>
                <a:spcPct val="0"/>
              </a:spcBef>
              <a:buNone/>
            </a:pPr>
            <a:r>
              <a:rPr lang="ru-RU" sz="9600" dirty="0">
                <a:solidFill>
                  <a:srgbClr val="5B9BD5">
                    <a:lumMod val="50000"/>
                  </a:srgbClr>
                </a:solidFill>
              </a:rPr>
              <a:t>кожных повреждений</a:t>
            </a:r>
          </a:p>
          <a:p>
            <a:pPr marL="457200" lvl="0" indent="-457200" algn="just">
              <a:lnSpc>
                <a:spcPct val="150000"/>
              </a:lnSpc>
              <a:spcBef>
                <a:spcPct val="0"/>
              </a:spcBef>
              <a:buFont typeface="Wingdings" panose="05000000000000000000" pitchFamily="2" charset="2"/>
              <a:buChar char="Ø"/>
            </a:pPr>
            <a:r>
              <a:rPr lang="ru-RU" sz="9600" dirty="0">
                <a:solidFill>
                  <a:srgbClr val="5B9BD5">
                    <a:lumMod val="50000"/>
                  </a:srgbClr>
                </a:solidFill>
              </a:rPr>
              <a:t>Малые поверхностные вены</a:t>
            </a:r>
          </a:p>
          <a:p>
            <a:pPr marL="457200" lvl="0" indent="-457200" algn="just">
              <a:lnSpc>
                <a:spcPct val="150000"/>
              </a:lnSpc>
              <a:spcBef>
                <a:spcPct val="0"/>
              </a:spcBef>
              <a:buFont typeface="Wingdings" panose="05000000000000000000" pitchFamily="2" charset="2"/>
              <a:buChar char="Ø"/>
            </a:pPr>
            <a:r>
              <a:rPr lang="ru-RU" sz="9600" dirty="0">
                <a:solidFill>
                  <a:schemeClr val="accent1">
                    <a:lumMod val="50000"/>
                  </a:schemeClr>
                </a:solidFill>
              </a:rPr>
              <a:t>Вены с видимыми утолщениями и узелками</a:t>
            </a:r>
          </a:p>
          <a:p>
            <a:pPr marL="457200" lvl="0" indent="-457200" algn="just">
              <a:lnSpc>
                <a:spcPct val="150000"/>
              </a:lnSpc>
              <a:spcBef>
                <a:spcPct val="0"/>
              </a:spcBef>
              <a:buFont typeface="Wingdings" panose="05000000000000000000" pitchFamily="2" charset="2"/>
              <a:buChar char="Ø"/>
            </a:pPr>
            <a:r>
              <a:rPr lang="ru-RU" sz="9600" dirty="0">
                <a:solidFill>
                  <a:srgbClr val="5B9BD5">
                    <a:lumMod val="50000"/>
                  </a:srgbClr>
                </a:solidFill>
              </a:rPr>
              <a:t>Поврежденные вены</a:t>
            </a:r>
          </a:p>
          <a:p>
            <a:pPr marL="457200" lvl="0" indent="-457200" algn="just">
              <a:lnSpc>
                <a:spcPct val="150000"/>
              </a:lnSpc>
              <a:spcBef>
                <a:spcPct val="0"/>
              </a:spcBef>
              <a:buFont typeface="Wingdings" panose="05000000000000000000" pitchFamily="2" charset="2"/>
              <a:buChar char="Ø"/>
            </a:pPr>
            <a:r>
              <a:rPr lang="ru-RU" sz="9600" dirty="0" err="1">
                <a:solidFill>
                  <a:srgbClr val="5B9BD5">
                    <a:lumMod val="50000"/>
                  </a:srgbClr>
                </a:solidFill>
              </a:rPr>
              <a:t>Склерозированные</a:t>
            </a:r>
            <a:r>
              <a:rPr lang="ru-RU" sz="9600" dirty="0">
                <a:solidFill>
                  <a:srgbClr val="5B9BD5">
                    <a:lumMod val="50000"/>
                  </a:srgbClr>
                </a:solidFill>
              </a:rPr>
              <a:t> вены</a:t>
            </a:r>
          </a:p>
          <a:p>
            <a:pPr marL="0" lvl="0" indent="0" algn="just">
              <a:lnSpc>
                <a:spcPct val="150000"/>
              </a:lnSpc>
              <a:spcBef>
                <a:spcPct val="0"/>
              </a:spcBef>
              <a:buNone/>
            </a:pPr>
            <a:endParaRPr lang="ru-RU" sz="2400" dirty="0">
              <a:solidFill>
                <a:schemeClr val="accent1">
                  <a:lumMod val="50000"/>
                </a:schemeClr>
              </a:solidFill>
            </a:endParaRPr>
          </a:p>
          <a:p>
            <a:pPr marL="0" lvl="0" indent="0" algn="just">
              <a:lnSpc>
                <a:spcPct val="150000"/>
              </a:lnSpc>
              <a:spcBef>
                <a:spcPct val="0"/>
              </a:spcBef>
              <a:buNone/>
            </a:pPr>
            <a:endParaRPr lang="ru-RU" sz="2400" dirty="0">
              <a:solidFill>
                <a:schemeClr val="accent1">
                  <a:lumMod val="50000"/>
                </a:schemeClr>
              </a:solidFill>
            </a:endParaRPr>
          </a:p>
          <a:p>
            <a:pPr marL="0" lvl="0" indent="0" algn="just">
              <a:lnSpc>
                <a:spcPct val="150000"/>
              </a:lnSpc>
              <a:spcBef>
                <a:spcPct val="0"/>
              </a:spcBef>
              <a:buNone/>
            </a:pPr>
            <a:r>
              <a:rPr lang="ru-RU" sz="2400" dirty="0">
                <a:solidFill>
                  <a:schemeClr val="accent1">
                    <a:lumMod val="50000"/>
                  </a:schemeClr>
                </a:solidFill>
              </a:rPr>
              <a:t>    </a:t>
            </a:r>
          </a:p>
          <a:p>
            <a:pPr marL="0" lvl="0" indent="0">
              <a:lnSpc>
                <a:spcPct val="150000"/>
              </a:lnSpc>
              <a:spcBef>
                <a:spcPct val="0"/>
              </a:spcBef>
              <a:buNone/>
            </a:pPr>
            <a:endParaRPr lang="ru-RU" sz="2400" dirty="0">
              <a:solidFill>
                <a:schemeClr val="accent1">
                  <a:lumMod val="50000"/>
                </a:schemeClr>
              </a:solidFill>
            </a:endParaRPr>
          </a:p>
          <a:p>
            <a:pPr marL="0" indent="0" algn="just">
              <a:lnSpc>
                <a:spcPct val="150000"/>
              </a:lnSpc>
              <a:buNone/>
            </a:pPr>
            <a:endParaRPr lang="ru-RU" sz="2400" dirty="0"/>
          </a:p>
          <a:p>
            <a:pPr marL="0" indent="0" algn="just">
              <a:buNone/>
            </a:pPr>
            <a:endParaRPr lang="ru-RU" sz="2400" dirty="0"/>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05287" y="1690688"/>
            <a:ext cx="3848513" cy="4197496"/>
          </a:xfrm>
          <a:prstGeom prst="rect">
            <a:avLst/>
          </a:prstGeom>
        </p:spPr>
      </p:pic>
    </p:spTree>
    <p:extLst>
      <p:ext uri="{BB962C8B-B14F-4D97-AF65-F5344CB8AC3E}">
        <p14:creationId xmlns:p14="http://schemas.microsoft.com/office/powerpoint/2010/main" val="8177023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4769</TotalTime>
  <Words>2775</Words>
  <Application>Microsoft Office PowerPoint</Application>
  <PresentationFormat>Широкоэкранный</PresentationFormat>
  <Paragraphs>327</Paragraphs>
  <Slides>36</Slides>
  <Notes>34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Calibri</vt:lpstr>
      <vt:lpstr>Calibri Light</vt:lpstr>
      <vt:lpstr>MyriadPro-Regular</vt:lpstr>
      <vt:lpstr>Times New Roman</vt:lpstr>
      <vt:lpstr>Wingdings</vt:lpstr>
      <vt:lpstr>Тема Office</vt:lpstr>
      <vt:lpstr>Докладчик:  Полянская Ирина Николаевна, преподаватель отдела ДПО  </vt:lpstr>
      <vt:lpstr>Презентация PowerPoint</vt:lpstr>
      <vt:lpstr>Презентация PowerPoint</vt:lpstr>
      <vt:lpstr>Презентация PowerPoint</vt:lpstr>
      <vt:lpstr>Преимущества проведения внутривенной терапии через ПВК</vt:lpstr>
      <vt:lpstr>Показания для установки ПВК</vt:lpstr>
      <vt:lpstr>Показания для установки ПВК</vt:lpstr>
      <vt:lpstr>Критерии выбора вены</vt:lpstr>
      <vt:lpstr>Вены, не рекомендованные к использованию при постановке ПВК: </vt:lpstr>
      <vt:lpstr>Прибор для визуализации вен</vt:lpstr>
      <vt:lpstr>Важные составляющие при выборе ПВК</vt:lpstr>
      <vt:lpstr>Классификация ПВК</vt:lpstr>
      <vt:lpstr>Классификация ПВК по размеру</vt:lpstr>
      <vt:lpstr>Характеристика ПВК </vt:lpstr>
      <vt:lpstr>Характеристика ПВК </vt:lpstr>
      <vt:lpstr>Строение ПВК</vt:lpstr>
      <vt:lpstr>Выбор ПВК</vt:lpstr>
      <vt:lpstr>Оснащение для катетеризации  периферической вены</vt:lpstr>
      <vt:lpstr>Постановка ПВК</vt:lpstr>
      <vt:lpstr>Уход за ПВК</vt:lpstr>
      <vt:lpstr>Промывание ПВК</vt:lpstr>
      <vt:lpstr>Замена повязки</vt:lpstr>
      <vt:lpstr>Лист наблюдения за ПВК</vt:lpstr>
      <vt:lpstr>Показания к удалению ПВК</vt:lpstr>
      <vt:lpstr>Удаление ПВК</vt:lpstr>
      <vt:lpstr>Осложнения</vt:lpstr>
      <vt:lpstr>Общие катетер-ассоциированные осложнения</vt:lpstr>
      <vt:lpstr>Местные катетер-ассоциированные осложнения</vt:lpstr>
      <vt:lpstr>Профилактика флебита</vt:lpstr>
      <vt:lpstr>Шкала оценки флебита</vt:lpstr>
      <vt:lpstr>Шкала оценки флебита</vt:lpstr>
      <vt:lpstr>Шкала оценки инфильтрации</vt:lpstr>
      <vt:lpstr>Шкала оценки инфильтрации</vt:lpstr>
      <vt:lpstr>Действия медицинской сестры при появлении признаков инфильтрации</vt:lpstr>
      <vt:lpstr>Заключение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dc:creator>
  <cp:lastModifiedBy>Сергей Ненашев</cp:lastModifiedBy>
  <cp:revision>380</cp:revision>
  <dcterms:created xsi:type="dcterms:W3CDTF">2022-12-23T07:51:45Z</dcterms:created>
  <dcterms:modified xsi:type="dcterms:W3CDTF">2023-02-28T07:31:13Z</dcterms:modified>
</cp:coreProperties>
</file>