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7" r:id="rId22"/>
    <p:sldId id="288" r:id="rId23"/>
    <p:sldId id="289" r:id="rId24"/>
    <p:sldId id="290" r:id="rId25"/>
    <p:sldId id="292" r:id="rId26"/>
    <p:sldId id="293" r:id="rId27"/>
    <p:sldId id="294" r:id="rId28"/>
    <p:sldId id="295" r:id="rId29"/>
    <p:sldId id="296" r:id="rId30"/>
    <p:sldId id="297" r:id="rId31"/>
    <p:sldId id="291" r:id="rId32"/>
    <p:sldId id="299" r:id="rId3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A7C9FDA1-AD74-6405-7744-EFD324DF56C2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2CA0C8B-AF3D-A946-37BD-5BB124A19AA8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80FE08BC-EACE-8E99-B51C-23863968C154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AD1788-9FCC-AEAB-18BA-CDA7C60E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AB2B-8ACA-4BC3-BCC4-D246F12A02BA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9BAF62-97B1-5B5A-B03C-9BDDDF1D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B619AF-7B08-69DC-59BA-5C026AE9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700F-64BF-427D-9E5D-0A9183C07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72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564FA-5082-4075-376A-5D56B1503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0CB2-EB87-4063-A11E-0112D1AEBCC1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5A10F-3E65-9CD0-035A-21B8C515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68BDB-0424-E2E6-5083-03D99403E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7E826-F7B6-4235-A816-62EB5DD024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094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82D4100-7B96-8196-3B86-82DBFB848F3A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161C428-3E97-004B-9EA1-519597A0F13E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E4C4620-8A7F-266D-2FAB-D6B2C1A96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2FD0D-0BA0-4AEA-9176-B597A1C98CA3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02FD1E5-C652-68C1-0BED-9448B1C00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A09FEA5-53C1-F337-E0ED-756BEEFA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2468-157B-49C7-866D-9B245B97A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898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04318-8C69-D7C4-8BE7-0ADA0175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E0DB-F3EB-445A-AF0D-95478F7FE7D0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1F82C-4191-5748-9F7A-1E1AC06A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86217-5521-EF5A-21DA-42E19254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4AFCA-FC06-4ECC-82A7-4DC3240CCF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127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3341A21-21EC-37EB-F38F-DC43C9FAA3BF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8C7B926-8E25-C568-328E-B82F151D8F23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5E74500A-F96B-350B-9BB8-31619BF68615}"/>
              </a:ext>
            </a:extLst>
          </p:cNvPr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A6C72C-8E69-AF02-A384-4B1B1AAB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F1D6-D923-48B7-BC74-134454E76A70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791C40-D049-7F7D-6BD5-29478791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E3940E2-ED66-8880-8666-C53D1D06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2A99F-338B-4759-AB69-E5EE7E1F22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65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7EBFB90-21AD-9827-011C-1ECFA91C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544D-3854-44FE-BDAE-83050C4189D4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52639-7C0E-6B16-622A-57B40EF8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B24C2-BB3F-AEEF-F719-78538D27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EC777-100B-46CE-B870-76B93E82AA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15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88866E-EB86-C635-3898-EA1F66A1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00CB-B63C-4480-9E11-7D5A3F3ED2B6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32E7F4-E2BD-D10B-3AF1-092B1E61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22D5BF-20C4-83D9-0F73-601856AC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29D4D-7871-42B0-961D-92AB8C8427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090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6BCE1D-1552-8B02-F85D-EF4D263A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78911-6FA4-4876-9A1F-C526110D0A7B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7E1CD2-9385-0C54-EE31-7D92A8C2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66745B-E955-4F63-2FC9-09488018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D4B41-26C1-44F7-BD4F-6A0DDB6AE2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8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735AC9-7675-5FF5-BAAC-01F4F62697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309FAB-9635-9FD5-CD29-A1A0C4032B96}"/>
              </a:ext>
            </a:extLst>
          </p:cNvPr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CFBBF4B-4FCF-F4FA-C344-734FAC23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AB55B-4542-43B4-950E-859B363D9D29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2E9B361-4741-5F6C-4ECA-7F37A3CA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9CA75E18-5245-64D2-85FC-F2A971FFD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464E7-5B14-4ED4-B52E-3CA0D0904D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24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46AA438-144E-17E0-2CA7-F04BBBB44D30}"/>
              </a:ext>
            </a:extLst>
          </p:cNvPr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2230C59-6FA7-D4B2-FA06-D15C12AC0B04}"/>
              </a:ext>
            </a:extLst>
          </p:cNvPr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FCFDBB3-91CD-3FDC-EB15-B65EF1EA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26403F12-1D71-4AD3-8C85-7B9C71DC9822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D731662-51D5-E707-13BB-9646BECF2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03A1CAC-8B38-136B-8F9F-BF8008BB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7E5108-E5CD-486E-8F3C-D1BBFACD72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8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ED16C7-B705-BBB8-52AF-5558AE2E7DEF}"/>
              </a:ext>
            </a:extLst>
          </p:cNvPr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2FE8780-1A5D-A65F-040E-8B16515CB393}"/>
              </a:ext>
            </a:extLst>
          </p:cNvPr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10729A5-BEBA-7202-9ED2-385022E7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6316-CC23-4FC4-BCB4-437DDB42B0C6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611A737-1C04-3863-C662-FF20DD4B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5D54577-59EA-8501-1F49-D79431DAC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3AE85-40D9-4AC9-9FC3-324D7FCBF3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61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FB0E72-9C0F-7034-C61A-89C4C830790F}"/>
              </a:ext>
            </a:extLst>
          </p:cNvPr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EB317B-218D-6560-D315-3F12FBA3D2F2}"/>
              </a:ext>
            </a:extLst>
          </p:cNvPr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8E7A35-F3C6-BE2E-D96B-F0D4703C9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084E030E-EEB3-5DF5-A107-BB662D122E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A630-8819-CEE5-01F0-052D5E3E5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C67BEA6B-97C9-47EF-9785-347DD1BAFEEC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14019-8770-F83F-E63C-6C90AF80A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B9809-1851-0E3B-D15B-E67AA6234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841E43CD-910F-4DD6-9257-52F825B80D07}" type="slidenum">
              <a:rPr lang="ru-RU" altLang="ru-RU"/>
              <a:pPr/>
              <a:t>‹#›</a:t>
            </a:fld>
            <a:endParaRPr lang="ru-RU" altLang="ru-RU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B1DAEA-88BD-897E-0FB0-E375183DC929}"/>
              </a:ext>
            </a:extLst>
          </p:cNvPr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4" r:id="rId2"/>
    <p:sldLayoutId id="2147483770" r:id="rId3"/>
    <p:sldLayoutId id="2147483765" r:id="rId4"/>
    <p:sldLayoutId id="2147483766" r:id="rId5"/>
    <p:sldLayoutId id="2147483767" r:id="rId6"/>
    <p:sldLayoutId id="2147483771" r:id="rId7"/>
    <p:sldLayoutId id="2147483772" r:id="rId8"/>
    <p:sldLayoutId id="2147483773" r:id="rId9"/>
    <p:sldLayoutId id="2147483768" r:id="rId10"/>
    <p:sldLayoutId id="2147483774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2570D-B78F-5275-DCFD-9CA1BB208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238" y="2508250"/>
            <a:ext cx="8824912" cy="1728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Вентилятор-ассоциированные пневмонии (ВАП)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2EBF82-E390-9CD1-972B-9910FB7C8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2763" y="5386388"/>
            <a:ext cx="8826500" cy="862012"/>
          </a:xfrm>
        </p:spPr>
        <p:txBody>
          <a:bodyPr rtlCol="0">
            <a:normAutofit fontScale="47500" lnSpcReduction="20000"/>
          </a:bodyPr>
          <a:lstStyle/>
          <a:p>
            <a:pPr algn="r" eaLnBrk="1" fontAlgn="auto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 eaLnBrk="1" fontAlgn="auto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анестезист ОРИТ 26</a:t>
            </a:r>
          </a:p>
          <a:p>
            <a:pPr algn="r" eaLnBrk="1" fontAlgn="auto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 А.В.</a:t>
            </a:r>
          </a:p>
        </p:txBody>
      </p:sp>
      <p:pic>
        <p:nvPicPr>
          <p:cNvPr id="8196" name="Рисунок 4">
            <a:extLst>
              <a:ext uri="{FF2B5EF4-FFF2-40B4-BE49-F238E27FC236}">
                <a16:creationId xmlns:a16="http://schemas.microsoft.com/office/drawing/2014/main" id="{05A45DC7-8718-8BCB-AA7C-809BE48D2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77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3287D-7B93-2C4E-5549-526CB5880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" y="0"/>
            <a:ext cx="10058400" cy="804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17537D0-F880-8AC7-3C3B-7E558C7237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029" y="1116484"/>
            <a:ext cx="6729397" cy="5040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4E745-A07A-8723-3720-A0C6A1A71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Осложнения</a:t>
            </a:r>
          </a:p>
        </p:txBody>
      </p:sp>
      <p:sp>
        <p:nvSpPr>
          <p:cNvPr id="18435" name="Объект 2">
            <a:extLst>
              <a:ext uri="{FF2B5EF4-FFF2-40B4-BE49-F238E27FC236}">
                <a16:creationId xmlns:a16="http://schemas.microsoft.com/office/drawing/2014/main" id="{F3618D2C-30AF-810A-9E27-4FBC2026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респираторные и внелёгочные осложнения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встречаются гнойная деструкция лёгочной ткани, плеврит и эмпиема плевры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резистентности к антибиотикам и других внелёгочных предпосылок возможно развитие сепсиса, менингита, эндокардита </a:t>
            </a: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Вентилятор-ассоциированная пневмония удлиняет сроки проведения респираторной поддержки</a:t>
            </a:r>
          </a:p>
          <a:p>
            <a:pPr eaLnBrk="1" hangingPunct="1"/>
            <a:endParaRPr lang="ru-RU" altLang="ru-RU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C0738-76FD-B41D-F523-D1D0C86A9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0BD0DDA-5F60-B942-0B2E-19705D5F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683" y="1924640"/>
            <a:ext cx="5363633" cy="402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D4608-08D4-ED7F-0171-E1D9FC0F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диагноз выставляется врачом–реаниматологом при сочетании симптомов заболевания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2FEAE02-9D2C-DEFD-43FA-661276410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562" y="1820137"/>
            <a:ext cx="7668181" cy="4354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07C8E-5937-7AD7-C2AE-349A6B13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957263"/>
            <a:ext cx="10058400" cy="1111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HealthCare Safety Network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вентилятор-ассоциированной пневмонии</a:t>
            </a:r>
            <a:b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4042D98-AACC-3672-12E0-B94EC5E8AD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24063" y="1933575"/>
          <a:ext cx="8204200" cy="2781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021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Состояние, связанное с вентиляцией легких</a:t>
                      </a:r>
                    </a:p>
                    <a:p>
                      <a:pPr marL="685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2 дней стабильности или улучшения при вентиляции легких у пациента появляется, по крайней мере, один из следующих признаков ухудшения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оксигинации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9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1.Увеличение суточного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FiO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на 20% в течение 2 дней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9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2.Увеличение суточного минимума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PEEP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 см.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вд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ст. в течение 2 дней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C1D2EE6C-C8A6-C89A-D698-BD1F5764D7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36713" y="2055813"/>
          <a:ext cx="8945562" cy="214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45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844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Состояние, связанное с инфекцией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После, по крайней мере, 3 дней ИВЛ и в течение 2 дней ухудшения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оксигинации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у пациента: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4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 тела 38 ̊С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4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Или количество лейкоцитов более 12 000/мм3 или менее 4 000/мм3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3E1ACD4-25A5-6065-772A-A0BC507533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82838" y="444500"/>
          <a:ext cx="7597775" cy="5546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869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Вероятная ВАП</a:t>
                      </a:r>
                    </a:p>
                    <a:p>
                      <a:pPr marL="685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После, по крайней мере, 3 дней ИВЛ и в течение 2 дней ухудшения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оксигинации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пациента возникает одно из следующих состояний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3" marR="549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847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Гнойные выделения (25 нейтрофилов и 10 клеток плоского эпителия в поле с малым увеличением) и одно из следующих: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положительный микробиологический анализ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эндотрахеального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аспирата при 10⁵ КОЕ/мл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положительный микробиологический анализ БАЛ при 10⁴ КОЕ/мл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Положительный микробиологический анализ легочной ткани при 10⁴ КОЕ/мл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Положительный микробиологический анализ при взятии образца методом защищенной щетки при 10⁴ КОЕ/мл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3" marR="549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55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 Одно из следующих (с гнойными выделениями или без них)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 Положительный микробиологический анализ плевральной жидкости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Положительная гистопатология легких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 Положительный диагностический тест на наличие бактерии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Legionella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spp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Положительный диагностический тест на вирусы гриппа, аденовируса, РС-вирус,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риновирус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человеческий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метапневмовирус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коронавирус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33" marR="549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35D79-83F4-E677-26FC-6F651AFB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ВАП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100E9AB-0E36-BA7C-39CE-7276277F4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017" y="1959474"/>
            <a:ext cx="5032760" cy="4022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4580" name="TextBox 4">
            <a:extLst>
              <a:ext uri="{FF2B5EF4-FFF2-40B4-BE49-F238E27FC236}">
                <a16:creationId xmlns:a16="http://schemas.microsoft.com/office/drawing/2014/main" id="{8FBE28F2-22A5-9958-977B-A35B55907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2176463"/>
            <a:ext cx="4719637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Эмпирическая АБ терапия</a:t>
            </a: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Посев мокроты на питательные среды </a:t>
            </a: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терапии АБ в соответствии с чувствительностью возбудителя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A1610BE-90B8-A7B4-F12B-F2C8315E7D38}"/>
              </a:ext>
            </a:extLst>
          </p:cNvPr>
          <p:cNvCxnSpPr/>
          <p:nvPr/>
        </p:nvCxnSpPr>
        <p:spPr>
          <a:xfrm flipH="1">
            <a:off x="2647950" y="2595563"/>
            <a:ext cx="7938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3323A40-E7EF-78C5-FE48-05AD2D769C44}"/>
              </a:ext>
            </a:extLst>
          </p:cNvPr>
          <p:cNvCxnSpPr/>
          <p:nvPr/>
        </p:nvCxnSpPr>
        <p:spPr>
          <a:xfrm flipH="1">
            <a:off x="2638425" y="3879850"/>
            <a:ext cx="9525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55F43-EBBD-6449-B6E2-221742F7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 профилактика</a:t>
            </a: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BA6816BA-F6AC-11EA-2C90-A18455EDF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036763"/>
            <a:ext cx="10058400" cy="4024312"/>
          </a:xfrm>
        </p:spPr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ИВЛ-ассоциированная инфекция утяжеляет течение заболевания, по поводу которого проводится вентиляция легких, и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стать самостоятельной причиной смерти 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Профилактикой летального исхода является своевременное назначение антибактериальной терапии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0AC7CE-E4C5-2DD9-3888-76E1BC561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34950"/>
            <a:ext cx="10058400" cy="14493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инфекционных осложнений респираторной поддержки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93768973-8A28-98DA-1776-C3FF7C2C6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88" y="3135313"/>
            <a:ext cx="7297737" cy="974725"/>
          </a:xfrm>
        </p:spPr>
        <p:txBody>
          <a:bodyPr/>
          <a:lstStyle/>
          <a:p>
            <a:pPr eaLnBrk="1" hangingPunct="1"/>
            <a:r>
              <a:rPr lang="ru-RU" altLang="ru-RU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 2.1.3678-20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3">
            <a:extLst>
              <a:ext uri="{FF2B5EF4-FFF2-40B4-BE49-F238E27FC236}">
                <a16:creationId xmlns:a16="http://schemas.microsoft.com/office/drawing/2014/main" id="{A0DC837A-4E15-7268-CB88-1ADDBFF5E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738" y="1854200"/>
            <a:ext cx="4953000" cy="4249738"/>
          </a:xfrm>
        </p:spPr>
      </p:pic>
      <p:sp>
        <p:nvSpPr>
          <p:cNvPr id="9219" name="TextBox 4">
            <a:extLst>
              <a:ext uri="{FF2B5EF4-FFF2-40B4-BE49-F238E27FC236}">
                <a16:creationId xmlns:a16="http://schemas.microsoft.com/office/drawing/2014/main" id="{2D850C70-D9D7-F5CD-EBE1-40449DC2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75" y="112713"/>
            <a:ext cx="46688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к пневмониям, которые развиваются при ИВЛ, можно охарактеризовать одним словом -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«проблемные» </a:t>
            </a:r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1283A-4331-5C88-86B0-ADE97FAE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ОРИТ №26 в СГКБ №1 им. Н. И. Пирогова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24D0E1-E91C-8CDF-44C9-909A8C4F9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4625" y="1802720"/>
            <a:ext cx="5863710" cy="4397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68FB8-5442-3900-9975-1205B4F5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отделении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A2F134-5AB0-1A9C-66E8-9ABE037D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реанимации и интенсивной терапии было открыто в больнице имени Н.И. Пирогова 14 января 1980 года. До этого существовали лишь палаты интенсивной терапии, рассчитанные на оказание помощи шести пациентам одновременно. Теперь же в отделении восемнадцать коек</a:t>
            </a:r>
          </a:p>
          <a:p>
            <a:pPr marL="91440" indent="-91440" eaLnBrk="1" fontAlgn="auto" hangingPunct="1"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развернуто на 6 палат, в каждой палате расположено по 3 койки, каждая с круглосуточным постом медицинской сестры. Одна палата отведена под изолятор для инфекционных больных. Кроме того, в отделении имеется палата повышенной комфортности рассчитанная на 2 койки</a:t>
            </a:r>
          </a:p>
          <a:p>
            <a:pPr marL="91440" indent="-91440" eaLnBrk="1" fontAlgn="auto" hangingPunct="1">
              <a:defRPr/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 отделения постоянно следит за появлением научных исследований в области реанимации и интенсивной терапии. В ОРИТ постепенно внедрялись новые методы искусственной вентиляции легких,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инфузионной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терапии, методы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заместительной почечной терапии и сегодня используются самые современные реанимационные методики</a:t>
            </a:r>
          </a:p>
          <a:p>
            <a:pPr marL="91440" indent="-91440" eaLnBrk="1" fontAlgn="auto" hangingPunct="1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2656-F057-117F-B75C-AD5F8660E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деятельность</a:t>
            </a:r>
          </a:p>
        </p:txBody>
      </p:sp>
      <p:sp>
        <p:nvSpPr>
          <p:cNvPr id="29699" name="Объект 2">
            <a:extLst>
              <a:ext uri="{FF2B5EF4-FFF2-40B4-BE49-F238E27FC236}">
                <a16:creationId xmlns:a16="http://schemas.microsoft.com/office/drawing/2014/main" id="{1E42404F-1E58-7CF2-7384-022BAA595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специализируется на оказании помощи пациентам, находящимся в критическом состоянии, с  различными тяжелыми  заболеваниями и травмами: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хирургическими инфекциями, политравмой, сосудистой патологией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множественными травмами,  ранениями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черепно-мозговыми травмами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нарушениями мозгового кровообращения, беременным с тяжелой патологией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C071-3509-2AB2-06DA-7051582B5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30723" name="Объект 2">
            <a:extLst>
              <a:ext uri="{FF2B5EF4-FFF2-40B4-BE49-F238E27FC236}">
                <a16:creationId xmlns:a16="http://schemas.microsoft.com/office/drawing/2014/main" id="{3D2C7D1C-0776-C6C8-437F-11130ED8E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полностью оснащено всей необходимой техникой для проведения реанимационных мероприятий: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аппаратурой, системами постоянного наблюдения за состоянием жизненно важных функций пациентов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аппаратурой для непрерывного и дозированного введения лекарственных препаратов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биохимическим анализатором «GEM Premier» 4000 позволяющий оперативно определять газы крови, электролиты, уровень глюкозы, параметры кислотно – щелочного равновесия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аппаратом »ROTEM» который используется для определения причин нарушения функции гемостаза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E110A-6816-9566-FBA4-C91229F0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</a:t>
            </a:r>
          </a:p>
        </p:txBody>
      </p:sp>
      <p:sp>
        <p:nvSpPr>
          <p:cNvPr id="31747" name="Объект 2">
            <a:extLst>
              <a:ext uri="{FF2B5EF4-FFF2-40B4-BE49-F238E27FC236}">
                <a16:creationId xmlns:a16="http://schemas.microsoft.com/office/drawing/2014/main" id="{D54EE793-D988-117B-D476-C438CADE7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получены за девять месяцев 2022 года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34106DD-CAEC-CFF9-390B-790AD3A7AFC7}"/>
              </a:ext>
            </a:extLst>
          </p:cNvPr>
          <p:cNvGraphicFramePr>
            <a:graphicFrameLocks noGrp="1"/>
          </p:cNvGraphicFramePr>
          <p:nvPr/>
        </p:nvGraphicFramePr>
        <p:xfrm>
          <a:off x="1096963" y="2228850"/>
          <a:ext cx="9613900" cy="4021138"/>
        </p:xfrm>
        <a:graphic>
          <a:graphicData uri="http://schemas.openxmlformats.org/drawingml/2006/table">
            <a:tbl>
              <a:tblPr/>
              <a:tblGrid>
                <a:gridCol w="320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пациентов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заболеваемости и летальности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Травматологические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1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Нейрохирургические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5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Инфекционные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Уронефрологические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kumimoji="0" 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8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(12,8%)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F0C8-8F4F-B19E-2CBC-3D7F05F4D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0C3B2-3503-739E-A2AD-2C7D53976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91440" indent="-91440" eaLnBrk="1" fontAlgn="auto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Соответственно 1107 пациентов были переведены из ОРИТ в соматические отделения и, в дальнейшем, выписаны из стационара</a:t>
            </a:r>
          </a:p>
          <a:p>
            <a:pPr marL="91440" indent="-91440" eaLnBrk="1" fontAlgn="auto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количество койко-дней составило 5, самый длительный случай нахождения пациента в ОРИТ 26 – 2,5 месяца, или 76 дней!</a:t>
            </a:r>
          </a:p>
          <a:p>
            <a:pPr marL="91440" indent="-91440" eaLnBrk="1" fontAlgn="auto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на ИВЛ он провел 70 дней</a:t>
            </a:r>
          </a:p>
          <a:p>
            <a:pPr marL="91440" indent="-91440" eaLnBrk="1" fontAlgn="auto" hangingPunct="1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рассмотрим аппаратуру и расходный материал, используемый в ежедневной респираторной поддержке и туалете трахеобронхиального дерева</a:t>
            </a:r>
          </a:p>
          <a:p>
            <a:pPr marL="0" indent="0" eaLnBrk="1" fontAlgn="auto" hangingPunct="1">
              <a:buFont typeface="Calibri" panose="020F0502020204030204" pitchFamily="34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FFE14-8F20-6A24-EFE0-21F7327C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ИВЛ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4EDEF31-39B7-A780-6923-FDD814905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3505" y="1827943"/>
            <a:ext cx="3162175" cy="4317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C2AF3E-1B80-FBFA-4729-ECFDBA1FD9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7636" y="2367587"/>
            <a:ext cx="4317154" cy="32378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96004-287F-AC2E-CC67-B22BA1CE4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ИВЛ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0813E-9618-8B93-426C-4A2EE92C6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ИВЛ, используемые в отделении:</a:t>
            </a:r>
          </a:p>
          <a:p>
            <a:pPr marL="91440" indent="-91440" eaLnBrk="1" fontAlgn="auto" hangingPunct="1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Hamilton</a:t>
            </a:r>
          </a:p>
          <a:p>
            <a:pPr marL="91440" indent="-91440" eaLnBrk="1" fontAlgn="auto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Drager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ZisLine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Aventa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eaLnBrk="1" fontAlgn="auto" hangingPunct="1"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Puritan</a:t>
            </a:r>
          </a:p>
          <a:p>
            <a:pPr marL="91440" indent="-91440" eaLnBrk="1" fontAlgn="auto" hangingPunct="1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и портативные версии их</a:t>
            </a:r>
          </a:p>
          <a:p>
            <a:pPr marL="91440" indent="-91440" eaLnBrk="1" fontAlgn="auto" hangingPunct="1"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общепринятых аппаратов ИВЛ типа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PPV,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оснащено и аппаратом типа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HFV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24B9C-1BB9-0C0E-8900-CD739DE5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Инфекционный контроль</a:t>
            </a:r>
          </a:p>
        </p:txBody>
      </p:sp>
      <p:sp>
        <p:nvSpPr>
          <p:cNvPr id="35843" name="Объект 2">
            <a:extLst>
              <a:ext uri="{FF2B5EF4-FFF2-40B4-BE49-F238E27FC236}">
                <a16:creationId xmlns:a16="http://schemas.microsoft.com/office/drawing/2014/main" id="{48376372-8F6E-E5E6-B50E-4722B7FC3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Очевидно, что специфика реанимационного отделения подразумевает высокую проходимость. В связи с этим фактом, крайне важно использование одноразовых, индивидуальных расходных материалов, таких как: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контуры аппаратов ИВЛ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антибактериальные фильтры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аспирационные катетеры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интубационные трубки и многое другое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8B68B4-3323-A0F0-4E90-BCED0AD0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771BAE-FB18-6EA7-AACD-7E43EEC7AC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13" y="1881051"/>
            <a:ext cx="4056729" cy="3717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755298-1E5A-FAEE-94CE-538D7E4F5C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61" y="1881050"/>
            <a:ext cx="2456038" cy="3717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17AFA6-D56E-7315-7371-97C2F7CD8C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618" y="1881049"/>
            <a:ext cx="2308234" cy="3717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23E01-ECDE-2387-4288-9B53E13869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871" y="1881048"/>
            <a:ext cx="2150074" cy="37179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8E43B91-E209-6B1B-E2F2-32D794892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937" y="1931078"/>
            <a:ext cx="6353484" cy="4234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243" name="TextBox 1">
            <a:extLst>
              <a:ext uri="{FF2B5EF4-FFF2-40B4-BE49-F238E27FC236}">
                <a16:creationId xmlns:a16="http://schemas.microsoft.com/office/drawing/2014/main" id="{0B76D692-5E3B-5378-819C-1F9F772C4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74625"/>
            <a:ext cx="56959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спектр возбудителей пневмонии зависит от микробиологического пейзажа конкретного ОРИТ 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93B52B-E215-49A3-95EC-2B8BC2ACC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835" y="1736773"/>
            <a:ext cx="4558936" cy="4558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B8CD4-D5AF-A43D-959D-1824AEB1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ВАП</a:t>
            </a:r>
          </a:p>
        </p:txBody>
      </p:sp>
      <p:sp>
        <p:nvSpPr>
          <p:cNvPr id="38915" name="Объект 2">
            <a:extLst>
              <a:ext uri="{FF2B5EF4-FFF2-40B4-BE49-F238E27FC236}">
                <a16:creationId xmlns:a16="http://schemas.microsoft.com/office/drawing/2014/main" id="{172F68DD-26F8-16BD-BC89-0106D0B7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 1213 пациентов, поступивших за 9 месяцев 2022 года, количество диагностированных вентилятор-ассоциированных пневмоний составило 109 случаев, или 9%. В среднем по миру количество диагностированных ВАП (для пациентов, находящихся на ИВЛ 4 и более дней) составляет 18,9%</a:t>
            </a:r>
          </a:p>
          <a:p>
            <a:pPr marL="0" indent="0" eaLnBrk="1" hangingPunct="1">
              <a:buFont typeface="Calibri" panose="020F0502020204030204" pitchFamily="34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Данное обстоятельство объясняется наличием современной аппаратуры, расходных материалов, предназначенных для ухода за ТБД и, разумеется, навыками врачей и медицинских сестер по ведению, предупреждению развития и уходу, за пациентами с подобной патологией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D618B-E8E3-BA91-FDA9-DE6D4642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350" y="1758950"/>
            <a:ext cx="10058400" cy="1449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17933976-578F-DB17-A8DC-DA41A8D6A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5223" y="139372"/>
            <a:ext cx="8184269" cy="6130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61937-417E-4975-1EB4-CBEBBDC3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450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возбудители ВАП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4B78C2C-9019-222E-C4E1-58228AC3A8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59025" y="2220913"/>
          <a:ext cx="7473950" cy="346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Организмы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Частота,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Грамотрицательные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Pseudomonas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Escherichia coli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Hemophilus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spp.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Enterobacter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spp.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Proteus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Klebsiella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Другие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Грамположительные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Staphylococcus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Streptococcus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Hemophilus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spp.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Другие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Грибы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2341" name="Rectangle 1">
            <a:extLst>
              <a:ext uri="{FF2B5EF4-FFF2-40B4-BE49-F238E27FC236}">
                <a16:creationId xmlns:a16="http://schemas.microsoft.com/office/drawing/2014/main" id="{659FEBDA-03F5-7461-03BB-95085554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6F326-6935-DC80-EA44-D2498E0AC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факторы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EAAE2D1-65C2-C531-C1C9-1B4587F8F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40" y="1959428"/>
            <a:ext cx="3499962" cy="2333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089119-4B68-3398-74DA-CDF2388C0B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51" y="1959428"/>
            <a:ext cx="3585394" cy="2333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F5EAD1-97F6-F764-8AF7-D415121439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94" y="1959429"/>
            <a:ext cx="3325575" cy="2333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B7F10-3A1A-788A-B392-ED6084670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Эндогенная микрофлора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C24D49A-FE1C-6FA3-87C6-FE9CDBDD9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0" y="2101977"/>
            <a:ext cx="4681728" cy="3511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DF90B8-3C16-7025-991F-DD08741E7B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493" y="2101977"/>
            <a:ext cx="4689566" cy="3517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082A4D5-D227-605B-5CA5-3A87786D7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94" y="167703"/>
            <a:ext cx="8740909" cy="57970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99DC2-3CFD-5B21-DF73-7F0C86D4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592138"/>
            <a:ext cx="10058400" cy="14493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времени появления симптомов вентилятор-ассоциированная нозокомиальная пневмония делится на: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3EEBA19-1124-F6B8-4E60-266F9C963E7A}"/>
              </a:ext>
            </a:extLst>
          </p:cNvPr>
          <p:cNvCxnSpPr>
            <a:stCxn id="2" idx="2"/>
          </p:cNvCxnSpPr>
          <p:nvPr/>
        </p:nvCxnSpPr>
        <p:spPr>
          <a:xfrm flipH="1">
            <a:off x="2568575" y="2041525"/>
            <a:ext cx="3557588" cy="142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171210A-4222-CD09-440C-795BB0F5F08B}"/>
              </a:ext>
            </a:extLst>
          </p:cNvPr>
          <p:cNvCxnSpPr/>
          <p:nvPr/>
        </p:nvCxnSpPr>
        <p:spPr>
          <a:xfrm>
            <a:off x="6126163" y="2041525"/>
            <a:ext cx="2922587" cy="145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102D8AE-C7EB-BD1B-86D1-08B41BCBE0F3}"/>
              </a:ext>
            </a:extLst>
          </p:cNvPr>
          <p:cNvSpPr txBox="1"/>
          <p:nvPr/>
        </p:nvSpPr>
        <p:spPr>
          <a:xfrm>
            <a:off x="953589" y="3640962"/>
            <a:ext cx="32308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РАННЮЮ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D6E6DD-8E8B-3A24-1F67-8BE0C15C212D}"/>
              </a:ext>
            </a:extLst>
          </p:cNvPr>
          <p:cNvSpPr txBox="1"/>
          <p:nvPr/>
        </p:nvSpPr>
        <p:spPr>
          <a:xfrm>
            <a:off x="7432766" y="3640962"/>
            <a:ext cx="323088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ПОЗДНЮЮ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264</TotalTime>
  <Words>1041</Words>
  <Application>Microsoft Office PowerPoint</Application>
  <PresentationFormat>Широкоэкранный</PresentationFormat>
  <Paragraphs>165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Calibri</vt:lpstr>
      <vt:lpstr>Arial</vt:lpstr>
      <vt:lpstr>Calibri Light</vt:lpstr>
      <vt:lpstr>Times New Roman</vt:lpstr>
      <vt:lpstr>+mj-lt</vt:lpstr>
      <vt:lpstr>Wingdings</vt:lpstr>
      <vt:lpstr>Ретро</vt:lpstr>
      <vt:lpstr>Вентилятор-ассоциированные пневмонии (ВАП)</vt:lpstr>
      <vt:lpstr>Презентация PowerPoint</vt:lpstr>
      <vt:lpstr>Презентация PowerPoint</vt:lpstr>
      <vt:lpstr>Презентация PowerPoint</vt:lpstr>
      <vt:lpstr>Основные возбудители ВАП</vt:lpstr>
      <vt:lpstr>Экзогенные факторы</vt:lpstr>
      <vt:lpstr>Эндогенная микрофлора</vt:lpstr>
      <vt:lpstr>Презентация PowerPoint</vt:lpstr>
      <vt:lpstr>В зависимости от времени появления симптомов вентилятор-ассоциированная нозокомиальная пневмония делится на: </vt:lpstr>
      <vt:lpstr>Клиническая картина</vt:lpstr>
      <vt:lpstr>Осложнения</vt:lpstr>
      <vt:lpstr>Диагностика</vt:lpstr>
      <vt:lpstr>В настоящее время диагноз выставляется врачом–реаниматологом при сочетании симптомов заболевания</vt:lpstr>
      <vt:lpstr>Алгоритм The National HealthCare Safety Network для диагностики вентилятор-ассоциированной пневмонии </vt:lpstr>
      <vt:lpstr>Презентация PowerPoint</vt:lpstr>
      <vt:lpstr>Презентация PowerPoint</vt:lpstr>
      <vt:lpstr>Терапия ВАП</vt:lpstr>
      <vt:lpstr>Прогноз и профилактика</vt:lpstr>
      <vt:lpstr>Предупреждение инфекционных осложнений респираторной поддержки</vt:lpstr>
      <vt:lpstr>ОРИТ №26 в СГКБ №1 им. Н. И. Пирогова</vt:lpstr>
      <vt:lpstr>Об отделении</vt:lpstr>
      <vt:lpstr>Клиническая деятельность</vt:lpstr>
      <vt:lpstr>Оборудование</vt:lpstr>
      <vt:lpstr>Статистические данные</vt:lpstr>
      <vt:lpstr>Статистические данные</vt:lpstr>
      <vt:lpstr>Аппараты ИВЛ</vt:lpstr>
      <vt:lpstr>Аппараты ИВЛ</vt:lpstr>
      <vt:lpstr>Инфекционный контроль</vt:lpstr>
      <vt:lpstr>Визуализация</vt:lpstr>
      <vt:lpstr>Презентация PowerPoint</vt:lpstr>
      <vt:lpstr>ВАП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Вентилятор-ассоциированные пневмонии (ВАП)</dc:title>
  <dc:creator>DvaNolPyat</dc:creator>
  <cp:lastModifiedBy>Сергей Ненашев</cp:lastModifiedBy>
  <cp:revision>34</cp:revision>
  <dcterms:created xsi:type="dcterms:W3CDTF">2023-01-11T12:38:11Z</dcterms:created>
  <dcterms:modified xsi:type="dcterms:W3CDTF">2023-02-28T07:49:17Z</dcterms:modified>
</cp:coreProperties>
</file>