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356" r:id="rId3"/>
    <p:sldId id="343" r:id="rId4"/>
    <p:sldId id="333" r:id="rId5"/>
    <p:sldId id="344" r:id="rId6"/>
    <p:sldId id="334" r:id="rId7"/>
    <p:sldId id="347" r:id="rId8"/>
    <p:sldId id="348" r:id="rId9"/>
    <p:sldId id="353" r:id="rId10"/>
    <p:sldId id="342" r:id="rId11"/>
    <p:sldId id="350" r:id="rId12"/>
    <p:sldId id="357" r:id="rId13"/>
    <p:sldId id="354" r:id="rId14"/>
    <p:sldId id="302" r:id="rId15"/>
  </p:sldIdLst>
  <p:sldSz cx="12192000" cy="6858000"/>
  <p:notesSz cx="672465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92103"/>
    <a:srgbClr val="D38717"/>
    <a:srgbClr val="1D61AB"/>
    <a:srgbClr val="FFFFFF"/>
    <a:srgbClr val="CF0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5"/>
    <p:restoredTop sz="81541" autoAdjust="0"/>
  </p:normalViewPr>
  <p:slideViewPr>
    <p:cSldViewPr snapToGrid="0" snapToObjects="1">
      <p:cViewPr varScale="1">
        <p:scale>
          <a:sx n="61" d="100"/>
          <a:sy n="61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Самарская обл.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1.7139202034723214E-17"/>
                  <c:y val="2.279988857319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85-C548-9455-0CFF98E86200}"/>
                </c:ext>
                <c:ext xmlns:c15="http://schemas.microsoft.com/office/drawing/2012/chart" uri="{CE6537A1-D6FC-4f65-9D91-7224C49458BB}">
                  <c15:layout>
                    <c:manualLayout>
                      <c:w val="5.9317680398645822E-2"/>
                      <c:h val="8.668518498148908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32850241545893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БСК</c:v>
                </c:pt>
                <c:pt idx="1">
                  <c:v>ЗНО</c:v>
                </c:pt>
                <c:pt idx="2">
                  <c:v>СД</c:v>
                </c:pt>
                <c:pt idx="3">
                  <c:v>ХОБЛ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2853.1</c:v>
                </c:pt>
                <c:pt idx="1">
                  <c:v>162.38</c:v>
                </c:pt>
                <c:pt idx="2">
                  <c:v>249.12</c:v>
                </c:pt>
                <c:pt idx="3">
                  <c:v>482.25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85-C548-9455-0CFF98E862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СЦГРБ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7395054607085492E-3"/>
                  <c:y val="7.5398853254685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285-C548-9455-0CFF98E86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069953212370291E-3"/>
                  <c:y val="3.7698243589659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85-C548-9455-0CFF98E86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092581910629144E-3"/>
                  <c:y val="-3.7699426627342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285-C548-9455-0CFF98E8620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04629095531416E-3"/>
                  <c:y val="1.8849713313671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85-C548-9455-0CFF98E8620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5441345562399379E-3"/>
                  <c:y val="-3.7699426627342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285-C548-9455-0CFF98E8620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674381825885681E-3"/>
                  <c:y val="3.7699426627342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85-C548-9455-0CFF98E8620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609258191062852E-3"/>
                  <c:y val="3.7699426627342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285-C548-9455-0CFF98E86200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 i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БСК</c:v>
                </c:pt>
                <c:pt idx="1">
                  <c:v>ЗНО</c:v>
                </c:pt>
                <c:pt idx="2">
                  <c:v>СД</c:v>
                </c:pt>
                <c:pt idx="3">
                  <c:v>ХОБЛ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1083.5999999999999</c:v>
                </c:pt>
                <c:pt idx="1">
                  <c:v>118.6</c:v>
                </c:pt>
                <c:pt idx="2">
                  <c:v>134.5</c:v>
                </c:pt>
                <c:pt idx="3">
                  <c:v>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85-C548-9455-0CFF98E862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БСК</c:v>
                </c:pt>
                <c:pt idx="1">
                  <c:v>ЗНО</c:v>
                </c:pt>
                <c:pt idx="2">
                  <c:v>СД</c:v>
                </c:pt>
                <c:pt idx="3">
                  <c:v>ХОБЛ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8323616"/>
        <c:axId val="-1938321440"/>
      </c:barChart>
      <c:catAx>
        <c:axId val="-193832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38321440"/>
        <c:crosses val="autoZero"/>
        <c:auto val="1"/>
        <c:lblAlgn val="ctr"/>
        <c:lblOffset val="100"/>
        <c:noMultiLvlLbl val="0"/>
      </c:catAx>
      <c:valAx>
        <c:axId val="-193832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38323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Самарская обл.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Курение табака</c:v>
                </c:pt>
                <c:pt idx="1">
                  <c:v>Ожирение</c:v>
                </c:pt>
                <c:pt idx="2">
                  <c:v>Избыт. масса тела</c:v>
                </c:pt>
                <c:pt idx="3">
                  <c:v>Алкоголь</c:v>
                </c:pt>
                <c:pt idx="4">
                  <c:v>Высокий SCORE</c:v>
                </c:pt>
                <c:pt idx="5">
                  <c:v>Гиперхолестеринемия</c:v>
                </c:pt>
                <c:pt idx="6">
                  <c:v>Гипергликемия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8.9</c:v>
                </c:pt>
                <c:pt idx="1">
                  <c:v>8.5</c:v>
                </c:pt>
                <c:pt idx="2">
                  <c:v>14.8</c:v>
                </c:pt>
                <c:pt idx="3">
                  <c:v>0.7</c:v>
                </c:pt>
                <c:pt idx="4">
                  <c:v>8.1</c:v>
                </c:pt>
                <c:pt idx="5">
                  <c:v>12.1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СЦГРБ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Курение табака</c:v>
                </c:pt>
                <c:pt idx="1">
                  <c:v>Ожирение</c:v>
                </c:pt>
                <c:pt idx="2">
                  <c:v>Избыт. масса тела</c:v>
                </c:pt>
                <c:pt idx="3">
                  <c:v>Алкоголь</c:v>
                </c:pt>
                <c:pt idx="4">
                  <c:v>Высокий SCORE</c:v>
                </c:pt>
                <c:pt idx="5">
                  <c:v>Гиперхолестеринемия</c:v>
                </c:pt>
                <c:pt idx="6">
                  <c:v>Гипергликемия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</c:v>
                </c:pt>
                <c:pt idx="1">
                  <c:v>14</c:v>
                </c:pt>
                <c:pt idx="2">
                  <c:v>16</c:v>
                </c:pt>
                <c:pt idx="3">
                  <c:v>2</c:v>
                </c:pt>
                <c:pt idx="4">
                  <c:v>4</c:v>
                </c:pt>
                <c:pt idx="5">
                  <c:v>11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8336128"/>
        <c:axId val="-1938335584"/>
      </c:barChart>
      <c:catAx>
        <c:axId val="-193833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38335584"/>
        <c:crosses val="autoZero"/>
        <c:auto val="1"/>
        <c:lblAlgn val="ctr"/>
        <c:lblOffset val="100"/>
        <c:noMultiLvlLbl val="0"/>
      </c:catAx>
      <c:valAx>
        <c:axId val="-193833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38336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4015" cy="495427"/>
          </a:xfrm>
          <a:prstGeom prst="rect">
            <a:avLst/>
          </a:prstGeom>
        </p:spPr>
        <p:txBody>
          <a:bodyPr vert="horz" lIns="92274" tIns="46137" rIns="92274" bIns="461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3"/>
            <a:ext cx="2914015" cy="495427"/>
          </a:xfrm>
          <a:prstGeom prst="rect">
            <a:avLst/>
          </a:prstGeom>
        </p:spPr>
        <p:txBody>
          <a:bodyPr vert="horz" lIns="92274" tIns="46137" rIns="92274" bIns="46137" rtlCol="0"/>
          <a:lstStyle>
            <a:lvl1pPr algn="r">
              <a:defRPr sz="1200"/>
            </a:lvl1pPr>
          </a:lstStyle>
          <a:p>
            <a:fld id="{62C4376F-A143-534D-ADA2-A58A86D88733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4" tIns="46137" rIns="92274" bIns="46137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74" tIns="46137" rIns="92274" bIns="461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14015" cy="495426"/>
          </a:xfrm>
          <a:prstGeom prst="rect">
            <a:avLst/>
          </a:prstGeom>
        </p:spPr>
        <p:txBody>
          <a:bodyPr vert="horz" lIns="92274" tIns="46137" rIns="92274" bIns="461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74" tIns="46137" rIns="92274" bIns="46137" rtlCol="0" anchor="b"/>
          <a:lstStyle>
            <a:lvl1pPr algn="r">
              <a:defRPr sz="1200"/>
            </a:lvl1pPr>
          </a:lstStyle>
          <a:p>
            <a:fld id="{BD2CCBFC-C7EF-EA4B-A494-E1812176F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1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CBFC-C7EF-EA4B-A494-E1812176F3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0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CBFC-C7EF-EA4B-A494-E1812176F3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5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CBFC-C7EF-EA4B-A494-E1812176F3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1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F52-46B6-434C-8766-47C16FCDBBAB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EF89-7EF1-9C49-9832-6241F61B0AB2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DE3-76D4-0548-9970-A894BEC591D3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D71-ED51-B447-A195-E6593356E4CA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75A6-C5A1-C543-BEC1-6698221459D5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F8AD-5249-AF4F-BEA6-FD71218A0AA1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44FC-7688-D943-9512-13A43EA6171B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08DC-421C-EA4B-8A6C-E9F22A2E6905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B497-27B0-2445-9AAD-D3776DE770CF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368C-F047-3A47-A628-1C3A77DF11B8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63A-C320-284B-B540-3F228AC0F9FF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C40-4C28-964D-8771-6162CA0909A3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129C-EA79-A847-8F9B-F0C60512CE56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EAB9524-8A7C-E641-9D66-3C89B725AE76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8A747E-A074-E74E-979C-487A118678C3}" type="datetime1">
              <a:rPr lang="ru-RU" smtClean="0"/>
              <a:pPr/>
              <a:t>14.04.2023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cgrb_3409" TargetMode="External"/><Relationship Id="rId5" Type="http://schemas.openxmlformats.org/officeDocument/2006/relationships/hyperlink" Target="http://cgbsyzrani.ru/" TargetMode="External"/><Relationship Id="rId4" Type="http://schemas.openxmlformats.org/officeDocument/2006/relationships/hyperlink" Target="mailto:zavylovamp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3F3A8-837F-7B4B-8E4C-2F7DA8E9F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1097280"/>
            <a:ext cx="11555183" cy="512503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ДИСПАНСЕРИЗАЦИЯ НАСЕЛЕНИЯ – ОСНОВА СОХРАНЕНИЯ ЗДОРОВЬЯ НАЦИИ 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4927600"/>
            <a:ext cx="116440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/>
          </a:p>
          <a:p>
            <a:r>
              <a:rPr lang="ru-RU" sz="2000" b="1" dirty="0" smtClean="0"/>
              <a:t>Зам. главного врача по медицинской профилактике </a:t>
            </a:r>
          </a:p>
          <a:p>
            <a:r>
              <a:rPr lang="ru-RU" sz="2000" b="1" dirty="0" smtClean="0"/>
              <a:t>и организационной деятельности ГБУЗ СО «СЦГРБ»,</a:t>
            </a:r>
          </a:p>
          <a:p>
            <a:r>
              <a:rPr lang="ru-RU" sz="2000" b="1" dirty="0" smtClean="0"/>
              <a:t>руководитель </a:t>
            </a:r>
            <a:r>
              <a:rPr lang="ru-RU" sz="2000" b="1" dirty="0" err="1" smtClean="0"/>
              <a:t>Сызранского</a:t>
            </a:r>
            <a:r>
              <a:rPr lang="ru-RU" sz="2000" b="1" dirty="0" smtClean="0"/>
              <a:t> отдела </a:t>
            </a:r>
          </a:p>
          <a:p>
            <a:r>
              <a:rPr lang="ru-RU" sz="2000" b="1" dirty="0" smtClean="0"/>
              <a:t>ГБУЗ «СОЦОЗМП»                                      </a:t>
            </a:r>
            <a:r>
              <a:rPr lang="ru-RU" sz="1400" b="1" dirty="0" smtClean="0"/>
              <a:t>                          </a:t>
            </a:r>
            <a:r>
              <a:rPr lang="ru-RU" sz="2000" b="1" dirty="0" smtClean="0"/>
              <a:t>                              Завьялова М.П</a:t>
            </a:r>
            <a:r>
              <a:rPr lang="ru-RU" b="1" dirty="0" smtClean="0"/>
              <a:t>.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Сызрань 2023г.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Admin\Desktop\Логотип Центра медпроф. Самар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48" y="196775"/>
            <a:ext cx="642942" cy="652538"/>
          </a:xfrm>
          <a:prstGeom prst="rect">
            <a:avLst/>
          </a:prstGeom>
          <a:noFill/>
        </p:spPr>
      </p:pic>
      <p:pic>
        <p:nvPicPr>
          <p:cNvPr id="1028" name="Picture 4" descr="ЦГРБ НА БЛАНКЕ ЗАМЕНИ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" y="144463"/>
            <a:ext cx="1257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Почему это важно?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4500" y="2222287"/>
            <a:ext cx="4578786" cy="3636511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Исполнение объемных показателей </a:t>
            </a:r>
            <a:r>
              <a:rPr lang="ru-RU" dirty="0" smtClean="0">
                <a:solidFill>
                  <a:srgbClr val="002060"/>
                </a:solidFill>
              </a:rPr>
              <a:t>по диспансеризации и </a:t>
            </a:r>
            <a:r>
              <a:rPr lang="ru-RU" dirty="0" err="1" smtClean="0">
                <a:solidFill>
                  <a:srgbClr val="002060"/>
                </a:solidFill>
              </a:rPr>
              <a:t>профосмотрам</a:t>
            </a:r>
            <a:r>
              <a:rPr lang="ru-RU" dirty="0" smtClean="0">
                <a:solidFill>
                  <a:srgbClr val="002060"/>
                </a:solidFill>
              </a:rPr>
              <a:t> – это </a:t>
            </a:r>
            <a:r>
              <a:rPr lang="ru-RU" dirty="0" err="1" smtClean="0">
                <a:solidFill>
                  <a:srgbClr val="002060"/>
                </a:solidFill>
              </a:rPr>
              <a:t>финасирование</a:t>
            </a:r>
            <a:r>
              <a:rPr lang="ru-RU" dirty="0" smtClean="0">
                <a:solidFill>
                  <a:srgbClr val="002060"/>
                </a:solidFill>
              </a:rPr>
              <a:t> всего учреждения в целом и каждой поликлиники в отдельности.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Эффективность проведения диспансеризации и </a:t>
            </a:r>
            <a:r>
              <a:rPr lang="ru-RU" b="1" dirty="0" err="1" smtClean="0">
                <a:solidFill>
                  <a:srgbClr val="002060"/>
                </a:solidFill>
              </a:rPr>
              <a:t>профосмотров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впервые и своевременно  выявлять заболевания при проведении профилактического медицинского осмотра и диспансеризации, поставить на учет.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11" descr="C:\Users\Даниил\Desktop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873504"/>
            <a:ext cx="6489700" cy="453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A47C95-E954-D506-1B33-5FCB8392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89" y="-297666"/>
            <a:ext cx="10364451" cy="1596177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Качество </a:t>
            </a:r>
            <a:r>
              <a:rPr lang="ru-RU" sz="3600" dirty="0" smtClean="0">
                <a:solidFill>
                  <a:srgbClr val="FFFF00"/>
                </a:solidFill>
              </a:rPr>
              <a:t>проведения диспансеризации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6B26D6E-EB24-6664-7280-200FB972C8F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9551" y="3517064"/>
            <a:ext cx="5106027" cy="27401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400" dirty="0"/>
              <a:t>Формальный подход к проведению, главная цель-исполнение объемных показателей и выставление счетов в ТФОМ</a:t>
            </a:r>
          </a:p>
          <a:p>
            <a:r>
              <a:rPr lang="ru-RU" sz="1400" dirty="0"/>
              <a:t>Отсутствие взаимодействия между службами (лабораторией, функциональной диагностикой, врачами-специалистами) и как следствие пропуски патологии и несвоевременное дообследование</a:t>
            </a:r>
          </a:p>
          <a:p>
            <a:r>
              <a:rPr lang="ru-RU" sz="1400" dirty="0"/>
              <a:t>Пациенты «теряются» и как результат низкие показатели впервые выявленных заболеваний, отсутствие ДН, отсутствие </a:t>
            </a:r>
            <a:r>
              <a:rPr lang="ru-RU" sz="1400" dirty="0" smtClean="0"/>
              <a:t>профилактической работы и </a:t>
            </a:r>
            <a:r>
              <a:rPr lang="ru-RU" sz="1400" dirty="0"/>
              <a:t>т.д.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25139597-4463-17E5-1212-3468BDB0926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850729" y="3429000"/>
            <a:ext cx="6341272" cy="27401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dirty="0"/>
              <a:t>четко отлаженный механизм передачи пациента «из рук в руки» с целью уточнения диагноза и дообследования;</a:t>
            </a:r>
          </a:p>
          <a:p>
            <a:r>
              <a:rPr lang="ru-RU" sz="1400" dirty="0"/>
              <a:t>Запись на прием для получения консультации и разъяснений всех пациентов, а не только с патологией;</a:t>
            </a:r>
          </a:p>
          <a:p>
            <a:r>
              <a:rPr lang="ru-RU" sz="1400" dirty="0"/>
              <a:t>Формирование контингента, подлежащих </a:t>
            </a:r>
            <a:r>
              <a:rPr lang="ru-RU" sz="1400" dirty="0" smtClean="0"/>
              <a:t>ДН;</a:t>
            </a:r>
            <a:endParaRPr lang="ru-RU" sz="1400" dirty="0"/>
          </a:p>
          <a:p>
            <a:r>
              <a:rPr lang="ru-RU" sz="1400" dirty="0"/>
              <a:t>Формирование контингента, </a:t>
            </a:r>
            <a:r>
              <a:rPr lang="ru-RU" sz="1400" dirty="0" smtClean="0"/>
              <a:t>подлежащих профилактическому консультированию;</a:t>
            </a:r>
            <a:endParaRPr lang="ru-RU" sz="1400" dirty="0"/>
          </a:p>
          <a:p>
            <a:r>
              <a:rPr lang="ru-RU" sz="1400" dirty="0"/>
              <a:t>Планирование на госпитализацию и восстановительное лечение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B050"/>
                </a:solidFill>
              </a:rPr>
              <a:t>Результат- высокий % ХНИЗ, выявленных на начальных стадиях, низкий % экстренной госпитализации, низкий % летальности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445A19-44C0-73A6-B4C7-65705F26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920" y="1376957"/>
            <a:ext cx="2601896" cy="1734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79A852-882C-DD2C-AE6C-99CD14A7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51" y="1534614"/>
            <a:ext cx="3130609" cy="17609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B4D5B6E-6CFD-B180-6570-A4B433E93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616" y="2020842"/>
            <a:ext cx="664426" cy="7099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4617BA8-D870-D0B7-22C3-276A3E46A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301" y="2144774"/>
            <a:ext cx="664427" cy="5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240" y="792480"/>
            <a:ext cx="10571998" cy="9704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необходимо делать на каждом участке?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320" y="2143760"/>
            <a:ext cx="10844966" cy="458216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Иметь план объемных показателей ежемесячных, поименный список всех, подлежащих диспансеризации и ПМО. Следить за исполнением своих объемов! </a:t>
            </a:r>
          </a:p>
          <a:p>
            <a:pPr algn="just"/>
            <a:r>
              <a:rPr lang="ru-RU" sz="1600" b="1" dirty="0" smtClean="0"/>
              <a:t>Активно приглашать на диспансеризацию и ПМО людей (уходить от «заявительного» принципа), особенно категорию людей, которые 2-3 года не были в поликлинике и диспансерную группу.</a:t>
            </a:r>
          </a:p>
          <a:p>
            <a:pPr algn="just"/>
            <a:r>
              <a:rPr lang="ru-RU" sz="1600" b="1" dirty="0" smtClean="0"/>
              <a:t>Активно проводить профилактическую работу и в </a:t>
            </a:r>
            <a:r>
              <a:rPr lang="ru-RU" sz="1600" b="1" dirty="0"/>
              <a:t>поликлинике </a:t>
            </a:r>
            <a:r>
              <a:rPr lang="ru-RU" sz="1600" b="1" dirty="0" smtClean="0"/>
              <a:t> и вне стен поликлиники (мотивация людей к модификации образа жизни, отказа от вредных привычек)</a:t>
            </a:r>
          </a:p>
          <a:p>
            <a:pPr algn="just"/>
            <a:r>
              <a:rPr lang="ru-RU" sz="1600" b="1" dirty="0" smtClean="0"/>
              <a:t>Массовые профилактические акции (знать обо всех мероприятиях, которые планирует  Администрация ЦГРБ или кабинет профилактики каждой поликлиники и активно приглашать свое прикрепленное население).</a:t>
            </a:r>
          </a:p>
          <a:p>
            <a:pPr algn="just"/>
            <a:r>
              <a:rPr lang="ru-RU" sz="1600" b="1" dirty="0" smtClean="0"/>
              <a:t>Правильно вести и заполнять учетную документацию - форма № 131/о, утверждена приказом Минздрава России от 10 ноября 2020 г. № 1207н. 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МОТИВАЦИЯ НАСЕЛЕНИЯ К ВЕДЕНИЮ ЗОЖ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3858" y="2222287"/>
            <a:ext cx="5824142" cy="41842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 ХОТЯТ БОЛЕТЬ?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 НЕ ХОТЯТ БЫТЬ ЗДОРОВЫМИ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ЭТО ЦЕННОСТЬ?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ЗОЖ - 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– речевые модули есть (какими словами и как правильно общаться с пациентом)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1" y="1926571"/>
            <a:ext cx="2609234" cy="447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94" y="1926571"/>
            <a:ext cx="3150405" cy="46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Благодарю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Admin\Desktop\P_20190511_193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7998" y="2222499"/>
            <a:ext cx="3286302" cy="418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24300" y="2222499"/>
            <a:ext cx="4724400" cy="4183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Контакты Завьялова М.П.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 8 (846) 98-62-88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zavylovamp@mail.ru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 ЦГРБ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5"/>
              </a:rPr>
              <a:t>http://cgbsyzrani.ru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Группа ВКОНТАКТЕ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vk.com/cgrb_3409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31" y="2108198"/>
            <a:ext cx="2956102" cy="41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7700" y="2006601"/>
            <a:ext cx="6012786" cy="419100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Одна из стратегических задач - борьба </a:t>
            </a:r>
            <a:r>
              <a:rPr lang="ru-RU" b="1" dirty="0">
                <a:solidFill>
                  <a:srgbClr val="FF0000"/>
                </a:solidFill>
              </a:rPr>
              <a:t>с хроническими неинфекционными заболеваниями</a:t>
            </a:r>
            <a:r>
              <a:rPr lang="ru-RU" b="1" dirty="0"/>
              <a:t> (болезни системы кровообращения, онкологические заболевания, сахарный диабет и хронические </a:t>
            </a:r>
            <a:r>
              <a:rPr lang="ru-RU" b="1" dirty="0" err="1"/>
              <a:t>обструктивные</a:t>
            </a:r>
            <a:r>
              <a:rPr lang="ru-RU" b="1" dirty="0"/>
              <a:t> заболевания легких), которые являются лидирующими причинами смерти и инвалидности в большинстве стран мира. </a:t>
            </a:r>
            <a:endParaRPr lang="ru-RU" b="1" dirty="0" smtClean="0"/>
          </a:p>
          <a:p>
            <a:pPr algn="just"/>
            <a:r>
              <a:rPr lang="ru-RU" b="1" dirty="0" smtClean="0"/>
              <a:t>Наименее </a:t>
            </a:r>
            <a:r>
              <a:rPr lang="ru-RU" b="1" dirty="0"/>
              <a:t>затратным механизмом их предотвращения являются профилактические мероприятия: формирование здорового образа жизни, раннее выявление факторов риска, своевременная диагностика болезни. </a:t>
            </a:r>
            <a:r>
              <a:rPr lang="ru-RU" b="1" dirty="0">
                <a:solidFill>
                  <a:srgbClr val="FF0000"/>
                </a:solidFill>
              </a:rPr>
              <a:t>Вклад профилактики в достижение успеха - 55%.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s://cf2.ppt-online.org/files2/slide/r/rM3Ve1BsmZzxlP9TpgYEUwhCkoHjJfK0F2SycdORW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1892299"/>
            <a:ext cx="5359401" cy="45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622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 ПРЕДОТВРАТИТЬ РАСПРОСТРАНЕНИЕ ХНИЗ ?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ПРОФИЛАКТИЧЕСКИЙ КОНТИНУУМ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9200" y="2222287"/>
            <a:ext cx="7981286" cy="389911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«Точкой входа в профилактический континуум должно быть любое посещение медицинской организации. Пришел человек к стоматологу, и врач должен спросить у него о прохождении диспансеризации, мотивировать к осмотрам с целью профилактики. Хочу всех призвать и высказать полную уверенность, что профилактика – это основа для сохранения жизни»</a:t>
            </a:r>
          </a:p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1600" b="1" i="1" dirty="0" smtClean="0"/>
              <a:t>Главный внештатный специалист по терапии и общей врачебной практике Минздрава России  Оксана </a:t>
            </a:r>
            <a:r>
              <a:rPr lang="ru-RU" sz="1600" b="1" i="1" dirty="0" err="1" smtClean="0"/>
              <a:t>Драпкина</a:t>
            </a:r>
            <a:endParaRPr lang="ru-RU" sz="16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22287"/>
            <a:ext cx="3924300" cy="41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НОРМАТИВНЫЕ ДОКУМЕНТЫ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2103119"/>
            <a:ext cx="11257160" cy="440218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приказ </a:t>
            </a:r>
            <a:r>
              <a:rPr lang="ru-RU" b="1" dirty="0">
                <a:solidFill>
                  <a:srgbClr val="FF0000"/>
                </a:solidFill>
              </a:rPr>
              <a:t>Минздрава РФ от 27.04.2021 № 404н </a:t>
            </a:r>
            <a:r>
              <a:rPr lang="ru-RU" b="1" dirty="0"/>
              <a:t>«Об утверждении порядка проведения профилактического медицинского осмотра и диспансеризации определенных групп взрослого населения</a:t>
            </a:r>
            <a:r>
              <a:rPr lang="ru-RU" b="1" dirty="0" smtClean="0"/>
              <a:t>»;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приказ </a:t>
            </a:r>
            <a:r>
              <a:rPr lang="ru-RU" b="1" dirty="0">
                <a:solidFill>
                  <a:srgbClr val="FF0000"/>
                </a:solidFill>
              </a:rPr>
              <a:t>Минздрава РФ от 01.07.2021 №698н </a:t>
            </a:r>
            <a:r>
              <a:rPr lang="ru-RU" b="1" dirty="0"/>
              <a:t>«Об утверждении порядка направления граждан на прохождение углубленной диспансеризации, включая категории граждан, проходящих углубленную диспансеризацию в первоочередном порядке</a:t>
            </a:r>
            <a:r>
              <a:rPr lang="ru-RU" b="1" dirty="0" smtClean="0"/>
              <a:t>»,</a:t>
            </a:r>
          </a:p>
          <a:p>
            <a:r>
              <a:rPr lang="ru-RU" b="1" dirty="0">
                <a:solidFill>
                  <a:srgbClr val="FF0000"/>
                </a:solidFill>
              </a:rPr>
              <a:t>территориальной программы</a:t>
            </a:r>
            <a:r>
              <a:rPr lang="ru-RU" b="1" dirty="0"/>
              <a:t> государственных гарантий бесплатного оказания гражданам медицинской помощи в Самарской области на 2023 год и плановый период 2024 и 2025 годов</a:t>
            </a:r>
            <a:r>
              <a:rPr lang="ru-RU" b="1" dirty="0" smtClean="0"/>
              <a:t>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приказ </a:t>
            </a:r>
            <a:r>
              <a:rPr lang="ru-RU" b="1" dirty="0">
                <a:solidFill>
                  <a:srgbClr val="FF0000"/>
                </a:solidFill>
              </a:rPr>
              <a:t>Минздрава Самарской области от 19.01.2023 №48 </a:t>
            </a:r>
            <a:r>
              <a:rPr lang="ru-RU" b="1" dirty="0"/>
              <a:t>«О внесении изменений в приказ министерства здравоохранения Самарской области от 20.01.2022 №29 «Об организации проведения профилактического медицинского осмотра и диспансеризации определенных групп взрослого населения Самарской области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Методические рекомендации </a:t>
            </a:r>
            <a:r>
              <a:rPr lang="ru-RU" b="1" dirty="0">
                <a:solidFill>
                  <a:srgbClr val="FF0000"/>
                </a:solidFill>
              </a:rPr>
              <a:t>Минздрава РФ от </a:t>
            </a:r>
            <a:r>
              <a:rPr lang="ru-RU" b="1" dirty="0" smtClean="0">
                <a:solidFill>
                  <a:srgbClr val="FF0000"/>
                </a:solidFill>
              </a:rPr>
              <a:t>2020 года </a:t>
            </a:r>
            <a:r>
              <a:rPr lang="ru-RU" b="1" dirty="0" smtClean="0"/>
              <a:t>«Организация проведения профилактического медицинского осмотра и диспансеризации определенных групп населения»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Основные принципы проведения диспансеризации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89613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массовый охват населения на добровольной основе по территориальному принципу;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комплексность обследования и дифференцированный подход с применением оптимального научно обоснованного набора методов обследования с учетом возраста и пола;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двухэтапность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первый этап – скрининг на выявление признаков болезни и факторов риска ее развития, второй этап - уточнение диагноза на основе дополнительного углубленного обследования;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добровольность прохождения диспансеризации (должна быть подтверждена информированным добровольным согласием). Каждый человек имеет право отказаться от такого медосмотра полностью или частично (например, пройти несколько обследований, исключив при этом 1-2 обследования).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 результатам обследования определяются группы состояния здоровья, необходимые профилактические, лечебные, реабилитационные и оздоровительные мероприятия, формируются группы диспансерного наблюдения.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ИСПОЛНЕНИЕ ПЛАНА ДИСПАНСЕРИЗАЦИИ И ПМО СЫЗРАНСКОЙ ЦГРБ 2022 - 2023 </a:t>
            </a:r>
            <a:r>
              <a:rPr lang="ru-RU" sz="3600" dirty="0" err="1" smtClean="0">
                <a:solidFill>
                  <a:srgbClr val="FFFF00"/>
                </a:solidFill>
              </a:rPr>
              <a:t>гг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386820"/>
              </p:ext>
            </p:extLst>
          </p:nvPr>
        </p:nvGraphicFramePr>
        <p:xfrm>
          <a:off x="292101" y="3073400"/>
          <a:ext cx="5714999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680"/>
                <a:gridCol w="2027520"/>
                <a:gridCol w="2335799"/>
              </a:tblGrid>
              <a:tr h="1581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Профилактические осмотры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Диспансеризация, 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err="1" smtClean="0"/>
                        <a:t>т.ч</a:t>
                      </a:r>
                      <a:r>
                        <a:rPr lang="ru-RU" sz="1400" dirty="0" smtClean="0"/>
                        <a:t>. углубленная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ПЛАН 2022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18779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43821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ФАКТ 2022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12276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35467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65,4%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81%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63565"/>
              </p:ext>
            </p:extLst>
          </p:nvPr>
        </p:nvGraphicFramePr>
        <p:xfrm>
          <a:off x="6337300" y="3073398"/>
          <a:ext cx="5676899" cy="1615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57"/>
                <a:gridCol w="2069029"/>
                <a:gridCol w="2185413"/>
              </a:tblGrid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Профилактические осмотры</a:t>
                      </a:r>
                      <a:endParaRPr lang="ru-RU" sz="140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Диспансеризация, 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err="1" smtClean="0"/>
                        <a:t>т.ч</a:t>
                      </a:r>
                      <a:r>
                        <a:rPr lang="ru-RU" sz="1400" dirty="0" smtClean="0"/>
                        <a:t>. углубленная</a:t>
                      </a:r>
                      <a:endParaRPr lang="ru-RU" sz="140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ПЛАН 2022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13564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57670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ФАКТ 2022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2751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10740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20,3%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18,6%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60500" y="2463800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2022 год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9800" y="2482334"/>
            <a:ext cx="241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2023 год 1 квартал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800" y="57023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Профилактическими мероприятиями  в 2022 году охвачено – </a:t>
            </a:r>
            <a:r>
              <a:rPr lang="ru-RU" b="1" dirty="0" smtClean="0">
                <a:solidFill>
                  <a:srgbClr val="FF0000"/>
                </a:solidFill>
              </a:rPr>
              <a:t>34,3%</a:t>
            </a:r>
            <a:r>
              <a:rPr lang="ru-RU" b="1" dirty="0" smtClean="0"/>
              <a:t> граждан, прикрепленных к </a:t>
            </a:r>
            <a:r>
              <a:rPr lang="ru-RU" b="1" dirty="0" err="1" smtClean="0"/>
              <a:t>Сызранской</a:t>
            </a:r>
            <a:r>
              <a:rPr lang="ru-RU" b="1" dirty="0" smtClean="0"/>
              <a:t> ЦГРБ (целевое значение </a:t>
            </a:r>
            <a:r>
              <a:rPr lang="ru-RU" b="1" dirty="0" smtClean="0">
                <a:solidFill>
                  <a:srgbClr val="FF0000"/>
                </a:solidFill>
              </a:rPr>
              <a:t>– 46,3%</a:t>
            </a:r>
            <a:r>
              <a:rPr lang="ru-RU" b="1" dirty="0" smtClean="0"/>
              <a:t>).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В 2023 году целевое значение составляет </a:t>
            </a:r>
            <a:r>
              <a:rPr lang="ru-RU" b="1" dirty="0" smtClean="0">
                <a:solidFill>
                  <a:srgbClr val="FF0000"/>
                </a:solidFill>
              </a:rPr>
              <a:t>51%.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Эффективность – выявление ХНИЗ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1 квартал 2023 года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92656"/>
              </p:ext>
            </p:extLst>
          </p:nvPr>
        </p:nvGraphicFramePr>
        <p:xfrm>
          <a:off x="838200" y="2133599"/>
          <a:ext cx="10515600" cy="427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Выявление факторов риска 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1 квартал  2023 года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56421"/>
              </p:ext>
            </p:extLst>
          </p:nvPr>
        </p:nvGraphicFramePr>
        <p:xfrm>
          <a:off x="815959" y="2277138"/>
          <a:ext cx="11036300" cy="458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ПИРАМИДА РИСКОВ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9" name="Содержимое 28"/>
          <p:cNvGrpSpPr>
            <a:grpSpLocks noGrp="1"/>
          </p:cNvGrpSpPr>
          <p:nvPr/>
        </p:nvGrpSpPr>
        <p:grpSpPr>
          <a:xfrm>
            <a:off x="353929" y="1925054"/>
            <a:ext cx="10553700" cy="4636168"/>
            <a:chOff x="159658" y="1395941"/>
            <a:chExt cx="8258629" cy="4977054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58" y="1395941"/>
              <a:ext cx="8258629" cy="497705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16552" y="1709928"/>
              <a:ext cx="48900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28088" y="2804160"/>
              <a:ext cx="1255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Неотложные</a:t>
              </a:r>
            </a:p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состояния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67256" y="3882072"/>
              <a:ext cx="1255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ХНИЗ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9996" y="4802392"/>
              <a:ext cx="189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Промежуточные ФР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2984" y="5695280"/>
              <a:ext cx="189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Поведенческие ФР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07972" y="2917173"/>
              <a:ext cx="563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3082" y="4670193"/>
              <a:ext cx="9235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Изб. масса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ИМТ, </a:t>
              </a:r>
              <a:r>
                <a:rPr lang="ru-RU" sz="11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</a:t>
              </a:r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т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Импеданс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35506" y="2917173"/>
              <a:ext cx="1010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Инсульт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61796" y="3851295"/>
              <a:ext cx="63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БСК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98474" y="3851295"/>
              <a:ext cx="63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БОД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51908" y="3851295"/>
              <a:ext cx="724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Онко</a:t>
              </a:r>
              <a:endPara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20506" y="3851295"/>
              <a:ext cx="63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78508" y="4740836"/>
              <a:ext cx="9745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07358" y="4673777"/>
              <a:ext cx="10984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холестерина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ЛПНП крови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27648" y="4675569"/>
              <a:ext cx="98493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глюкозы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крови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9522" y="5727447"/>
              <a:ext cx="766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Курение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2270" y="5676992"/>
              <a:ext cx="13577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Злоупотребление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алкоголем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18148" y="5676991"/>
              <a:ext cx="137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Нерациональное</a:t>
              </a:r>
            </a:p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питание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13048" y="5718363"/>
              <a:ext cx="11021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Гиподинамия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2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Другая 5">
      <a:dk1>
        <a:srgbClr val="002D89"/>
      </a:dk1>
      <a:lt1>
        <a:srgbClr val="181818"/>
      </a:lt1>
      <a:dk2>
        <a:srgbClr val="FFFFFF"/>
      </a:dk2>
      <a:lt2>
        <a:srgbClr val="DC9E1F"/>
      </a:lt2>
      <a:accent1>
        <a:srgbClr val="002166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5813</TotalTime>
  <Words>873</Words>
  <Application>Microsoft Office PowerPoint</Application>
  <PresentationFormat>Широкоэкранный</PresentationFormat>
  <Paragraphs>137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2</vt:lpstr>
      <vt:lpstr>Quotable</vt:lpstr>
      <vt:lpstr>        ДИСПАНСЕРИЗАЦИЯ НАСЕЛЕНИЯ – ОСНОВА СОХРАНЕНИЯ ЗДОРОВЬЯ НАЦИИ      </vt:lpstr>
      <vt:lpstr>КАК ПРЕДОТВРАТИТЬ РАСПРОСТРАНЕНИЕ ХНИЗ ?</vt:lpstr>
      <vt:lpstr>ПРОФИЛАКТИЧЕСКИЙ КОНТИНУУМ</vt:lpstr>
      <vt:lpstr>НОРМАТИВНЫЕ ДОКУМЕНТЫ</vt:lpstr>
      <vt:lpstr>Основные принципы проведения диспансеризации</vt:lpstr>
      <vt:lpstr>ИСПОЛНЕНИЕ ПЛАНА ДИСПАНСЕРИЗАЦИИ И ПМО СЫЗРАНСКОЙ ЦГРБ 2022 - 2023 гг</vt:lpstr>
      <vt:lpstr>Эффективность – выявление ХНИЗ за 1 квартал 2023 года</vt:lpstr>
      <vt:lpstr>Выявление факторов риска  за 1 квартал  2023 года</vt:lpstr>
      <vt:lpstr>ПИРАМИДА РИСКОВ</vt:lpstr>
      <vt:lpstr>Почему это важно?</vt:lpstr>
      <vt:lpstr>Качество проведения диспансеризации</vt:lpstr>
      <vt:lpstr>Что необходимо делать на каждом участке?</vt:lpstr>
      <vt:lpstr>МОТИВАЦИЯ НАСЕЛЕНИЯ К ВЕДЕНИЮ ЗОЖ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государственной политике в сфере обеспечения граждан Российской Федерации доступными и качественными лекарственными средствами отечественного производства</dc:title>
  <dc:creator>Microsoft Office User</dc:creator>
  <cp:lastModifiedBy>Работа</cp:lastModifiedBy>
  <cp:revision>439</cp:revision>
  <cp:lastPrinted>2018-08-03T08:17:57Z</cp:lastPrinted>
  <dcterms:created xsi:type="dcterms:W3CDTF">2018-07-01T17:30:41Z</dcterms:created>
  <dcterms:modified xsi:type="dcterms:W3CDTF">2023-04-14T07:35:56Z</dcterms:modified>
</cp:coreProperties>
</file>