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12" r:id="rId3"/>
    <p:sldId id="257" r:id="rId4"/>
    <p:sldId id="311" r:id="rId5"/>
    <p:sldId id="287" r:id="rId6"/>
    <p:sldId id="278" r:id="rId7"/>
    <p:sldId id="310" r:id="rId8"/>
    <p:sldId id="279" r:id="rId9"/>
    <p:sldId id="297" r:id="rId10"/>
    <p:sldId id="299" r:id="rId11"/>
    <p:sldId id="314" r:id="rId12"/>
    <p:sldId id="281" r:id="rId13"/>
    <p:sldId id="282" r:id="rId14"/>
    <p:sldId id="300" r:id="rId15"/>
    <p:sldId id="301" r:id="rId16"/>
  </p:sldIdLst>
  <p:sldSz cx="12601575" cy="7200900"/>
  <p:notesSz cx="6858000" cy="9144000"/>
  <p:defaultTextStyle>
    <a:defPPr>
      <a:defRPr lang="ru-RU"/>
    </a:defPPr>
    <a:lvl1pPr marL="0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259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519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5778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038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6297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1556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6816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2075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 snapToGrid="0">
      <p:cViewPr varScale="1">
        <p:scale>
          <a:sx n="82" d="100"/>
          <a:sy n="82" d="100"/>
        </p:scale>
        <p:origin x="762" y="108"/>
      </p:cViewPr>
      <p:guideLst>
        <p:guide orient="horz" pos="2268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3FCE2-4720-4F98-8DFC-28804838B12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B5A7-A6CB-4B8B-AF3A-FF5FD7CD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3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B5A7-A6CB-4B8B-AF3A-FF5FD7CD65D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2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B5A7-A6CB-4B8B-AF3A-FF5FD7CD65D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4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197" y="1178481"/>
            <a:ext cx="9451181" cy="2506980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197" y="3782140"/>
            <a:ext cx="9451181" cy="1738550"/>
          </a:xfrm>
        </p:spPr>
        <p:txBody>
          <a:bodyPr/>
          <a:lstStyle>
            <a:lvl1pPr marL="0" indent="0" algn="ctr">
              <a:buNone/>
              <a:defRPr sz="2500"/>
            </a:lvl1pPr>
            <a:lvl2pPr marL="475259" indent="0" algn="ctr">
              <a:buNone/>
              <a:defRPr sz="2100"/>
            </a:lvl2pPr>
            <a:lvl3pPr marL="950519" indent="0" algn="ctr">
              <a:buNone/>
              <a:defRPr sz="1900"/>
            </a:lvl3pPr>
            <a:lvl4pPr marL="1425778" indent="0" algn="ctr">
              <a:buNone/>
              <a:defRPr sz="1700"/>
            </a:lvl4pPr>
            <a:lvl5pPr marL="1901038" indent="0" algn="ctr">
              <a:buNone/>
              <a:defRPr sz="1700"/>
            </a:lvl5pPr>
            <a:lvl6pPr marL="2376297" indent="0" algn="ctr">
              <a:buNone/>
              <a:defRPr sz="1700"/>
            </a:lvl6pPr>
            <a:lvl7pPr marL="2851556" indent="0" algn="ctr">
              <a:buNone/>
              <a:defRPr sz="1700"/>
            </a:lvl7pPr>
            <a:lvl8pPr marL="3326816" indent="0" algn="ctr">
              <a:buNone/>
              <a:defRPr sz="1700"/>
            </a:lvl8pPr>
            <a:lvl9pPr marL="380207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CD5-2155-463A-81A2-CFDFFEE75036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8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9D52-11D3-441B-99F6-DA805FF95A1F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8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8002" y="383381"/>
            <a:ext cx="2717215" cy="61024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358" y="383381"/>
            <a:ext cx="7994124" cy="6102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F44-A994-4D1F-AF11-AB058D78836F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18" y="2236948"/>
            <a:ext cx="10711339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6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CC0-4A2D-4222-9987-B3FBE30DC475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3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3AF5-8963-4669-B9C8-AF96AE612748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5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7" y="4627246"/>
            <a:ext cx="1071133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7" y="3052049"/>
            <a:ext cx="10711339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1591-373E-49F8-99AF-B33751B6184F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3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0079" y="1680212"/>
            <a:ext cx="556569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5800" y="1680212"/>
            <a:ext cx="556569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4ED-4A04-40C1-BEC4-5BD159AFE49A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3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11869"/>
            <a:ext cx="5567884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079" y="2283619"/>
            <a:ext cx="5567884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27" y="1611869"/>
            <a:ext cx="557007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01427" y="2283619"/>
            <a:ext cx="557007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A09A-FCF5-47D1-889B-4917EFEE9273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2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5D4B-F32F-410E-B111-EC2CE806CB03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3AB7-599E-473C-A4E3-809B46DEE24A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04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286702"/>
            <a:ext cx="4145831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6866" y="286704"/>
            <a:ext cx="7044631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0" y="1506857"/>
            <a:ext cx="4145831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5259" indent="0">
              <a:buNone/>
              <a:defRPr sz="1200"/>
            </a:lvl2pPr>
            <a:lvl3pPr marL="950519" indent="0">
              <a:buNone/>
              <a:defRPr sz="1000"/>
            </a:lvl3pPr>
            <a:lvl4pPr marL="1425778" indent="0">
              <a:buNone/>
              <a:defRPr sz="900"/>
            </a:lvl4pPr>
            <a:lvl5pPr marL="1901038" indent="0">
              <a:buNone/>
              <a:defRPr sz="900"/>
            </a:lvl5pPr>
            <a:lvl6pPr marL="2376297" indent="0">
              <a:buNone/>
              <a:defRPr sz="900"/>
            </a:lvl6pPr>
            <a:lvl7pPr marL="2851556" indent="0">
              <a:buNone/>
              <a:defRPr sz="900"/>
            </a:lvl7pPr>
            <a:lvl8pPr marL="3326816" indent="0">
              <a:buNone/>
              <a:defRPr sz="900"/>
            </a:lvl8pPr>
            <a:lvl9pPr marL="38020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1DFD-9B29-4A12-8F00-2D5072956E2D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2C9D-2AE5-4B16-B614-6B0B38DBCD32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86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997" y="5040630"/>
            <a:ext cx="756094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997" y="643414"/>
            <a:ext cx="756094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5259" indent="0">
              <a:buNone/>
              <a:defRPr sz="2900"/>
            </a:lvl2pPr>
            <a:lvl3pPr marL="950519" indent="0">
              <a:buNone/>
              <a:defRPr sz="2500"/>
            </a:lvl3pPr>
            <a:lvl4pPr marL="1425778" indent="0">
              <a:buNone/>
              <a:defRPr sz="2100"/>
            </a:lvl4pPr>
            <a:lvl5pPr marL="1901038" indent="0">
              <a:buNone/>
              <a:defRPr sz="2100"/>
            </a:lvl5pPr>
            <a:lvl6pPr marL="2376297" indent="0">
              <a:buNone/>
              <a:defRPr sz="2100"/>
            </a:lvl6pPr>
            <a:lvl7pPr marL="2851556" indent="0">
              <a:buNone/>
              <a:defRPr sz="2100"/>
            </a:lvl7pPr>
            <a:lvl8pPr marL="3326816" indent="0">
              <a:buNone/>
              <a:defRPr sz="2100"/>
            </a:lvl8pPr>
            <a:lvl9pPr marL="3802075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997" y="5635705"/>
            <a:ext cx="7560945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5259" indent="0">
              <a:buNone/>
              <a:defRPr sz="1200"/>
            </a:lvl2pPr>
            <a:lvl3pPr marL="950519" indent="0">
              <a:buNone/>
              <a:defRPr sz="1000"/>
            </a:lvl3pPr>
            <a:lvl4pPr marL="1425778" indent="0">
              <a:buNone/>
              <a:defRPr sz="900"/>
            </a:lvl4pPr>
            <a:lvl5pPr marL="1901038" indent="0">
              <a:buNone/>
              <a:defRPr sz="900"/>
            </a:lvl5pPr>
            <a:lvl6pPr marL="2376297" indent="0">
              <a:buNone/>
              <a:defRPr sz="900"/>
            </a:lvl6pPr>
            <a:lvl7pPr marL="2851556" indent="0">
              <a:buNone/>
              <a:defRPr sz="900"/>
            </a:lvl7pPr>
            <a:lvl8pPr marL="3326816" indent="0">
              <a:buNone/>
              <a:defRPr sz="900"/>
            </a:lvl8pPr>
            <a:lvl9pPr marL="38020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3C2C-D18F-4B5E-BEFB-166332D1ED5E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22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0BB-4775-456D-9C8B-08449F784DBC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66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2" y="288372"/>
            <a:ext cx="2835354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288372"/>
            <a:ext cx="8296037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72A-1BFB-4FEC-859F-0E938E3034FF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9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95" y="1795225"/>
            <a:ext cx="10868858" cy="2995374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795" y="4818937"/>
            <a:ext cx="10868858" cy="15751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59AD-EB79-498F-8ADA-DED244B86882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358" y="1916906"/>
            <a:ext cx="5355669" cy="45689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9548" y="1916906"/>
            <a:ext cx="5355669" cy="45689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F9C9-524A-49FD-A62C-ED8AD99FF8A5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383382"/>
            <a:ext cx="10868858" cy="1391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8000" y="1765221"/>
            <a:ext cx="5331056" cy="86510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8000" y="2630329"/>
            <a:ext cx="5331056" cy="3868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9547" y="1765221"/>
            <a:ext cx="5357311" cy="86510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9547" y="2630329"/>
            <a:ext cx="5357311" cy="3868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B50-0C48-4BFB-B577-6EEAC4EF015E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2C09-D541-46C5-AB2F-19C30D003A7A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5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5B55-6FCC-4324-AC90-7AA31BE30E8B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3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480060"/>
            <a:ext cx="4064336" cy="168021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311" y="1036797"/>
            <a:ext cx="6379547" cy="511730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160270"/>
            <a:ext cx="4064336" cy="4002167"/>
          </a:xfrm>
        </p:spPr>
        <p:txBody>
          <a:bodyPr/>
          <a:lstStyle>
            <a:lvl1pPr marL="0" indent="0">
              <a:buNone/>
              <a:defRPr sz="1700"/>
            </a:lvl1pPr>
            <a:lvl2pPr marL="475259" indent="0">
              <a:buNone/>
              <a:defRPr sz="1500"/>
            </a:lvl2pPr>
            <a:lvl3pPr marL="950519" indent="0">
              <a:buNone/>
              <a:defRPr sz="1200"/>
            </a:lvl3pPr>
            <a:lvl4pPr marL="1425778" indent="0">
              <a:buNone/>
              <a:defRPr sz="1000"/>
            </a:lvl4pPr>
            <a:lvl5pPr marL="1901038" indent="0">
              <a:buNone/>
              <a:defRPr sz="1000"/>
            </a:lvl5pPr>
            <a:lvl6pPr marL="2376297" indent="0">
              <a:buNone/>
              <a:defRPr sz="1000"/>
            </a:lvl6pPr>
            <a:lvl7pPr marL="2851556" indent="0">
              <a:buNone/>
              <a:defRPr sz="1000"/>
            </a:lvl7pPr>
            <a:lvl8pPr marL="3326816" indent="0">
              <a:buNone/>
              <a:defRPr sz="1000"/>
            </a:lvl8pPr>
            <a:lvl9pPr marL="38020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6225-1181-4DA7-BA96-66B1BB32F3DF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480060"/>
            <a:ext cx="4064336" cy="168021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57311" y="1036797"/>
            <a:ext cx="6379547" cy="5117306"/>
          </a:xfrm>
        </p:spPr>
        <p:txBody>
          <a:bodyPr/>
          <a:lstStyle>
            <a:lvl1pPr marL="0" indent="0">
              <a:buNone/>
              <a:defRPr sz="3300"/>
            </a:lvl1pPr>
            <a:lvl2pPr marL="475259" indent="0">
              <a:buNone/>
              <a:defRPr sz="2900"/>
            </a:lvl2pPr>
            <a:lvl3pPr marL="950519" indent="0">
              <a:buNone/>
              <a:defRPr sz="2500"/>
            </a:lvl3pPr>
            <a:lvl4pPr marL="1425778" indent="0">
              <a:buNone/>
              <a:defRPr sz="2100"/>
            </a:lvl4pPr>
            <a:lvl5pPr marL="1901038" indent="0">
              <a:buNone/>
              <a:defRPr sz="2100"/>
            </a:lvl5pPr>
            <a:lvl6pPr marL="2376297" indent="0">
              <a:buNone/>
              <a:defRPr sz="2100"/>
            </a:lvl6pPr>
            <a:lvl7pPr marL="2851556" indent="0">
              <a:buNone/>
              <a:defRPr sz="2100"/>
            </a:lvl7pPr>
            <a:lvl8pPr marL="3326816" indent="0">
              <a:buNone/>
              <a:defRPr sz="2100"/>
            </a:lvl8pPr>
            <a:lvl9pPr marL="3802075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160270"/>
            <a:ext cx="4064336" cy="4002167"/>
          </a:xfrm>
        </p:spPr>
        <p:txBody>
          <a:bodyPr/>
          <a:lstStyle>
            <a:lvl1pPr marL="0" indent="0">
              <a:buNone/>
              <a:defRPr sz="1700"/>
            </a:lvl1pPr>
            <a:lvl2pPr marL="475259" indent="0">
              <a:buNone/>
              <a:defRPr sz="1500"/>
            </a:lvl2pPr>
            <a:lvl3pPr marL="950519" indent="0">
              <a:buNone/>
              <a:defRPr sz="1200"/>
            </a:lvl3pPr>
            <a:lvl4pPr marL="1425778" indent="0">
              <a:buNone/>
              <a:defRPr sz="1000"/>
            </a:lvl4pPr>
            <a:lvl5pPr marL="1901038" indent="0">
              <a:buNone/>
              <a:defRPr sz="1000"/>
            </a:lvl5pPr>
            <a:lvl6pPr marL="2376297" indent="0">
              <a:buNone/>
              <a:defRPr sz="1000"/>
            </a:lvl6pPr>
            <a:lvl7pPr marL="2851556" indent="0">
              <a:buNone/>
              <a:defRPr sz="1000"/>
            </a:lvl7pPr>
            <a:lvl8pPr marL="3326816" indent="0">
              <a:buNone/>
              <a:defRPr sz="1000"/>
            </a:lvl8pPr>
            <a:lvl9pPr marL="38020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FE5A-8043-4394-B60B-C12E26342E56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59" y="383382"/>
            <a:ext cx="10868858" cy="1391841"/>
          </a:xfrm>
          <a:prstGeom prst="rect">
            <a:avLst/>
          </a:prstGeom>
        </p:spPr>
        <p:txBody>
          <a:bodyPr vert="horz" lIns="95052" tIns="47526" rIns="95052" bIns="475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359" y="1916906"/>
            <a:ext cx="10868858" cy="4568905"/>
          </a:xfrm>
          <a:prstGeom prst="rect">
            <a:avLst/>
          </a:prstGeom>
        </p:spPr>
        <p:txBody>
          <a:bodyPr vert="horz" lIns="95052" tIns="47526" rIns="95052" bIns="475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358" y="6674168"/>
            <a:ext cx="2835354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148E-AA49-4987-81F1-E38D02961556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4272" y="6674168"/>
            <a:ext cx="4253032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9863" y="6674168"/>
            <a:ext cx="2835354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50519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9505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 vert="horz" lIns="95052" tIns="47526" rIns="95052" bIns="475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80212"/>
            <a:ext cx="11341418" cy="4752261"/>
          </a:xfrm>
          <a:prstGeom prst="rect">
            <a:avLst/>
          </a:prstGeom>
        </p:spPr>
        <p:txBody>
          <a:bodyPr vert="horz" lIns="95052" tIns="47526" rIns="95052" bIns="475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78" y="6674169"/>
            <a:ext cx="2940368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CE2A-038D-450A-A0E5-40E7356896AC}" type="datetime1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38" y="6674169"/>
            <a:ext cx="3990499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6674169"/>
            <a:ext cx="2940368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051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45" indent="-356445" algn="l" defTabSz="95051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2297" indent="-297037" algn="l" defTabSz="95051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575001" cy="32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71127" y="3147502"/>
            <a:ext cx="3005669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2" descr="C:\Users\B2-03-1\Desktop\20220802_093547.jpg"/>
          <p:cNvPicPr>
            <a:picLocks noChangeAspect="1" noChangeArrowheads="1"/>
          </p:cNvPicPr>
          <p:nvPr/>
        </p:nvPicPr>
        <p:blipFill rotWithShape="1">
          <a:blip r:embed="rId3" cstate="print"/>
          <a:srcRect b="27337"/>
          <a:stretch/>
        </p:blipFill>
        <p:spPr bwMode="auto">
          <a:xfrm>
            <a:off x="3501246" y="116568"/>
            <a:ext cx="8755325" cy="40606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50" y="3967570"/>
            <a:ext cx="123388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«СОЗДАНИЕ И ТИРАЖИРОВАНИЕ НОВОЙ МОДЕЛИ МЕДИЦИНСКОЙ ОРГАНИЗАЦИИ, ОКАЗЫВАЮЩЕЙ ПЕРВИЧНУЮ МЕДИКО-САНИТАРНУЮ ПОМОЩЬ В РАМКАХ РЕАЛИЗАЦИИ  РЕГИОНАЛЬНОГО ПРОЕКТА  "РАЗВИТИЕ  СИСТЕМЫ ПМСП В ГБУЗ СО СЫЗРАНСКАЯ ЦГРБ, ДЕТСКАЯ ПОЛИКЛИНИКА №5»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СУСИНА ОЛЬГА ЮРЬЕВНА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медицинская сестра  ОМО ГБУЗ СО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Сызранская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ЦГРБ»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4"/>
    </mc:Choice>
    <mc:Fallback xmlns="">
      <p:transition spd="slow" advTm="8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46" y="105505"/>
            <a:ext cx="8341580" cy="6787663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t="15625"/>
          <a:stretch/>
        </p:blipFill>
        <p:spPr bwMode="auto">
          <a:xfrm>
            <a:off x="207435" y="105505"/>
            <a:ext cx="2064984" cy="158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28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6"/>
    </mc:Choice>
    <mc:Fallback xmlns="">
      <p:transition spd="slow" advTm="58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558141" y="5840754"/>
            <a:ext cx="3921" cy="1905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288" y="1310727"/>
            <a:ext cx="878684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778"/>
          <a:stretch/>
        </p:blipFill>
        <p:spPr>
          <a:xfrm>
            <a:off x="662295" y="319196"/>
            <a:ext cx="11540273" cy="6881704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47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32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1"/>
    </mc:Choice>
    <mc:Fallback xmlns="">
      <p:transition spd="slow" advTm="63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6608457" y="6626431"/>
            <a:ext cx="53600" cy="997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2" y="104300"/>
            <a:ext cx="99822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1"/>
    </mc:Choice>
    <mc:Fallback xmlns="">
      <p:transition spd="slow" advTm="636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641268" y="6078260"/>
            <a:ext cx="39546" cy="1905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1041" y="387117"/>
            <a:ext cx="11624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solidFill>
                  <a:schemeClr val="tx2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Достигнутые результаты:</a:t>
            </a:r>
          </a:p>
          <a:p>
            <a:pPr algn="ctr"/>
            <a:r>
              <a:rPr lang="ru-RU" sz="3200" cap="all" dirty="0" smtClean="0">
                <a:solidFill>
                  <a:schemeClr val="tx2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«Внедрение электронного документооборота»</a:t>
            </a:r>
            <a:endParaRPr lang="ru-RU" sz="28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97972"/>
              </p:ext>
            </p:extLst>
          </p:nvPr>
        </p:nvGraphicFramePr>
        <p:xfrm>
          <a:off x="551676" y="1791787"/>
          <a:ext cx="1173410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1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98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</a:p>
                  </a:txBody>
                  <a:tcPr marL="68580" marR="685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ВЕЛИЧИНА ИСХОДНОГО ПОКАЗАТЕЛЯ В ЕД. ИЗМЕРЕНИЯ</a:t>
                      </a:r>
                    </a:p>
                  </a:txBody>
                  <a:tcPr marL="68580" marR="685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ВЕЛИЧИНА ЦЕЛЕВОГО СОСТОЯНИЯ В ЕД. ИЗМЕРЕНИЯ</a:t>
                      </a:r>
                    </a:p>
                  </a:txBody>
                  <a:tcPr marL="68580" marR="6858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ВЕЛИЧИНА ДОСТИГНУТОГО ПОКАЗАТЕЛЯ В ЕД. ИЗМЕРЕНИЯ</a:t>
                      </a:r>
                    </a:p>
                  </a:txBody>
                  <a:tcPr marL="68580" marR="6858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21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Сокращение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времени оформления документов в электронном виде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3мин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3мин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9631" y="4557535"/>
            <a:ext cx="12331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МЕРОПРИЯТИЯ, ПРОВЕДЕННЫЕ В РАМКАХ РЕАЛИЗАЦИИ ПРОЕКТА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1.Переход с бумажного  на электронный документооборот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2.Уменьшение времени заполнения медицинской документации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3.Увеличение времени на непосредственный контакт с пациентом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4Улучшение схемы взаимодействия с подразделениями больницы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5.Организация рабочего места по системе 5 с</a:t>
            </a:r>
          </a:p>
        </p:txBody>
      </p:sp>
    </p:spTree>
    <p:extLst>
      <p:ext uri="{BB962C8B-B14F-4D97-AF65-F5344CB8AC3E}">
        <p14:creationId xmlns:p14="http://schemas.microsoft.com/office/powerpoint/2010/main" val="28427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3"/>
    </mc:Choice>
    <mc:Fallback xmlns="">
      <p:transition spd="slow" advTm="671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10687793" y="6115793"/>
            <a:ext cx="11876" cy="11874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6861" y="2530102"/>
            <a:ext cx="11781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7200" b="1" dirty="0" smtClean="0"/>
              <a:t>СПАСИБО ЗА</a:t>
            </a:r>
            <a:r>
              <a:rPr lang="ru-RU" sz="7200" b="1" spc="-114" dirty="0" smtClean="0"/>
              <a:t> </a:t>
            </a:r>
            <a:r>
              <a:rPr lang="ru-RU" sz="7200" b="1" dirty="0" smtClean="0"/>
              <a:t>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3698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0"/>
    </mc:Choice>
    <mc:Fallback xmlns="">
      <p:transition spd="slow" advTm="62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9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778844" y="5525051"/>
            <a:ext cx="49404" cy="39549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8923" y="513761"/>
            <a:ext cx="118517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октябре 2016 года по инициативе Управления по внутренней политике Администрации Президента Российской Федерации стартовал  пилотный проект по совершенствованию системы оказания первичной </a:t>
            </a:r>
            <a:r>
              <a:rPr lang="ru-RU" sz="2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медико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– санитарной помощи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«БЕРЕЖЛИВАЯ ПОЛИКЛИНИКА».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https://sdp3.ru/wp-content/uploads/RUKOVODSTVO-PO-NAVIGATII_BRENDBUK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" y="1940456"/>
            <a:ext cx="4100138" cy="20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1017" y="1975950"/>
            <a:ext cx="62992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 2019 года проект становится частью одного из восьми федеральных проектов  национального проекта «Здравоохранение» – «Развитие системы оказания первичной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медико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- санитарной помощи».</a:t>
            </a:r>
          </a:p>
        </p:txBody>
      </p:sp>
      <p:pic>
        <p:nvPicPr>
          <p:cNvPr id="1028" name="Picture 4" descr="https://mtips.ru/images/product/l/2320441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042" y="4061630"/>
            <a:ext cx="3642702" cy="28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86" y="4273628"/>
            <a:ext cx="88261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Реализация федерального проекта  </a:t>
            </a:r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запланирована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 2019-2024 годы включительно.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создании  «Новой модели медицинской организации, оказывающей первичную медико- санитарную  помощь» </a:t>
            </a:r>
            <a:endParaRPr lang="ru-RU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2022г.приняла участие </a:t>
            </a:r>
            <a:r>
              <a:rPr lang="ru-RU" sz="2400" b="1" i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детская поликлиника ГБУЗ СО «Сызранская ЦГБ»    </a:t>
            </a:r>
            <a:endParaRPr lang="ru-RU" sz="2400" i="1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2"/>
    </mc:Choice>
    <mc:Fallback xmlns="">
      <p:transition spd="slow" advTm="71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7200900"/>
            <a:ext cx="11350745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470" y="525104"/>
            <a:ext cx="11902038" cy="6124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    Новая модель медицинской организации ориентирована на: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Потребности пациента;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бережливое отношение к временному ресурсу как основной ценности за счет оптимальной логистики реализуемых процессов;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создающая позитивный имидж медицинского работника;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организация медицинской помощи основана на внедрении принципов бережливого производства;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ЦЕЛЬ:</a:t>
            </a:r>
            <a:r>
              <a:rPr lang="ru-RU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повышение удовлетворенности пациентов доступностью и качеством медицинской помощи, эффективное использование ресурсов  системы здравоохранения</a:t>
            </a:r>
          </a:p>
          <a:p>
            <a:pPr algn="r"/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6"/>
    </mc:Choice>
    <mc:Fallback xmlns="">
      <p:transition spd="slow" advTm="77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52202" y="5753595"/>
            <a:ext cx="35626" cy="23751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81354" y="0"/>
            <a:ext cx="12215445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 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рамках реализации  проектов по улучшению решаются следующие задачи:</a:t>
            </a:r>
          </a:p>
          <a:p>
            <a:endParaRPr lang="ru-RU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1.Формирование </a:t>
            </a:r>
            <a:r>
              <a:rPr lang="ru-RU" sz="1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логистически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эффективных потоков пациентов (в зависимости от цели посещения) и персонала.</a:t>
            </a:r>
          </a:p>
          <a:p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latin typeface="Century Gothic" panose="020B0502020202020204" pitchFamily="34" charset="0"/>
              </a:rPr>
              <a:t>2.Сокращение </a:t>
            </a:r>
            <a:r>
              <a:rPr lang="ru-RU" sz="1800" b="1" dirty="0" smtClean="0">
                <a:latin typeface="Century Gothic" panose="020B0502020202020204" pitchFamily="34" charset="0"/>
              </a:rPr>
              <a:t>сроков ожидания медицинской помощи.</a:t>
            </a:r>
          </a:p>
          <a:p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3.Повышение 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доступности.</a:t>
            </a:r>
          </a:p>
          <a:p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latin typeface="Century Gothic" panose="020B0502020202020204" pitchFamily="34" charset="0"/>
              </a:rPr>
              <a:t>4.Повышение </a:t>
            </a:r>
            <a:r>
              <a:rPr lang="ru-RU" sz="1800" b="1" dirty="0">
                <a:latin typeface="Century Gothic" panose="020B0502020202020204" pitchFamily="34" charset="0"/>
              </a:rPr>
              <a:t>удовлетворенности пациентов  качеством медицинской помощи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5.Стандартизация лечебно-диагностических процессов. </a:t>
            </a:r>
          </a:p>
          <a:p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>
                <a:latin typeface="Century Gothic" panose="020B0502020202020204" pitchFamily="34" charset="0"/>
              </a:rPr>
              <a:t>6.Оптимизация рабочего пространства, обеспечивающая безопасность сотрудников и пациентов.</a:t>
            </a:r>
          </a:p>
          <a:p>
            <a:endParaRPr lang="ru-RU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 Выравнивание нагрузки между врачами и медицинскими работниками. </a:t>
            </a:r>
          </a:p>
          <a:p>
            <a:endParaRPr lang="en-US" sz="1800" b="1" dirty="0" smtClean="0"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latin typeface="Century Gothic" panose="020B0502020202020204" pitchFamily="34" charset="0"/>
              </a:rPr>
              <a:t>8.Эффективное </a:t>
            </a:r>
            <a:r>
              <a:rPr lang="ru-RU" sz="1800" b="1" dirty="0">
                <a:latin typeface="Century Gothic" panose="020B0502020202020204" pitchFamily="34" charset="0"/>
              </a:rPr>
              <a:t>использование кадровых и финансовых ресурсов, ресурсов зданий, сооружений, медицинской технике и оборудования.</a:t>
            </a:r>
          </a:p>
          <a:p>
            <a:endParaRPr lang="en-US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9.Сокращение 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всех видов потерь.</a:t>
            </a:r>
          </a:p>
          <a:p>
            <a:endParaRPr lang="en-US" sz="1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10.Формирование 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лидерской среды в медицинской организации.</a:t>
            </a:r>
          </a:p>
          <a:p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2"/>
    </mc:Choice>
    <mc:Fallback xmlns="">
      <p:transition spd="slow" advTm="89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748145" y="6125762"/>
            <a:ext cx="3922" cy="1905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8949" y="5523684"/>
            <a:ext cx="1091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r"/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1" descr="C:\Users\B2-03-1\Desktop\1\20220915_13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63" y="961902"/>
            <a:ext cx="6643734" cy="52081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84393" y="251745"/>
            <a:ext cx="4849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КОМНАТА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87" y="2883878"/>
            <a:ext cx="6110690" cy="41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"/>
    </mc:Choice>
    <mc:Fallback xmlns="">
      <p:transition spd="slow" advTm="52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199408" y="5745753"/>
            <a:ext cx="51422" cy="3753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6904" y="470703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/>
              <a:t>                В ДЕТСКОЙ ПОЛИКЛИНИКЕ  ГБУЗ </a:t>
            </a:r>
            <a:r>
              <a:rPr lang="ru-RU" sz="3600" b="1" dirty="0"/>
              <a:t>СО «Сызранская ЦГБ» проведен выбор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694999"/>
            <a:ext cx="1237518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3200" i="1" dirty="0" smtClean="0">
                <a:solidFill>
                  <a:srgbClr val="FF0000"/>
                </a:solidFill>
              </a:rPr>
              <a:t> «</a:t>
            </a:r>
            <a:r>
              <a:rPr lang="ru-RU" sz="3200" b="1" dirty="0" smtClean="0">
                <a:solidFill>
                  <a:srgbClr val="FF0000"/>
                </a:solidFill>
              </a:rPr>
              <a:t>Внедрение электронного документооборота»</a:t>
            </a:r>
          </a:p>
          <a:p>
            <a:pPr marL="457200" indent="-457200"/>
            <a:endParaRPr lang="ru-RU" sz="32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800" b="1" dirty="0" smtClean="0"/>
              <a:t>    Выбор проведен исходя из следующих критериев:</a:t>
            </a:r>
          </a:p>
          <a:p>
            <a:pPr marL="457200" indent="-457200"/>
            <a:endParaRPr lang="ru-RU" sz="2800" b="1" dirty="0" smtClean="0"/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Длительное оформление медицинской документации на бумажном носителе;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Сложности хранения документации;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Отсутствие навыков оформления в электронном виде у мед. персонала;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Отсутствие должной организации рабочего места;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Не достаточно времени на работу с пациентом;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Низкая удовлетворенность медицинского персонала и пациентов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422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9"/>
    </mc:Choice>
    <mc:Fallback xmlns="">
      <p:transition spd="slow" advTm="522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428960" y="5674501"/>
            <a:ext cx="31705" cy="1378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80810" y="198772"/>
            <a:ext cx="6160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Impact" panose="020B0806030902050204" pitchFamily="34" charset="0"/>
              </a:rPr>
              <a:t>ФОТО ФИКСАЦИЯ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4" descr="C:\Users\B2-03-1\Desktop\1\20220919_103644.jpg"/>
          <p:cNvPicPr>
            <a:picLocks noChangeAspect="1" noChangeArrowheads="1"/>
          </p:cNvPicPr>
          <p:nvPr/>
        </p:nvPicPr>
        <p:blipFill rotWithShape="1">
          <a:blip r:embed="rId4" cstate="print"/>
          <a:srcRect t="6171"/>
          <a:stretch/>
        </p:blipFill>
        <p:spPr bwMode="auto">
          <a:xfrm>
            <a:off x="4854485" y="1027522"/>
            <a:ext cx="2870177" cy="3326275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810" y="1027522"/>
            <a:ext cx="415487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C:\Users\B2-03-1\Desktop\1\20220919_103018.jpg"/>
          <p:cNvPicPr>
            <a:picLocks noChangeAspect="1" noChangeArrowheads="1"/>
          </p:cNvPicPr>
          <p:nvPr/>
        </p:nvPicPr>
        <p:blipFill rotWithShape="1">
          <a:blip r:embed="rId6" cstate="print"/>
          <a:srcRect t="15996"/>
          <a:stretch/>
        </p:blipFill>
        <p:spPr bwMode="auto">
          <a:xfrm>
            <a:off x="7866714" y="932510"/>
            <a:ext cx="4532430" cy="4337539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b="15671"/>
          <a:stretch/>
        </p:blipFill>
        <p:spPr>
          <a:xfrm>
            <a:off x="580810" y="4291658"/>
            <a:ext cx="3844512" cy="2649415"/>
          </a:xfrm>
          <a:prstGeom prst="rect">
            <a:avLst/>
          </a:prstGeom>
        </p:spPr>
      </p:pic>
      <p:pic>
        <p:nvPicPr>
          <p:cNvPr id="14" name="Рисунок 13" descr="IMG_20221110_090609.jpg"/>
          <p:cNvPicPr>
            <a:picLocks noChangeAspect="1"/>
          </p:cNvPicPr>
          <p:nvPr/>
        </p:nvPicPr>
        <p:blipFill rotWithShape="1">
          <a:blip r:embed="rId8" cstate="print"/>
          <a:srcRect t="13170"/>
          <a:stretch/>
        </p:blipFill>
        <p:spPr>
          <a:xfrm>
            <a:off x="4557677" y="4153311"/>
            <a:ext cx="4392801" cy="28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6"/>
    </mc:Choice>
    <mc:Fallback xmlns="">
      <p:transition spd="slow" advTm="51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882695" y="5913912"/>
            <a:ext cx="43580" cy="9971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35841" y="2911113"/>
            <a:ext cx="858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r"/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624" y="215195"/>
            <a:ext cx="9604854" cy="62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17" y="179165"/>
            <a:ext cx="11095952" cy="7021736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7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9"/>
    </mc:Choice>
    <mc:Fallback xmlns="">
      <p:transition spd="slow" advTm="52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024191" y="6069300"/>
            <a:ext cx="9971" cy="7954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r"/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97" y="104006"/>
            <a:ext cx="9682438" cy="6953544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77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3"/>
    </mc:Choice>
    <mc:Fallback xmlns="">
      <p:transition spd="slow" advTm="43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471</Words>
  <Application>Microsoft Office PowerPoint</Application>
  <PresentationFormat>Произвольный</PresentationFormat>
  <Paragraphs>99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Impact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Работа</cp:lastModifiedBy>
  <cp:revision>246</cp:revision>
  <dcterms:created xsi:type="dcterms:W3CDTF">2018-05-22T16:13:33Z</dcterms:created>
  <dcterms:modified xsi:type="dcterms:W3CDTF">2023-04-14T05:41:04Z</dcterms:modified>
</cp:coreProperties>
</file>