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9" r:id="rId3"/>
    <p:sldId id="271" r:id="rId4"/>
    <p:sldId id="259" r:id="rId5"/>
    <p:sldId id="273" r:id="rId6"/>
    <p:sldId id="263" r:id="rId7"/>
    <p:sldId id="274" r:id="rId8"/>
    <p:sldId id="282" r:id="rId9"/>
    <p:sldId id="281" r:id="rId10"/>
    <p:sldId id="276" r:id="rId11"/>
    <p:sldId id="280" r:id="rId12"/>
    <p:sldId id="266" r:id="rId13"/>
    <p:sldId id="279" r:id="rId14"/>
    <p:sldId id="284" r:id="rId15"/>
    <p:sldId id="285" r:id="rId16"/>
    <p:sldId id="283" r:id="rId1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D2A0"/>
    <a:srgbClr val="0000CC"/>
    <a:srgbClr val="55E422"/>
    <a:srgbClr val="E64A64"/>
    <a:srgbClr val="DFAC4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3" autoAdjust="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9;&#1090;&#1072;&#1089;&#1080;&#1103;\Desktop\&#1057;&#1072;&#1084;&#1072;&#1088;&#1072;\&#1057;&#1077;&#1088;&#1077;&#1076;&#1072;&#1074;&#1080;&#1085;&#1072;\2022\&#1086;&#1087;&#1088;&#1086;&#1089;%20&#1057;&#1077;&#1088;&#1077;&#1076;&#1072;&#1074;&#1080;&#1085;&#1072;%20&#1087;&#1077;&#1088;&#1089;&#1086;&#1085;&#1072;&#1083;%20(&#1085;&#1086;&#1103;&#1073;&#1088;&#1100;%20202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61404179876711262"/>
          <c:y val="0.14206011345356023"/>
          <c:w val="0.37332178537992938"/>
          <c:h val="0.83428397256794518"/>
        </c:manualLayout>
      </c:layout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rgbClr val="55E422"/>
                </a:gs>
                <a:gs pos="24000">
                  <a:srgbClr val="FFFF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gradFill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55E422"/>
                  </a:gs>
                </a:gsLst>
                <a:lin ang="5400000" scaled="0"/>
              </a:gradFill>
            </a:ln>
          </c:spPr>
          <c:dPt>
            <c:idx val="0"/>
            <c:spPr>
              <a:gradFill flip="none" rotWithShape="1">
                <a:gsLst>
                  <a:gs pos="0">
                    <a:srgbClr val="55E422"/>
                  </a:gs>
                  <a:gs pos="32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55E422"/>
                  </a:gs>
                  <a:gs pos="34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2"/>
            <c:spPr>
              <a:gradFill flip="none" rotWithShape="1">
                <a:gsLst>
                  <a:gs pos="0">
                    <a:srgbClr val="55E422"/>
                  </a:gs>
                  <a:gs pos="16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3"/>
            <c:spPr>
              <a:gradFill flip="none" rotWithShape="1">
                <a:gsLst>
                  <a:gs pos="0">
                    <a:srgbClr val="55E422"/>
                  </a:gs>
                  <a:gs pos="17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4"/>
            <c:spPr>
              <a:gradFill flip="none" rotWithShape="1">
                <a:gsLst>
                  <a:gs pos="0">
                    <a:srgbClr val="55E422"/>
                  </a:gs>
                  <a:gs pos="31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5"/>
          </c:dPt>
          <c:dPt>
            <c:idx val="6"/>
            <c:spPr>
              <a:gradFill flip="none" rotWithShape="1">
                <a:gsLst>
                  <a:gs pos="0">
                    <a:srgbClr val="55E422"/>
                  </a:gs>
                  <a:gs pos="23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7"/>
            <c:spPr>
              <a:gradFill flip="none" rotWithShape="1">
                <a:gsLst>
                  <a:gs pos="0">
                    <a:srgbClr val="55E422"/>
                  </a:gs>
                  <a:gs pos="41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8"/>
            <c:spPr>
              <a:gradFill flip="none" rotWithShape="1">
                <a:gsLst>
                  <a:gs pos="0">
                    <a:srgbClr val="55E422"/>
                  </a:gs>
                  <a:gs pos="34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9"/>
            <c:spPr>
              <a:gradFill flip="none" rotWithShape="1">
                <a:gsLst>
                  <a:gs pos="0">
                    <a:srgbClr val="55E422"/>
                  </a:gs>
                  <a:gs pos="16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Лист1!$A$74:$A$83</c:f>
              <c:strCache>
                <c:ptCount val="10"/>
                <c:pt idx="0">
                  <c:v>В нашем учреждении здравоохранения четко распределены обязанности, права и уровень ответственности между сотрудниками</c:v>
                </c:pt>
                <c:pt idx="1">
                  <c:v>Мне понятны критерии, по которым мой непосредственный руководитель оценивает мою работу как сотрудника</c:v>
                </c:pt>
                <c:pt idx="2">
                  <c:v>В нашей учреждении здравоохранения материальное вознаграждение напрямую зависит от результатов работы сотрудников</c:v>
                </c:pt>
                <c:pt idx="3">
                  <c:v>В нашем учреждении здравоохранения используются прозрачные и понятные мне методы материальной мотивации</c:v>
                </c:pt>
                <c:pt idx="4">
                  <c:v>Руководитель дает регулярные и справедливые отзывы о моей работе (в том числе положительные)</c:v>
                </c:pt>
                <c:pt idx="5">
                  <c:v>В коллективе выстроены партнерские отношения, которые способствуют оперативному решению вопросов</c:v>
                </c:pt>
                <c:pt idx="6">
                  <c:v>В нашем учреждении НЕ возникают ситуации выполнения функций, не свойственных уровню подготовки</c:v>
                </c:pt>
                <c:pt idx="7">
                  <c:v>У меня есть четкое понимание моего профессионального роста и личностных компетенций, которые мне необходимо развивать</c:v>
                </c:pt>
                <c:pt idx="8">
                  <c:v>В учреждении поощряется открытый обмен мнениями среди сотрудников и конструктивная критика</c:v>
                </c:pt>
                <c:pt idx="9">
                  <c:v>Автоматизированные системы позволяют более эффективно выполнять рабочие процессы</c:v>
                </c:pt>
              </c:strCache>
            </c:strRef>
          </c:cat>
          <c:val>
            <c:numRef>
              <c:f>Лист1!$B$74:$B$83</c:f>
              <c:numCache>
                <c:formatCode>0.0</c:formatCode>
                <c:ptCount val="10"/>
                <c:pt idx="0">
                  <c:v>4.9333333333333353</c:v>
                </c:pt>
                <c:pt idx="1">
                  <c:v>5.2391304347826093</c:v>
                </c:pt>
                <c:pt idx="2">
                  <c:v>4.1304347826086953</c:v>
                </c:pt>
                <c:pt idx="3">
                  <c:v>4.1739130434782608</c:v>
                </c:pt>
                <c:pt idx="4">
                  <c:v>5.0434782608695654</c:v>
                </c:pt>
                <c:pt idx="5">
                  <c:v>4.5434782608695654</c:v>
                </c:pt>
                <c:pt idx="6">
                  <c:v>4.2391304347826093</c:v>
                </c:pt>
                <c:pt idx="7">
                  <c:v>5.6</c:v>
                </c:pt>
                <c:pt idx="8">
                  <c:v>5</c:v>
                </c:pt>
                <c:pt idx="9">
                  <c:v>3.8478260869565224</c:v>
                </c:pt>
              </c:numCache>
            </c:numRef>
          </c:val>
        </c:ser>
        <c:dLbls>
          <c:showVal val="1"/>
        </c:dLbls>
        <c:gapWidth val="54"/>
        <c:overlap val="-25"/>
        <c:axId val="80617856"/>
        <c:axId val="80619392"/>
      </c:barChart>
      <c:catAx>
        <c:axId val="8061785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0619392"/>
        <c:crosses val="autoZero"/>
        <c:auto val="1"/>
        <c:lblAlgn val="l"/>
        <c:lblOffset val="100"/>
      </c:catAx>
      <c:valAx>
        <c:axId val="80619392"/>
        <c:scaling>
          <c:orientation val="minMax"/>
        </c:scaling>
        <c:delete val="1"/>
        <c:axPos val="b"/>
        <c:numFmt formatCode="0.0" sourceLinked="1"/>
        <c:tickLblPos val="none"/>
        <c:crossAx val="80617856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5676-3994-40AC-943C-F9DCB78F600A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9207B-E078-4F43-9D6E-7300C645A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43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9207B-E078-4F43-9D6E-7300C645A3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98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0EDF-1E01-4EC6-A849-DBBE90C7424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830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5A8A-D176-2D43-A872-D8B0620A69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78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5A8A-D176-2D43-A872-D8B0620A69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78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5A8A-D176-2D43-A872-D8B0620A69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78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5A8A-D176-2D43-A872-D8B0620A69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78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60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07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36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7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46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3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71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96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1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45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52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36F3-F2DD-4A37-A47B-2FDE3CEB733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2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нинг на сплочение, тренинги сплочения коллектива (3)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9"/>
          <a:stretch/>
        </p:blipFill>
        <p:spPr>
          <a:xfrm>
            <a:off x="0" y="18654"/>
            <a:ext cx="9516681" cy="68393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араллелограмм 4"/>
          <p:cNvSpPr/>
          <p:nvPr/>
        </p:nvSpPr>
        <p:spPr>
          <a:xfrm>
            <a:off x="4094311" y="1"/>
            <a:ext cx="7531632" cy="685799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0342" y="5382160"/>
            <a:ext cx="809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Консультативная поликлиника 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ГБУЗ «Самарской областной клинической больницы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err="1" smtClean="0">
                <a:solidFill>
                  <a:srgbClr val="C00000"/>
                </a:solidFill>
              </a:rPr>
              <a:t>им.В.Д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dirty="0" err="1" smtClean="0">
                <a:solidFill>
                  <a:srgbClr val="C00000"/>
                </a:solidFill>
              </a:rPr>
              <a:t>Середавина</a:t>
            </a:r>
            <a:r>
              <a:rPr lang="ru-RU" sz="2000" dirty="0" smtClean="0">
                <a:solidFill>
                  <a:srgbClr val="C00000"/>
                </a:solidFill>
              </a:rPr>
              <a:t>»  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2023 </a:t>
            </a:r>
            <a:r>
              <a:rPr lang="ru-RU" sz="2000" dirty="0" smtClean="0">
                <a:solidFill>
                  <a:srgbClr val="C00000"/>
                </a:solidFill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941052" y="2053031"/>
            <a:ext cx="7250948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инструмент в работе старшей медицинской сестры – матрица профессиональной компетенции</a:t>
            </a:r>
            <a:endParaRPr lang="ru-RU" sz="4000" b="1" dirty="0"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094311" y="18654"/>
            <a:ext cx="1722289" cy="6839346"/>
          </a:xfrm>
          <a:prstGeom prst="line">
            <a:avLst/>
          </a:prstGeom>
          <a:ln w="76200">
            <a:solidFill>
              <a:srgbClr val="55E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54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4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1253" y="222770"/>
            <a:ext cx="3453649" cy="1356973"/>
          </a:xfrm>
          <a:prstGeom prst="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Анстасия\Downloads\1620071479_33-phonoteka_org-p-znaki-voprosa-fon-39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265"/>
          <a:stretch/>
        </p:blipFill>
        <p:spPr bwMode="auto">
          <a:xfrm>
            <a:off x="-1" y="0"/>
            <a:ext cx="2544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44486" y="130176"/>
            <a:ext cx="9480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Персональный опрос </a:t>
            </a:r>
            <a:r>
              <a:rPr lang="ru-RU" sz="3200" dirty="0" smtClean="0"/>
              <a:t>– анкета для  </a:t>
            </a:r>
          </a:p>
          <a:p>
            <a:pPr algn="ctr"/>
            <a:r>
              <a:rPr lang="ru-RU" sz="3200" dirty="0" smtClean="0"/>
              <a:t>медицинских </a:t>
            </a:r>
            <a:r>
              <a:rPr lang="ru-RU" sz="3200" dirty="0"/>
              <a:t>сестёр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63567" y="1564524"/>
            <a:ext cx="870933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Оценка знаний и навыков </a:t>
            </a:r>
            <a:r>
              <a:rPr lang="ru-RU" sz="2800" b="1" dirty="0" smtClean="0"/>
              <a:t>по шкале </a:t>
            </a:r>
            <a:r>
              <a:rPr lang="ru-RU" sz="2800" b="1" dirty="0"/>
              <a:t>от "0" до "4</a:t>
            </a:r>
            <a:r>
              <a:rPr lang="ru-RU" sz="2800" b="1" dirty="0" smtClean="0"/>
              <a:t>", </a:t>
            </a:r>
            <a:r>
              <a:rPr lang="ru-RU" sz="2800" b="1" dirty="0"/>
              <a:t>где </a:t>
            </a:r>
            <a:r>
              <a:rPr lang="ru-RU" sz="2800" b="1" dirty="0" smtClean="0"/>
              <a:t>:</a:t>
            </a:r>
          </a:p>
          <a:p>
            <a:endParaRPr lang="ru-RU" sz="2800" b="1" dirty="0" smtClean="0"/>
          </a:p>
          <a:p>
            <a:r>
              <a:rPr lang="ru-RU" sz="2000" dirty="0" smtClean="0"/>
              <a:t>"</a:t>
            </a:r>
            <a:r>
              <a:rPr lang="ru-RU" sz="2000" dirty="0"/>
              <a:t>0" -  не выполняю, знания и навыки по данной функции отсутствуют</a:t>
            </a:r>
            <a:r>
              <a:rPr lang="ru-RU" sz="2000" dirty="0" smtClean="0"/>
              <a:t>;</a:t>
            </a:r>
          </a:p>
          <a:p>
            <a:endParaRPr lang="ru-RU" sz="1200" dirty="0"/>
          </a:p>
          <a:p>
            <a:r>
              <a:rPr lang="ru-RU" sz="2000" dirty="0"/>
              <a:t>"1" -  не выполняю, но есть некоторые знания в данной области</a:t>
            </a:r>
            <a:r>
              <a:rPr lang="ru-RU" sz="2000" dirty="0" smtClean="0"/>
              <a:t>;</a:t>
            </a:r>
          </a:p>
          <a:p>
            <a:endParaRPr lang="ru-RU" sz="1200" dirty="0"/>
          </a:p>
          <a:p>
            <a:r>
              <a:rPr lang="ru-RU" sz="2000" dirty="0"/>
              <a:t>"2" -  не выполняю или выполняю на разовой/периодической основе, есть знания и опыт их применения</a:t>
            </a:r>
            <a:r>
              <a:rPr lang="ru-RU" sz="2000" dirty="0" smtClean="0"/>
              <a:t>;</a:t>
            </a:r>
          </a:p>
          <a:p>
            <a:endParaRPr lang="ru-RU" sz="1200" dirty="0"/>
          </a:p>
          <a:p>
            <a:r>
              <a:rPr lang="ru-RU" sz="2000" dirty="0"/>
              <a:t>"3" - выполняю на регулярной основе, есть знания и успешный опыт их применения на практике</a:t>
            </a:r>
            <a:r>
              <a:rPr lang="ru-RU" sz="2000" dirty="0" smtClean="0"/>
              <a:t>;</a:t>
            </a:r>
          </a:p>
          <a:p>
            <a:endParaRPr lang="ru-RU" sz="1200" dirty="0"/>
          </a:p>
          <a:p>
            <a:r>
              <a:rPr lang="ru-RU" sz="2000" dirty="0"/>
              <a:t>"4" - выполняю на регулярной основе, сотрудник может быть наставником по данному направлению.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373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33">
            <a:extLst>
              <a:ext uri="{FF2B5EF4-FFF2-40B4-BE49-F238E27FC236}">
                <a16:creationId xmlns="" xmlns:a16="http://schemas.microsoft.com/office/drawing/2014/main" id="{2F9875B7-F7B0-48B0-8CDC-73880BD64AF1}"/>
              </a:ext>
            </a:extLst>
          </p:cNvPr>
          <p:cNvSpPr/>
          <p:nvPr/>
        </p:nvSpPr>
        <p:spPr>
          <a:xfrm>
            <a:off x="310413" y="1613671"/>
            <a:ext cx="5112487" cy="4515002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Вопросы анкеты: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70" y="1972452"/>
            <a:ext cx="4821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Категории вопросов:</a:t>
            </a:r>
          </a:p>
          <a:p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Навыки работы с Программным </a:t>
            </a:r>
            <a:r>
              <a:rPr lang="ru-RU" sz="2400" dirty="0" smtClean="0"/>
              <a:t>обеспечением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Навыки работы в Манипуляционных и Процедурных кабинетах</a:t>
            </a:r>
          </a:p>
          <a:p>
            <a:endParaRPr lang="ru-RU" sz="2400" dirty="0"/>
          </a:p>
          <a:p>
            <a:endParaRPr lang="ru-RU" sz="2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45200" y="907051"/>
            <a:ext cx="0" cy="554742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68856" y="1058011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Например: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64400" y="1674308"/>
            <a:ext cx="461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врачебной программой (ЕМИАС, </a:t>
            </a:r>
            <a:r>
              <a:rPr lang="ru-RU" dirty="0" err="1"/>
              <a:t>АиС</a:t>
            </a:r>
            <a:r>
              <a:rPr lang="ru-RU" dirty="0"/>
              <a:t> -поликлиника): оформление консультации врача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4400" y="2813734"/>
            <a:ext cx="4218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Стоматологический </a:t>
            </a:r>
            <a:r>
              <a:rPr lang="ru-RU" dirty="0" smtClean="0"/>
              <a:t>кабинет: </a:t>
            </a:r>
            <a:r>
              <a:rPr lang="ru-RU" dirty="0"/>
              <a:t>Работа с картотекой, работа в ЕМИАС и АИС со стоматологическим пациентом, подготовка инструментов к малым операциям, запись на госпитализацию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404307" y="1698535"/>
            <a:ext cx="684397" cy="923330"/>
            <a:chOff x="6338703" y="752971"/>
            <a:chExt cx="684397" cy="923330"/>
          </a:xfrm>
        </p:grpSpPr>
        <p:sp>
          <p:nvSpPr>
            <p:cNvPr id="19" name="Овал 18"/>
            <p:cNvSpPr/>
            <p:nvPr/>
          </p:nvSpPr>
          <p:spPr>
            <a:xfrm>
              <a:off x="6338703" y="866071"/>
              <a:ext cx="684397" cy="713672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5951" y="752971"/>
              <a:ext cx="342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5E422"/>
                  </a:solidFill>
                </a:rPr>
                <a:t>?</a:t>
              </a:r>
              <a:endParaRPr lang="ru-RU" sz="5400" b="1" dirty="0">
                <a:solidFill>
                  <a:srgbClr val="55E422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436056" y="2952401"/>
            <a:ext cx="684397" cy="923330"/>
            <a:chOff x="6338703" y="752971"/>
            <a:chExt cx="684397" cy="923330"/>
          </a:xfrm>
        </p:grpSpPr>
        <p:sp>
          <p:nvSpPr>
            <p:cNvPr id="22" name="Овал 21"/>
            <p:cNvSpPr/>
            <p:nvPr/>
          </p:nvSpPr>
          <p:spPr>
            <a:xfrm>
              <a:off x="6338703" y="866071"/>
              <a:ext cx="684397" cy="713672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45951" y="752971"/>
              <a:ext cx="342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5E422"/>
                  </a:solidFill>
                </a:rPr>
                <a:t>?</a:t>
              </a:r>
              <a:endParaRPr lang="ru-RU" sz="5400" b="1" dirty="0">
                <a:solidFill>
                  <a:srgbClr val="55E422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436056" y="4628801"/>
            <a:ext cx="684397" cy="923330"/>
            <a:chOff x="6338703" y="752971"/>
            <a:chExt cx="684397" cy="923330"/>
          </a:xfrm>
        </p:grpSpPr>
        <p:sp>
          <p:nvSpPr>
            <p:cNvPr id="25" name="Овал 24"/>
            <p:cNvSpPr/>
            <p:nvPr/>
          </p:nvSpPr>
          <p:spPr>
            <a:xfrm>
              <a:off x="6338703" y="866071"/>
              <a:ext cx="684397" cy="713672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5951" y="752971"/>
              <a:ext cx="342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5E422"/>
                  </a:solidFill>
                </a:rPr>
                <a:t>?</a:t>
              </a:r>
              <a:endParaRPr lang="ru-RU" sz="5400" b="1" dirty="0">
                <a:solidFill>
                  <a:srgbClr val="55E422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211828" y="4623136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Кабинет ЭЭГ </a:t>
            </a:r>
            <a:r>
              <a:rPr lang="ru-RU" dirty="0" smtClean="0"/>
              <a:t>мониторинга: </a:t>
            </a:r>
            <a:r>
              <a:rPr lang="ru-RU" dirty="0"/>
              <a:t>Работа на аппарате </a:t>
            </a:r>
            <a:r>
              <a:rPr lang="ru-RU" dirty="0" err="1"/>
              <a:t>Nikolett</a:t>
            </a:r>
            <a:r>
              <a:rPr lang="ru-RU" dirty="0"/>
              <a:t>, запись ЭЭГ мониторинга, предварительная запись на манипуляцию, мелкий ремонт аппаратуры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1118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652" y="2247900"/>
            <a:ext cx="10315049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3034865" y="-2191781"/>
            <a:ext cx="1159887" cy="6211268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882464" y="-2344181"/>
            <a:ext cx="1159887" cy="6211268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624868" y="420271"/>
            <a:ext cx="5333019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Матрица компетенции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2701" y="1857374"/>
            <a:ext cx="8458200" cy="1171575"/>
          </a:xfrm>
          <a:prstGeom prst="roundRect">
            <a:avLst/>
          </a:prstGeom>
          <a:noFill/>
          <a:ln w="28575">
            <a:solidFill>
              <a:srgbClr val="55E4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00809" y="1857374"/>
            <a:ext cx="109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333521" y="3458276"/>
            <a:ext cx="2228853" cy="1446397"/>
          </a:xfrm>
          <a:prstGeom prst="roundRect">
            <a:avLst/>
          </a:prstGeom>
          <a:noFill/>
          <a:ln w="28575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50684" y="3901559"/>
            <a:ext cx="15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сотрудники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148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нстасия\Downloads\oc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536"/>
          <a:stretch/>
        </p:blipFill>
        <p:spPr bwMode="auto">
          <a:xfrm>
            <a:off x="5575299" y="2322230"/>
            <a:ext cx="6333305" cy="43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070812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Что позволит: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2669" y="1516243"/>
            <a:ext cx="82524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Увидеть </a:t>
            </a:r>
            <a:r>
              <a:rPr lang="ru-RU" sz="2400" dirty="0" smtClean="0"/>
              <a:t>«западающие» функции в подразделении;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Определить сотрудников и функции, которым необходимо «подтягивать» в первую очередь;</a:t>
            </a:r>
            <a:endParaRPr lang="ru-RU" sz="2400" dirty="0"/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Сформировать индивидуальные планы развития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для сотрудников;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Определить наставников по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западающим направлениям </a:t>
            </a:r>
            <a:endParaRPr lang="ru-RU" sz="2400" dirty="0"/>
          </a:p>
          <a:p>
            <a:endParaRPr lang="ru-RU" sz="2400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9889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33">
            <a:extLst>
              <a:ext uri="{FF2B5EF4-FFF2-40B4-BE49-F238E27FC236}">
                <a16:creationId xmlns="" xmlns:a16="http://schemas.microsoft.com/office/drawing/2014/main" id="{2F9875B7-F7B0-48B0-8CDC-73880BD64AF1}"/>
              </a:ext>
            </a:extLst>
          </p:cNvPr>
          <p:cNvSpPr/>
          <p:nvPr/>
        </p:nvSpPr>
        <p:spPr>
          <a:xfrm>
            <a:off x="3228974" y="4140200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олилиния: фигура 33">
            <a:extLst>
              <a:ext uri="{FF2B5EF4-FFF2-40B4-BE49-F238E27FC236}">
                <a16:creationId xmlns="" xmlns:a16="http://schemas.microsoft.com/office/drawing/2014/main" id="{2F9875B7-F7B0-48B0-8CDC-73880BD64AF1}"/>
              </a:ext>
            </a:extLst>
          </p:cNvPr>
          <p:cNvSpPr/>
          <p:nvPr/>
        </p:nvSpPr>
        <p:spPr>
          <a:xfrm>
            <a:off x="3268109" y="1674993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Например: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218" name="Picture 2" descr="C:\Users\Анстасия\Downloads\a26c7926bbf7f87e44df131b947bc0050c40c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87" t="4462" r="25223" b="38395"/>
          <a:stretch/>
        </p:blipFill>
        <p:spPr bwMode="auto">
          <a:xfrm flipH="1">
            <a:off x="480460" y="3141307"/>
            <a:ext cx="2322696" cy="29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060" y="1674993"/>
            <a:ext cx="4294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Медицинская сестра:</a:t>
            </a:r>
          </a:p>
          <a:p>
            <a:r>
              <a:rPr lang="ru-RU" sz="2000" b="1" dirty="0" smtClean="0"/>
              <a:t>Скрябина </a:t>
            </a:r>
          </a:p>
          <a:p>
            <a:r>
              <a:rPr lang="ru-RU" sz="2000" b="1" dirty="0" smtClean="0"/>
              <a:t>Любовь Михайловна</a:t>
            </a:r>
            <a:endParaRPr lang="ru-RU" sz="2000" dirty="0"/>
          </a:p>
          <a:p>
            <a:endParaRPr lang="ru-RU" sz="2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105" y="2708991"/>
            <a:ext cx="9064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375" y="2629100"/>
            <a:ext cx="307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Уровень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3316" y="1800642"/>
            <a:ext cx="4029075" cy="212365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Зона развития </a:t>
            </a:r>
            <a:r>
              <a:rPr lang="en-US" sz="2000" b="1" dirty="0" smtClean="0"/>
              <a:t>&lt; 1</a:t>
            </a:r>
            <a:r>
              <a:rPr lang="ru-RU" sz="2000" b="1" dirty="0" smtClean="0"/>
              <a:t>:</a:t>
            </a:r>
          </a:p>
          <a:p>
            <a:endParaRPr lang="ru-RU" sz="1000" b="1" dirty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Работа с врачебной </a:t>
            </a:r>
            <a:r>
              <a:rPr lang="ru-RU" dirty="0" smtClean="0"/>
              <a:t>программой;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Перевязочная </a:t>
            </a:r>
            <a:r>
              <a:rPr lang="ru-RU" dirty="0" smtClean="0"/>
              <a:t>травматолога;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Гинекологический </a:t>
            </a:r>
            <a:r>
              <a:rPr lang="ru-RU" dirty="0" smtClean="0"/>
              <a:t>кабинет;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Прививочный </a:t>
            </a:r>
            <a:r>
              <a:rPr lang="ru-RU" dirty="0" smtClean="0"/>
              <a:t>кабинет.</a:t>
            </a: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8013700" y="2306693"/>
            <a:ext cx="723900" cy="804595"/>
          </a:xfrm>
          <a:prstGeom prst="rightArrow">
            <a:avLst/>
          </a:prstGeom>
          <a:solidFill>
            <a:srgbClr val="EFD2A0"/>
          </a:solidFill>
          <a:ln>
            <a:solidFill>
              <a:srgbClr val="EFD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026400" y="4492052"/>
            <a:ext cx="723900" cy="804595"/>
          </a:xfrm>
          <a:prstGeom prst="rightArrow">
            <a:avLst/>
          </a:prstGeom>
          <a:solidFill>
            <a:srgbClr val="EFD2A0"/>
          </a:solidFill>
          <a:ln>
            <a:solidFill>
              <a:srgbClr val="EFD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C:\Users\Анстасия\Downloads\florid-warped-transparent-dotted-lis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2765" y="2005574"/>
            <a:ext cx="1379537" cy="15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35268" y="1503513"/>
            <a:ext cx="2014537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План развития:</a:t>
            </a:r>
          </a:p>
        </p:txBody>
      </p:sp>
      <p:pic>
        <p:nvPicPr>
          <p:cNvPr id="9221" name="Picture 5" descr="C:\Users\Анстасия\Downloads\casual-life-3d-young-woman-explaining-lesson-material-standing-next-to-whiteboar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862" y="4640349"/>
            <a:ext cx="1561347" cy="16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154714" y="4091942"/>
            <a:ext cx="2014537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Наставник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68109" y="4082566"/>
            <a:ext cx="8645526" cy="0"/>
          </a:xfrm>
          <a:prstGeom prst="line">
            <a:avLst/>
          </a:prstGeom>
          <a:ln w="19050">
            <a:solidFill>
              <a:srgbClr val="EFD2A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5974" y="4236603"/>
            <a:ext cx="4029075" cy="18158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Сильные стороны</a:t>
            </a:r>
            <a:r>
              <a:rPr lang="en-US" sz="2000" b="1" dirty="0" smtClean="0"/>
              <a:t> &gt;3</a:t>
            </a:r>
            <a:r>
              <a:rPr lang="ru-RU" sz="2000" b="1" dirty="0" smtClean="0"/>
              <a:t>:</a:t>
            </a:r>
          </a:p>
          <a:p>
            <a:endParaRPr lang="ru-RU" sz="1000" b="1" dirty="0"/>
          </a:p>
          <a:p>
            <a:pPr marL="342900" indent="-3429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dirty="0"/>
              <a:t>Эндоскопический кабинет;</a:t>
            </a:r>
            <a:endParaRPr lang="ru-RU" dirty="0" smtClean="0"/>
          </a:p>
          <a:p>
            <a:pPr marL="342900" indent="-342900">
              <a:buClr>
                <a:srgbClr val="55E422"/>
              </a:buClr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342900" indent="-3429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dirty="0"/>
              <a:t>Выполнение базового уровня в Манипуляционных и Процедурных </a:t>
            </a:r>
            <a:r>
              <a:rPr lang="ru-RU" dirty="0" smtClean="0"/>
              <a:t>кабинетах.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653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33">
            <a:extLst>
              <a:ext uri="{FF2B5EF4-FFF2-40B4-BE49-F238E27FC236}">
                <a16:creationId xmlns="" xmlns:a16="http://schemas.microsoft.com/office/drawing/2014/main" id="{2F9875B7-F7B0-48B0-8CDC-73880BD64AF1}"/>
              </a:ext>
            </a:extLst>
          </p:cNvPr>
          <p:cNvSpPr/>
          <p:nvPr/>
        </p:nvSpPr>
        <p:spPr>
          <a:xfrm>
            <a:off x="1605111" y="1577919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План развития: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0687" y="2384784"/>
            <a:ext cx="4029075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Наставничество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3090" y="3968266"/>
            <a:ext cx="10576110" cy="0"/>
          </a:xfrm>
          <a:prstGeom prst="line">
            <a:avLst/>
          </a:prstGeom>
          <a:ln w="19050">
            <a:solidFill>
              <a:srgbClr val="EFD2A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Полилиния: фигура 33">
            <a:extLst>
              <a:ext uri="{FF2B5EF4-FFF2-40B4-BE49-F238E27FC236}">
                <a16:creationId xmlns="" xmlns:a16="http://schemas.microsoft.com/office/drawing/2014/main" id="{2F9875B7-F7B0-48B0-8CDC-73880BD64AF1}"/>
              </a:ext>
            </a:extLst>
          </p:cNvPr>
          <p:cNvSpPr/>
          <p:nvPr/>
        </p:nvSpPr>
        <p:spPr>
          <a:xfrm>
            <a:off x="6456511" y="1565219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42087" y="2105384"/>
            <a:ext cx="4029075" cy="107721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pPr algn="ctr"/>
            <a:r>
              <a:rPr lang="ru-RU" sz="3200" b="0" dirty="0"/>
              <a:t>Стандартизация рабочих мест</a:t>
            </a:r>
          </a:p>
        </p:txBody>
      </p:sp>
      <p:sp>
        <p:nvSpPr>
          <p:cNvPr id="23" name="Полилиния: фигура 33">
            <a:extLst>
              <a:ext uri="{FF2B5EF4-FFF2-40B4-BE49-F238E27FC236}">
                <a16:creationId xmlns="" xmlns:a16="http://schemas.microsoft.com/office/drawing/2014/main" id="{2F9875B7-F7B0-48B0-8CDC-73880BD64AF1}"/>
              </a:ext>
            </a:extLst>
          </p:cNvPr>
          <p:cNvSpPr/>
          <p:nvPr/>
        </p:nvSpPr>
        <p:spPr>
          <a:xfrm>
            <a:off x="1647271" y="4117919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32847" y="4658084"/>
            <a:ext cx="4029075" cy="107721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pPr algn="ctr"/>
            <a:r>
              <a:rPr lang="ru-RU" sz="3200" b="0" dirty="0"/>
              <a:t>Обучающие мини-видеоролики</a:t>
            </a:r>
          </a:p>
        </p:txBody>
      </p:sp>
      <p:sp>
        <p:nvSpPr>
          <p:cNvPr id="26" name="Полилиния: фигура 33">
            <a:extLst>
              <a:ext uri="{FF2B5EF4-FFF2-40B4-BE49-F238E27FC236}">
                <a16:creationId xmlns="" xmlns:a16="http://schemas.microsoft.com/office/drawing/2014/main" id="{2F9875B7-F7B0-48B0-8CDC-73880BD64AF1}"/>
              </a:ext>
            </a:extLst>
          </p:cNvPr>
          <p:cNvSpPr/>
          <p:nvPr/>
        </p:nvSpPr>
        <p:spPr>
          <a:xfrm>
            <a:off x="6409771" y="4105219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584247" y="4531084"/>
            <a:ext cx="4029075" cy="156966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pPr algn="ctr"/>
            <a:r>
              <a:rPr lang="ru-RU" sz="3200" b="0" dirty="0"/>
              <a:t>Стандартные операционные карты (СОК)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091145" y="1690868"/>
            <a:ext cx="0" cy="4557532"/>
          </a:xfrm>
          <a:prstGeom prst="line">
            <a:avLst/>
          </a:prstGeom>
          <a:ln w="19050">
            <a:solidFill>
              <a:srgbClr val="EFD2A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48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ovozhenina-TA\Desktop\shutterstock_5156942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8"/>
          <a:stretch/>
        </p:blipFill>
        <p:spPr bwMode="auto">
          <a:xfrm>
            <a:off x="0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араллелограмм 6"/>
          <p:cNvSpPr/>
          <p:nvPr/>
        </p:nvSpPr>
        <p:spPr>
          <a:xfrm>
            <a:off x="4673600" y="0"/>
            <a:ext cx="5448300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30581" y="1982450"/>
            <a:ext cx="4950438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tx1">
                        <a:lumMod val="98000"/>
                      </a:schemeClr>
                    </a:gs>
                    <a:gs pos="7000">
                      <a:schemeClr val="bg1">
                        <a:shade val="67500"/>
                        <a:satMod val="115000"/>
                        <a:lumMod val="18000"/>
                      </a:schemeClr>
                    </a:gs>
                    <a:gs pos="100000">
                      <a:srgbClr val="740027"/>
                    </a:gs>
                  </a:gsLst>
                  <a:lin ang="0" scaled="1"/>
                  <a:tileRect/>
                </a:gradFill>
              </a:rPr>
              <a:t>Спасибо за внимание </a:t>
            </a:r>
            <a:r>
              <a:rPr lang="ru-RU" sz="6000" b="1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tx1">
                        <a:lumMod val="98000"/>
                      </a:schemeClr>
                    </a:gs>
                    <a:gs pos="7000">
                      <a:schemeClr val="bg1">
                        <a:shade val="67500"/>
                        <a:satMod val="115000"/>
                        <a:lumMod val="18000"/>
                      </a:schemeClr>
                    </a:gs>
                    <a:gs pos="100000">
                      <a:srgbClr val="740027"/>
                    </a:gs>
                  </a:gsLst>
                  <a:lin ang="0" scaled="1"/>
                  <a:tileRect/>
                </a:gradFill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85800" y="5464770"/>
            <a:ext cx="352711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tx1">
                        <a:lumMod val="98000"/>
                      </a:schemeClr>
                    </a:gs>
                    <a:gs pos="7000">
                      <a:schemeClr val="bg1">
                        <a:shade val="67500"/>
                        <a:satMod val="115000"/>
                        <a:lumMod val="18000"/>
                      </a:schemeClr>
                    </a:gs>
                    <a:gs pos="100000">
                      <a:srgbClr val="740027"/>
                    </a:gs>
                  </a:gsLst>
                  <a:lin ang="0" scaled="1"/>
                  <a:tileRect/>
                </a:gradFill>
              </a:rPr>
              <a:t>Казакова Светлана</a:t>
            </a:r>
          </a:p>
          <a:p>
            <a:pPr algn="ctr"/>
            <a:r>
              <a:rPr lang="en-US" sz="2800" b="1" dirty="0">
                <a:ln w="10541" cmpd="sng">
                  <a:noFill/>
                  <a:prstDash val="solid"/>
                </a:ln>
              </a:rPr>
              <a:t>kazakovasa@sokb.ru</a:t>
            </a:r>
          </a:p>
        </p:txBody>
      </p:sp>
    </p:spTree>
    <p:extLst>
      <p:ext uri="{BB962C8B-B14F-4D97-AF65-F5344CB8AC3E}">
        <p14:creationId xmlns:p14="http://schemas.microsoft.com/office/powerpoint/2010/main" xmlns="" val="21939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33">
            <a:extLst>
              <a:ext uri="{FF2B5EF4-FFF2-40B4-BE49-F238E27FC236}">
                <a16:creationId xmlns="" xmlns:a16="http://schemas.microsoft.com/office/drawing/2014/main" id="{2F9875B7-F7B0-48B0-8CDC-73880BD64AF1}"/>
              </a:ext>
            </a:extLst>
          </p:cNvPr>
          <p:cNvSpPr/>
          <p:nvPr/>
        </p:nvSpPr>
        <p:spPr>
          <a:xfrm>
            <a:off x="609600" y="2222500"/>
            <a:ext cx="4991100" cy="4003721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61454" y="2442088"/>
            <a:ext cx="482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Детская консультативная поликлиника ГБУЗ СОКБ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им.В.Д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Середавина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участник проекта «Новая модель медицинской организации, </a:t>
            </a:r>
          </a:p>
          <a:p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осуществляющей первичную медико-санитарную помощь»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2018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05127"/>
            <a:ext cx="4682808" cy="383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337135" y="-1489321"/>
            <a:ext cx="1497836" cy="5193347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113853" y="795627"/>
            <a:ext cx="3966145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4000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с</a:t>
            </a:r>
            <a:r>
              <a:rPr lang="ru-RU" sz="4000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тарт  в 2018 г.</a:t>
            </a:r>
            <a:endParaRPr lang="en-US" sz="4000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498" y="3411114"/>
            <a:ext cx="4349599" cy="28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16724" y="514826"/>
            <a:ext cx="2153155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0" lvl="1" indent="-1143000" algn="ctr" defTabSz="91433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9600" b="1" kern="0" cap="all" spc="100" dirty="0">
                <a:ln w="101600">
                  <a:solidFill>
                    <a:srgbClr val="79C400"/>
                  </a:solidFill>
                  <a:miter lim="800000"/>
                </a:ln>
                <a:solidFill>
                  <a:srgbClr val="79C400"/>
                </a:solidFill>
                <a:latin typeface="Segoe U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313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6">
            <a:extLst>
              <a:ext uri="{FF2B5EF4-FFF2-40B4-BE49-F238E27FC236}">
                <a16:creationId xmlns:a16="http://schemas.microsoft.com/office/drawing/2014/main" xmlns="" id="{69E01D86-99BD-4968-A5C9-F109C5A1780B}"/>
              </a:ext>
            </a:extLst>
          </p:cNvPr>
          <p:cNvSpPr/>
          <p:nvPr/>
        </p:nvSpPr>
        <p:spPr>
          <a:xfrm rot="16200000" flipH="1">
            <a:off x="-1398974" y="1395156"/>
            <a:ext cx="6858002" cy="4060056"/>
          </a:xfrm>
          <a:custGeom>
            <a:avLst/>
            <a:gdLst>
              <a:gd name="connsiteX0" fmla="*/ 0 w 6858002"/>
              <a:gd name="connsiteY0" fmla="*/ 0 h 3983038"/>
              <a:gd name="connsiteX1" fmla="*/ 6858002 w 6858002"/>
              <a:gd name="connsiteY1" fmla="*/ 0 h 3983038"/>
              <a:gd name="connsiteX2" fmla="*/ 6858002 w 6858002"/>
              <a:gd name="connsiteY2" fmla="*/ 3983038 h 3983038"/>
              <a:gd name="connsiteX3" fmla="*/ 0 w 6858002"/>
              <a:gd name="connsiteY3" fmla="*/ 3983038 h 3983038"/>
              <a:gd name="connsiteX4" fmla="*/ 0 w 6858002"/>
              <a:gd name="connsiteY4" fmla="*/ 0 h 3983038"/>
              <a:gd name="connsiteX0" fmla="*/ 0 w 6858002"/>
              <a:gd name="connsiteY0" fmla="*/ 0 h 4006788"/>
              <a:gd name="connsiteX1" fmla="*/ 6858002 w 6858002"/>
              <a:gd name="connsiteY1" fmla="*/ 0 h 4006788"/>
              <a:gd name="connsiteX2" fmla="*/ 6858002 w 6858002"/>
              <a:gd name="connsiteY2" fmla="*/ 3983038 h 4006788"/>
              <a:gd name="connsiteX3" fmla="*/ 1367163 w 6858002"/>
              <a:gd name="connsiteY3" fmla="*/ 4006788 h 4006788"/>
              <a:gd name="connsiteX4" fmla="*/ 0 w 6858002"/>
              <a:gd name="connsiteY4" fmla="*/ 3983038 h 4006788"/>
              <a:gd name="connsiteX5" fmla="*/ 0 w 6858002"/>
              <a:gd name="connsiteY5" fmla="*/ 0 h 4006788"/>
              <a:gd name="connsiteX0" fmla="*/ 0 w 6858002"/>
              <a:gd name="connsiteY0" fmla="*/ 0 h 4006788"/>
              <a:gd name="connsiteX1" fmla="*/ 6858002 w 6858002"/>
              <a:gd name="connsiteY1" fmla="*/ 0 h 4006788"/>
              <a:gd name="connsiteX2" fmla="*/ 6858002 w 6858002"/>
              <a:gd name="connsiteY2" fmla="*/ 3983038 h 4006788"/>
              <a:gd name="connsiteX3" fmla="*/ 3977198 w 6858002"/>
              <a:gd name="connsiteY3" fmla="*/ 3909134 h 4006788"/>
              <a:gd name="connsiteX4" fmla="*/ 1367163 w 6858002"/>
              <a:gd name="connsiteY4" fmla="*/ 4006788 h 4006788"/>
              <a:gd name="connsiteX5" fmla="*/ 0 w 6858002"/>
              <a:gd name="connsiteY5" fmla="*/ 3983038 h 4006788"/>
              <a:gd name="connsiteX6" fmla="*/ 0 w 6858002"/>
              <a:gd name="connsiteY6" fmla="*/ 0 h 4006788"/>
              <a:gd name="connsiteX0" fmla="*/ 0 w 6858002"/>
              <a:gd name="connsiteY0" fmla="*/ 0 h 4276238"/>
              <a:gd name="connsiteX1" fmla="*/ 6858002 w 6858002"/>
              <a:gd name="connsiteY1" fmla="*/ 0 h 4276238"/>
              <a:gd name="connsiteX2" fmla="*/ 6858002 w 6858002"/>
              <a:gd name="connsiteY2" fmla="*/ 3983038 h 4276238"/>
              <a:gd name="connsiteX3" fmla="*/ 5442014 w 6858002"/>
              <a:gd name="connsiteY3" fmla="*/ 3971278 h 4276238"/>
              <a:gd name="connsiteX4" fmla="*/ 3977198 w 6858002"/>
              <a:gd name="connsiteY4" fmla="*/ 3909134 h 4276238"/>
              <a:gd name="connsiteX5" fmla="*/ 1367163 w 6858002"/>
              <a:gd name="connsiteY5" fmla="*/ 4006788 h 4276238"/>
              <a:gd name="connsiteX6" fmla="*/ 0 w 6858002"/>
              <a:gd name="connsiteY6" fmla="*/ 3983038 h 4276238"/>
              <a:gd name="connsiteX7" fmla="*/ 0 w 6858002"/>
              <a:gd name="connsiteY7" fmla="*/ 0 h 4276238"/>
              <a:gd name="connsiteX0" fmla="*/ 0 w 6858002"/>
              <a:gd name="connsiteY0" fmla="*/ 0 h 4006788"/>
              <a:gd name="connsiteX1" fmla="*/ 6858002 w 6858002"/>
              <a:gd name="connsiteY1" fmla="*/ 0 h 4006788"/>
              <a:gd name="connsiteX2" fmla="*/ 6858002 w 6858002"/>
              <a:gd name="connsiteY2" fmla="*/ 3983038 h 4006788"/>
              <a:gd name="connsiteX3" fmla="*/ 5442014 w 6858002"/>
              <a:gd name="connsiteY3" fmla="*/ 3971278 h 4006788"/>
              <a:gd name="connsiteX4" fmla="*/ 3977198 w 6858002"/>
              <a:gd name="connsiteY4" fmla="*/ 3909134 h 4006788"/>
              <a:gd name="connsiteX5" fmla="*/ 1367163 w 6858002"/>
              <a:gd name="connsiteY5" fmla="*/ 4006788 h 4006788"/>
              <a:gd name="connsiteX6" fmla="*/ 0 w 6858002"/>
              <a:gd name="connsiteY6" fmla="*/ 3983038 h 4006788"/>
              <a:gd name="connsiteX7" fmla="*/ 0 w 6858002"/>
              <a:gd name="connsiteY7" fmla="*/ 0 h 40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2" h="4006788">
                <a:moveTo>
                  <a:pt x="0" y="0"/>
                </a:moveTo>
                <a:lnTo>
                  <a:pt x="6858002" y="0"/>
                </a:lnTo>
                <a:lnTo>
                  <a:pt x="6858002" y="3983038"/>
                </a:lnTo>
                <a:cubicBezTo>
                  <a:pt x="6330521" y="4004246"/>
                  <a:pt x="5922148" y="3983595"/>
                  <a:pt x="5442014" y="3971278"/>
                </a:cubicBezTo>
                <a:cubicBezTo>
                  <a:pt x="4961880" y="3958961"/>
                  <a:pt x="4648942" y="3901736"/>
                  <a:pt x="3977198" y="3909134"/>
                </a:cubicBezTo>
                <a:lnTo>
                  <a:pt x="1367163" y="4006788"/>
                </a:lnTo>
                <a:lnTo>
                  <a:pt x="0" y="3983038"/>
                </a:lnTo>
                <a:lnTo>
                  <a:pt x="0" y="0"/>
                </a:lnTo>
                <a:close/>
              </a:path>
            </a:pathLst>
          </a:custGeom>
          <a:solidFill>
            <a:srgbClr val="E64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FA0889-CBF9-4957-837B-BB5544CE0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4153"/>
          <a:stretch/>
        </p:blipFill>
        <p:spPr>
          <a:xfrm>
            <a:off x="640913" y="-2064800"/>
            <a:ext cx="2778228" cy="4129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084" y="557482"/>
            <a:ext cx="3261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Кадровый дефицит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25"/>
          <p:cNvGrpSpPr>
            <a:grpSpLocks noChangeAspect="1"/>
          </p:cNvGrpSpPr>
          <p:nvPr/>
        </p:nvGrpSpPr>
        <p:grpSpPr bwMode="auto">
          <a:xfrm>
            <a:off x="1152457" y="3677318"/>
            <a:ext cx="1755140" cy="1756902"/>
            <a:chOff x="2347" y="665"/>
            <a:chExt cx="2988" cy="2991"/>
          </a:xfrm>
          <a:solidFill>
            <a:schemeClr val="bg1"/>
          </a:solidFill>
        </p:grpSpPr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2347" y="665"/>
              <a:ext cx="2988" cy="2991"/>
            </a:xfrm>
            <a:custGeom>
              <a:avLst/>
              <a:gdLst>
                <a:gd name="T0" fmla="*/ 1664 w 1984"/>
                <a:gd name="T1" fmla="*/ 504 h 1984"/>
                <a:gd name="T2" fmla="*/ 1312 w 1984"/>
                <a:gd name="T3" fmla="*/ 320 h 1984"/>
                <a:gd name="T4" fmla="*/ 739 w 1984"/>
                <a:gd name="T5" fmla="*/ 601 h 1984"/>
                <a:gd name="T6" fmla="*/ 448 w 1984"/>
                <a:gd name="T7" fmla="*/ 0 h 1984"/>
                <a:gd name="T8" fmla="*/ 114 w 1984"/>
                <a:gd name="T9" fmla="*/ 614 h 1984"/>
                <a:gd name="T10" fmla="*/ 132 w 1984"/>
                <a:gd name="T11" fmla="*/ 675 h 1984"/>
                <a:gd name="T12" fmla="*/ 611 w 1984"/>
                <a:gd name="T13" fmla="*/ 839 h 1984"/>
                <a:gd name="T14" fmla="*/ 320 w 1984"/>
                <a:gd name="T15" fmla="*/ 1320 h 1984"/>
                <a:gd name="T16" fmla="*/ 416 w 1984"/>
                <a:gd name="T17" fmla="*/ 1856 h 1984"/>
                <a:gd name="T18" fmla="*/ 1984 w 1984"/>
                <a:gd name="T19" fmla="*/ 1824 h 1984"/>
                <a:gd name="T20" fmla="*/ 1760 w 1984"/>
                <a:gd name="T21" fmla="*/ 1088 h 1984"/>
                <a:gd name="T22" fmla="*/ 1288 w 1984"/>
                <a:gd name="T23" fmla="*/ 655 h 1984"/>
                <a:gd name="T24" fmla="*/ 1920 w 1984"/>
                <a:gd name="T25" fmla="*/ 767 h 1984"/>
                <a:gd name="T26" fmla="*/ 461 w 1984"/>
                <a:gd name="T27" fmla="*/ 224 h 1984"/>
                <a:gd name="T28" fmla="*/ 288 w 1984"/>
                <a:gd name="T29" fmla="*/ 224 h 1984"/>
                <a:gd name="T30" fmla="*/ 384 w 1984"/>
                <a:gd name="T31" fmla="*/ 265 h 1984"/>
                <a:gd name="T32" fmla="*/ 288 w 1984"/>
                <a:gd name="T33" fmla="*/ 320 h 1984"/>
                <a:gd name="T34" fmla="*/ 512 w 1984"/>
                <a:gd name="T35" fmla="*/ 535 h 1984"/>
                <a:gd name="T36" fmla="*/ 1408 w 1984"/>
                <a:gd name="T37" fmla="*/ 1320 h 1984"/>
                <a:gd name="T38" fmla="*/ 1230 w 1984"/>
                <a:gd name="T39" fmla="*/ 1215 h 1984"/>
                <a:gd name="T40" fmla="*/ 992 w 1984"/>
                <a:gd name="T41" fmla="*/ 1464 h 1984"/>
                <a:gd name="T42" fmla="*/ 935 w 1984"/>
                <a:gd name="T43" fmla="*/ 1501 h 1984"/>
                <a:gd name="T44" fmla="*/ 1027 w 1984"/>
                <a:gd name="T45" fmla="*/ 1696 h 1984"/>
                <a:gd name="T46" fmla="*/ 951 w 1984"/>
                <a:gd name="T47" fmla="*/ 1632 h 1984"/>
                <a:gd name="T48" fmla="*/ 1049 w 1984"/>
                <a:gd name="T49" fmla="*/ 1501 h 1984"/>
                <a:gd name="T50" fmla="*/ 1287 w 1984"/>
                <a:gd name="T51" fmla="*/ 1121 h 1984"/>
                <a:gd name="T52" fmla="*/ 1287 w 1984"/>
                <a:gd name="T53" fmla="*/ 1121 h 1984"/>
                <a:gd name="T54" fmla="*/ 909 w 1984"/>
                <a:gd name="T55" fmla="*/ 960 h 1984"/>
                <a:gd name="T56" fmla="*/ 737 w 1984"/>
                <a:gd name="T57" fmla="*/ 1146 h 1984"/>
                <a:gd name="T58" fmla="*/ 737 w 1984"/>
                <a:gd name="T59" fmla="*/ 1146 h 1984"/>
                <a:gd name="T60" fmla="*/ 782 w 1984"/>
                <a:gd name="T61" fmla="*/ 1382 h 1984"/>
                <a:gd name="T62" fmla="*/ 448 w 1984"/>
                <a:gd name="T63" fmla="*/ 832 h 1984"/>
                <a:gd name="T64" fmla="*/ 489 w 1984"/>
                <a:gd name="T65" fmla="*/ 969 h 1984"/>
                <a:gd name="T66" fmla="*/ 288 w 1984"/>
                <a:gd name="T67" fmla="*/ 1056 h 1984"/>
                <a:gd name="T68" fmla="*/ 608 w 1984"/>
                <a:gd name="T69" fmla="*/ 1088 h 1984"/>
                <a:gd name="T70" fmla="*/ 512 w 1984"/>
                <a:gd name="T71" fmla="*/ 1335 h 1984"/>
                <a:gd name="T72" fmla="*/ 384 w 1984"/>
                <a:gd name="T73" fmla="*/ 1760 h 1984"/>
                <a:gd name="T74" fmla="*/ 64 w 1984"/>
                <a:gd name="T75" fmla="*/ 1760 h 1984"/>
                <a:gd name="T76" fmla="*/ 558 w 1984"/>
                <a:gd name="T77" fmla="*/ 1381 h 1984"/>
                <a:gd name="T78" fmla="*/ 480 w 1984"/>
                <a:gd name="T79" fmla="*/ 1696 h 1984"/>
                <a:gd name="T80" fmla="*/ 876 w 1984"/>
                <a:gd name="T81" fmla="*/ 1611 h 1984"/>
                <a:gd name="T82" fmla="*/ 640 w 1984"/>
                <a:gd name="T83" fmla="*/ 1664 h 1984"/>
                <a:gd name="T84" fmla="*/ 1852 w 1984"/>
                <a:gd name="T85" fmla="*/ 1443 h 1984"/>
                <a:gd name="T86" fmla="*/ 1728 w 1984"/>
                <a:gd name="T87" fmla="*/ 1536 h 1984"/>
                <a:gd name="T88" fmla="*/ 1344 w 1984"/>
                <a:gd name="T89" fmla="*/ 1920 h 1984"/>
                <a:gd name="T90" fmla="*/ 1089 w 1984"/>
                <a:gd name="T91" fmla="*/ 1667 h 1984"/>
                <a:gd name="T92" fmla="*/ 1504 w 1984"/>
                <a:gd name="T93" fmla="*/ 1657 h 1984"/>
                <a:gd name="T94" fmla="*/ 1305 w 1984"/>
                <a:gd name="T95" fmla="*/ 1418 h 1984"/>
                <a:gd name="T96" fmla="*/ 1600 w 1984"/>
                <a:gd name="T97" fmla="*/ 1335 h 1984"/>
                <a:gd name="T98" fmla="*/ 1600 w 1984"/>
                <a:gd name="T99" fmla="*/ 1303 h 1984"/>
                <a:gd name="T100" fmla="*/ 1395 w 1984"/>
                <a:gd name="T101" fmla="*/ 1056 h 1984"/>
                <a:gd name="T102" fmla="*/ 1536 w 1984"/>
                <a:gd name="T103" fmla="*/ 1248 h 1984"/>
                <a:gd name="T104" fmla="*/ 1472 w 1984"/>
                <a:gd name="T105" fmla="*/ 947 h 1984"/>
                <a:gd name="T106" fmla="*/ 1312 w 1984"/>
                <a:gd name="T107" fmla="*/ 931 h 1984"/>
                <a:gd name="T108" fmla="*/ 909 w 1984"/>
                <a:gd name="T109" fmla="*/ 896 h 1984"/>
                <a:gd name="T110" fmla="*/ 1197 w 1984"/>
                <a:gd name="T111" fmla="*/ 666 h 1984"/>
                <a:gd name="T112" fmla="*/ 1536 w 1984"/>
                <a:gd name="T113" fmla="*/ 64 h 1984"/>
                <a:gd name="T114" fmla="*/ 1577 w 1984"/>
                <a:gd name="T115" fmla="*/ 201 h 1984"/>
                <a:gd name="T116" fmla="*/ 1376 w 1984"/>
                <a:gd name="T117" fmla="*/ 288 h 1984"/>
                <a:gd name="T118" fmla="*/ 1696 w 1984"/>
                <a:gd name="T119" fmla="*/ 320 h 1984"/>
                <a:gd name="T120" fmla="*/ 1472 w 1984"/>
                <a:gd name="T121" fmla="*/ 535 h 1984"/>
                <a:gd name="T122" fmla="*/ 1536 w 1984"/>
                <a:gd name="T123" fmla="*/ 608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4" h="1984">
                  <a:moveTo>
                    <a:pt x="1984" y="1024"/>
                  </a:moveTo>
                  <a:cubicBezTo>
                    <a:pt x="1984" y="767"/>
                    <a:pt x="1984" y="767"/>
                    <a:pt x="1984" y="767"/>
                  </a:cubicBezTo>
                  <a:cubicBezTo>
                    <a:pt x="1984" y="696"/>
                    <a:pt x="1938" y="634"/>
                    <a:pt x="1870" y="614"/>
                  </a:cubicBezTo>
                  <a:cubicBezTo>
                    <a:pt x="1664" y="552"/>
                    <a:pt x="1664" y="552"/>
                    <a:pt x="1664" y="552"/>
                  </a:cubicBezTo>
                  <a:cubicBezTo>
                    <a:pt x="1664" y="504"/>
                    <a:pt x="1664" y="504"/>
                    <a:pt x="1664" y="504"/>
                  </a:cubicBezTo>
                  <a:cubicBezTo>
                    <a:pt x="1722" y="463"/>
                    <a:pt x="1760" y="396"/>
                    <a:pt x="1760" y="320"/>
                  </a:cubicBezTo>
                  <a:cubicBezTo>
                    <a:pt x="1760" y="224"/>
                    <a:pt x="1760" y="224"/>
                    <a:pt x="1760" y="224"/>
                  </a:cubicBezTo>
                  <a:cubicBezTo>
                    <a:pt x="1760" y="100"/>
                    <a:pt x="1660" y="0"/>
                    <a:pt x="1536" y="0"/>
                  </a:cubicBezTo>
                  <a:cubicBezTo>
                    <a:pt x="1412" y="0"/>
                    <a:pt x="1312" y="100"/>
                    <a:pt x="1312" y="224"/>
                  </a:cubicBezTo>
                  <a:cubicBezTo>
                    <a:pt x="1312" y="320"/>
                    <a:pt x="1312" y="320"/>
                    <a:pt x="1312" y="320"/>
                  </a:cubicBezTo>
                  <a:cubicBezTo>
                    <a:pt x="1312" y="396"/>
                    <a:pt x="1350" y="463"/>
                    <a:pt x="1408" y="504"/>
                  </a:cubicBezTo>
                  <a:cubicBezTo>
                    <a:pt x="1408" y="552"/>
                    <a:pt x="1408" y="552"/>
                    <a:pt x="1408" y="552"/>
                  </a:cubicBezTo>
                  <a:cubicBezTo>
                    <a:pt x="1226" y="607"/>
                    <a:pt x="1226" y="607"/>
                    <a:pt x="1226" y="607"/>
                  </a:cubicBezTo>
                  <a:cubicBezTo>
                    <a:pt x="1158" y="546"/>
                    <a:pt x="1072" y="512"/>
                    <a:pt x="979" y="512"/>
                  </a:cubicBezTo>
                  <a:cubicBezTo>
                    <a:pt x="888" y="512"/>
                    <a:pt x="804" y="546"/>
                    <a:pt x="739" y="601"/>
                  </a:cubicBezTo>
                  <a:cubicBezTo>
                    <a:pt x="576" y="552"/>
                    <a:pt x="576" y="552"/>
                    <a:pt x="576" y="552"/>
                  </a:cubicBezTo>
                  <a:cubicBezTo>
                    <a:pt x="576" y="504"/>
                    <a:pt x="576" y="504"/>
                    <a:pt x="576" y="504"/>
                  </a:cubicBezTo>
                  <a:cubicBezTo>
                    <a:pt x="634" y="463"/>
                    <a:pt x="672" y="396"/>
                    <a:pt x="672" y="320"/>
                  </a:cubicBezTo>
                  <a:cubicBezTo>
                    <a:pt x="672" y="224"/>
                    <a:pt x="672" y="224"/>
                    <a:pt x="672" y="224"/>
                  </a:cubicBezTo>
                  <a:cubicBezTo>
                    <a:pt x="672" y="100"/>
                    <a:pt x="572" y="0"/>
                    <a:pt x="448" y="0"/>
                  </a:cubicBezTo>
                  <a:cubicBezTo>
                    <a:pt x="324" y="0"/>
                    <a:pt x="224" y="100"/>
                    <a:pt x="224" y="224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24" y="396"/>
                    <a:pt x="262" y="463"/>
                    <a:pt x="320" y="504"/>
                  </a:cubicBezTo>
                  <a:cubicBezTo>
                    <a:pt x="320" y="552"/>
                    <a:pt x="320" y="552"/>
                    <a:pt x="320" y="552"/>
                  </a:cubicBezTo>
                  <a:cubicBezTo>
                    <a:pt x="114" y="614"/>
                    <a:pt x="114" y="614"/>
                    <a:pt x="114" y="614"/>
                  </a:cubicBezTo>
                  <a:cubicBezTo>
                    <a:pt x="46" y="634"/>
                    <a:pt x="0" y="696"/>
                    <a:pt x="0" y="767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64" y="1024"/>
                    <a:pt x="64" y="1024"/>
                    <a:pt x="64" y="1024"/>
                  </a:cubicBezTo>
                  <a:cubicBezTo>
                    <a:pt x="64" y="767"/>
                    <a:pt x="64" y="767"/>
                    <a:pt x="64" y="767"/>
                  </a:cubicBezTo>
                  <a:cubicBezTo>
                    <a:pt x="64" y="725"/>
                    <a:pt x="91" y="688"/>
                    <a:pt x="132" y="675"/>
                  </a:cubicBezTo>
                  <a:cubicBezTo>
                    <a:pt x="338" y="613"/>
                    <a:pt x="338" y="613"/>
                    <a:pt x="338" y="613"/>
                  </a:cubicBezTo>
                  <a:cubicBezTo>
                    <a:pt x="357" y="638"/>
                    <a:pt x="393" y="672"/>
                    <a:pt x="448" y="672"/>
                  </a:cubicBezTo>
                  <a:cubicBezTo>
                    <a:pt x="503" y="672"/>
                    <a:pt x="539" y="638"/>
                    <a:pt x="558" y="613"/>
                  </a:cubicBezTo>
                  <a:cubicBezTo>
                    <a:pt x="689" y="653"/>
                    <a:pt x="689" y="653"/>
                    <a:pt x="689" y="653"/>
                  </a:cubicBezTo>
                  <a:cubicBezTo>
                    <a:pt x="647" y="705"/>
                    <a:pt x="619" y="769"/>
                    <a:pt x="611" y="839"/>
                  </a:cubicBezTo>
                  <a:cubicBezTo>
                    <a:pt x="570" y="795"/>
                    <a:pt x="512" y="768"/>
                    <a:pt x="448" y="768"/>
                  </a:cubicBezTo>
                  <a:cubicBezTo>
                    <a:pt x="324" y="768"/>
                    <a:pt x="224" y="868"/>
                    <a:pt x="224" y="992"/>
                  </a:cubicBezTo>
                  <a:cubicBezTo>
                    <a:pt x="224" y="1088"/>
                    <a:pt x="224" y="1088"/>
                    <a:pt x="224" y="1088"/>
                  </a:cubicBezTo>
                  <a:cubicBezTo>
                    <a:pt x="224" y="1164"/>
                    <a:pt x="262" y="1231"/>
                    <a:pt x="320" y="1272"/>
                  </a:cubicBezTo>
                  <a:cubicBezTo>
                    <a:pt x="320" y="1320"/>
                    <a:pt x="320" y="1320"/>
                    <a:pt x="320" y="1320"/>
                  </a:cubicBezTo>
                  <a:cubicBezTo>
                    <a:pt x="114" y="1382"/>
                    <a:pt x="114" y="1382"/>
                    <a:pt x="114" y="1382"/>
                  </a:cubicBezTo>
                  <a:cubicBezTo>
                    <a:pt x="46" y="1402"/>
                    <a:pt x="0" y="1464"/>
                    <a:pt x="0" y="1535"/>
                  </a:cubicBezTo>
                  <a:cubicBezTo>
                    <a:pt x="0" y="1824"/>
                    <a:pt x="0" y="1824"/>
                    <a:pt x="0" y="1824"/>
                  </a:cubicBezTo>
                  <a:cubicBezTo>
                    <a:pt x="384" y="1824"/>
                    <a:pt x="384" y="1824"/>
                    <a:pt x="384" y="1824"/>
                  </a:cubicBezTo>
                  <a:cubicBezTo>
                    <a:pt x="402" y="1824"/>
                    <a:pt x="416" y="1838"/>
                    <a:pt x="416" y="1856"/>
                  </a:cubicBezTo>
                  <a:cubicBezTo>
                    <a:pt x="416" y="1984"/>
                    <a:pt x="416" y="1984"/>
                    <a:pt x="416" y="1984"/>
                  </a:cubicBezTo>
                  <a:cubicBezTo>
                    <a:pt x="1568" y="1984"/>
                    <a:pt x="1568" y="1984"/>
                    <a:pt x="1568" y="1984"/>
                  </a:cubicBezTo>
                  <a:cubicBezTo>
                    <a:pt x="1568" y="1856"/>
                    <a:pt x="1568" y="1856"/>
                    <a:pt x="1568" y="1856"/>
                  </a:cubicBezTo>
                  <a:cubicBezTo>
                    <a:pt x="1568" y="1838"/>
                    <a:pt x="1582" y="1824"/>
                    <a:pt x="1600" y="1824"/>
                  </a:cubicBezTo>
                  <a:cubicBezTo>
                    <a:pt x="1984" y="1824"/>
                    <a:pt x="1984" y="1824"/>
                    <a:pt x="1984" y="1824"/>
                  </a:cubicBezTo>
                  <a:cubicBezTo>
                    <a:pt x="1984" y="1535"/>
                    <a:pt x="1984" y="1535"/>
                    <a:pt x="1984" y="1535"/>
                  </a:cubicBezTo>
                  <a:cubicBezTo>
                    <a:pt x="1984" y="1464"/>
                    <a:pt x="1938" y="1402"/>
                    <a:pt x="1870" y="1382"/>
                  </a:cubicBezTo>
                  <a:cubicBezTo>
                    <a:pt x="1664" y="1320"/>
                    <a:pt x="1664" y="1320"/>
                    <a:pt x="1664" y="1320"/>
                  </a:cubicBezTo>
                  <a:cubicBezTo>
                    <a:pt x="1664" y="1272"/>
                    <a:pt x="1664" y="1272"/>
                    <a:pt x="1664" y="1272"/>
                  </a:cubicBezTo>
                  <a:cubicBezTo>
                    <a:pt x="1722" y="1231"/>
                    <a:pt x="1760" y="1164"/>
                    <a:pt x="1760" y="1088"/>
                  </a:cubicBezTo>
                  <a:cubicBezTo>
                    <a:pt x="1760" y="992"/>
                    <a:pt x="1760" y="992"/>
                    <a:pt x="1760" y="992"/>
                  </a:cubicBezTo>
                  <a:cubicBezTo>
                    <a:pt x="1760" y="869"/>
                    <a:pt x="1660" y="768"/>
                    <a:pt x="1536" y="768"/>
                  </a:cubicBezTo>
                  <a:cubicBezTo>
                    <a:pt x="1473" y="768"/>
                    <a:pt x="1417" y="794"/>
                    <a:pt x="1376" y="836"/>
                  </a:cubicBezTo>
                  <a:cubicBezTo>
                    <a:pt x="1376" y="805"/>
                    <a:pt x="1376" y="805"/>
                    <a:pt x="1376" y="805"/>
                  </a:cubicBezTo>
                  <a:cubicBezTo>
                    <a:pt x="1376" y="742"/>
                    <a:pt x="1342" y="685"/>
                    <a:pt x="1288" y="655"/>
                  </a:cubicBezTo>
                  <a:cubicBezTo>
                    <a:pt x="1426" y="613"/>
                    <a:pt x="1426" y="613"/>
                    <a:pt x="1426" y="613"/>
                  </a:cubicBezTo>
                  <a:cubicBezTo>
                    <a:pt x="1445" y="638"/>
                    <a:pt x="1481" y="672"/>
                    <a:pt x="1536" y="672"/>
                  </a:cubicBezTo>
                  <a:cubicBezTo>
                    <a:pt x="1591" y="672"/>
                    <a:pt x="1627" y="638"/>
                    <a:pt x="1646" y="613"/>
                  </a:cubicBezTo>
                  <a:cubicBezTo>
                    <a:pt x="1852" y="675"/>
                    <a:pt x="1852" y="675"/>
                    <a:pt x="1852" y="675"/>
                  </a:cubicBezTo>
                  <a:cubicBezTo>
                    <a:pt x="1893" y="688"/>
                    <a:pt x="1920" y="725"/>
                    <a:pt x="1920" y="767"/>
                  </a:cubicBezTo>
                  <a:cubicBezTo>
                    <a:pt x="1920" y="1024"/>
                    <a:pt x="1920" y="1024"/>
                    <a:pt x="1920" y="1024"/>
                  </a:cubicBezTo>
                  <a:lnTo>
                    <a:pt x="1984" y="1024"/>
                  </a:lnTo>
                  <a:close/>
                  <a:moveTo>
                    <a:pt x="448" y="64"/>
                  </a:moveTo>
                  <a:cubicBezTo>
                    <a:pt x="536" y="64"/>
                    <a:pt x="608" y="136"/>
                    <a:pt x="608" y="224"/>
                  </a:cubicBezTo>
                  <a:cubicBezTo>
                    <a:pt x="461" y="224"/>
                    <a:pt x="461" y="224"/>
                    <a:pt x="461" y="224"/>
                  </a:cubicBezTo>
                  <a:cubicBezTo>
                    <a:pt x="441" y="224"/>
                    <a:pt x="421" y="216"/>
                    <a:pt x="407" y="201"/>
                  </a:cubicBezTo>
                  <a:cubicBezTo>
                    <a:pt x="384" y="179"/>
                    <a:pt x="384" y="179"/>
                    <a:pt x="384" y="179"/>
                  </a:cubicBezTo>
                  <a:cubicBezTo>
                    <a:pt x="361" y="201"/>
                    <a:pt x="361" y="201"/>
                    <a:pt x="361" y="201"/>
                  </a:cubicBezTo>
                  <a:cubicBezTo>
                    <a:pt x="347" y="216"/>
                    <a:pt x="327" y="224"/>
                    <a:pt x="307" y="224"/>
                  </a:cubicBezTo>
                  <a:cubicBezTo>
                    <a:pt x="288" y="224"/>
                    <a:pt x="288" y="224"/>
                    <a:pt x="288" y="224"/>
                  </a:cubicBezTo>
                  <a:cubicBezTo>
                    <a:pt x="288" y="136"/>
                    <a:pt x="360" y="64"/>
                    <a:pt x="448" y="64"/>
                  </a:cubicBezTo>
                  <a:close/>
                  <a:moveTo>
                    <a:pt x="288" y="320"/>
                  </a:moveTo>
                  <a:cubicBezTo>
                    <a:pt x="288" y="288"/>
                    <a:pt x="288" y="288"/>
                    <a:pt x="288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35" y="288"/>
                    <a:pt x="361" y="280"/>
                    <a:pt x="384" y="265"/>
                  </a:cubicBezTo>
                  <a:cubicBezTo>
                    <a:pt x="407" y="280"/>
                    <a:pt x="433" y="288"/>
                    <a:pt x="461" y="288"/>
                  </a:cubicBezTo>
                  <a:cubicBezTo>
                    <a:pt x="608" y="288"/>
                    <a:pt x="608" y="288"/>
                    <a:pt x="608" y="288"/>
                  </a:cubicBezTo>
                  <a:cubicBezTo>
                    <a:pt x="608" y="320"/>
                    <a:pt x="608" y="320"/>
                    <a:pt x="608" y="320"/>
                  </a:cubicBezTo>
                  <a:cubicBezTo>
                    <a:pt x="608" y="408"/>
                    <a:pt x="536" y="480"/>
                    <a:pt x="448" y="480"/>
                  </a:cubicBezTo>
                  <a:cubicBezTo>
                    <a:pt x="360" y="480"/>
                    <a:pt x="288" y="408"/>
                    <a:pt x="288" y="320"/>
                  </a:cubicBezTo>
                  <a:close/>
                  <a:moveTo>
                    <a:pt x="448" y="608"/>
                  </a:moveTo>
                  <a:cubicBezTo>
                    <a:pt x="414" y="608"/>
                    <a:pt x="392" y="579"/>
                    <a:pt x="384" y="567"/>
                  </a:cubicBezTo>
                  <a:cubicBezTo>
                    <a:pt x="384" y="535"/>
                    <a:pt x="384" y="535"/>
                    <a:pt x="384" y="535"/>
                  </a:cubicBezTo>
                  <a:cubicBezTo>
                    <a:pt x="404" y="541"/>
                    <a:pt x="426" y="544"/>
                    <a:pt x="448" y="544"/>
                  </a:cubicBezTo>
                  <a:cubicBezTo>
                    <a:pt x="470" y="544"/>
                    <a:pt x="492" y="541"/>
                    <a:pt x="512" y="535"/>
                  </a:cubicBezTo>
                  <a:cubicBezTo>
                    <a:pt x="512" y="567"/>
                    <a:pt x="512" y="567"/>
                    <a:pt x="512" y="567"/>
                  </a:cubicBezTo>
                  <a:cubicBezTo>
                    <a:pt x="504" y="579"/>
                    <a:pt x="482" y="608"/>
                    <a:pt x="448" y="608"/>
                  </a:cubicBezTo>
                  <a:close/>
                  <a:moveTo>
                    <a:pt x="1328" y="1170"/>
                  </a:moveTo>
                  <a:cubicBezTo>
                    <a:pt x="1344" y="1211"/>
                    <a:pt x="1372" y="1246"/>
                    <a:pt x="1408" y="1272"/>
                  </a:cubicBezTo>
                  <a:cubicBezTo>
                    <a:pt x="1408" y="1320"/>
                    <a:pt x="1408" y="1320"/>
                    <a:pt x="1408" y="1320"/>
                  </a:cubicBezTo>
                  <a:cubicBezTo>
                    <a:pt x="1202" y="1382"/>
                    <a:pt x="1202" y="1382"/>
                    <a:pt x="1202" y="1382"/>
                  </a:cubicBezTo>
                  <a:cubicBezTo>
                    <a:pt x="1195" y="1384"/>
                    <a:pt x="1189" y="1387"/>
                    <a:pt x="1182" y="1390"/>
                  </a:cubicBezTo>
                  <a:cubicBezTo>
                    <a:pt x="1152" y="1383"/>
                    <a:pt x="1152" y="1383"/>
                    <a:pt x="1152" y="1383"/>
                  </a:cubicBezTo>
                  <a:cubicBezTo>
                    <a:pt x="1152" y="1320"/>
                    <a:pt x="1152" y="1320"/>
                    <a:pt x="1152" y="1320"/>
                  </a:cubicBezTo>
                  <a:cubicBezTo>
                    <a:pt x="1186" y="1292"/>
                    <a:pt x="1213" y="1256"/>
                    <a:pt x="1230" y="1215"/>
                  </a:cubicBezTo>
                  <a:cubicBezTo>
                    <a:pt x="1267" y="1211"/>
                    <a:pt x="1301" y="1196"/>
                    <a:pt x="1328" y="1170"/>
                  </a:cubicBezTo>
                  <a:close/>
                  <a:moveTo>
                    <a:pt x="992" y="1376"/>
                  </a:moveTo>
                  <a:cubicBezTo>
                    <a:pt x="1026" y="1376"/>
                    <a:pt x="1058" y="1369"/>
                    <a:pt x="1088" y="1357"/>
                  </a:cubicBezTo>
                  <a:cubicBezTo>
                    <a:pt x="1088" y="1392"/>
                    <a:pt x="1088" y="1392"/>
                    <a:pt x="1088" y="1392"/>
                  </a:cubicBezTo>
                  <a:cubicBezTo>
                    <a:pt x="992" y="1464"/>
                    <a:pt x="992" y="1464"/>
                    <a:pt x="992" y="1464"/>
                  </a:cubicBezTo>
                  <a:cubicBezTo>
                    <a:pt x="896" y="1392"/>
                    <a:pt x="896" y="1392"/>
                    <a:pt x="896" y="1392"/>
                  </a:cubicBezTo>
                  <a:cubicBezTo>
                    <a:pt x="896" y="1357"/>
                    <a:pt x="896" y="1357"/>
                    <a:pt x="896" y="1357"/>
                  </a:cubicBezTo>
                  <a:cubicBezTo>
                    <a:pt x="926" y="1369"/>
                    <a:pt x="958" y="1376"/>
                    <a:pt x="992" y="1376"/>
                  </a:cubicBezTo>
                  <a:close/>
                  <a:moveTo>
                    <a:pt x="857" y="1443"/>
                  </a:moveTo>
                  <a:cubicBezTo>
                    <a:pt x="935" y="1501"/>
                    <a:pt x="935" y="1501"/>
                    <a:pt x="935" y="1501"/>
                  </a:cubicBezTo>
                  <a:cubicBezTo>
                    <a:pt x="854" y="1549"/>
                    <a:pt x="854" y="1549"/>
                    <a:pt x="854" y="1549"/>
                  </a:cubicBezTo>
                  <a:cubicBezTo>
                    <a:pt x="834" y="1448"/>
                    <a:pt x="834" y="1448"/>
                    <a:pt x="834" y="1448"/>
                  </a:cubicBezTo>
                  <a:lnTo>
                    <a:pt x="857" y="1443"/>
                  </a:lnTo>
                  <a:close/>
                  <a:moveTo>
                    <a:pt x="957" y="1696"/>
                  </a:moveTo>
                  <a:cubicBezTo>
                    <a:pt x="1027" y="1696"/>
                    <a:pt x="1027" y="1696"/>
                    <a:pt x="1027" y="1696"/>
                  </a:cubicBezTo>
                  <a:cubicBezTo>
                    <a:pt x="1052" y="1920"/>
                    <a:pt x="1052" y="1920"/>
                    <a:pt x="1052" y="1920"/>
                  </a:cubicBezTo>
                  <a:cubicBezTo>
                    <a:pt x="932" y="1920"/>
                    <a:pt x="932" y="1920"/>
                    <a:pt x="932" y="1920"/>
                  </a:cubicBezTo>
                  <a:lnTo>
                    <a:pt x="957" y="1696"/>
                  </a:lnTo>
                  <a:close/>
                  <a:moveTo>
                    <a:pt x="1033" y="1632"/>
                  </a:moveTo>
                  <a:cubicBezTo>
                    <a:pt x="951" y="1632"/>
                    <a:pt x="951" y="1632"/>
                    <a:pt x="951" y="1632"/>
                  </a:cubicBezTo>
                  <a:cubicBezTo>
                    <a:pt x="933" y="1577"/>
                    <a:pt x="933" y="1577"/>
                    <a:pt x="933" y="1577"/>
                  </a:cubicBezTo>
                  <a:cubicBezTo>
                    <a:pt x="992" y="1541"/>
                    <a:pt x="992" y="1541"/>
                    <a:pt x="992" y="1541"/>
                  </a:cubicBezTo>
                  <a:cubicBezTo>
                    <a:pt x="1051" y="1577"/>
                    <a:pt x="1051" y="1577"/>
                    <a:pt x="1051" y="1577"/>
                  </a:cubicBezTo>
                  <a:lnTo>
                    <a:pt x="1033" y="1632"/>
                  </a:lnTo>
                  <a:close/>
                  <a:moveTo>
                    <a:pt x="1049" y="1501"/>
                  </a:moveTo>
                  <a:cubicBezTo>
                    <a:pt x="1127" y="1443"/>
                    <a:pt x="1127" y="1443"/>
                    <a:pt x="1127" y="1443"/>
                  </a:cubicBezTo>
                  <a:cubicBezTo>
                    <a:pt x="1150" y="1448"/>
                    <a:pt x="1150" y="1448"/>
                    <a:pt x="1150" y="1448"/>
                  </a:cubicBezTo>
                  <a:cubicBezTo>
                    <a:pt x="1130" y="1549"/>
                    <a:pt x="1130" y="1549"/>
                    <a:pt x="1130" y="1549"/>
                  </a:cubicBezTo>
                  <a:lnTo>
                    <a:pt x="1049" y="1501"/>
                  </a:lnTo>
                  <a:close/>
                  <a:moveTo>
                    <a:pt x="1287" y="1121"/>
                  </a:moveTo>
                  <a:cubicBezTo>
                    <a:pt x="1276" y="1133"/>
                    <a:pt x="1262" y="1141"/>
                    <a:pt x="1247" y="1146"/>
                  </a:cubicBezTo>
                  <a:cubicBezTo>
                    <a:pt x="1248" y="1138"/>
                    <a:pt x="1248" y="1129"/>
                    <a:pt x="1248" y="1120"/>
                  </a:cubicBezTo>
                  <a:cubicBezTo>
                    <a:pt x="1248" y="967"/>
                    <a:pt x="1248" y="967"/>
                    <a:pt x="1248" y="967"/>
                  </a:cubicBezTo>
                  <a:cubicBezTo>
                    <a:pt x="1282" y="980"/>
                    <a:pt x="1308" y="1010"/>
                    <a:pt x="1312" y="1046"/>
                  </a:cubicBezTo>
                  <a:cubicBezTo>
                    <a:pt x="1314" y="1074"/>
                    <a:pt x="1305" y="1100"/>
                    <a:pt x="1287" y="1121"/>
                  </a:cubicBezTo>
                  <a:close/>
                  <a:moveTo>
                    <a:pt x="1184" y="1120"/>
                  </a:moveTo>
                  <a:cubicBezTo>
                    <a:pt x="1184" y="1226"/>
                    <a:pt x="1098" y="1312"/>
                    <a:pt x="992" y="1312"/>
                  </a:cubicBezTo>
                  <a:cubicBezTo>
                    <a:pt x="886" y="1312"/>
                    <a:pt x="800" y="1226"/>
                    <a:pt x="800" y="1120"/>
                  </a:cubicBezTo>
                  <a:cubicBezTo>
                    <a:pt x="800" y="960"/>
                    <a:pt x="800" y="960"/>
                    <a:pt x="800" y="960"/>
                  </a:cubicBezTo>
                  <a:cubicBezTo>
                    <a:pt x="909" y="960"/>
                    <a:pt x="909" y="960"/>
                    <a:pt x="909" y="960"/>
                  </a:cubicBezTo>
                  <a:cubicBezTo>
                    <a:pt x="978" y="960"/>
                    <a:pt x="1046" y="943"/>
                    <a:pt x="1107" y="909"/>
                  </a:cubicBezTo>
                  <a:cubicBezTo>
                    <a:pt x="1132" y="960"/>
                    <a:pt x="1132" y="960"/>
                    <a:pt x="1132" y="960"/>
                  </a:cubicBezTo>
                  <a:cubicBezTo>
                    <a:pt x="1184" y="960"/>
                    <a:pt x="1184" y="960"/>
                    <a:pt x="1184" y="960"/>
                  </a:cubicBezTo>
                  <a:lnTo>
                    <a:pt x="1184" y="1120"/>
                  </a:lnTo>
                  <a:close/>
                  <a:moveTo>
                    <a:pt x="737" y="1146"/>
                  </a:moveTo>
                  <a:cubicBezTo>
                    <a:pt x="722" y="1141"/>
                    <a:pt x="708" y="1133"/>
                    <a:pt x="697" y="1121"/>
                  </a:cubicBezTo>
                  <a:cubicBezTo>
                    <a:pt x="679" y="1100"/>
                    <a:pt x="670" y="1074"/>
                    <a:pt x="672" y="1046"/>
                  </a:cubicBezTo>
                  <a:cubicBezTo>
                    <a:pt x="676" y="1010"/>
                    <a:pt x="702" y="980"/>
                    <a:pt x="736" y="967"/>
                  </a:cubicBezTo>
                  <a:cubicBezTo>
                    <a:pt x="736" y="1120"/>
                    <a:pt x="736" y="1120"/>
                    <a:pt x="736" y="1120"/>
                  </a:cubicBezTo>
                  <a:cubicBezTo>
                    <a:pt x="736" y="1129"/>
                    <a:pt x="736" y="1138"/>
                    <a:pt x="737" y="1146"/>
                  </a:cubicBezTo>
                  <a:close/>
                  <a:moveTo>
                    <a:pt x="754" y="1215"/>
                  </a:moveTo>
                  <a:cubicBezTo>
                    <a:pt x="771" y="1256"/>
                    <a:pt x="798" y="1292"/>
                    <a:pt x="832" y="1320"/>
                  </a:cubicBezTo>
                  <a:cubicBezTo>
                    <a:pt x="832" y="1383"/>
                    <a:pt x="832" y="1383"/>
                    <a:pt x="832" y="1383"/>
                  </a:cubicBezTo>
                  <a:cubicBezTo>
                    <a:pt x="802" y="1390"/>
                    <a:pt x="802" y="1390"/>
                    <a:pt x="802" y="1390"/>
                  </a:cubicBezTo>
                  <a:cubicBezTo>
                    <a:pt x="795" y="1387"/>
                    <a:pt x="789" y="1384"/>
                    <a:pt x="782" y="1382"/>
                  </a:cubicBezTo>
                  <a:cubicBezTo>
                    <a:pt x="576" y="1320"/>
                    <a:pt x="576" y="1320"/>
                    <a:pt x="576" y="1320"/>
                  </a:cubicBezTo>
                  <a:cubicBezTo>
                    <a:pt x="576" y="1272"/>
                    <a:pt x="576" y="1272"/>
                    <a:pt x="576" y="1272"/>
                  </a:cubicBezTo>
                  <a:cubicBezTo>
                    <a:pt x="612" y="1246"/>
                    <a:pt x="640" y="1211"/>
                    <a:pt x="656" y="1170"/>
                  </a:cubicBezTo>
                  <a:cubicBezTo>
                    <a:pt x="683" y="1196"/>
                    <a:pt x="717" y="1211"/>
                    <a:pt x="754" y="1215"/>
                  </a:cubicBezTo>
                  <a:close/>
                  <a:moveTo>
                    <a:pt x="448" y="832"/>
                  </a:moveTo>
                  <a:cubicBezTo>
                    <a:pt x="536" y="832"/>
                    <a:pt x="608" y="904"/>
                    <a:pt x="608" y="992"/>
                  </a:cubicBezTo>
                  <a:cubicBezTo>
                    <a:pt x="589" y="992"/>
                    <a:pt x="589" y="992"/>
                    <a:pt x="589" y="992"/>
                  </a:cubicBezTo>
                  <a:cubicBezTo>
                    <a:pt x="569" y="992"/>
                    <a:pt x="549" y="984"/>
                    <a:pt x="535" y="969"/>
                  </a:cubicBezTo>
                  <a:cubicBezTo>
                    <a:pt x="512" y="947"/>
                    <a:pt x="512" y="947"/>
                    <a:pt x="512" y="947"/>
                  </a:cubicBezTo>
                  <a:cubicBezTo>
                    <a:pt x="489" y="969"/>
                    <a:pt x="489" y="969"/>
                    <a:pt x="489" y="969"/>
                  </a:cubicBezTo>
                  <a:cubicBezTo>
                    <a:pt x="475" y="984"/>
                    <a:pt x="455" y="992"/>
                    <a:pt x="435" y="992"/>
                  </a:cubicBezTo>
                  <a:cubicBezTo>
                    <a:pt x="288" y="992"/>
                    <a:pt x="288" y="992"/>
                    <a:pt x="288" y="992"/>
                  </a:cubicBezTo>
                  <a:cubicBezTo>
                    <a:pt x="288" y="904"/>
                    <a:pt x="360" y="832"/>
                    <a:pt x="448" y="832"/>
                  </a:cubicBezTo>
                  <a:close/>
                  <a:moveTo>
                    <a:pt x="288" y="1088"/>
                  </a:moveTo>
                  <a:cubicBezTo>
                    <a:pt x="288" y="1056"/>
                    <a:pt x="288" y="1056"/>
                    <a:pt x="288" y="1056"/>
                  </a:cubicBezTo>
                  <a:cubicBezTo>
                    <a:pt x="435" y="1056"/>
                    <a:pt x="435" y="1056"/>
                    <a:pt x="435" y="1056"/>
                  </a:cubicBezTo>
                  <a:cubicBezTo>
                    <a:pt x="463" y="1056"/>
                    <a:pt x="489" y="1048"/>
                    <a:pt x="512" y="1033"/>
                  </a:cubicBezTo>
                  <a:cubicBezTo>
                    <a:pt x="535" y="1048"/>
                    <a:pt x="561" y="1056"/>
                    <a:pt x="589" y="1056"/>
                  </a:cubicBezTo>
                  <a:cubicBezTo>
                    <a:pt x="608" y="1056"/>
                    <a:pt x="608" y="1056"/>
                    <a:pt x="608" y="1056"/>
                  </a:cubicBezTo>
                  <a:cubicBezTo>
                    <a:pt x="608" y="1088"/>
                    <a:pt x="608" y="1088"/>
                    <a:pt x="608" y="1088"/>
                  </a:cubicBezTo>
                  <a:cubicBezTo>
                    <a:pt x="608" y="1176"/>
                    <a:pt x="536" y="1248"/>
                    <a:pt x="448" y="1248"/>
                  </a:cubicBezTo>
                  <a:cubicBezTo>
                    <a:pt x="360" y="1248"/>
                    <a:pt x="288" y="1176"/>
                    <a:pt x="288" y="1088"/>
                  </a:cubicBezTo>
                  <a:close/>
                  <a:moveTo>
                    <a:pt x="448" y="1312"/>
                  </a:moveTo>
                  <a:cubicBezTo>
                    <a:pt x="470" y="1312"/>
                    <a:pt x="492" y="1309"/>
                    <a:pt x="512" y="1303"/>
                  </a:cubicBezTo>
                  <a:cubicBezTo>
                    <a:pt x="512" y="1335"/>
                    <a:pt x="512" y="1335"/>
                    <a:pt x="512" y="1335"/>
                  </a:cubicBezTo>
                  <a:cubicBezTo>
                    <a:pt x="504" y="1347"/>
                    <a:pt x="482" y="1376"/>
                    <a:pt x="448" y="1376"/>
                  </a:cubicBezTo>
                  <a:cubicBezTo>
                    <a:pt x="414" y="1376"/>
                    <a:pt x="392" y="1347"/>
                    <a:pt x="384" y="1335"/>
                  </a:cubicBezTo>
                  <a:cubicBezTo>
                    <a:pt x="384" y="1303"/>
                    <a:pt x="384" y="1303"/>
                    <a:pt x="384" y="1303"/>
                  </a:cubicBezTo>
                  <a:cubicBezTo>
                    <a:pt x="404" y="1309"/>
                    <a:pt x="426" y="1312"/>
                    <a:pt x="448" y="1312"/>
                  </a:cubicBezTo>
                  <a:close/>
                  <a:moveTo>
                    <a:pt x="384" y="1760"/>
                  </a:moveTo>
                  <a:cubicBezTo>
                    <a:pt x="256" y="1760"/>
                    <a:pt x="256" y="1760"/>
                    <a:pt x="256" y="1760"/>
                  </a:cubicBezTo>
                  <a:cubicBezTo>
                    <a:pt x="256" y="1536"/>
                    <a:pt x="256" y="1536"/>
                    <a:pt x="256" y="1536"/>
                  </a:cubicBezTo>
                  <a:cubicBezTo>
                    <a:pt x="192" y="1536"/>
                    <a:pt x="192" y="1536"/>
                    <a:pt x="192" y="1536"/>
                  </a:cubicBezTo>
                  <a:cubicBezTo>
                    <a:pt x="192" y="1760"/>
                    <a:pt x="192" y="1760"/>
                    <a:pt x="192" y="1760"/>
                  </a:cubicBezTo>
                  <a:cubicBezTo>
                    <a:pt x="64" y="1760"/>
                    <a:pt x="64" y="1760"/>
                    <a:pt x="64" y="1760"/>
                  </a:cubicBezTo>
                  <a:cubicBezTo>
                    <a:pt x="64" y="1535"/>
                    <a:pt x="64" y="1535"/>
                    <a:pt x="64" y="1535"/>
                  </a:cubicBezTo>
                  <a:cubicBezTo>
                    <a:pt x="64" y="1493"/>
                    <a:pt x="91" y="1456"/>
                    <a:pt x="132" y="1443"/>
                  </a:cubicBezTo>
                  <a:cubicBezTo>
                    <a:pt x="338" y="1381"/>
                    <a:pt x="338" y="1381"/>
                    <a:pt x="338" y="1381"/>
                  </a:cubicBezTo>
                  <a:cubicBezTo>
                    <a:pt x="357" y="1406"/>
                    <a:pt x="393" y="1440"/>
                    <a:pt x="448" y="1440"/>
                  </a:cubicBezTo>
                  <a:cubicBezTo>
                    <a:pt x="503" y="1440"/>
                    <a:pt x="539" y="1406"/>
                    <a:pt x="558" y="1381"/>
                  </a:cubicBezTo>
                  <a:cubicBezTo>
                    <a:pt x="679" y="1418"/>
                    <a:pt x="679" y="1418"/>
                    <a:pt x="679" y="1418"/>
                  </a:cubicBezTo>
                  <a:cubicBezTo>
                    <a:pt x="590" y="1438"/>
                    <a:pt x="590" y="1438"/>
                    <a:pt x="590" y="1438"/>
                  </a:cubicBezTo>
                  <a:cubicBezTo>
                    <a:pt x="487" y="1462"/>
                    <a:pt x="416" y="1552"/>
                    <a:pt x="416" y="1657"/>
                  </a:cubicBezTo>
                  <a:cubicBezTo>
                    <a:pt x="416" y="1696"/>
                    <a:pt x="416" y="1696"/>
                    <a:pt x="416" y="1696"/>
                  </a:cubicBezTo>
                  <a:cubicBezTo>
                    <a:pt x="480" y="1696"/>
                    <a:pt x="480" y="1696"/>
                    <a:pt x="480" y="1696"/>
                  </a:cubicBezTo>
                  <a:cubicBezTo>
                    <a:pt x="480" y="1657"/>
                    <a:pt x="480" y="1657"/>
                    <a:pt x="480" y="1657"/>
                  </a:cubicBezTo>
                  <a:cubicBezTo>
                    <a:pt x="480" y="1582"/>
                    <a:pt x="531" y="1518"/>
                    <a:pt x="604" y="1501"/>
                  </a:cubicBezTo>
                  <a:cubicBezTo>
                    <a:pt x="772" y="1462"/>
                    <a:pt x="772" y="1462"/>
                    <a:pt x="772" y="1462"/>
                  </a:cubicBezTo>
                  <a:cubicBezTo>
                    <a:pt x="810" y="1651"/>
                    <a:pt x="810" y="1651"/>
                    <a:pt x="810" y="1651"/>
                  </a:cubicBezTo>
                  <a:cubicBezTo>
                    <a:pt x="876" y="1611"/>
                    <a:pt x="876" y="1611"/>
                    <a:pt x="876" y="1611"/>
                  </a:cubicBezTo>
                  <a:cubicBezTo>
                    <a:pt x="895" y="1667"/>
                    <a:pt x="895" y="1667"/>
                    <a:pt x="895" y="1667"/>
                  </a:cubicBezTo>
                  <a:cubicBezTo>
                    <a:pt x="867" y="1920"/>
                    <a:pt x="867" y="1920"/>
                    <a:pt x="867" y="1920"/>
                  </a:cubicBezTo>
                  <a:cubicBezTo>
                    <a:pt x="704" y="1920"/>
                    <a:pt x="704" y="1920"/>
                    <a:pt x="704" y="1920"/>
                  </a:cubicBezTo>
                  <a:cubicBezTo>
                    <a:pt x="704" y="1664"/>
                    <a:pt x="704" y="1664"/>
                    <a:pt x="704" y="1664"/>
                  </a:cubicBezTo>
                  <a:cubicBezTo>
                    <a:pt x="640" y="1664"/>
                    <a:pt x="640" y="1664"/>
                    <a:pt x="640" y="1664"/>
                  </a:cubicBezTo>
                  <a:cubicBezTo>
                    <a:pt x="640" y="1920"/>
                    <a:pt x="640" y="1920"/>
                    <a:pt x="640" y="1920"/>
                  </a:cubicBezTo>
                  <a:cubicBezTo>
                    <a:pt x="480" y="1920"/>
                    <a:pt x="480" y="1920"/>
                    <a:pt x="480" y="1920"/>
                  </a:cubicBezTo>
                  <a:cubicBezTo>
                    <a:pt x="480" y="1856"/>
                    <a:pt x="480" y="1856"/>
                    <a:pt x="480" y="1856"/>
                  </a:cubicBezTo>
                  <a:cubicBezTo>
                    <a:pt x="480" y="1803"/>
                    <a:pt x="437" y="1760"/>
                    <a:pt x="384" y="1760"/>
                  </a:cubicBezTo>
                  <a:close/>
                  <a:moveTo>
                    <a:pt x="1852" y="1443"/>
                  </a:moveTo>
                  <a:cubicBezTo>
                    <a:pt x="1893" y="1456"/>
                    <a:pt x="1920" y="1493"/>
                    <a:pt x="1920" y="1535"/>
                  </a:cubicBezTo>
                  <a:cubicBezTo>
                    <a:pt x="1920" y="1760"/>
                    <a:pt x="1920" y="1760"/>
                    <a:pt x="1920" y="1760"/>
                  </a:cubicBezTo>
                  <a:cubicBezTo>
                    <a:pt x="1792" y="1760"/>
                    <a:pt x="1792" y="1760"/>
                    <a:pt x="1792" y="1760"/>
                  </a:cubicBezTo>
                  <a:cubicBezTo>
                    <a:pt x="1792" y="1536"/>
                    <a:pt x="1792" y="1536"/>
                    <a:pt x="1792" y="1536"/>
                  </a:cubicBezTo>
                  <a:cubicBezTo>
                    <a:pt x="1728" y="1536"/>
                    <a:pt x="1728" y="1536"/>
                    <a:pt x="1728" y="1536"/>
                  </a:cubicBezTo>
                  <a:cubicBezTo>
                    <a:pt x="1728" y="1760"/>
                    <a:pt x="1728" y="1760"/>
                    <a:pt x="1728" y="1760"/>
                  </a:cubicBezTo>
                  <a:cubicBezTo>
                    <a:pt x="1600" y="1760"/>
                    <a:pt x="1600" y="1760"/>
                    <a:pt x="1600" y="1760"/>
                  </a:cubicBezTo>
                  <a:cubicBezTo>
                    <a:pt x="1547" y="1760"/>
                    <a:pt x="1504" y="1803"/>
                    <a:pt x="1504" y="1856"/>
                  </a:cubicBezTo>
                  <a:cubicBezTo>
                    <a:pt x="1504" y="1920"/>
                    <a:pt x="1504" y="1920"/>
                    <a:pt x="1504" y="1920"/>
                  </a:cubicBezTo>
                  <a:cubicBezTo>
                    <a:pt x="1344" y="1920"/>
                    <a:pt x="1344" y="1920"/>
                    <a:pt x="1344" y="1920"/>
                  </a:cubicBezTo>
                  <a:cubicBezTo>
                    <a:pt x="1344" y="1664"/>
                    <a:pt x="1344" y="1664"/>
                    <a:pt x="1344" y="1664"/>
                  </a:cubicBezTo>
                  <a:cubicBezTo>
                    <a:pt x="1280" y="1664"/>
                    <a:pt x="1280" y="1664"/>
                    <a:pt x="1280" y="1664"/>
                  </a:cubicBezTo>
                  <a:cubicBezTo>
                    <a:pt x="1280" y="1920"/>
                    <a:pt x="1280" y="1920"/>
                    <a:pt x="1280" y="1920"/>
                  </a:cubicBezTo>
                  <a:cubicBezTo>
                    <a:pt x="1117" y="1920"/>
                    <a:pt x="1117" y="1920"/>
                    <a:pt x="1117" y="1920"/>
                  </a:cubicBezTo>
                  <a:cubicBezTo>
                    <a:pt x="1089" y="1667"/>
                    <a:pt x="1089" y="1667"/>
                    <a:pt x="1089" y="1667"/>
                  </a:cubicBezTo>
                  <a:cubicBezTo>
                    <a:pt x="1108" y="1611"/>
                    <a:pt x="1108" y="1611"/>
                    <a:pt x="1108" y="1611"/>
                  </a:cubicBezTo>
                  <a:cubicBezTo>
                    <a:pt x="1174" y="1651"/>
                    <a:pt x="1174" y="1651"/>
                    <a:pt x="1174" y="1651"/>
                  </a:cubicBezTo>
                  <a:cubicBezTo>
                    <a:pt x="1212" y="1462"/>
                    <a:pt x="1212" y="1462"/>
                    <a:pt x="1212" y="1462"/>
                  </a:cubicBezTo>
                  <a:cubicBezTo>
                    <a:pt x="1380" y="1501"/>
                    <a:pt x="1380" y="1501"/>
                    <a:pt x="1380" y="1501"/>
                  </a:cubicBezTo>
                  <a:cubicBezTo>
                    <a:pt x="1453" y="1518"/>
                    <a:pt x="1504" y="1582"/>
                    <a:pt x="1504" y="1657"/>
                  </a:cubicBezTo>
                  <a:cubicBezTo>
                    <a:pt x="1504" y="1696"/>
                    <a:pt x="1504" y="1696"/>
                    <a:pt x="1504" y="1696"/>
                  </a:cubicBezTo>
                  <a:cubicBezTo>
                    <a:pt x="1568" y="1696"/>
                    <a:pt x="1568" y="1696"/>
                    <a:pt x="1568" y="1696"/>
                  </a:cubicBezTo>
                  <a:cubicBezTo>
                    <a:pt x="1568" y="1657"/>
                    <a:pt x="1568" y="1657"/>
                    <a:pt x="1568" y="1657"/>
                  </a:cubicBezTo>
                  <a:cubicBezTo>
                    <a:pt x="1568" y="1552"/>
                    <a:pt x="1497" y="1462"/>
                    <a:pt x="1394" y="1438"/>
                  </a:cubicBezTo>
                  <a:cubicBezTo>
                    <a:pt x="1305" y="1418"/>
                    <a:pt x="1305" y="1418"/>
                    <a:pt x="1305" y="1418"/>
                  </a:cubicBezTo>
                  <a:cubicBezTo>
                    <a:pt x="1426" y="1381"/>
                    <a:pt x="1426" y="1381"/>
                    <a:pt x="1426" y="1381"/>
                  </a:cubicBezTo>
                  <a:cubicBezTo>
                    <a:pt x="1445" y="1406"/>
                    <a:pt x="1481" y="1440"/>
                    <a:pt x="1536" y="1440"/>
                  </a:cubicBezTo>
                  <a:cubicBezTo>
                    <a:pt x="1591" y="1440"/>
                    <a:pt x="1627" y="1406"/>
                    <a:pt x="1646" y="1381"/>
                  </a:cubicBezTo>
                  <a:lnTo>
                    <a:pt x="1852" y="1443"/>
                  </a:lnTo>
                  <a:close/>
                  <a:moveTo>
                    <a:pt x="1600" y="1335"/>
                  </a:moveTo>
                  <a:cubicBezTo>
                    <a:pt x="1592" y="1347"/>
                    <a:pt x="1570" y="1376"/>
                    <a:pt x="1536" y="1376"/>
                  </a:cubicBezTo>
                  <a:cubicBezTo>
                    <a:pt x="1502" y="1376"/>
                    <a:pt x="1480" y="1347"/>
                    <a:pt x="1472" y="1335"/>
                  </a:cubicBezTo>
                  <a:cubicBezTo>
                    <a:pt x="1472" y="1303"/>
                    <a:pt x="1472" y="1303"/>
                    <a:pt x="1472" y="1303"/>
                  </a:cubicBezTo>
                  <a:cubicBezTo>
                    <a:pt x="1492" y="1309"/>
                    <a:pt x="1514" y="1312"/>
                    <a:pt x="1536" y="1312"/>
                  </a:cubicBezTo>
                  <a:cubicBezTo>
                    <a:pt x="1558" y="1312"/>
                    <a:pt x="1580" y="1309"/>
                    <a:pt x="1600" y="1303"/>
                  </a:cubicBezTo>
                  <a:lnTo>
                    <a:pt x="1600" y="1335"/>
                  </a:lnTo>
                  <a:close/>
                  <a:moveTo>
                    <a:pt x="1536" y="1248"/>
                  </a:moveTo>
                  <a:cubicBezTo>
                    <a:pt x="1448" y="1248"/>
                    <a:pt x="1376" y="1176"/>
                    <a:pt x="1376" y="1088"/>
                  </a:cubicBezTo>
                  <a:cubicBezTo>
                    <a:pt x="1376" y="1056"/>
                    <a:pt x="1376" y="1056"/>
                    <a:pt x="1376" y="1056"/>
                  </a:cubicBezTo>
                  <a:cubicBezTo>
                    <a:pt x="1395" y="1056"/>
                    <a:pt x="1395" y="1056"/>
                    <a:pt x="1395" y="1056"/>
                  </a:cubicBezTo>
                  <a:cubicBezTo>
                    <a:pt x="1423" y="1056"/>
                    <a:pt x="1449" y="1048"/>
                    <a:pt x="1472" y="1033"/>
                  </a:cubicBezTo>
                  <a:cubicBezTo>
                    <a:pt x="1495" y="1048"/>
                    <a:pt x="1521" y="1056"/>
                    <a:pt x="1549" y="1056"/>
                  </a:cubicBezTo>
                  <a:cubicBezTo>
                    <a:pt x="1696" y="1056"/>
                    <a:pt x="1696" y="1056"/>
                    <a:pt x="1696" y="1056"/>
                  </a:cubicBezTo>
                  <a:cubicBezTo>
                    <a:pt x="1696" y="1088"/>
                    <a:pt x="1696" y="1088"/>
                    <a:pt x="1696" y="1088"/>
                  </a:cubicBezTo>
                  <a:cubicBezTo>
                    <a:pt x="1696" y="1176"/>
                    <a:pt x="1624" y="1248"/>
                    <a:pt x="1536" y="1248"/>
                  </a:cubicBezTo>
                  <a:close/>
                  <a:moveTo>
                    <a:pt x="1536" y="832"/>
                  </a:moveTo>
                  <a:cubicBezTo>
                    <a:pt x="1624" y="832"/>
                    <a:pt x="1696" y="904"/>
                    <a:pt x="1696" y="992"/>
                  </a:cubicBezTo>
                  <a:cubicBezTo>
                    <a:pt x="1549" y="992"/>
                    <a:pt x="1549" y="992"/>
                    <a:pt x="1549" y="992"/>
                  </a:cubicBezTo>
                  <a:cubicBezTo>
                    <a:pt x="1529" y="992"/>
                    <a:pt x="1509" y="984"/>
                    <a:pt x="1495" y="969"/>
                  </a:cubicBezTo>
                  <a:cubicBezTo>
                    <a:pt x="1472" y="947"/>
                    <a:pt x="1472" y="947"/>
                    <a:pt x="1472" y="947"/>
                  </a:cubicBezTo>
                  <a:cubicBezTo>
                    <a:pt x="1449" y="969"/>
                    <a:pt x="1449" y="969"/>
                    <a:pt x="1449" y="969"/>
                  </a:cubicBezTo>
                  <a:cubicBezTo>
                    <a:pt x="1435" y="984"/>
                    <a:pt x="1415" y="992"/>
                    <a:pt x="1395" y="992"/>
                  </a:cubicBezTo>
                  <a:cubicBezTo>
                    <a:pt x="1376" y="992"/>
                    <a:pt x="1376" y="992"/>
                    <a:pt x="1376" y="992"/>
                  </a:cubicBezTo>
                  <a:cubicBezTo>
                    <a:pt x="1376" y="904"/>
                    <a:pt x="1448" y="832"/>
                    <a:pt x="1536" y="832"/>
                  </a:cubicBezTo>
                  <a:close/>
                  <a:moveTo>
                    <a:pt x="1312" y="931"/>
                  </a:moveTo>
                  <a:cubicBezTo>
                    <a:pt x="1284" y="909"/>
                    <a:pt x="1249" y="896"/>
                    <a:pt x="1211" y="896"/>
                  </a:cubicBezTo>
                  <a:cubicBezTo>
                    <a:pt x="1172" y="896"/>
                    <a:pt x="1172" y="896"/>
                    <a:pt x="1172" y="896"/>
                  </a:cubicBezTo>
                  <a:cubicBezTo>
                    <a:pt x="1132" y="817"/>
                    <a:pt x="1132" y="817"/>
                    <a:pt x="1132" y="817"/>
                  </a:cubicBezTo>
                  <a:cubicBezTo>
                    <a:pt x="1102" y="837"/>
                    <a:pt x="1102" y="837"/>
                    <a:pt x="1102" y="837"/>
                  </a:cubicBezTo>
                  <a:cubicBezTo>
                    <a:pt x="1045" y="876"/>
                    <a:pt x="978" y="896"/>
                    <a:pt x="909" y="896"/>
                  </a:cubicBezTo>
                  <a:cubicBezTo>
                    <a:pt x="774" y="896"/>
                    <a:pt x="774" y="896"/>
                    <a:pt x="774" y="896"/>
                  </a:cubicBezTo>
                  <a:cubicBezTo>
                    <a:pt x="735" y="896"/>
                    <a:pt x="700" y="909"/>
                    <a:pt x="672" y="931"/>
                  </a:cubicBezTo>
                  <a:cubicBezTo>
                    <a:pt x="672" y="883"/>
                    <a:pt x="672" y="883"/>
                    <a:pt x="672" y="883"/>
                  </a:cubicBezTo>
                  <a:cubicBezTo>
                    <a:pt x="672" y="714"/>
                    <a:pt x="810" y="576"/>
                    <a:pt x="979" y="576"/>
                  </a:cubicBezTo>
                  <a:cubicBezTo>
                    <a:pt x="1062" y="576"/>
                    <a:pt x="1139" y="608"/>
                    <a:pt x="1197" y="666"/>
                  </a:cubicBezTo>
                  <a:cubicBezTo>
                    <a:pt x="1231" y="700"/>
                    <a:pt x="1231" y="700"/>
                    <a:pt x="1231" y="700"/>
                  </a:cubicBezTo>
                  <a:cubicBezTo>
                    <a:pt x="1238" y="702"/>
                    <a:pt x="1238" y="702"/>
                    <a:pt x="1238" y="702"/>
                  </a:cubicBezTo>
                  <a:cubicBezTo>
                    <a:pt x="1282" y="717"/>
                    <a:pt x="1312" y="758"/>
                    <a:pt x="1312" y="805"/>
                  </a:cubicBezTo>
                  <a:lnTo>
                    <a:pt x="1312" y="931"/>
                  </a:lnTo>
                  <a:close/>
                  <a:moveTo>
                    <a:pt x="1536" y="64"/>
                  </a:moveTo>
                  <a:cubicBezTo>
                    <a:pt x="1624" y="64"/>
                    <a:pt x="1696" y="136"/>
                    <a:pt x="1696" y="224"/>
                  </a:cubicBezTo>
                  <a:cubicBezTo>
                    <a:pt x="1677" y="224"/>
                    <a:pt x="1677" y="224"/>
                    <a:pt x="1677" y="224"/>
                  </a:cubicBezTo>
                  <a:cubicBezTo>
                    <a:pt x="1657" y="224"/>
                    <a:pt x="1637" y="216"/>
                    <a:pt x="1623" y="201"/>
                  </a:cubicBezTo>
                  <a:cubicBezTo>
                    <a:pt x="1600" y="179"/>
                    <a:pt x="1600" y="179"/>
                    <a:pt x="1600" y="179"/>
                  </a:cubicBezTo>
                  <a:cubicBezTo>
                    <a:pt x="1577" y="201"/>
                    <a:pt x="1577" y="201"/>
                    <a:pt x="1577" y="201"/>
                  </a:cubicBezTo>
                  <a:cubicBezTo>
                    <a:pt x="1563" y="216"/>
                    <a:pt x="1543" y="224"/>
                    <a:pt x="1523" y="224"/>
                  </a:cubicBezTo>
                  <a:cubicBezTo>
                    <a:pt x="1376" y="224"/>
                    <a:pt x="1376" y="224"/>
                    <a:pt x="1376" y="224"/>
                  </a:cubicBezTo>
                  <a:cubicBezTo>
                    <a:pt x="1376" y="136"/>
                    <a:pt x="1448" y="64"/>
                    <a:pt x="1536" y="64"/>
                  </a:cubicBezTo>
                  <a:close/>
                  <a:moveTo>
                    <a:pt x="1376" y="320"/>
                  </a:moveTo>
                  <a:cubicBezTo>
                    <a:pt x="1376" y="288"/>
                    <a:pt x="1376" y="288"/>
                    <a:pt x="1376" y="288"/>
                  </a:cubicBezTo>
                  <a:cubicBezTo>
                    <a:pt x="1523" y="288"/>
                    <a:pt x="1523" y="288"/>
                    <a:pt x="1523" y="288"/>
                  </a:cubicBezTo>
                  <a:cubicBezTo>
                    <a:pt x="1551" y="288"/>
                    <a:pt x="1577" y="280"/>
                    <a:pt x="1600" y="265"/>
                  </a:cubicBezTo>
                  <a:cubicBezTo>
                    <a:pt x="1623" y="280"/>
                    <a:pt x="1649" y="288"/>
                    <a:pt x="1677" y="288"/>
                  </a:cubicBezTo>
                  <a:cubicBezTo>
                    <a:pt x="1696" y="288"/>
                    <a:pt x="1696" y="288"/>
                    <a:pt x="1696" y="288"/>
                  </a:cubicBezTo>
                  <a:cubicBezTo>
                    <a:pt x="1696" y="320"/>
                    <a:pt x="1696" y="320"/>
                    <a:pt x="1696" y="320"/>
                  </a:cubicBezTo>
                  <a:cubicBezTo>
                    <a:pt x="1696" y="408"/>
                    <a:pt x="1624" y="480"/>
                    <a:pt x="1536" y="480"/>
                  </a:cubicBezTo>
                  <a:cubicBezTo>
                    <a:pt x="1448" y="480"/>
                    <a:pt x="1376" y="408"/>
                    <a:pt x="1376" y="320"/>
                  </a:cubicBezTo>
                  <a:close/>
                  <a:moveTo>
                    <a:pt x="1536" y="608"/>
                  </a:moveTo>
                  <a:cubicBezTo>
                    <a:pt x="1502" y="608"/>
                    <a:pt x="1480" y="579"/>
                    <a:pt x="1472" y="567"/>
                  </a:cubicBezTo>
                  <a:cubicBezTo>
                    <a:pt x="1472" y="535"/>
                    <a:pt x="1472" y="535"/>
                    <a:pt x="1472" y="535"/>
                  </a:cubicBezTo>
                  <a:cubicBezTo>
                    <a:pt x="1492" y="541"/>
                    <a:pt x="1514" y="544"/>
                    <a:pt x="1536" y="544"/>
                  </a:cubicBezTo>
                  <a:cubicBezTo>
                    <a:pt x="1558" y="544"/>
                    <a:pt x="1580" y="541"/>
                    <a:pt x="1600" y="535"/>
                  </a:cubicBezTo>
                  <a:cubicBezTo>
                    <a:pt x="1600" y="567"/>
                    <a:pt x="1600" y="567"/>
                    <a:pt x="1600" y="567"/>
                  </a:cubicBezTo>
                  <a:cubicBezTo>
                    <a:pt x="1592" y="579"/>
                    <a:pt x="1570" y="608"/>
                    <a:pt x="1536" y="608"/>
                  </a:cubicBezTo>
                  <a:close/>
                  <a:moveTo>
                    <a:pt x="1536" y="608"/>
                  </a:moveTo>
                  <a:cubicBezTo>
                    <a:pt x="1536" y="608"/>
                    <a:pt x="1536" y="608"/>
                    <a:pt x="1536" y="6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455" y="665"/>
              <a:ext cx="97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3455" y="858"/>
              <a:ext cx="97" cy="5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4130" y="665"/>
              <a:ext cx="96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4130" y="858"/>
              <a:ext cx="96" cy="5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3648" y="858"/>
              <a:ext cx="96" cy="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648" y="1292"/>
              <a:ext cx="96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3937" y="858"/>
              <a:ext cx="97" cy="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3937" y="1292"/>
              <a:ext cx="97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олилиния: фигура 33">
            <a:extLst>
              <a:ext uri="{FF2B5EF4-FFF2-40B4-BE49-F238E27FC236}">
                <a16:creationId xmlns="" xmlns:a16="http://schemas.microsoft.com/office/drawing/2014/main" id="{2F9875B7-F7B0-48B0-8CDC-73880BD64AF1}"/>
              </a:ext>
            </a:extLst>
          </p:cNvPr>
          <p:cNvSpPr/>
          <p:nvPr/>
        </p:nvSpPr>
        <p:spPr>
          <a:xfrm>
            <a:off x="4610100" y="393700"/>
            <a:ext cx="7226300" cy="5981700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44160" y="1368614"/>
            <a:ext cx="66065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год –перевод среднего медицинского персонала в инфекционный госпиталь</a:t>
            </a:r>
          </a:p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год- миграция сотрудников</a:t>
            </a:r>
          </a:p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2020-2022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год- листы нетрудоспособности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12859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00801" y="2044305"/>
            <a:ext cx="5454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Поиск персонала через группу приёма отдела кадров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молодых специалистов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Поиск сотрудников через сайт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hh.ru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стасия\Downloads\26992330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04"/>
          <a:stretch/>
        </p:blipFill>
        <p:spPr bwMode="auto">
          <a:xfrm flipH="1">
            <a:off x="-2" y="0"/>
            <a:ext cx="5372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8469798" y="-1370884"/>
            <a:ext cx="1497836" cy="5193347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7246516" y="914064"/>
            <a:ext cx="3966145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4000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Решения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15939" y="633263"/>
            <a:ext cx="2153155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0" lvl="1" indent="-1143000" algn="ctr" defTabSz="91433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9600" b="1" kern="0" cap="all" spc="100" dirty="0">
                <a:ln w="101600">
                  <a:solidFill>
                    <a:srgbClr val="79C400"/>
                  </a:solidFill>
                  <a:miter lim="800000"/>
                </a:ln>
                <a:solidFill>
                  <a:srgbClr val="79C400"/>
                </a:solidFill>
                <a:latin typeface="Segoe U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935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стасия\Downloads\опрос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86" b="14667"/>
          <a:stretch/>
        </p:blipFill>
        <p:spPr bwMode="auto">
          <a:xfrm>
            <a:off x="12964" y="-1262"/>
            <a:ext cx="10014956" cy="68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969039" y="0"/>
            <a:ext cx="2026121" cy="6884413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8" name="Picture 4" descr="C:\Users\Анстасия\Downloads\kdbfAFtNMvur1wlXew3W4l59rzE-19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4"/>
          <a:stretch/>
        </p:blipFill>
        <p:spPr bwMode="auto">
          <a:xfrm>
            <a:off x="12964" y="-2665"/>
            <a:ext cx="7104116" cy="68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араллелограмм 8"/>
          <p:cNvSpPr/>
          <p:nvPr/>
        </p:nvSpPr>
        <p:spPr>
          <a:xfrm>
            <a:off x="5019304" y="0"/>
            <a:ext cx="7222962" cy="6858000"/>
          </a:xfrm>
          <a:prstGeom prst="parallelogram">
            <a:avLst>
              <a:gd name="adj" fmla="val 281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D4C6CD5C-1E02-D948-B2D4-6CC3E2D1B32F}"/>
              </a:ext>
            </a:extLst>
          </p:cNvPr>
          <p:cNvSpPr txBox="1">
            <a:spLocks/>
          </p:cNvSpPr>
          <p:nvPr/>
        </p:nvSpPr>
        <p:spPr>
          <a:xfrm>
            <a:off x="6291445" y="2728138"/>
            <a:ext cx="5748155" cy="4128459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Gotham Pro" pitchFamily="50" charset="0"/>
              </a:defRPr>
            </a:lvl1pPr>
          </a:lstStyle>
          <a:p>
            <a:pPr algn="ctr"/>
            <a:endParaRPr lang="ru-RU" sz="4000" dirty="0" smtClean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tx1">
                      <a:lumMod val="98000"/>
                    </a:schemeClr>
                  </a:gs>
                  <a:gs pos="7000">
                    <a:schemeClr val="bg1">
                      <a:shade val="67500"/>
                      <a:satMod val="115000"/>
                      <a:lumMod val="18000"/>
                    </a:schemeClr>
                  </a:gs>
                  <a:gs pos="100000">
                    <a:srgbClr val="740027"/>
                  </a:gs>
                </a:gsLst>
                <a:lin ang="0" scaled="1"/>
                <a:tileRect/>
              </a:gradFill>
              <a:latin typeface="+mn-lt"/>
              <a:ea typeface="+mn-ea"/>
              <a:cs typeface="+mn-cs"/>
            </a:endParaRPr>
          </a:p>
          <a:p>
            <a:pPr algn="ctr"/>
            <a:endParaRPr lang="ru-RU" sz="4000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tx1">
                      <a:lumMod val="98000"/>
                    </a:schemeClr>
                  </a:gs>
                  <a:gs pos="7000">
                    <a:schemeClr val="bg1">
                      <a:shade val="67500"/>
                      <a:satMod val="115000"/>
                      <a:lumMod val="18000"/>
                    </a:schemeClr>
                  </a:gs>
                  <a:gs pos="100000">
                    <a:srgbClr val="740027"/>
                  </a:gs>
                </a:gsLst>
                <a:lin ang="0" scaled="1"/>
                <a:tileRect/>
              </a:gradFill>
              <a:latin typeface="+mn-lt"/>
              <a:ea typeface="+mn-ea"/>
              <a:cs typeface="+mn-cs"/>
            </a:endParaRPr>
          </a:p>
          <a:p>
            <a:pPr algn="ctr"/>
            <a:r>
              <a:rPr lang="ru-RU" sz="4000" dirty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Опрос -анкетирование</a:t>
            </a:r>
          </a:p>
          <a:p>
            <a:pPr algn="ctr"/>
            <a:r>
              <a:rPr lang="ru-RU" sz="4000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сотрудников</a:t>
            </a:r>
          </a:p>
          <a:p>
            <a:pPr algn="ctr"/>
            <a:r>
              <a:rPr lang="ru-RU" sz="4000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КП Педиатрического корпуса </a:t>
            </a:r>
          </a:p>
          <a:p>
            <a:pPr algn="ctr"/>
            <a:endParaRPr lang="ru-RU" sz="4000" dirty="0">
              <a:ln w="10541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sz="4000" dirty="0" smtClean="0">
              <a:ln w="10541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sz="4000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tx1">
                      <a:lumMod val="98000"/>
                    </a:schemeClr>
                  </a:gs>
                  <a:gs pos="7000">
                    <a:schemeClr val="bg1">
                      <a:shade val="67500"/>
                      <a:satMod val="115000"/>
                      <a:lumMod val="18000"/>
                    </a:schemeClr>
                  </a:gs>
                  <a:gs pos="100000">
                    <a:srgbClr val="740027"/>
                  </a:gs>
                </a:gsLst>
                <a:lin ang="0" scaled="1"/>
                <a:tileRect/>
              </a:gradFill>
              <a:latin typeface="+mn-lt"/>
              <a:ea typeface="+mn-ea"/>
              <a:cs typeface="+mn-cs"/>
            </a:endParaRPr>
          </a:p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019304" y="-2665"/>
            <a:ext cx="1975856" cy="6859262"/>
          </a:xfrm>
          <a:prstGeom prst="line">
            <a:avLst/>
          </a:prstGeom>
          <a:ln w="76200">
            <a:solidFill>
              <a:srgbClr val="55E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1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708" y="1559286"/>
            <a:ext cx="66773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Выполняются ли сотрудником обязанности, не свойственные уровню подготовки?</a:t>
            </a:r>
          </a:p>
          <a:p>
            <a:endParaRPr lang="ru-R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Выстроены ли в коллективе партнёрские отношения?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Понятны ли сотруднику методы материальной мотивации?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Понятны ли критерии оценки работы, чётко ли распределены обязанности, права и уровень ответственности?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Часто ли руководитель выражает благодарность за хорошо выполненную работу?</a:t>
            </a: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55E42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Вопросы анкеты:</a:t>
            </a:r>
          </a:p>
        </p:txBody>
      </p:sp>
      <p:pic>
        <p:nvPicPr>
          <p:cNvPr id="2051" name="Picture 3" descr="C:\Users\Анстасия\Downloads\retail-investors-if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7" r="44137"/>
          <a:stretch/>
        </p:blipFill>
        <p:spPr bwMode="auto">
          <a:xfrm>
            <a:off x="7581900" y="0"/>
            <a:ext cx="4610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26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Диаграм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6075434"/>
              </p:ext>
            </p:extLst>
          </p:nvPr>
        </p:nvGraphicFramePr>
        <p:xfrm>
          <a:off x="-945259" y="1056996"/>
          <a:ext cx="11458629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AutoShape 2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4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6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8571253" y="222770"/>
            <a:ext cx="3453649" cy="1356973"/>
            <a:chOff x="8585200" y="5463001"/>
            <a:chExt cx="3453649" cy="1356973"/>
          </a:xfrm>
        </p:grpSpPr>
        <p:sp>
          <p:nvSpPr>
            <p:cNvPr id="88" name="TextBox 87"/>
            <p:cNvSpPr txBox="1"/>
            <p:nvPr/>
          </p:nvSpPr>
          <p:spPr>
            <a:xfrm>
              <a:off x="10068084" y="6235225"/>
              <a:ext cx="392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kern="0" noProof="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585200" y="5463001"/>
              <a:ext cx="3453649" cy="1356973"/>
              <a:chOff x="8585200" y="5463001"/>
              <a:chExt cx="3453649" cy="1356973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8720719" y="5566619"/>
                <a:ext cx="3189596" cy="1126749"/>
                <a:chOff x="8724900" y="5661205"/>
                <a:chExt cx="3189596" cy="1126749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8724900" y="5970401"/>
                  <a:ext cx="91802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ru-RU" sz="1400" kern="0" dirty="0" smtClean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</a:rPr>
                    <a:t>ШКАЛА ОЦЕНКИ</a:t>
                  </a:r>
                  <a:endParaRPr lang="ru-RU" kern="0" dirty="0">
                    <a:solidFill>
                      <a:srgbClr val="740027"/>
                    </a:solidFill>
                    <a:latin typeface="Century Gothic" panose="020B0502020202020204" pitchFamily="34" charset="0"/>
                  </a:endParaRPr>
                </a:p>
              </p:txBody>
            </p:sp>
            <p:grpSp>
              <p:nvGrpSpPr>
                <p:cNvPr id="4" name="Группа 3"/>
                <p:cNvGrpSpPr/>
                <p:nvPr/>
              </p:nvGrpSpPr>
              <p:grpSpPr>
                <a:xfrm>
                  <a:off x="9747063" y="5661205"/>
                  <a:ext cx="2167433" cy="1126749"/>
                  <a:chOff x="9747063" y="5661205"/>
                  <a:chExt cx="2167433" cy="1126749"/>
                </a:xfrm>
              </p:grpSpPr>
              <p:sp>
                <p:nvSpPr>
                  <p:cNvPr id="57" name="Прямоугольник 56"/>
                  <p:cNvSpPr/>
                  <p:nvPr/>
                </p:nvSpPr>
                <p:spPr>
                  <a:xfrm flipV="1">
                    <a:off x="9747063" y="5783411"/>
                    <a:ext cx="175786" cy="958756"/>
                  </a:xfrm>
                  <a:prstGeom prst="rect">
                    <a:avLst/>
                  </a:prstGeom>
                  <a:gradFill>
                    <a:gsLst>
                      <a:gs pos="10000">
                        <a:srgbClr val="55E422"/>
                      </a:gs>
                      <a:gs pos="50000">
                        <a:srgbClr val="FFFF00"/>
                      </a:gs>
                      <a:gs pos="82000">
                        <a:srgbClr val="FF0000"/>
                      </a:gs>
                    </a:gsLst>
                  </a:gra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0429520" y="5714995"/>
                    <a:ext cx="148079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0" algn="ctr">
                      <a:defRPr/>
                    </a:pPr>
                    <a:r>
                      <a:rPr lang="ru-RU" sz="1200" kern="0" dirty="0" smtClean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rPr>
                      <a:t>ПОЛНОСТЬЮ СОГЛАСЕН</a:t>
                    </a:r>
                    <a:endParaRPr lang="ru-RU" sz="1600" kern="0" dirty="0">
                      <a:solidFill>
                        <a:srgbClr val="740027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10433701" y="6326289"/>
                    <a:ext cx="148079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0" algn="ctr">
                      <a:defRPr/>
                    </a:pPr>
                    <a:r>
                      <a:rPr lang="ru-RU" sz="1200" kern="0" dirty="0" smtClean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rPr>
                      <a:t>СОВЕРШЕННО НЕ СОГЛАСЕН</a:t>
                    </a:r>
                    <a:endParaRPr lang="ru-RU" sz="1600" kern="0" dirty="0">
                      <a:solidFill>
                        <a:srgbClr val="740027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0057590" y="5661205"/>
                    <a:ext cx="341739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2800" b="1" kern="0" noProof="0" dirty="0" smtClean="0">
                        <a:solidFill>
                          <a:srgbClr val="55E422"/>
                        </a:solidFill>
                        <a:latin typeface="Century Gothic" panose="020B0502020202020204" pitchFamily="34" charset="0"/>
                      </a:rPr>
                      <a:t>7</a:t>
                    </a: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5E422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endParaRPr>
                  </a:p>
                </p:txBody>
              </p:sp>
            </p:grpSp>
          </p:grpSp>
          <p:sp>
            <p:nvSpPr>
              <p:cNvPr id="6" name="Прямоугольник 5"/>
              <p:cNvSpPr/>
              <p:nvPr/>
            </p:nvSpPr>
            <p:spPr>
              <a:xfrm>
                <a:off x="8585200" y="5463001"/>
                <a:ext cx="3453649" cy="1356973"/>
              </a:xfrm>
              <a:prstGeom prst="rect">
                <a:avLst/>
              </a:prstGeom>
              <a:noFill/>
              <a:ln w="28575">
                <a:noFill/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0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55E42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Результаты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2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2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4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6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1253" y="222770"/>
            <a:ext cx="3453649" cy="1356973"/>
          </a:xfrm>
          <a:prstGeom prst="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6170881" y="1533237"/>
            <a:ext cx="0" cy="4809132"/>
          </a:xfrm>
          <a:prstGeom prst="line">
            <a:avLst/>
          </a:prstGeom>
          <a:ln w="38100">
            <a:solidFill>
              <a:srgbClr val="F0EF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735206" y="-1909245"/>
            <a:ext cx="1159887" cy="5610914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582806" y="-2061645"/>
            <a:ext cx="1159887" cy="5610914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55E42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Заголовок 5"/>
          <p:cNvSpPr txBox="1">
            <a:spLocks/>
          </p:cNvSpPr>
          <p:nvPr/>
        </p:nvSpPr>
        <p:spPr>
          <a:xfrm>
            <a:off x="612775" y="400338"/>
            <a:ext cx="5725131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3200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Результаты: дополнительные вопросы</a:t>
            </a:r>
            <a:endParaRPr lang="ru-RU" sz="3200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5783687-1C35-9648-A643-25BEB023C3A5}"/>
              </a:ext>
            </a:extLst>
          </p:cNvPr>
          <p:cNvSpPr/>
          <p:nvPr/>
        </p:nvSpPr>
        <p:spPr>
          <a:xfrm>
            <a:off x="480461" y="1640025"/>
            <a:ext cx="5628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какими сложностями Вы сталкиваетесь во время работы?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4580" y="2800717"/>
            <a:ext cx="2192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отметили как сложность работоспособность техники и программ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2375" y="2554496"/>
            <a:ext cx="319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600" b="1" kern="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44%</a:t>
            </a:r>
            <a:endParaRPr lang="ru-RU" sz="9600" b="1" kern="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8325" y="3018867"/>
            <a:ext cx="1713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</a:t>
            </a:r>
            <a:r>
              <a:rPr lang="ru-RU" sz="1600" dirty="0" smtClean="0"/>
              <a:t>отрудников</a:t>
            </a:r>
          </a:p>
          <a:p>
            <a:r>
              <a:rPr lang="ru-RU" sz="1600" dirty="0" smtClean="0"/>
              <a:t>дали свои предложения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553806" y="2539482"/>
            <a:ext cx="2639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600" b="1" kern="0" dirty="0" smtClean="0">
                <a:solidFill>
                  <a:srgbClr val="55E422"/>
                </a:solidFill>
                <a:latin typeface="Century Gothic" panose="020B0502020202020204" pitchFamily="34" charset="0"/>
              </a:rPr>
              <a:t>44%</a:t>
            </a:r>
            <a:endParaRPr lang="ru-RU" sz="9600" b="1" kern="0" dirty="0">
              <a:solidFill>
                <a:srgbClr val="55E42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3" descr="C:\Users\Анстасия\Downloads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819" y="1172584"/>
            <a:ext cx="1341796" cy="13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5783687-1C35-9648-A643-25BEB023C3A5}"/>
              </a:ext>
            </a:extLst>
          </p:cNvPr>
          <p:cNvSpPr/>
          <p:nvPr/>
        </p:nvSpPr>
        <p:spPr>
          <a:xfrm>
            <a:off x="7566743" y="1487625"/>
            <a:ext cx="47375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по улучшению Вашей работы и учреждения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15149" y="4321459"/>
            <a:ext cx="2318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отметили </a:t>
            </a:r>
            <a:r>
              <a:rPr lang="ru-RU" sz="1600" smtClean="0"/>
              <a:t>дополнительные сложности </a:t>
            </a:r>
            <a:r>
              <a:rPr lang="ru-RU" sz="1600" dirty="0" smtClean="0"/>
              <a:t>в своей работе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80461" y="4124156"/>
            <a:ext cx="2639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36%</a:t>
            </a:r>
            <a:endParaRPr lang="ru-RU" sz="9600" b="1" kern="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2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2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4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6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1253" y="222770"/>
            <a:ext cx="3453649" cy="1356973"/>
          </a:xfrm>
          <a:prstGeom prst="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6247080" y="1180981"/>
            <a:ext cx="0" cy="4809132"/>
          </a:xfrm>
          <a:prstGeom prst="line">
            <a:avLst/>
          </a:prstGeom>
          <a:ln w="38100">
            <a:solidFill>
              <a:srgbClr val="F0E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олилиния: фигура 45">
            <a:extLst>
              <a:ext uri="{FF2B5EF4-FFF2-40B4-BE49-F238E27FC236}">
                <a16:creationId xmlns="" xmlns:a16="http://schemas.microsoft.com/office/drawing/2014/main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55E42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Результаты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74" name="Picture 2" descr="C:\Users\Анстасия\Downloads\thumbs-down-outline-clipart-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941"/>
          <a:stretch/>
        </p:blipFill>
        <p:spPr bwMode="auto">
          <a:xfrm>
            <a:off x="301625" y="1692067"/>
            <a:ext cx="622299" cy="7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стасия\Downloads\thumbs-down-outline-clipart-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35"/>
          <a:stretch/>
        </p:blipFill>
        <p:spPr bwMode="auto">
          <a:xfrm>
            <a:off x="6527801" y="1801309"/>
            <a:ext cx="624360" cy="7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668677" y="2600307"/>
            <a:ext cx="5356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Выполнение не свойственной работы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Размытое представление о партнёрских отношениях в работе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Неудовлетворённость материальной составляющей мотивацией в труде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30451" y="1860073"/>
            <a:ext cx="438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Медицинские сёстры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460" y="2609814"/>
            <a:ext cx="5017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>
              <a:buClr>
                <a:srgbClr val="55E422"/>
              </a:buClr>
            </a:pPr>
            <a:r>
              <a:rPr lang="ru-RU" dirty="0" smtClean="0"/>
              <a:t>Чёткое </a:t>
            </a:r>
            <a:r>
              <a:rPr lang="ru-RU" dirty="0"/>
              <a:t>понимание функциональных обязанностей</a:t>
            </a:r>
          </a:p>
          <a:p>
            <a:pPr>
              <a:buClr>
                <a:srgbClr val="55E422"/>
              </a:buClr>
            </a:pPr>
            <a:endParaRPr lang="ru-RU" dirty="0"/>
          </a:p>
          <a:p>
            <a:pPr>
              <a:buClr>
                <a:srgbClr val="55E422"/>
              </a:buClr>
            </a:pPr>
            <a:r>
              <a:rPr lang="ru-RU" dirty="0"/>
              <a:t>Неудовлетворённость технической поддержкой программного обеспечения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7436" y="1860073"/>
            <a:ext cx="438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Врачи-специалисты</a:t>
            </a:r>
          </a:p>
        </p:txBody>
      </p:sp>
    </p:spTree>
    <p:extLst>
      <p:ext uri="{BB962C8B-B14F-4D97-AF65-F5344CB8AC3E}">
        <p14:creationId xmlns:p14="http://schemas.microsoft.com/office/powerpoint/2010/main" xmlns="" val="25474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</TotalTime>
  <Words>468</Words>
  <Application>Microsoft Office PowerPoint</Application>
  <PresentationFormat>Произвольный</PresentationFormat>
  <Paragraphs>143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78</cp:revision>
  <dcterms:created xsi:type="dcterms:W3CDTF">2022-12-04T07:43:41Z</dcterms:created>
  <dcterms:modified xsi:type="dcterms:W3CDTF">2010-05-09T03:23:04Z</dcterms:modified>
</cp:coreProperties>
</file>