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самопроизвольных родов с рубцом на матке </a:t>
            </a:r>
            <a:endParaRPr lang="ru-RU" dirty="0"/>
          </a:p>
        </c:rich>
      </c:tx>
      <c:layout>
        <c:manualLayout>
          <c:xMode val="edge"/>
          <c:yMode val="edge"/>
          <c:x val="0.10364830796766972"/>
          <c:y val="1.684658465342464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306702915428026"/>
          <c:y val="0.33653860609324626"/>
          <c:w val="0.8539087400732317"/>
          <c:h val="0.46292557523790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87-4852-9816-224A07E88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87-4852-9816-224A07E88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787-4852-9816-224A07E88AD9}"/>
            </c:ext>
          </c:extLst>
        </c:ser>
        <c:gapWidth val="219"/>
        <c:overlap val="-27"/>
        <c:axId val="107415424"/>
        <c:axId val="107416960"/>
      </c:barChart>
      <c:catAx>
        <c:axId val="10741542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7416960"/>
        <c:crosses val="autoZero"/>
        <c:auto val="1"/>
        <c:lblAlgn val="ctr"/>
        <c:lblOffset val="100"/>
      </c:catAx>
      <c:valAx>
        <c:axId val="107416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41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самопроизвольных родов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1C-4164-BE33-9F3A5F61E8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1C-4164-BE33-9F3A5F61E8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1C-4164-BE33-9F3A5F61E800}"/>
            </c:ext>
          </c:extLst>
        </c:ser>
        <c:gapWidth val="219"/>
        <c:overlap val="-27"/>
        <c:axId val="109189376"/>
        <c:axId val="109199360"/>
      </c:barChart>
      <c:catAx>
        <c:axId val="109189376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09199360"/>
        <c:crosses val="autoZero"/>
        <c:auto val="1"/>
        <c:lblAlgn val="ctr"/>
        <c:lblOffset val="100"/>
      </c:catAx>
      <c:valAx>
        <c:axId val="109199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1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&lt;верхний колонтитул&gt;</a:t>
            </a:r>
          </a:p>
        </p:txBody>
      </p:sp>
      <p:sp>
        <p:nvSpPr>
          <p:cNvPr id="25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25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25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D32385E-C23F-4CFB-9822-F86EB434389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40307F0-F938-4B6F-921E-EE48D1C0B0F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318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865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913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54442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29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9922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8333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02450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294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025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50704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5989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528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426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5781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50041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9349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5169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0B3C-09BB-4920-B926-BB05236C28C7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8095A2-A96D-4EF0-98F5-B74735C81EE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3275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2547893" y="1328810"/>
            <a:ext cx="5797118" cy="13877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«Роль акушерки  </a:t>
            </a:r>
            <a:r>
              <a:rPr lang="x-none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x-none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ведении самопроизвольных</a:t>
            </a:r>
            <a:r>
              <a:rPr lang="x-none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x-none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родов с рубцом на матке»</a:t>
            </a:r>
            <a:endParaRPr lang="ru-RU" sz="2800" b="1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2814222" y="180056"/>
            <a:ext cx="5797118" cy="11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«СОКБ им. В.Д. Середавина»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здоровья женщины и ребенка-наша цель века»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тему:</a:t>
            </a: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8" name="Рисунок 10"/>
          <p:cNvPicPr/>
          <p:nvPr/>
        </p:nvPicPr>
        <p:blipFill>
          <a:blip r:embed="rId2"/>
          <a:stretch/>
        </p:blipFill>
        <p:spPr>
          <a:xfrm>
            <a:off x="0" y="2831977"/>
            <a:ext cx="5921405" cy="4026023"/>
          </a:xfrm>
          <a:prstGeom prst="rect">
            <a:avLst/>
          </a:prstGeom>
          <a:ln>
            <a:noFill/>
          </a:ln>
        </p:spPr>
      </p:pic>
      <p:pic>
        <p:nvPicPr>
          <p:cNvPr id="259" name="Рисунок 258"/>
          <p:cNvPicPr/>
          <p:nvPr/>
        </p:nvPicPr>
        <p:blipFill>
          <a:blip r:embed="rId3" cstate="print"/>
          <a:stretch/>
        </p:blipFill>
        <p:spPr>
          <a:xfrm rot="4200">
            <a:off x="8622678" y="6175"/>
            <a:ext cx="1510200" cy="15102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D4EF9F-6984-4FE7-B218-F5648A3F538C}"/>
              </a:ext>
            </a:extLst>
          </p:cNvPr>
          <p:cNvSpPr txBox="1"/>
          <p:nvPr/>
        </p:nvSpPr>
        <p:spPr>
          <a:xfrm>
            <a:off x="6270597" y="3865321"/>
            <a:ext cx="4509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 : акушерка «ГБУЗ СОКБ им. В.Д.Середавина» перинатального центра родового отделения №2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Шагина Анастасия Олеговна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0" y="411924"/>
            <a:ext cx="9273240" cy="15180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 smtClean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Разрыв матки </a:t>
            </a: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корпоральному рубцу.</a:t>
            </a: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677160" y="1527120"/>
            <a:ext cx="4183200" cy="45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4" name="Объект 5"/>
          <p:cNvPicPr/>
          <p:nvPr/>
        </p:nvPicPr>
        <p:blipFill>
          <a:blip r:embed="rId2"/>
          <a:stretch/>
        </p:blipFill>
        <p:spPr>
          <a:xfrm>
            <a:off x="88777" y="1271259"/>
            <a:ext cx="3569008" cy="4154588"/>
          </a:xfrm>
          <a:prstGeom prst="rect">
            <a:avLst/>
          </a:prstGeom>
          <a:ln>
            <a:noFill/>
          </a:ln>
        </p:spPr>
      </p:pic>
      <p:pic>
        <p:nvPicPr>
          <p:cNvPr id="305" name="Рисунок 7"/>
          <p:cNvPicPr/>
          <p:nvPr/>
        </p:nvPicPr>
        <p:blipFill>
          <a:blip r:embed="rId3"/>
          <a:stretch/>
        </p:blipFill>
        <p:spPr>
          <a:xfrm>
            <a:off x="3657785" y="2843354"/>
            <a:ext cx="3307096" cy="4014645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58AD904-6615-4EA8-9E7A-486ECD7B0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986" y="0"/>
            <a:ext cx="1518036" cy="1518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FCDFB36-C2EA-4532-AD03-84B1F8B20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6" y="1815644"/>
            <a:ext cx="4024544" cy="5042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46320" y="568170"/>
            <a:ext cx="8926920" cy="10201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en-US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 </a:t>
            </a: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период родов.</a:t>
            </a: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77480" y="1083076"/>
            <a:ext cx="7083720" cy="5774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Действия акушерки :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1.Обеспечить венозный доступ ( постановка внутривенного катетера );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2.Проверить и обеспечить наличие в стационаре препаратов крови (эритроцитарная масса, свежезамороженная плазма );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3.Объяснить роженице что до окончания родов она должна соблюдать легкую диету;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4.Психопрофилактика с роженицей;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.Проводить непрерывный электронный мониторинг плода;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.Проводить регулярный мониторинг состояния роженицы : АД, пульс, ЧД, температура тела 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0" name="Рисунок 7"/>
          <p:cNvPicPr/>
          <p:nvPr/>
        </p:nvPicPr>
        <p:blipFill>
          <a:blip r:embed="rId2"/>
          <a:stretch/>
        </p:blipFill>
        <p:spPr>
          <a:xfrm>
            <a:off x="8484840" y="2113200"/>
            <a:ext cx="3055680" cy="323532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9"/>
          <p:cNvPicPr/>
          <p:nvPr/>
        </p:nvPicPr>
        <p:blipFill>
          <a:blip r:embed="rId3"/>
          <a:stretch/>
        </p:blipFill>
        <p:spPr>
          <a:xfrm>
            <a:off x="4612320" y="4589640"/>
            <a:ext cx="3529440" cy="225432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4E8CF0D-A5F5-4C8B-915B-8AF98657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062" y="-8556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677160" y="343440"/>
            <a:ext cx="8596080" cy="112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677160" y="1077340"/>
            <a:ext cx="7551720" cy="5518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500" b="1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ведении родов с рубцом на матке необходимым является непрерывный мониторинг тонов пода.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Роженица должна быть письменно предупреждена о  рисках при перерывах постоянного электронного мониторинга  (угрожающее состояние плода, интранатальная гибель плода, разрыв матки).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" charset="2"/>
              <a:buChar char=""/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Возможно применять короткие перерывы электронного мониторинга плода в следующих случаях :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Trebuchet MS"/>
              <a:buAutoNum type="arabicPeriod"/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Сердечный ритм плода был и считается нормальным.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Trebuchet MS"/>
              <a:buAutoNum type="arabicPeriod"/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Прерывание происходит на короткий промежуток времени.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любом негативном изменении сердечного ритма плода , акушерка немедленно сообщает об этом врачу  акушер-гинекологу для выявления причины.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4" name="Рисунок 3"/>
          <p:cNvPicPr/>
          <p:nvPr/>
        </p:nvPicPr>
        <p:blipFill>
          <a:blip r:embed="rId2"/>
          <a:stretch/>
        </p:blipFill>
        <p:spPr>
          <a:xfrm>
            <a:off x="8504640" y="2700000"/>
            <a:ext cx="3686400" cy="415728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109D34-30A3-4689-857D-6BDA3C6792C6}"/>
              </a:ext>
            </a:extLst>
          </p:cNvPr>
          <p:cNvSpPr txBox="1"/>
          <p:nvPr/>
        </p:nvSpPr>
        <p:spPr>
          <a:xfrm>
            <a:off x="785674" y="448780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I </a:t>
            </a: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период родов.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658694-47CF-4E95-BBF1-243F839A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102" y="0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77160" y="6094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675720" y="1473840"/>
            <a:ext cx="4185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675720" y="1402672"/>
            <a:ext cx="4185000" cy="4845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В конце первого периода родов акушерка начинает готовиться к приему родов :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Проводит гигиеническую обработку рук , раскрывает родовый комплект , подготавливает  I , II наборы для родов ,  включает лучистое тепло для обогрева пеленального стола  с целью обеспечения непрерывности тепловой цепочки.  Далее акушерка  проводит хирургическую обработку рук и подготавливается к приему ребенка 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Во втором периоде акушерка оказывает акушерское пособие.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4"/>
          <p:cNvSpPr/>
          <p:nvPr/>
        </p:nvSpPr>
        <p:spPr>
          <a:xfrm>
            <a:off x="5088240" y="2161080"/>
            <a:ext cx="418500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Объект 8"/>
          <p:cNvPicPr/>
          <p:nvPr/>
        </p:nvPicPr>
        <p:blipFill>
          <a:blip r:embed="rId2"/>
          <a:stretch/>
        </p:blipFill>
        <p:spPr>
          <a:xfrm>
            <a:off x="4962600" y="1630108"/>
            <a:ext cx="4455720" cy="2692412"/>
          </a:xfrm>
          <a:prstGeom prst="rect">
            <a:avLst/>
          </a:prstGeom>
          <a:ln>
            <a:noFill/>
          </a:ln>
        </p:spPr>
      </p:pic>
      <p:pic>
        <p:nvPicPr>
          <p:cNvPr id="322" name="Рисунок 10"/>
          <p:cNvPicPr/>
          <p:nvPr/>
        </p:nvPicPr>
        <p:blipFill>
          <a:blip r:embed="rId3"/>
          <a:stretch/>
        </p:blipFill>
        <p:spPr>
          <a:xfrm>
            <a:off x="8442000" y="4323600"/>
            <a:ext cx="3793680" cy="254124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6437F9-26BD-4B7F-B85F-267842D65EB8}"/>
              </a:ext>
            </a:extLst>
          </p:cNvPr>
          <p:cNvSpPr txBox="1"/>
          <p:nvPr/>
        </p:nvSpPr>
        <p:spPr>
          <a:xfrm>
            <a:off x="803429" y="523800"/>
            <a:ext cx="611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I</a:t>
            </a:r>
            <a:r>
              <a:rPr lang="en-US" sz="2800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</a:t>
            </a: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</a:t>
            </a: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период родов :</a:t>
            </a:r>
            <a:endParaRPr lang="x-non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E6D0A00-3C7E-4BF5-B93C-059AFDC56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491" y="26392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677160" y="417240"/>
            <a:ext cx="8596080" cy="122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677160" y="1217880"/>
            <a:ext cx="7898669" cy="482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Последовый период ведется активно.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Проводится профилактика кровотечения в 3-ем и раннем послеродовом периоде родов путем введения утеротонических средств. Акушерка пересекает пуповину после прекращения пульсации или через 1 минуту после рождения ребенка. Выкладывает ребенка на живот матери  и накрывает его согретой стерильной пеленкой   с целью не нарушить тепловую цепочку.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В третьем периоде родов акушерка наблюдает за общим состоянием роженицы, проводит контроль витальных функций ,  контроль кровопотери, определение признаков отделения плаценты, применяет методы отделения и выведения последа, акушеркой производится осмотр последа, осмотр родовых путей совместно с врачом акушером-гинекологом.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Акушерка , активно наблюдает за родильницей в раннем послеродовом периоде (измерение пульса, артериального давления, температуры тела, контроль выделений).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В раннем послеродовом периоде, проводится ультразвуковая диагностика с целью осмотра состояния рубца после родов.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Родильница после самопроизвольных родов с рубцом на матке наблюдается в родовом отделении 6 часов после родов, это на 4 часа дольше чем после  нормальных физиологических родов.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4"/>
          <p:cNvPicPr/>
          <p:nvPr/>
        </p:nvPicPr>
        <p:blipFill>
          <a:blip r:embed="rId2"/>
          <a:stretch/>
        </p:blipFill>
        <p:spPr>
          <a:xfrm>
            <a:off x="8708994" y="2689920"/>
            <a:ext cx="3482406" cy="416808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2C92FE-71BB-40F8-BF53-AC57EB5CA823}"/>
              </a:ext>
            </a:extLst>
          </p:cNvPr>
          <p:cNvSpPr txBox="1"/>
          <p:nvPr/>
        </p:nvSpPr>
        <p:spPr>
          <a:xfrm>
            <a:off x="677160" y="555950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III </a:t>
            </a: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период родов :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6497FA-4E9E-4F3D-A784-2BFEB999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77" y="58542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213064" y="328475"/>
            <a:ext cx="9060176" cy="1339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Статистические данные самопроизвольных родов с рубцом на матке за 2021-2022 года в Перинатальном центре ГБУЗ «СОКБ им. В.Д. Середавина» 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526F9E7-E732-4208-9911-14204939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986" y="150205"/>
            <a:ext cx="1518036" cy="1518036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D68895A-90E3-4DF6-9DE5-01786E69B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3893278"/>
              </p:ext>
            </p:extLst>
          </p:nvPr>
        </p:nvGraphicFramePr>
        <p:xfrm>
          <a:off x="1154097" y="4820575"/>
          <a:ext cx="6214369" cy="1979115"/>
        </p:xfrm>
        <a:graphic>
          <a:graphicData uri="http://schemas.openxmlformats.org/drawingml/2006/table">
            <a:tbl>
              <a:tblPr firstRow="1" bandRow="1"/>
              <a:tblGrid>
                <a:gridCol w="3018547">
                  <a:extLst>
                    <a:ext uri="{9D8B030D-6E8A-4147-A177-3AD203B41FA5}">
                      <a16:colId xmlns="" xmlns:a16="http://schemas.microsoft.com/office/drawing/2014/main" val="3223713607"/>
                    </a:ext>
                  </a:extLst>
                </a:gridCol>
                <a:gridCol w="1597911">
                  <a:extLst>
                    <a:ext uri="{9D8B030D-6E8A-4147-A177-3AD203B41FA5}">
                      <a16:colId xmlns="" xmlns:a16="http://schemas.microsoft.com/office/drawing/2014/main" val="1581572098"/>
                    </a:ext>
                  </a:extLst>
                </a:gridCol>
                <a:gridCol w="1597911">
                  <a:extLst>
                    <a:ext uri="{9D8B030D-6E8A-4147-A177-3AD203B41FA5}">
                      <a16:colId xmlns="" xmlns:a16="http://schemas.microsoft.com/office/drawing/2014/main" val="278687734"/>
                    </a:ext>
                  </a:extLst>
                </a:gridCol>
              </a:tblGrid>
              <a:tr h="3384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Год 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2021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7346115"/>
                  </a:ext>
                </a:extLst>
              </a:tr>
              <a:tr h="6745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Количество  самопроизвольных родов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3097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3352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4470676"/>
                  </a:ext>
                </a:extLst>
              </a:tr>
              <a:tr h="8823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Количество самопроизвольных родов с рубцом на матке 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42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rtl="0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1" i="0" u="none" strike="noStrike" kern="1200" dirty="0">
                          <a:ln>
                            <a:noFill/>
                          </a:ln>
                          <a:latin typeface="Times New Roman" pitchFamily="18"/>
                          <a:ea typeface="Andale Sans UI" pitchFamily="2"/>
                          <a:cs typeface="Tahoma" pitchFamily="2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0579841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DE494F36-4F2C-4344-BB7B-22A7660827A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5340144"/>
              </p:ext>
            </p:extLst>
          </p:nvPr>
        </p:nvGraphicFramePr>
        <p:xfrm>
          <a:off x="5731048" y="1834057"/>
          <a:ext cx="4105409" cy="270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C18AF77B-E52E-4729-8049-7520432FDAA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58747790"/>
              </p:ext>
            </p:extLst>
          </p:nvPr>
        </p:nvGraphicFramePr>
        <p:xfrm>
          <a:off x="677160" y="1764135"/>
          <a:ext cx="4687411" cy="270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381740" y="70380"/>
            <a:ext cx="8977900" cy="13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80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Преимущества и риски вагинальных родов после предыдущего кесарева сечения.</a:t>
            </a:r>
            <a:r>
              <a:rPr dirty="0"/>
              <a:t/>
            </a:r>
            <a:br>
              <a:rPr dirty="0"/>
            </a:b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31" name="Table 2"/>
          <p:cNvGraphicFramePr/>
          <p:nvPr>
            <p:extLst>
              <p:ext uri="{D42A27DB-BD31-4B8C-83A1-F6EECF244321}">
                <p14:modId xmlns="" xmlns:p14="http://schemas.microsoft.com/office/powerpoint/2010/main" val="773628439"/>
              </p:ext>
            </p:extLst>
          </p:nvPr>
        </p:nvGraphicFramePr>
        <p:xfrm>
          <a:off x="0" y="1789800"/>
          <a:ext cx="6986796" cy="5067840"/>
        </p:xfrm>
        <a:graphic>
          <a:graphicData uri="http://schemas.openxmlformats.org/drawingml/2006/table">
            <a:tbl>
              <a:tblPr/>
              <a:tblGrid>
                <a:gridCol w="3493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33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Преимущества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Риски 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FCB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6120"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количество осложнений по сравнению с операцией кесарева сечения, что благоприятствует последующему исходу беременности.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проводится абдоминальное хирургическое вмешательство.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Ранняя выписка из родильного дома.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раннее восстановление  после самопроизвольных родов , по сравнению с родами путем операции кесарева сечения.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Непрерывное совместное пребывание матери и ребенка с первых минут жизни.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Даёт большую возможность в реализации репродуктивного потенциала.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tc>
                  <a:txBody>
                    <a:bodyPr/>
                    <a:lstStyle/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перинатальной потери по сравнению с плановым кесаревым сечением на 39 неделе ( 2 случая  на 1000  беременностей ) за счет :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индукции родов после 39 недель беременности.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0" strike="noStrike" spc="-1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интра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или неонатальной смерти (связанной с разрывом рубца в родах).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заболеваемости матери и плода при экстренной операции кесарева сечения по сравнению с запланированной операцией кесарева сечения при безуспешной попытке вагинального родоразрешении.</a:t>
                      </a:r>
                    </a:p>
                    <a:p>
                      <a:pPr marL="285840" indent="-28512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Осложнения  III (последового) периода родов .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2EB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3" name="Рисунок 9"/>
          <p:cNvPicPr/>
          <p:nvPr/>
        </p:nvPicPr>
        <p:blipFill>
          <a:blip r:embed="rId2" cstate="print"/>
          <a:stretch/>
        </p:blipFill>
        <p:spPr>
          <a:xfrm>
            <a:off x="9658906" y="3429000"/>
            <a:ext cx="2532854" cy="3428640"/>
          </a:xfrm>
          <a:prstGeom prst="rect">
            <a:avLst/>
          </a:prstGeom>
          <a:ln>
            <a:noFill/>
          </a:ln>
        </p:spPr>
      </p:pic>
      <p:sp>
        <p:nvSpPr>
          <p:cNvPr id="334" name="CustomShape 3"/>
          <p:cNvSpPr/>
          <p:nvPr/>
        </p:nvSpPr>
        <p:spPr>
          <a:xfrm>
            <a:off x="6986797" y="2432482"/>
            <a:ext cx="2743130" cy="2212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Разрыв матки без рубца происходит редко с частотой 0,5%-2,0% на 10 000 родов, и проявляется преимущественно у многорожавших женщин во время родовой деятельности.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Частота разрыва рубца на матке при попытке вагинального родоразрешения составляет 22-74 случая на 10000 родов.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8938BA9-D54E-4DDE-AE5B-97F81708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08" y="32982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677160" y="426240"/>
            <a:ext cx="8596080" cy="11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заключение: 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543995" y="1024425"/>
            <a:ext cx="8596080" cy="446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Акушерка играет очень важную роль в ведении естественных родов у пациенток с рубцом на матке. Она должна быть внимательна и осторожна, следить за состоянием роженицы и ребенка, а также оказывать необходимую помощь и поддержку во время родов. Опыт и правильные действия акушерки, позволяют минимизировать риски и обеспечивают успешное завершение родов.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8" name="Рисунок 5"/>
          <p:cNvPicPr/>
          <p:nvPr/>
        </p:nvPicPr>
        <p:blipFill>
          <a:blip r:embed="rId2"/>
          <a:stretch/>
        </p:blipFill>
        <p:spPr>
          <a:xfrm>
            <a:off x="6711518" y="2536854"/>
            <a:ext cx="5479522" cy="4318266"/>
          </a:xfrm>
          <a:prstGeom prst="rect">
            <a:avLst/>
          </a:prstGeom>
          <a:ln>
            <a:noFill/>
          </a:ln>
        </p:spPr>
      </p:pic>
      <p:pic>
        <p:nvPicPr>
          <p:cNvPr id="339" name="Рисунок 9"/>
          <p:cNvPicPr/>
          <p:nvPr/>
        </p:nvPicPr>
        <p:blipFill>
          <a:blip r:embed="rId3"/>
          <a:stretch/>
        </p:blipFill>
        <p:spPr>
          <a:xfrm>
            <a:off x="-1" y="2539014"/>
            <a:ext cx="6169981" cy="4318266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44BA0DD-B5B1-4E5C-935B-736D1BA0D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387" y="-25726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Рисунок 2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42" name="CustomShape 1"/>
          <p:cNvSpPr/>
          <p:nvPr/>
        </p:nvSpPr>
        <p:spPr>
          <a:xfrm>
            <a:off x="139320" y="6088680"/>
            <a:ext cx="6783480" cy="7606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Спасибо за внимание!</a:t>
            </a:r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10231200" y="218160"/>
            <a:ext cx="1765080" cy="1438200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7DAAF82-B565-4319-87BD-03A17B66F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722" y="218160"/>
            <a:ext cx="1518036" cy="15180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677160" y="372960"/>
            <a:ext cx="8596080" cy="155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390617" y="772357"/>
            <a:ext cx="8882623" cy="5268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Роды с рубцом на матке могут быть как самопроизвольными, так и индуцированными – с применением современных и безопасных методик родовозбуждения и стимуляции родовой деятельности, если в этом есть оправданная необходимость. Рубец на матке не является противопоказанием для данной тактики ведения родов.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Рисунок 5"/>
          <p:cNvPicPr/>
          <p:nvPr/>
        </p:nvPicPr>
        <p:blipFill>
          <a:blip r:embed="rId2"/>
          <a:stretch/>
        </p:blipFill>
        <p:spPr>
          <a:xfrm>
            <a:off x="1612416" y="2352876"/>
            <a:ext cx="6725567" cy="3355759"/>
          </a:xfrm>
          <a:prstGeom prst="rect">
            <a:avLst/>
          </a:prstGeom>
          <a:ln>
            <a:noFill/>
          </a:ln>
        </p:spPr>
      </p:pic>
      <p:sp>
        <p:nvSpPr>
          <p:cNvPr id="264" name="TextShape 3"/>
          <p:cNvSpPr txBox="1"/>
          <p:nvPr/>
        </p:nvSpPr>
        <p:spPr>
          <a:xfrm>
            <a:off x="5400000" y="1296000"/>
            <a:ext cx="180720" cy="34344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A270319-138C-466D-9BB3-0FF49F39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05" y="-50316"/>
            <a:ext cx="1518036" cy="15180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1CB099A-A213-4DA6-8E24-25112A89F1D0}"/>
              </a:ext>
            </a:extLst>
          </p:cNvPr>
          <p:cNvSpPr txBox="1"/>
          <p:nvPr/>
        </p:nvSpPr>
        <p:spPr>
          <a:xfrm>
            <a:off x="457200" y="372960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 </a:t>
            </a: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677160" y="408240"/>
            <a:ext cx="8061840" cy="80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Немного истории…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677160" y="1287262"/>
            <a:ext cx="8596080" cy="4753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Кесаревым сечением называют такую родоразрешающую операцию, при которой плод и послед извлекают через искусственно сделанный разрез на матке.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Кесарево сечение при внезапной смерти беременной и роженицы (для спасения жизни ребенка) производилось еще в древние времена. Первое кесарево сечение на живой женщине было произведено в начале XVII столетия.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В России первым описал кесарево сечение Д,Самойлович (1780).Большая заслуга в развитии кесарева сечения в нашей стране принадлежит Н.И. Побединскому.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Рисунок 4"/>
          <p:cNvPicPr/>
          <p:nvPr/>
        </p:nvPicPr>
        <p:blipFill>
          <a:blip r:embed="rId2"/>
          <a:stretch/>
        </p:blipFill>
        <p:spPr>
          <a:xfrm>
            <a:off x="1129204" y="3858644"/>
            <a:ext cx="3012120" cy="2829960"/>
          </a:xfrm>
          <a:prstGeom prst="rect">
            <a:avLst/>
          </a:prstGeom>
          <a:ln>
            <a:noFill/>
          </a:ln>
        </p:spPr>
      </p:pic>
      <p:pic>
        <p:nvPicPr>
          <p:cNvPr id="269" name="Рисунок 7"/>
          <p:cNvPicPr/>
          <p:nvPr/>
        </p:nvPicPr>
        <p:blipFill>
          <a:blip r:embed="rId3"/>
          <a:stretch/>
        </p:blipFill>
        <p:spPr>
          <a:xfrm>
            <a:off x="6034922" y="3858644"/>
            <a:ext cx="3710160" cy="28299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6B459BF-B912-4B2C-9C43-89284CA89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43" y="0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600480" y="62388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Статистика 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77160" y="1500480"/>
            <a:ext cx="8919000" cy="38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современном акушерстве в структуре показаний к кесареву сечению рубец на матке занимает от 35% до 40%.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Вместе с тем отмечено, что частота разрыва матки при  самопроизвольных родах с рубцом на матке (0,6-2,8%) не превышает частоту разрыва без рубца (0,7-1,2%).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заключению ВОЗ, 50%  женщин с рубцом на матке после кесарева сечения могут быть родоразрешены через естественные родовые пути.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настоящие время в ряде лечебных учреждений частота спонтанных родов с рубцом на матке составляет 22,0 -26,2%.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C1B40E5-DD6D-4F2B-B0E4-355601F5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383" y="-17556"/>
            <a:ext cx="1518036" cy="1518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C16546-D088-4357-9DF4-900B3888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73" y="3907961"/>
            <a:ext cx="4451394" cy="296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275209" y="275208"/>
            <a:ext cx="8892192" cy="1010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 </a:t>
            </a:r>
            <a:r>
              <a:rPr kumimoji="0" lang="ru-RU" sz="2800" b="0" i="0" u="none" strike="noStrike" kern="1200" cap="none" spc="-1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  <a:cs typeface="+mn-cs"/>
              </a:rPr>
              <a:t>Факторы, повышающие вероятность успешных родов через естественные родовые пути: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675720" y="816746"/>
            <a:ext cx="8596080" cy="3431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-Наличие в анамнезе самопроизвольных родов до или после проведенного кесарева сечения;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-Зрелая шейка матки на момент начала родов повышает вероятность успешных самопроизвольных родов;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-Спонтанное развитие родовой деятельности повышает вероятность успешных самопроизвольных родов с рубцом на матке . 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В родовых отделения «ГБУЗ СОКБ им.  В.Д. Середавина» Перинатального центра, практикуется отказ от «агрессивного» акушерства, используется бережные технологии родоразрешения, особенно в случае преждевременных родов, позволяющие избежать травмы матери и плода, уменьшить частоту операций кесарева сечения. Роды  являются физиологическим, но достаточно сложным процессом, поэтому имеется постоянная готовность,  команды специалистов : анестезиологов – реаниматологов, акушеров-гинекологов и неонатологов. В отделении имеется возможность проведения экстренного ультразвукового исследования.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Рисунок 6"/>
          <p:cNvPicPr/>
          <p:nvPr/>
        </p:nvPicPr>
        <p:blipFill>
          <a:blip r:embed="rId3"/>
          <a:stretch/>
        </p:blipFill>
        <p:spPr>
          <a:xfrm>
            <a:off x="677160" y="4789538"/>
            <a:ext cx="4454134" cy="2053342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12"/>
          <p:cNvPicPr/>
          <p:nvPr/>
        </p:nvPicPr>
        <p:blipFill>
          <a:blip r:embed="rId4"/>
          <a:stretch/>
        </p:blipFill>
        <p:spPr>
          <a:xfrm>
            <a:off x="6620400" y="4789536"/>
            <a:ext cx="4121581" cy="2053343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BA677F-A52B-4E0F-96C3-533784C16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986" y="-18171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57452" y="381600"/>
            <a:ext cx="9015788" cy="154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Тактика ведения беременной  на стационарном уровне:</a:t>
            </a: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632160" y="1375046"/>
            <a:ext cx="6733440" cy="433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Внимательно изучить все данные о  предыдущих хирургических вмешательствах, а также провести оценку на наличие абсолютных и относительных противопоказаний к родам через естественные родовые пути.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 Получить письменное согласие беременной на родоразрешение через естественные родовые пути с объяснением всех преимуществ и рисков.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Полное клинико-лабораторное обследование.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Роженица должна наблюдаться в родовом блоке с начала родовой деятельности и с возможностью в случае возникновения неотложной ситуации провести кесарево сечение не позднее, чем через 15 минут.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5.Всем роженицам рекомендуется профилактика тромбоэмболических осложнений – ношение компрессионного белья.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1" name="Рисунок 5"/>
          <p:cNvPicPr/>
          <p:nvPr/>
        </p:nvPicPr>
        <p:blipFill>
          <a:blip r:embed="rId2"/>
          <a:stretch/>
        </p:blipFill>
        <p:spPr>
          <a:xfrm>
            <a:off x="7346880" y="3628800"/>
            <a:ext cx="4844520" cy="32284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618CC0D-527B-413D-937F-56A3E040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475" y="0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677160" y="417252"/>
            <a:ext cx="8596080" cy="79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Противопоказания: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675720" y="1371601"/>
            <a:ext cx="4185000" cy="79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Абсолютные противопоказания к родам через влагалище после предыдущего кесарева сечения :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675720" y="2135144"/>
            <a:ext cx="3940668" cy="3905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Предыдущее корпоральное кесарево сечение.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Предыдущий разрез матки, перевернутый «Т» или «J».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Предыдущий низкий вертикальный разрез матки.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Предыдущий разрыв матки.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 Расположение плаценты в области рубца на матке.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6. Любое другое противопоказание для родов через естественные родовые пути.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4974840" y="1216242"/>
            <a:ext cx="4185000" cy="954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Относительные противопоказания к родам через влагалище после предыдущего кесарева сечения :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5"/>
          <p:cNvSpPr/>
          <p:nvPr/>
        </p:nvSpPr>
        <p:spPr>
          <a:xfrm>
            <a:off x="4974840" y="2260800"/>
            <a:ext cx="4185000" cy="37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 Предполагаемый вес плода  ⩾ 4 000 грамм.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 Неизвестный тип разреза на матке.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Более чем один рубец на матке после кесарева сечения.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4. Тазовое предлежание плода.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5. Многоплодная беременность.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6. Отказ пациентки от естественных родов.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Рисунок 12"/>
          <p:cNvPicPr/>
          <p:nvPr/>
        </p:nvPicPr>
        <p:blipFill>
          <a:blip r:embed="rId2"/>
          <a:stretch/>
        </p:blipFill>
        <p:spPr>
          <a:xfrm>
            <a:off x="4860720" y="4928042"/>
            <a:ext cx="3697354" cy="1929958"/>
          </a:xfrm>
          <a:prstGeom prst="rect">
            <a:avLst/>
          </a:prstGeom>
          <a:ln>
            <a:noFill/>
          </a:ln>
        </p:spPr>
      </p:pic>
      <p:pic>
        <p:nvPicPr>
          <p:cNvPr id="289" name="Рисунок 14"/>
          <p:cNvPicPr/>
          <p:nvPr/>
        </p:nvPicPr>
        <p:blipFill>
          <a:blip r:embed="rId3"/>
          <a:stretch/>
        </p:blipFill>
        <p:spPr>
          <a:xfrm>
            <a:off x="9159840" y="2597811"/>
            <a:ext cx="2806200" cy="337464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9F2AA6B-646E-447D-8B4E-3CE7E4E78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231" y="61146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77160" y="301680"/>
            <a:ext cx="8596080" cy="104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77160" y="736847"/>
            <a:ext cx="8596080" cy="5294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1.Родостимуляция окситоцином должна назначаться после тщательного обсуждения акушерской ситуации и с учет</a:t>
            </a:r>
            <a:r>
              <a:rPr lang="ru-RU" sz="16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ом</a:t>
            </a: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всех акушерских факторов риска;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2.Перед проведением любой манипуляции необходимо получить добровольное информированное согласие роженицы с объяснением всех рисков и осложнений. 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Рисунок 7"/>
          <p:cNvPicPr/>
          <p:nvPr/>
        </p:nvPicPr>
        <p:blipFill>
          <a:blip r:embed="rId2"/>
          <a:stretch/>
        </p:blipFill>
        <p:spPr>
          <a:xfrm rot="16200000">
            <a:off x="7304163" y="1303982"/>
            <a:ext cx="3919137" cy="5856540"/>
          </a:xfrm>
          <a:prstGeom prst="rect">
            <a:avLst/>
          </a:prstGeom>
          <a:ln>
            <a:noFill/>
          </a:ln>
        </p:spPr>
      </p:pic>
      <p:pic>
        <p:nvPicPr>
          <p:cNvPr id="294" name="Рисунок 9"/>
          <p:cNvPicPr/>
          <p:nvPr/>
        </p:nvPicPr>
        <p:blipFill>
          <a:blip r:embed="rId3"/>
          <a:stretch/>
        </p:blipFill>
        <p:spPr>
          <a:xfrm rot="16200000">
            <a:off x="1208161" y="1064522"/>
            <a:ext cx="3919137" cy="633546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A1CAEB7-1DDF-44BD-8B4A-B2F3079BD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231" y="0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625680" y="511920"/>
            <a:ext cx="859608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5FCBE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Осложнения.</a:t>
            </a: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364574" y="1340528"/>
            <a:ext cx="8681852" cy="4699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i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Разрыв матки: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проведении динамического наблюдения за роженицей , акушерка может  заподозрить разрыв матки по следующим признакам  :</a:t>
            </a:r>
            <a:endParaRPr lang="ru-RU" sz="1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-аномалии в сердечном ритме плода, такие как переменные или поздние децелерации, длительная брадикардия плода;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-вагинальное кровотечение;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-надлобковая чувствительность или болезненность;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-постоянная боль в животе, которая продолжается между схватками;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-тахикардия , гипотония или шок у роженицы;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-изменение контура брюшной полости и невозможность определить предлежащую часть плода.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 наличии любого из перечисленных признаков , акушерка в срочном порядке ставит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1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в известность врача акушер-гинеколога.</a:t>
            </a:r>
            <a:endParaRPr lang="ru-RU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8" name="Рисунок 5"/>
          <p:cNvPicPr/>
          <p:nvPr/>
        </p:nvPicPr>
        <p:blipFill>
          <a:blip r:embed="rId2"/>
          <a:stretch/>
        </p:blipFill>
        <p:spPr>
          <a:xfrm>
            <a:off x="8300622" y="2211405"/>
            <a:ext cx="2967511" cy="1942200"/>
          </a:xfrm>
          <a:prstGeom prst="rect">
            <a:avLst/>
          </a:prstGeom>
          <a:ln>
            <a:noFill/>
          </a:ln>
        </p:spPr>
      </p:pic>
      <p:pic>
        <p:nvPicPr>
          <p:cNvPr id="299" name="Рисунок 7"/>
          <p:cNvPicPr/>
          <p:nvPr/>
        </p:nvPicPr>
        <p:blipFill>
          <a:blip r:embed="rId3"/>
          <a:stretch/>
        </p:blipFill>
        <p:spPr>
          <a:xfrm>
            <a:off x="8966446" y="4484520"/>
            <a:ext cx="3224953" cy="23734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C4A97FB-78D8-4B08-A0CD-138152277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140" y="-26376"/>
            <a:ext cx="1518036" cy="1518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752</TotalTime>
  <Words>1473</Words>
  <Application>Microsoft Office PowerPoint</Application>
  <PresentationFormat>Произвольный</PresentationFormat>
  <Paragraphs>128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Тезикова</cp:lastModifiedBy>
  <cp:revision>83</cp:revision>
  <dcterms:created xsi:type="dcterms:W3CDTF">2023-05-10T15:02:54Z</dcterms:created>
  <dcterms:modified xsi:type="dcterms:W3CDTF">2023-05-19T06:27:13Z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