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312" r:id="rId2"/>
    <p:sldId id="268" r:id="rId3"/>
    <p:sldId id="261" r:id="rId4"/>
    <p:sldId id="276" r:id="rId5"/>
    <p:sldId id="313" r:id="rId6"/>
    <p:sldId id="263" r:id="rId7"/>
    <p:sldId id="314" r:id="rId8"/>
    <p:sldId id="264" r:id="rId9"/>
    <p:sldId id="272" r:id="rId10"/>
    <p:sldId id="315" r:id="rId11"/>
    <p:sldId id="278" r:id="rId12"/>
    <p:sldId id="321" r:id="rId13"/>
    <p:sldId id="279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16" r:id="rId37"/>
    <p:sldId id="317" r:id="rId38"/>
    <p:sldId id="307" r:id="rId39"/>
    <p:sldId id="320" r:id="rId40"/>
    <p:sldId id="319" r:id="rId41"/>
    <p:sldId id="30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66"/>
    <a:srgbClr val="7030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60575" autoAdjust="0"/>
  </p:normalViewPr>
  <p:slideViewPr>
    <p:cSldViewPr>
      <p:cViewPr varScale="1">
        <p:scale>
          <a:sx n="69" d="100"/>
          <a:sy n="69" d="100"/>
        </p:scale>
        <p:origin x="-28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CA661-B104-46B1-9AA3-28207FCBE64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73CFB4-A456-4DDF-BCC1-01C4FB3E6D3F}">
      <dgm:prSet phldrT="[Текст]"/>
      <dgm:spPr/>
      <dgm:t>
        <a:bodyPr/>
        <a:lstStyle/>
        <a:p>
          <a:r>
            <a:rPr lang="ru-RU" b="1" dirty="0" smtClean="0"/>
            <a:t>Организация охраны труда</a:t>
          </a:r>
          <a:endParaRPr lang="ru-RU" b="1" dirty="0"/>
        </a:p>
      </dgm:t>
    </dgm:pt>
    <dgm:pt modelId="{9D05872D-F4FB-4978-A5A6-6A6E5890F2FE}" type="parTrans" cxnId="{60F2BA3D-1B49-43B1-8345-15F85A9B5BD7}">
      <dgm:prSet/>
      <dgm:spPr/>
      <dgm:t>
        <a:bodyPr/>
        <a:lstStyle/>
        <a:p>
          <a:endParaRPr lang="ru-RU"/>
        </a:p>
      </dgm:t>
    </dgm:pt>
    <dgm:pt modelId="{EF1A0EDC-D5F1-4A58-BBC8-1E3698B3B333}" type="sibTrans" cxnId="{60F2BA3D-1B49-43B1-8345-15F85A9B5BD7}">
      <dgm:prSet/>
      <dgm:spPr/>
      <dgm:t>
        <a:bodyPr/>
        <a:lstStyle/>
        <a:p>
          <a:endParaRPr lang="ru-RU"/>
        </a:p>
      </dgm:t>
    </dgm:pt>
    <dgm:pt modelId="{BC5E8ECF-53B1-4B49-BF5A-4D80860B562C}">
      <dgm:prSet phldrT="[Текст]"/>
      <dgm:spPr/>
      <dgm:t>
        <a:bodyPr/>
        <a:lstStyle/>
        <a:p>
          <a:r>
            <a:rPr lang="ru-RU" b="1" dirty="0" smtClean="0"/>
            <a:t>Решение</a:t>
          </a:r>
          <a:r>
            <a:rPr lang="ru-RU" b="1" baseline="0" dirty="0" smtClean="0"/>
            <a:t> вопросов охраны труда</a:t>
          </a:r>
          <a:endParaRPr lang="ru-RU" b="1" dirty="0"/>
        </a:p>
      </dgm:t>
    </dgm:pt>
    <dgm:pt modelId="{C171632F-51BB-4866-BA22-802E51E91EC8}" type="parTrans" cxnId="{5F062AB7-C319-4FBF-B3BA-CE163D5D0530}">
      <dgm:prSet/>
      <dgm:spPr/>
      <dgm:t>
        <a:bodyPr/>
        <a:lstStyle/>
        <a:p>
          <a:endParaRPr lang="ru-RU"/>
        </a:p>
      </dgm:t>
    </dgm:pt>
    <dgm:pt modelId="{C92348C0-0FE8-47E0-AD84-4DB1CE44F923}" type="sibTrans" cxnId="{5F062AB7-C319-4FBF-B3BA-CE163D5D0530}">
      <dgm:prSet/>
      <dgm:spPr/>
      <dgm:t>
        <a:bodyPr/>
        <a:lstStyle/>
        <a:p>
          <a:endParaRPr lang="ru-RU"/>
        </a:p>
      </dgm:t>
    </dgm:pt>
    <dgm:pt modelId="{7D69D729-49E3-4611-A4F1-11A6537EF328}">
      <dgm:prSet phldrT="[Текст]"/>
      <dgm:spPr/>
      <dgm:t>
        <a:bodyPr/>
        <a:lstStyle/>
        <a:p>
          <a:r>
            <a:rPr lang="ru-RU" b="1" dirty="0" smtClean="0"/>
            <a:t>Устранение причин , вызывающих несчастные случаи</a:t>
          </a:r>
          <a:endParaRPr lang="ru-RU" b="1" dirty="0"/>
        </a:p>
      </dgm:t>
    </dgm:pt>
    <dgm:pt modelId="{3D27468C-DADF-4673-B59B-16AAB6CADA86}" type="parTrans" cxnId="{C5634930-C062-431B-80F4-F93987AB01DB}">
      <dgm:prSet/>
      <dgm:spPr/>
      <dgm:t>
        <a:bodyPr/>
        <a:lstStyle/>
        <a:p>
          <a:endParaRPr lang="ru-RU"/>
        </a:p>
      </dgm:t>
    </dgm:pt>
    <dgm:pt modelId="{BC60C0F3-9B51-42A8-A775-D4A06F538EA2}" type="sibTrans" cxnId="{C5634930-C062-431B-80F4-F93987AB01DB}">
      <dgm:prSet/>
      <dgm:spPr/>
      <dgm:t>
        <a:bodyPr/>
        <a:lstStyle/>
        <a:p>
          <a:endParaRPr lang="ru-RU"/>
        </a:p>
      </dgm:t>
    </dgm:pt>
    <dgm:pt modelId="{49E4272D-BF46-48F2-A4AF-77E58614E7A3}">
      <dgm:prSet phldrT="[Текст]"/>
      <dgm:spPr/>
      <dgm:t>
        <a:bodyPr/>
        <a:lstStyle/>
        <a:p>
          <a:r>
            <a:rPr lang="ru-RU" b="1" dirty="0" smtClean="0"/>
            <a:t>Контроль за соблюдением требований    и правил</a:t>
          </a:r>
          <a:endParaRPr lang="ru-RU" b="1" dirty="0"/>
        </a:p>
      </dgm:t>
    </dgm:pt>
    <dgm:pt modelId="{B9912CA0-712C-4CC4-8970-7C4AE3A1EC97}" type="parTrans" cxnId="{DA553F3B-AB2A-4649-9B2C-E32CB3FC05F8}">
      <dgm:prSet/>
      <dgm:spPr/>
      <dgm:t>
        <a:bodyPr/>
        <a:lstStyle/>
        <a:p>
          <a:endParaRPr lang="ru-RU"/>
        </a:p>
      </dgm:t>
    </dgm:pt>
    <dgm:pt modelId="{78348CF9-562F-4686-BD61-65C370511253}" type="sibTrans" cxnId="{DA553F3B-AB2A-4649-9B2C-E32CB3FC05F8}">
      <dgm:prSet/>
      <dgm:spPr/>
      <dgm:t>
        <a:bodyPr/>
        <a:lstStyle/>
        <a:p>
          <a:endParaRPr lang="ru-RU"/>
        </a:p>
      </dgm:t>
    </dgm:pt>
    <dgm:pt modelId="{D1DBA258-31EF-4347-9BF9-2020711D6150}" type="pres">
      <dgm:prSet presAssocID="{9AACA661-B104-46B1-9AA3-28207FCBE64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6111AA-0949-4DB6-AACD-1A5602260076}" type="pres">
      <dgm:prSet presAssocID="{1473CFB4-A456-4DDF-BCC1-01C4FB3E6D3F}" presName="centerShape" presStyleLbl="node0" presStyleIdx="0" presStyleCnt="1"/>
      <dgm:spPr/>
      <dgm:t>
        <a:bodyPr/>
        <a:lstStyle/>
        <a:p>
          <a:endParaRPr lang="ru-RU"/>
        </a:p>
      </dgm:t>
    </dgm:pt>
    <dgm:pt modelId="{B44CCC7C-617B-462E-9A0B-AF8D459C5028}" type="pres">
      <dgm:prSet presAssocID="{C171632F-51BB-4866-BA22-802E51E91EC8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00303E1-53AB-491C-9C13-100C729C77F2}" type="pres">
      <dgm:prSet presAssocID="{BC5E8ECF-53B1-4B49-BF5A-4D80860B56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68B7E-6AC1-4CBE-91E6-F1755D9F19BC}" type="pres">
      <dgm:prSet presAssocID="{3D27468C-DADF-4673-B59B-16AAB6CADA8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09409FE-C683-4924-9B66-84484590CF7B}" type="pres">
      <dgm:prSet presAssocID="{7D69D729-49E3-4611-A4F1-11A6537EF3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FF4D5-D927-460B-8A15-231BB933D463}" type="pres">
      <dgm:prSet presAssocID="{B9912CA0-712C-4CC4-8970-7C4AE3A1EC97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03868A9-3B32-4D6A-BDFC-51998FE995F2}" type="pres">
      <dgm:prSet presAssocID="{49E4272D-BF46-48F2-A4AF-77E58614E7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4410B-B62B-4F20-A85F-243DB9BB662F}" type="presOf" srcId="{49E4272D-BF46-48F2-A4AF-77E58614E7A3}" destId="{B03868A9-3B32-4D6A-BDFC-51998FE995F2}" srcOrd="0" destOrd="0" presId="urn:microsoft.com/office/officeart/2005/8/layout/radial4"/>
    <dgm:cxn modelId="{5F062AB7-C319-4FBF-B3BA-CE163D5D0530}" srcId="{1473CFB4-A456-4DDF-BCC1-01C4FB3E6D3F}" destId="{BC5E8ECF-53B1-4B49-BF5A-4D80860B562C}" srcOrd="0" destOrd="0" parTransId="{C171632F-51BB-4866-BA22-802E51E91EC8}" sibTransId="{C92348C0-0FE8-47E0-AD84-4DB1CE44F923}"/>
    <dgm:cxn modelId="{60F2BA3D-1B49-43B1-8345-15F85A9B5BD7}" srcId="{9AACA661-B104-46B1-9AA3-28207FCBE64B}" destId="{1473CFB4-A456-4DDF-BCC1-01C4FB3E6D3F}" srcOrd="0" destOrd="0" parTransId="{9D05872D-F4FB-4978-A5A6-6A6E5890F2FE}" sibTransId="{EF1A0EDC-D5F1-4A58-BBC8-1E3698B3B333}"/>
    <dgm:cxn modelId="{BF32EC89-9C93-46A8-9879-83F721421298}" type="presOf" srcId="{B9912CA0-712C-4CC4-8970-7C4AE3A1EC97}" destId="{31DFF4D5-D927-460B-8A15-231BB933D463}" srcOrd="0" destOrd="0" presId="urn:microsoft.com/office/officeart/2005/8/layout/radial4"/>
    <dgm:cxn modelId="{EAA3AA71-16F7-4D90-8F1D-9F9EFF66AB97}" type="presOf" srcId="{9AACA661-B104-46B1-9AA3-28207FCBE64B}" destId="{D1DBA258-31EF-4347-9BF9-2020711D6150}" srcOrd="0" destOrd="0" presId="urn:microsoft.com/office/officeart/2005/8/layout/radial4"/>
    <dgm:cxn modelId="{C5634930-C062-431B-80F4-F93987AB01DB}" srcId="{1473CFB4-A456-4DDF-BCC1-01C4FB3E6D3F}" destId="{7D69D729-49E3-4611-A4F1-11A6537EF328}" srcOrd="1" destOrd="0" parTransId="{3D27468C-DADF-4673-B59B-16AAB6CADA86}" sibTransId="{BC60C0F3-9B51-42A8-A775-D4A06F538EA2}"/>
    <dgm:cxn modelId="{A2D9BEE3-53D9-4FFF-B241-A9E5D1564CFE}" type="presOf" srcId="{C171632F-51BB-4866-BA22-802E51E91EC8}" destId="{B44CCC7C-617B-462E-9A0B-AF8D459C5028}" srcOrd="0" destOrd="0" presId="urn:microsoft.com/office/officeart/2005/8/layout/radial4"/>
    <dgm:cxn modelId="{8EB1338E-C57C-43A4-823D-4FB4F27C2AED}" type="presOf" srcId="{BC5E8ECF-53B1-4B49-BF5A-4D80860B562C}" destId="{200303E1-53AB-491C-9C13-100C729C77F2}" srcOrd="0" destOrd="0" presId="urn:microsoft.com/office/officeart/2005/8/layout/radial4"/>
    <dgm:cxn modelId="{A9F18020-05FE-4A52-9760-22110243221F}" type="presOf" srcId="{3D27468C-DADF-4673-B59B-16AAB6CADA86}" destId="{06668B7E-6AC1-4CBE-91E6-F1755D9F19BC}" srcOrd="0" destOrd="0" presId="urn:microsoft.com/office/officeart/2005/8/layout/radial4"/>
    <dgm:cxn modelId="{47900EA9-468E-455C-B5E7-5395AAFED0A0}" type="presOf" srcId="{7D69D729-49E3-4611-A4F1-11A6537EF328}" destId="{809409FE-C683-4924-9B66-84484590CF7B}" srcOrd="0" destOrd="0" presId="urn:microsoft.com/office/officeart/2005/8/layout/radial4"/>
    <dgm:cxn modelId="{D55819A6-2B99-4A52-87BA-FAE8322826BF}" type="presOf" srcId="{1473CFB4-A456-4DDF-BCC1-01C4FB3E6D3F}" destId="{FA6111AA-0949-4DB6-AACD-1A5602260076}" srcOrd="0" destOrd="0" presId="urn:microsoft.com/office/officeart/2005/8/layout/radial4"/>
    <dgm:cxn modelId="{DA553F3B-AB2A-4649-9B2C-E32CB3FC05F8}" srcId="{1473CFB4-A456-4DDF-BCC1-01C4FB3E6D3F}" destId="{49E4272D-BF46-48F2-A4AF-77E58614E7A3}" srcOrd="2" destOrd="0" parTransId="{B9912CA0-712C-4CC4-8970-7C4AE3A1EC97}" sibTransId="{78348CF9-562F-4686-BD61-65C370511253}"/>
    <dgm:cxn modelId="{EA9A8817-A7C3-42BB-965E-569941491083}" type="presParOf" srcId="{D1DBA258-31EF-4347-9BF9-2020711D6150}" destId="{FA6111AA-0949-4DB6-AACD-1A5602260076}" srcOrd="0" destOrd="0" presId="urn:microsoft.com/office/officeart/2005/8/layout/radial4"/>
    <dgm:cxn modelId="{A7E78CF6-EB3E-453B-940A-56E33AD27533}" type="presParOf" srcId="{D1DBA258-31EF-4347-9BF9-2020711D6150}" destId="{B44CCC7C-617B-462E-9A0B-AF8D459C5028}" srcOrd="1" destOrd="0" presId="urn:microsoft.com/office/officeart/2005/8/layout/radial4"/>
    <dgm:cxn modelId="{98F7A11F-56CF-4CFB-8CCD-815F7765CC44}" type="presParOf" srcId="{D1DBA258-31EF-4347-9BF9-2020711D6150}" destId="{200303E1-53AB-491C-9C13-100C729C77F2}" srcOrd="2" destOrd="0" presId="urn:microsoft.com/office/officeart/2005/8/layout/radial4"/>
    <dgm:cxn modelId="{0575E7A5-DFB5-4189-9067-E37DDE5F9FAA}" type="presParOf" srcId="{D1DBA258-31EF-4347-9BF9-2020711D6150}" destId="{06668B7E-6AC1-4CBE-91E6-F1755D9F19BC}" srcOrd="3" destOrd="0" presId="urn:microsoft.com/office/officeart/2005/8/layout/radial4"/>
    <dgm:cxn modelId="{C3E0BAC8-4880-42C1-8EE4-55828F7283E7}" type="presParOf" srcId="{D1DBA258-31EF-4347-9BF9-2020711D6150}" destId="{809409FE-C683-4924-9B66-84484590CF7B}" srcOrd="4" destOrd="0" presId="urn:microsoft.com/office/officeart/2005/8/layout/radial4"/>
    <dgm:cxn modelId="{B52FF483-FDAA-41D0-9F41-210932C50F87}" type="presParOf" srcId="{D1DBA258-31EF-4347-9BF9-2020711D6150}" destId="{31DFF4D5-D927-460B-8A15-231BB933D463}" srcOrd="5" destOrd="0" presId="urn:microsoft.com/office/officeart/2005/8/layout/radial4"/>
    <dgm:cxn modelId="{2F3AC0CB-A440-4A78-94F0-229B29805C78}" type="presParOf" srcId="{D1DBA258-31EF-4347-9BF9-2020711D6150}" destId="{B03868A9-3B32-4D6A-BDFC-51998FE995F2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925FE-4AB1-4744-BA8D-1EED37EF941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49BFDD8-B7BF-49FE-974A-8119484B8B9E}">
      <dgm:prSet phldrT="[Текст]"/>
      <dgm:spPr/>
      <dgm:t>
        <a:bodyPr/>
        <a:lstStyle/>
        <a:p>
          <a:r>
            <a:rPr lang="ru-RU" dirty="0" smtClean="0"/>
            <a:t>Профессиональные риски</a:t>
          </a:r>
          <a:endParaRPr lang="ru-RU" dirty="0"/>
        </a:p>
      </dgm:t>
    </dgm:pt>
    <dgm:pt modelId="{EE566661-F0B7-4C04-A42B-58D96E9747A6}" type="parTrans" cxnId="{4D2FCC3A-901F-401F-984B-DB756D41BD2A}">
      <dgm:prSet/>
      <dgm:spPr/>
      <dgm:t>
        <a:bodyPr/>
        <a:lstStyle/>
        <a:p>
          <a:endParaRPr lang="ru-RU"/>
        </a:p>
      </dgm:t>
    </dgm:pt>
    <dgm:pt modelId="{32426A7F-F2F0-4D17-A99D-F38614AF1A5F}" type="sibTrans" cxnId="{4D2FCC3A-901F-401F-984B-DB756D41BD2A}">
      <dgm:prSet/>
      <dgm:spPr/>
      <dgm:t>
        <a:bodyPr/>
        <a:lstStyle/>
        <a:p>
          <a:endParaRPr lang="ru-RU"/>
        </a:p>
      </dgm:t>
    </dgm:pt>
    <dgm:pt modelId="{16139679-0C19-4CEC-8F1C-4B22ED6BBEF4}">
      <dgm:prSet phldrT="[Текст]"/>
      <dgm:spPr/>
      <dgm:t>
        <a:bodyPr/>
        <a:lstStyle/>
        <a:p>
          <a:r>
            <a:rPr lang="ru-RU" dirty="0" smtClean="0"/>
            <a:t>Риск воздействия</a:t>
          </a:r>
          <a:endParaRPr lang="ru-RU" dirty="0"/>
        </a:p>
      </dgm:t>
    </dgm:pt>
    <dgm:pt modelId="{FDF81D2A-B22E-47D2-BE7C-C779634DFBE8}" type="parTrans" cxnId="{F96746F5-CDD4-43BF-9797-8899BC818881}">
      <dgm:prSet/>
      <dgm:spPr/>
      <dgm:t>
        <a:bodyPr/>
        <a:lstStyle/>
        <a:p>
          <a:endParaRPr lang="ru-RU"/>
        </a:p>
      </dgm:t>
    </dgm:pt>
    <dgm:pt modelId="{49161BF0-B5D1-43AA-A032-40E6EB8A0470}" type="sibTrans" cxnId="{F96746F5-CDD4-43BF-9797-8899BC818881}">
      <dgm:prSet/>
      <dgm:spPr/>
      <dgm:t>
        <a:bodyPr/>
        <a:lstStyle/>
        <a:p>
          <a:endParaRPr lang="ru-RU"/>
        </a:p>
      </dgm:t>
    </dgm:pt>
    <dgm:pt modelId="{3A9A2521-DBEB-4BBE-82D6-08B29A937E31}">
      <dgm:prSet phldrT="[Текст]"/>
      <dgm:spPr/>
      <dgm:t>
        <a:bodyPr/>
        <a:lstStyle/>
        <a:p>
          <a:r>
            <a:rPr lang="ru-RU" dirty="0" smtClean="0"/>
            <a:t>Вредные и опасные производственные факторы</a:t>
          </a:r>
          <a:endParaRPr lang="ru-RU" dirty="0"/>
        </a:p>
      </dgm:t>
    </dgm:pt>
    <dgm:pt modelId="{22F16FD8-8269-4B19-8719-00A7807890B8}" type="parTrans" cxnId="{145C594A-9A2D-4BA5-BCE7-6EE243BF9C21}">
      <dgm:prSet/>
      <dgm:spPr/>
      <dgm:t>
        <a:bodyPr/>
        <a:lstStyle/>
        <a:p>
          <a:endParaRPr lang="ru-RU"/>
        </a:p>
      </dgm:t>
    </dgm:pt>
    <dgm:pt modelId="{9A49FC52-00FE-41D3-87E2-62117E955B7A}" type="sibTrans" cxnId="{145C594A-9A2D-4BA5-BCE7-6EE243BF9C21}">
      <dgm:prSet/>
      <dgm:spPr/>
      <dgm:t>
        <a:bodyPr/>
        <a:lstStyle/>
        <a:p>
          <a:endParaRPr lang="ru-RU"/>
        </a:p>
      </dgm:t>
    </dgm:pt>
    <dgm:pt modelId="{E715B308-2AC6-4AF2-8BFE-9DDE80333191}">
      <dgm:prSet/>
      <dgm:spPr/>
      <dgm:t>
        <a:bodyPr/>
        <a:lstStyle/>
        <a:p>
          <a:r>
            <a:rPr lang="ru-RU" smtClean="0"/>
            <a:t>Риск повреждения здоровья</a:t>
          </a:r>
          <a:endParaRPr lang="ru-RU" dirty="0"/>
        </a:p>
      </dgm:t>
    </dgm:pt>
    <dgm:pt modelId="{E212EB78-60CB-4798-BC6B-12648ACABB52}" type="parTrans" cxnId="{F7F97204-36FB-4209-8367-129B7FD27F62}">
      <dgm:prSet/>
      <dgm:spPr/>
      <dgm:t>
        <a:bodyPr/>
        <a:lstStyle/>
        <a:p>
          <a:endParaRPr lang="ru-RU"/>
        </a:p>
      </dgm:t>
    </dgm:pt>
    <dgm:pt modelId="{D8C97947-2BB5-4776-A39B-164129F27542}" type="sibTrans" cxnId="{F7F97204-36FB-4209-8367-129B7FD27F62}">
      <dgm:prSet/>
      <dgm:spPr/>
      <dgm:t>
        <a:bodyPr/>
        <a:lstStyle/>
        <a:p>
          <a:endParaRPr lang="ru-RU"/>
        </a:p>
      </dgm:t>
    </dgm:pt>
    <dgm:pt modelId="{55EEDE2F-4EB1-4029-9A05-138A2C1533E5}" type="pres">
      <dgm:prSet presAssocID="{04C925FE-4AB1-4744-BA8D-1EED37EF9419}" presName="compositeShape" presStyleCnt="0">
        <dgm:presLayoutVars>
          <dgm:dir/>
          <dgm:resizeHandles/>
        </dgm:presLayoutVars>
      </dgm:prSet>
      <dgm:spPr/>
    </dgm:pt>
    <dgm:pt modelId="{FC41718B-4486-434B-8682-93D05C8D83C3}" type="pres">
      <dgm:prSet presAssocID="{04C925FE-4AB1-4744-BA8D-1EED37EF9419}" presName="pyramid" presStyleLbl="node1" presStyleIdx="0" presStyleCnt="1"/>
      <dgm:spPr/>
    </dgm:pt>
    <dgm:pt modelId="{0CCD3863-7913-4A58-A5D9-0E84F62AF190}" type="pres">
      <dgm:prSet presAssocID="{04C925FE-4AB1-4744-BA8D-1EED37EF9419}" presName="theList" presStyleCnt="0"/>
      <dgm:spPr/>
    </dgm:pt>
    <dgm:pt modelId="{952BAFFF-C26C-4FBF-A7FD-54D59A5FDF52}" type="pres">
      <dgm:prSet presAssocID="{F49BFDD8-B7BF-49FE-974A-8119484B8B9E}" presName="aNode" presStyleLbl="fgAcc1" presStyleIdx="0" presStyleCnt="4" custScaleX="112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30974-0C8E-40F4-9B9F-9755BC1CA5D9}" type="pres">
      <dgm:prSet presAssocID="{F49BFDD8-B7BF-49FE-974A-8119484B8B9E}" presName="aSpace" presStyleCnt="0"/>
      <dgm:spPr/>
    </dgm:pt>
    <dgm:pt modelId="{3CF41186-374C-4014-B5AF-B6106D8DC606}" type="pres">
      <dgm:prSet presAssocID="{E715B308-2AC6-4AF2-8BFE-9DDE80333191}" presName="aNode" presStyleLbl="fgAcc1" presStyleIdx="1" presStyleCnt="4" custScaleX="143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92106-7464-49A2-B1FB-371B11BECFDC}" type="pres">
      <dgm:prSet presAssocID="{E715B308-2AC6-4AF2-8BFE-9DDE80333191}" presName="aSpace" presStyleCnt="0"/>
      <dgm:spPr/>
    </dgm:pt>
    <dgm:pt modelId="{ECDE3E1C-8EBB-4A29-916E-C48AD17DF4B1}" type="pres">
      <dgm:prSet presAssocID="{16139679-0C19-4CEC-8F1C-4B22ED6BBEF4}" presName="aNode" presStyleLbl="fgAcc1" presStyleIdx="2" presStyleCnt="4" custScaleX="174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7FDCA-274F-4FDA-AF65-89048E5F4B43}" type="pres">
      <dgm:prSet presAssocID="{16139679-0C19-4CEC-8F1C-4B22ED6BBEF4}" presName="aSpace" presStyleCnt="0"/>
      <dgm:spPr/>
    </dgm:pt>
    <dgm:pt modelId="{FB0F19A6-8B33-4DC8-A26C-4B0EC2358A81}" type="pres">
      <dgm:prSet presAssocID="{3A9A2521-DBEB-4BBE-82D6-08B29A937E31}" presName="aNode" presStyleLbl="fgAcc1" presStyleIdx="3" presStyleCnt="4" custScaleX="205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BA2D3-B3E6-4B97-824C-7EA4A7B507A9}" type="pres">
      <dgm:prSet presAssocID="{3A9A2521-DBEB-4BBE-82D6-08B29A937E31}" presName="aSpace" presStyleCnt="0"/>
      <dgm:spPr/>
    </dgm:pt>
  </dgm:ptLst>
  <dgm:cxnLst>
    <dgm:cxn modelId="{5CE34D36-27F8-4237-948C-C6967F537135}" type="presOf" srcId="{04C925FE-4AB1-4744-BA8D-1EED37EF9419}" destId="{55EEDE2F-4EB1-4029-9A05-138A2C1533E5}" srcOrd="0" destOrd="0" presId="urn:microsoft.com/office/officeart/2005/8/layout/pyramid2"/>
    <dgm:cxn modelId="{739645C4-6601-406A-8922-BE00ECF1E61D}" type="presOf" srcId="{E715B308-2AC6-4AF2-8BFE-9DDE80333191}" destId="{3CF41186-374C-4014-B5AF-B6106D8DC606}" srcOrd="0" destOrd="0" presId="urn:microsoft.com/office/officeart/2005/8/layout/pyramid2"/>
    <dgm:cxn modelId="{145C594A-9A2D-4BA5-BCE7-6EE243BF9C21}" srcId="{04C925FE-4AB1-4744-BA8D-1EED37EF9419}" destId="{3A9A2521-DBEB-4BBE-82D6-08B29A937E31}" srcOrd="3" destOrd="0" parTransId="{22F16FD8-8269-4B19-8719-00A7807890B8}" sibTransId="{9A49FC52-00FE-41D3-87E2-62117E955B7A}"/>
    <dgm:cxn modelId="{50571737-7F71-4D4F-AB58-181AD193EF6F}" type="presOf" srcId="{F49BFDD8-B7BF-49FE-974A-8119484B8B9E}" destId="{952BAFFF-C26C-4FBF-A7FD-54D59A5FDF52}" srcOrd="0" destOrd="0" presId="urn:microsoft.com/office/officeart/2005/8/layout/pyramid2"/>
    <dgm:cxn modelId="{F96746F5-CDD4-43BF-9797-8899BC818881}" srcId="{04C925FE-4AB1-4744-BA8D-1EED37EF9419}" destId="{16139679-0C19-4CEC-8F1C-4B22ED6BBEF4}" srcOrd="2" destOrd="0" parTransId="{FDF81D2A-B22E-47D2-BE7C-C779634DFBE8}" sibTransId="{49161BF0-B5D1-43AA-A032-40E6EB8A0470}"/>
    <dgm:cxn modelId="{F7F97204-36FB-4209-8367-129B7FD27F62}" srcId="{04C925FE-4AB1-4744-BA8D-1EED37EF9419}" destId="{E715B308-2AC6-4AF2-8BFE-9DDE80333191}" srcOrd="1" destOrd="0" parTransId="{E212EB78-60CB-4798-BC6B-12648ACABB52}" sibTransId="{D8C97947-2BB5-4776-A39B-164129F27542}"/>
    <dgm:cxn modelId="{0B4E79F0-BAE7-4011-8DAD-A17401FB6A13}" type="presOf" srcId="{3A9A2521-DBEB-4BBE-82D6-08B29A937E31}" destId="{FB0F19A6-8B33-4DC8-A26C-4B0EC2358A81}" srcOrd="0" destOrd="0" presId="urn:microsoft.com/office/officeart/2005/8/layout/pyramid2"/>
    <dgm:cxn modelId="{4D2FCC3A-901F-401F-984B-DB756D41BD2A}" srcId="{04C925FE-4AB1-4744-BA8D-1EED37EF9419}" destId="{F49BFDD8-B7BF-49FE-974A-8119484B8B9E}" srcOrd="0" destOrd="0" parTransId="{EE566661-F0B7-4C04-A42B-58D96E9747A6}" sibTransId="{32426A7F-F2F0-4D17-A99D-F38614AF1A5F}"/>
    <dgm:cxn modelId="{75B4C311-E1D9-4FFE-9369-8856EFA68551}" type="presOf" srcId="{16139679-0C19-4CEC-8F1C-4B22ED6BBEF4}" destId="{ECDE3E1C-8EBB-4A29-916E-C48AD17DF4B1}" srcOrd="0" destOrd="0" presId="urn:microsoft.com/office/officeart/2005/8/layout/pyramid2"/>
    <dgm:cxn modelId="{DDE600B8-C63E-48FF-BD0D-51CD25F6EAE5}" type="presParOf" srcId="{55EEDE2F-4EB1-4029-9A05-138A2C1533E5}" destId="{FC41718B-4486-434B-8682-93D05C8D83C3}" srcOrd="0" destOrd="0" presId="urn:microsoft.com/office/officeart/2005/8/layout/pyramid2"/>
    <dgm:cxn modelId="{BACB04B2-A6D3-44EF-9036-FD1925B8079E}" type="presParOf" srcId="{55EEDE2F-4EB1-4029-9A05-138A2C1533E5}" destId="{0CCD3863-7913-4A58-A5D9-0E84F62AF190}" srcOrd="1" destOrd="0" presId="urn:microsoft.com/office/officeart/2005/8/layout/pyramid2"/>
    <dgm:cxn modelId="{6B159FE0-2B90-485B-977F-3F7E3A6F0DF0}" type="presParOf" srcId="{0CCD3863-7913-4A58-A5D9-0E84F62AF190}" destId="{952BAFFF-C26C-4FBF-A7FD-54D59A5FDF52}" srcOrd="0" destOrd="0" presId="urn:microsoft.com/office/officeart/2005/8/layout/pyramid2"/>
    <dgm:cxn modelId="{C7945A11-9AC4-4D6A-8F2F-802A78F7EA6D}" type="presParOf" srcId="{0CCD3863-7913-4A58-A5D9-0E84F62AF190}" destId="{CE330974-0C8E-40F4-9B9F-9755BC1CA5D9}" srcOrd="1" destOrd="0" presId="urn:microsoft.com/office/officeart/2005/8/layout/pyramid2"/>
    <dgm:cxn modelId="{C2FB508A-055B-42D7-880D-8347CE5B775B}" type="presParOf" srcId="{0CCD3863-7913-4A58-A5D9-0E84F62AF190}" destId="{3CF41186-374C-4014-B5AF-B6106D8DC606}" srcOrd="2" destOrd="0" presId="urn:microsoft.com/office/officeart/2005/8/layout/pyramid2"/>
    <dgm:cxn modelId="{6DD98C04-BF19-45E8-B300-B60D8E858586}" type="presParOf" srcId="{0CCD3863-7913-4A58-A5D9-0E84F62AF190}" destId="{BC692106-7464-49A2-B1FB-371B11BECFDC}" srcOrd="3" destOrd="0" presId="urn:microsoft.com/office/officeart/2005/8/layout/pyramid2"/>
    <dgm:cxn modelId="{CDC3D571-853E-4CD2-A1D0-4C5987F5BBBA}" type="presParOf" srcId="{0CCD3863-7913-4A58-A5D9-0E84F62AF190}" destId="{ECDE3E1C-8EBB-4A29-916E-C48AD17DF4B1}" srcOrd="4" destOrd="0" presId="urn:microsoft.com/office/officeart/2005/8/layout/pyramid2"/>
    <dgm:cxn modelId="{63F7680A-5731-47EE-A8FB-821074BA179B}" type="presParOf" srcId="{0CCD3863-7913-4A58-A5D9-0E84F62AF190}" destId="{76A7FDCA-274F-4FDA-AF65-89048E5F4B43}" srcOrd="5" destOrd="0" presId="urn:microsoft.com/office/officeart/2005/8/layout/pyramid2"/>
    <dgm:cxn modelId="{1993CDBC-22FB-4D14-A2B1-A9367D062DB5}" type="presParOf" srcId="{0CCD3863-7913-4A58-A5D9-0E84F62AF190}" destId="{FB0F19A6-8B33-4DC8-A26C-4B0EC2358A81}" srcOrd="6" destOrd="0" presId="urn:microsoft.com/office/officeart/2005/8/layout/pyramid2"/>
    <dgm:cxn modelId="{425994A3-8656-458C-90E9-7D09632AADC2}" type="presParOf" srcId="{0CCD3863-7913-4A58-A5D9-0E84F62AF190}" destId="{B7BBA2D3-B3E6-4B97-824C-7EA4A7B507A9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C925FE-4AB1-4744-BA8D-1EED37EF941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49BFDD8-B7BF-49FE-974A-8119484B8B9E}">
      <dgm:prSet phldrT="[Текст]"/>
      <dgm:spPr/>
      <dgm:t>
        <a:bodyPr/>
        <a:lstStyle/>
        <a:p>
          <a:r>
            <a:rPr lang="ru-RU" dirty="0" smtClean="0"/>
            <a:t>ОСЛОЖНЕНИЯ</a:t>
          </a:r>
          <a:endParaRPr lang="ru-RU" dirty="0"/>
        </a:p>
      </dgm:t>
    </dgm:pt>
    <dgm:pt modelId="{EE566661-F0B7-4C04-A42B-58D96E9747A6}" type="parTrans" cxnId="{4D2FCC3A-901F-401F-984B-DB756D41BD2A}">
      <dgm:prSet/>
      <dgm:spPr/>
      <dgm:t>
        <a:bodyPr/>
        <a:lstStyle/>
        <a:p>
          <a:endParaRPr lang="ru-RU"/>
        </a:p>
      </dgm:t>
    </dgm:pt>
    <dgm:pt modelId="{32426A7F-F2F0-4D17-A99D-F38614AF1A5F}" type="sibTrans" cxnId="{4D2FCC3A-901F-401F-984B-DB756D41BD2A}">
      <dgm:prSet/>
      <dgm:spPr/>
      <dgm:t>
        <a:bodyPr/>
        <a:lstStyle/>
        <a:p>
          <a:endParaRPr lang="ru-RU"/>
        </a:p>
      </dgm:t>
    </dgm:pt>
    <dgm:pt modelId="{16139679-0C19-4CEC-8F1C-4B22ED6BBEF4}">
      <dgm:prSet phldrT="[Текст]"/>
      <dgm:spPr/>
      <dgm:t>
        <a:bodyPr/>
        <a:lstStyle/>
        <a:p>
          <a:r>
            <a:rPr lang="ru-RU" dirty="0" smtClean="0"/>
            <a:t>ОТСУТСТВИЕ СИЗ</a:t>
          </a:r>
          <a:endParaRPr lang="ru-RU" dirty="0"/>
        </a:p>
      </dgm:t>
    </dgm:pt>
    <dgm:pt modelId="{FDF81D2A-B22E-47D2-BE7C-C779634DFBE8}" type="parTrans" cxnId="{F96746F5-CDD4-43BF-9797-8899BC818881}">
      <dgm:prSet/>
      <dgm:spPr/>
      <dgm:t>
        <a:bodyPr/>
        <a:lstStyle/>
        <a:p>
          <a:endParaRPr lang="ru-RU"/>
        </a:p>
      </dgm:t>
    </dgm:pt>
    <dgm:pt modelId="{49161BF0-B5D1-43AA-A032-40E6EB8A0470}" type="sibTrans" cxnId="{F96746F5-CDD4-43BF-9797-8899BC818881}">
      <dgm:prSet/>
      <dgm:spPr/>
      <dgm:t>
        <a:bodyPr/>
        <a:lstStyle/>
        <a:p>
          <a:endParaRPr lang="ru-RU"/>
        </a:p>
      </dgm:t>
    </dgm:pt>
    <dgm:pt modelId="{3A9A2521-DBEB-4BBE-82D6-08B29A937E31}">
      <dgm:prSet phldrT="[Текст]" custT="1"/>
      <dgm:spPr/>
      <dgm:t>
        <a:bodyPr/>
        <a:lstStyle/>
        <a:p>
          <a:r>
            <a:rPr lang="ru-RU" sz="1600" dirty="0" smtClean="0"/>
            <a:t>ПОВЫШЕННАЯ</a:t>
          </a:r>
          <a:r>
            <a:rPr lang="ru-RU" sz="1600" baseline="0" dirty="0" smtClean="0"/>
            <a:t> ИНФЕКЦИОННАЯ</a:t>
          </a:r>
        </a:p>
        <a:p>
          <a:r>
            <a:rPr lang="ru-RU" sz="1600" baseline="0" dirty="0" smtClean="0"/>
            <a:t> ЗАРАЖЕННОСТЬ ВОЗДУХА</a:t>
          </a:r>
          <a:endParaRPr lang="ru-RU" sz="1600" dirty="0"/>
        </a:p>
      </dgm:t>
    </dgm:pt>
    <dgm:pt modelId="{22F16FD8-8269-4B19-8719-00A7807890B8}" type="parTrans" cxnId="{145C594A-9A2D-4BA5-BCE7-6EE243BF9C21}">
      <dgm:prSet/>
      <dgm:spPr/>
      <dgm:t>
        <a:bodyPr/>
        <a:lstStyle/>
        <a:p>
          <a:endParaRPr lang="ru-RU"/>
        </a:p>
      </dgm:t>
    </dgm:pt>
    <dgm:pt modelId="{9A49FC52-00FE-41D3-87E2-62117E955B7A}" type="sibTrans" cxnId="{145C594A-9A2D-4BA5-BCE7-6EE243BF9C21}">
      <dgm:prSet/>
      <dgm:spPr/>
      <dgm:t>
        <a:bodyPr/>
        <a:lstStyle/>
        <a:p>
          <a:endParaRPr lang="ru-RU"/>
        </a:p>
      </dgm:t>
    </dgm:pt>
    <dgm:pt modelId="{E715B308-2AC6-4AF2-8BFE-9DDE80333191}">
      <dgm:prSet/>
      <dgm:spPr/>
      <dgm:t>
        <a:bodyPr/>
        <a:lstStyle/>
        <a:p>
          <a:r>
            <a:rPr lang="ru-RU" dirty="0" smtClean="0"/>
            <a:t>ЗАБОЛЕВАНИЕ</a:t>
          </a:r>
          <a:endParaRPr lang="ru-RU" dirty="0"/>
        </a:p>
      </dgm:t>
    </dgm:pt>
    <dgm:pt modelId="{E212EB78-60CB-4798-BC6B-12648ACABB52}" type="parTrans" cxnId="{F7F97204-36FB-4209-8367-129B7FD27F62}">
      <dgm:prSet/>
      <dgm:spPr/>
      <dgm:t>
        <a:bodyPr/>
        <a:lstStyle/>
        <a:p>
          <a:endParaRPr lang="ru-RU"/>
        </a:p>
      </dgm:t>
    </dgm:pt>
    <dgm:pt modelId="{D8C97947-2BB5-4776-A39B-164129F27542}" type="sibTrans" cxnId="{F7F97204-36FB-4209-8367-129B7FD27F62}">
      <dgm:prSet/>
      <dgm:spPr/>
      <dgm:t>
        <a:bodyPr/>
        <a:lstStyle/>
        <a:p>
          <a:endParaRPr lang="ru-RU"/>
        </a:p>
      </dgm:t>
    </dgm:pt>
    <dgm:pt modelId="{55EEDE2F-4EB1-4029-9A05-138A2C1533E5}" type="pres">
      <dgm:prSet presAssocID="{04C925FE-4AB1-4744-BA8D-1EED37EF9419}" presName="compositeShape" presStyleCnt="0">
        <dgm:presLayoutVars>
          <dgm:dir/>
          <dgm:resizeHandles/>
        </dgm:presLayoutVars>
      </dgm:prSet>
      <dgm:spPr/>
    </dgm:pt>
    <dgm:pt modelId="{FC41718B-4486-434B-8682-93D05C8D83C3}" type="pres">
      <dgm:prSet presAssocID="{04C925FE-4AB1-4744-BA8D-1EED37EF9419}" presName="pyramid" presStyleLbl="node1" presStyleIdx="0" presStyleCnt="1" custScaleX="161167" custLinFactNeighborX="14931" custLinFactNeighborY="-1442"/>
      <dgm:spPr/>
    </dgm:pt>
    <dgm:pt modelId="{0CCD3863-7913-4A58-A5D9-0E84F62AF190}" type="pres">
      <dgm:prSet presAssocID="{04C925FE-4AB1-4744-BA8D-1EED37EF9419}" presName="theList" presStyleCnt="0"/>
      <dgm:spPr/>
    </dgm:pt>
    <dgm:pt modelId="{952BAFFF-C26C-4FBF-A7FD-54D59A5FDF52}" type="pres">
      <dgm:prSet presAssocID="{F49BFDD8-B7BF-49FE-974A-8119484B8B9E}" presName="aNode" presStyleLbl="fgAcc1" presStyleIdx="0" presStyleCnt="4" custScaleX="112741" custLinFactY="44755" custLinFactNeighborX="-250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330974-0C8E-40F4-9B9F-9755BC1CA5D9}" type="pres">
      <dgm:prSet presAssocID="{F49BFDD8-B7BF-49FE-974A-8119484B8B9E}" presName="aSpace" presStyleCnt="0"/>
      <dgm:spPr/>
    </dgm:pt>
    <dgm:pt modelId="{3CF41186-374C-4014-B5AF-B6106D8DC606}" type="pres">
      <dgm:prSet presAssocID="{E715B308-2AC6-4AF2-8BFE-9DDE80333191}" presName="aNode" presStyleLbl="fgAcc1" presStyleIdx="1" presStyleCnt="4" custScaleX="149884" custLinFactY="45829" custLinFactNeighborX="-269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92106-7464-49A2-B1FB-371B11BECFDC}" type="pres">
      <dgm:prSet presAssocID="{E715B308-2AC6-4AF2-8BFE-9DDE80333191}" presName="aSpace" presStyleCnt="0"/>
      <dgm:spPr/>
    </dgm:pt>
    <dgm:pt modelId="{ECDE3E1C-8EBB-4A29-916E-C48AD17DF4B1}" type="pres">
      <dgm:prSet presAssocID="{16139679-0C19-4CEC-8F1C-4B22ED6BBEF4}" presName="aNode" presStyleLbl="fgAcc1" presStyleIdx="2" presStyleCnt="4" custScaleX="191228" custLinFactY="46902" custLinFactNeighborX="-267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7FDCA-274F-4FDA-AF65-89048E5F4B43}" type="pres">
      <dgm:prSet presAssocID="{16139679-0C19-4CEC-8F1C-4B22ED6BBEF4}" presName="aSpace" presStyleCnt="0"/>
      <dgm:spPr/>
    </dgm:pt>
    <dgm:pt modelId="{FB0F19A6-8B33-4DC8-A26C-4B0EC2358A81}" type="pres">
      <dgm:prSet presAssocID="{3A9A2521-DBEB-4BBE-82D6-08B29A937E31}" presName="aNode" presStyleLbl="fgAcc1" presStyleIdx="3" presStyleCnt="4" custScaleX="251629" custLinFactY="47976" custLinFactNeighborX="-3133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BA2D3-B3E6-4B97-824C-7EA4A7B507A9}" type="pres">
      <dgm:prSet presAssocID="{3A9A2521-DBEB-4BBE-82D6-08B29A937E31}" presName="aSpace" presStyleCnt="0"/>
      <dgm:spPr/>
    </dgm:pt>
  </dgm:ptLst>
  <dgm:cxnLst>
    <dgm:cxn modelId="{145C594A-9A2D-4BA5-BCE7-6EE243BF9C21}" srcId="{04C925FE-4AB1-4744-BA8D-1EED37EF9419}" destId="{3A9A2521-DBEB-4BBE-82D6-08B29A937E31}" srcOrd="3" destOrd="0" parTransId="{22F16FD8-8269-4B19-8719-00A7807890B8}" sibTransId="{9A49FC52-00FE-41D3-87E2-62117E955B7A}"/>
    <dgm:cxn modelId="{F96746F5-CDD4-43BF-9797-8899BC818881}" srcId="{04C925FE-4AB1-4744-BA8D-1EED37EF9419}" destId="{16139679-0C19-4CEC-8F1C-4B22ED6BBEF4}" srcOrd="2" destOrd="0" parTransId="{FDF81D2A-B22E-47D2-BE7C-C779634DFBE8}" sibTransId="{49161BF0-B5D1-43AA-A032-40E6EB8A0470}"/>
    <dgm:cxn modelId="{F7F97204-36FB-4209-8367-129B7FD27F62}" srcId="{04C925FE-4AB1-4744-BA8D-1EED37EF9419}" destId="{E715B308-2AC6-4AF2-8BFE-9DDE80333191}" srcOrd="1" destOrd="0" parTransId="{E212EB78-60CB-4798-BC6B-12648ACABB52}" sibTransId="{D8C97947-2BB5-4776-A39B-164129F27542}"/>
    <dgm:cxn modelId="{9AF808F9-ED87-4659-9EB6-23DABBBF6272}" type="presOf" srcId="{16139679-0C19-4CEC-8F1C-4B22ED6BBEF4}" destId="{ECDE3E1C-8EBB-4A29-916E-C48AD17DF4B1}" srcOrd="0" destOrd="0" presId="urn:microsoft.com/office/officeart/2005/8/layout/pyramid2"/>
    <dgm:cxn modelId="{A6C5D853-67FB-4A6F-8A7E-BE70A75ED84F}" type="presOf" srcId="{3A9A2521-DBEB-4BBE-82D6-08B29A937E31}" destId="{FB0F19A6-8B33-4DC8-A26C-4B0EC2358A81}" srcOrd="0" destOrd="0" presId="urn:microsoft.com/office/officeart/2005/8/layout/pyramid2"/>
    <dgm:cxn modelId="{414A5B27-7520-4388-87DD-4F68268BD291}" type="presOf" srcId="{04C925FE-4AB1-4744-BA8D-1EED37EF9419}" destId="{55EEDE2F-4EB1-4029-9A05-138A2C1533E5}" srcOrd="0" destOrd="0" presId="urn:microsoft.com/office/officeart/2005/8/layout/pyramid2"/>
    <dgm:cxn modelId="{23589303-C94D-4291-AEED-F0E8460F8834}" type="presOf" srcId="{E715B308-2AC6-4AF2-8BFE-9DDE80333191}" destId="{3CF41186-374C-4014-B5AF-B6106D8DC606}" srcOrd="0" destOrd="0" presId="urn:microsoft.com/office/officeart/2005/8/layout/pyramid2"/>
    <dgm:cxn modelId="{4D2FCC3A-901F-401F-984B-DB756D41BD2A}" srcId="{04C925FE-4AB1-4744-BA8D-1EED37EF9419}" destId="{F49BFDD8-B7BF-49FE-974A-8119484B8B9E}" srcOrd="0" destOrd="0" parTransId="{EE566661-F0B7-4C04-A42B-58D96E9747A6}" sibTransId="{32426A7F-F2F0-4D17-A99D-F38614AF1A5F}"/>
    <dgm:cxn modelId="{8A53E9FF-1D39-4E9F-9AF9-532B36A56B7A}" type="presOf" srcId="{F49BFDD8-B7BF-49FE-974A-8119484B8B9E}" destId="{952BAFFF-C26C-4FBF-A7FD-54D59A5FDF52}" srcOrd="0" destOrd="0" presId="urn:microsoft.com/office/officeart/2005/8/layout/pyramid2"/>
    <dgm:cxn modelId="{5862C5FA-39FD-4203-9F1D-EA3C9482A994}" type="presParOf" srcId="{55EEDE2F-4EB1-4029-9A05-138A2C1533E5}" destId="{FC41718B-4486-434B-8682-93D05C8D83C3}" srcOrd="0" destOrd="0" presId="urn:microsoft.com/office/officeart/2005/8/layout/pyramid2"/>
    <dgm:cxn modelId="{D544986F-095F-497D-95EE-20F0E3140B8A}" type="presParOf" srcId="{55EEDE2F-4EB1-4029-9A05-138A2C1533E5}" destId="{0CCD3863-7913-4A58-A5D9-0E84F62AF190}" srcOrd="1" destOrd="0" presId="urn:microsoft.com/office/officeart/2005/8/layout/pyramid2"/>
    <dgm:cxn modelId="{D3D35645-3B29-4C0F-8C08-F942BFDD8813}" type="presParOf" srcId="{0CCD3863-7913-4A58-A5D9-0E84F62AF190}" destId="{952BAFFF-C26C-4FBF-A7FD-54D59A5FDF52}" srcOrd="0" destOrd="0" presId="urn:microsoft.com/office/officeart/2005/8/layout/pyramid2"/>
    <dgm:cxn modelId="{0A4F689A-D511-455E-8B2D-AFDF285B6333}" type="presParOf" srcId="{0CCD3863-7913-4A58-A5D9-0E84F62AF190}" destId="{CE330974-0C8E-40F4-9B9F-9755BC1CA5D9}" srcOrd="1" destOrd="0" presId="urn:microsoft.com/office/officeart/2005/8/layout/pyramid2"/>
    <dgm:cxn modelId="{F3CFD824-5972-4A99-89C9-68A90CFC27EB}" type="presParOf" srcId="{0CCD3863-7913-4A58-A5D9-0E84F62AF190}" destId="{3CF41186-374C-4014-B5AF-B6106D8DC606}" srcOrd="2" destOrd="0" presId="urn:microsoft.com/office/officeart/2005/8/layout/pyramid2"/>
    <dgm:cxn modelId="{28B3058B-E38C-40CD-BC24-22E28E90ADEE}" type="presParOf" srcId="{0CCD3863-7913-4A58-A5D9-0E84F62AF190}" destId="{BC692106-7464-49A2-B1FB-371B11BECFDC}" srcOrd="3" destOrd="0" presId="urn:microsoft.com/office/officeart/2005/8/layout/pyramid2"/>
    <dgm:cxn modelId="{8907A51E-89B4-4344-A840-D79025168556}" type="presParOf" srcId="{0CCD3863-7913-4A58-A5D9-0E84F62AF190}" destId="{ECDE3E1C-8EBB-4A29-916E-C48AD17DF4B1}" srcOrd="4" destOrd="0" presId="urn:microsoft.com/office/officeart/2005/8/layout/pyramid2"/>
    <dgm:cxn modelId="{C42F2662-2159-4ED3-B2C2-544DCF64DE52}" type="presParOf" srcId="{0CCD3863-7913-4A58-A5D9-0E84F62AF190}" destId="{76A7FDCA-274F-4FDA-AF65-89048E5F4B43}" srcOrd="5" destOrd="0" presId="urn:microsoft.com/office/officeart/2005/8/layout/pyramid2"/>
    <dgm:cxn modelId="{11F0E7CC-AC81-4E62-99FE-A8DA9E46FA30}" type="presParOf" srcId="{0CCD3863-7913-4A58-A5D9-0E84F62AF190}" destId="{FB0F19A6-8B33-4DC8-A26C-4B0EC2358A81}" srcOrd="6" destOrd="0" presId="urn:microsoft.com/office/officeart/2005/8/layout/pyramid2"/>
    <dgm:cxn modelId="{1831FEA4-6145-4838-A7F9-377063187ABC}" type="presParOf" srcId="{0CCD3863-7913-4A58-A5D9-0E84F62AF190}" destId="{B7BBA2D3-B3E6-4B97-824C-7EA4A7B507A9}" srcOrd="7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D6424-BA2A-47B5-9612-92BECC437658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BD752BC-D512-4B84-8150-9BBE6913ECBD}">
      <dgm:prSet phldrT="[Текст]"/>
      <dgm:spPr/>
      <dgm:t>
        <a:bodyPr/>
        <a:lstStyle/>
        <a:p>
          <a:r>
            <a:rPr lang="ru-RU" b="1" dirty="0" smtClean="0"/>
            <a:t>Стресс</a:t>
          </a:r>
          <a:endParaRPr lang="ru-RU" b="1" dirty="0"/>
        </a:p>
      </dgm:t>
    </dgm:pt>
    <dgm:pt modelId="{C466A05C-D354-4D10-B5C1-DFD13EA6EB4C}" type="parTrans" cxnId="{5C5B791C-5784-4FB7-9982-BABC9B8A690A}">
      <dgm:prSet/>
      <dgm:spPr/>
      <dgm:t>
        <a:bodyPr/>
        <a:lstStyle/>
        <a:p>
          <a:endParaRPr lang="ru-RU"/>
        </a:p>
      </dgm:t>
    </dgm:pt>
    <dgm:pt modelId="{6F8337CB-0D2A-42BA-946E-8D2B53DFFFF9}" type="sibTrans" cxnId="{5C5B791C-5784-4FB7-9982-BABC9B8A690A}">
      <dgm:prSet/>
      <dgm:spPr/>
      <dgm:t>
        <a:bodyPr/>
        <a:lstStyle/>
        <a:p>
          <a:endParaRPr lang="ru-RU"/>
        </a:p>
      </dgm:t>
    </dgm:pt>
    <dgm:pt modelId="{03440D57-3FDE-459E-98FB-F366A8730D29}">
      <dgm:prSet phldrT="[Текст]"/>
      <dgm:spPr/>
      <dgm:t>
        <a:bodyPr/>
        <a:lstStyle/>
        <a:p>
          <a:r>
            <a:rPr lang="ru-RU" b="1" dirty="0" smtClean="0"/>
            <a:t>Физическая нагрузка</a:t>
          </a:r>
          <a:endParaRPr lang="ru-RU" b="1" dirty="0"/>
        </a:p>
      </dgm:t>
    </dgm:pt>
    <dgm:pt modelId="{D7B89A8A-AC87-4799-9D35-F7A1F1A15D59}" type="parTrans" cxnId="{1CCD9122-69BC-4139-AF4C-1FB990646203}">
      <dgm:prSet/>
      <dgm:spPr/>
      <dgm:t>
        <a:bodyPr/>
        <a:lstStyle/>
        <a:p>
          <a:endParaRPr lang="ru-RU"/>
        </a:p>
      </dgm:t>
    </dgm:pt>
    <dgm:pt modelId="{4A159007-53FC-442A-A4F7-0AB1FC73A6CC}" type="sibTrans" cxnId="{1CCD9122-69BC-4139-AF4C-1FB990646203}">
      <dgm:prSet/>
      <dgm:spPr/>
      <dgm:t>
        <a:bodyPr/>
        <a:lstStyle/>
        <a:p>
          <a:endParaRPr lang="ru-RU"/>
        </a:p>
      </dgm:t>
    </dgm:pt>
    <dgm:pt modelId="{3B6D24B7-3644-4D3B-94A3-908DF92E0782}">
      <dgm:prSet phldrT="[Текст]"/>
      <dgm:spPr/>
      <dgm:t>
        <a:bodyPr/>
        <a:lstStyle/>
        <a:p>
          <a:r>
            <a:rPr lang="ru-RU" b="1" dirty="0" smtClean="0"/>
            <a:t>Инфекция</a:t>
          </a:r>
          <a:r>
            <a:rPr lang="ru-RU" dirty="0" smtClean="0"/>
            <a:t> </a:t>
          </a:r>
          <a:endParaRPr lang="ru-RU" dirty="0"/>
        </a:p>
      </dgm:t>
    </dgm:pt>
    <dgm:pt modelId="{07C0947B-776B-4B9D-998C-910B09591855}" type="parTrans" cxnId="{2A998813-F21D-4EBD-9231-EF44E5509CD7}">
      <dgm:prSet/>
      <dgm:spPr/>
      <dgm:t>
        <a:bodyPr/>
        <a:lstStyle/>
        <a:p>
          <a:endParaRPr lang="ru-RU"/>
        </a:p>
      </dgm:t>
    </dgm:pt>
    <dgm:pt modelId="{CCB17E3B-AD3B-4E2F-90CA-32C41DD6997B}" type="sibTrans" cxnId="{2A998813-F21D-4EBD-9231-EF44E5509CD7}">
      <dgm:prSet/>
      <dgm:spPr/>
      <dgm:t>
        <a:bodyPr/>
        <a:lstStyle/>
        <a:p>
          <a:endParaRPr lang="ru-RU"/>
        </a:p>
      </dgm:t>
    </dgm:pt>
    <dgm:pt modelId="{93DA41F7-3841-4BA1-9573-A560DDD2A1FA}">
      <dgm:prSet phldrT="[Текст]"/>
      <dgm:spPr/>
      <dgm:t>
        <a:bodyPr/>
        <a:lstStyle/>
        <a:p>
          <a:r>
            <a:rPr lang="ru-RU" b="1" dirty="0" smtClean="0"/>
            <a:t>Токсические вещества</a:t>
          </a:r>
          <a:endParaRPr lang="ru-RU" b="1" dirty="0"/>
        </a:p>
      </dgm:t>
    </dgm:pt>
    <dgm:pt modelId="{7F39FBB9-8E99-433B-BF27-9826A9DE689E}" type="parTrans" cxnId="{5C5126B6-8D3D-41E8-8663-C30F3C3CC4EA}">
      <dgm:prSet/>
      <dgm:spPr/>
      <dgm:t>
        <a:bodyPr/>
        <a:lstStyle/>
        <a:p>
          <a:endParaRPr lang="ru-RU"/>
        </a:p>
      </dgm:t>
    </dgm:pt>
    <dgm:pt modelId="{CD876539-193D-47A5-8C81-2EB7649CA27D}" type="sibTrans" cxnId="{5C5126B6-8D3D-41E8-8663-C30F3C3CC4EA}">
      <dgm:prSet/>
      <dgm:spPr/>
      <dgm:t>
        <a:bodyPr/>
        <a:lstStyle/>
        <a:p>
          <a:endParaRPr lang="ru-RU"/>
        </a:p>
      </dgm:t>
    </dgm:pt>
    <dgm:pt modelId="{F8C8D0A5-FA1B-4C9A-8E7B-5CFF94AC2551}">
      <dgm:prSet phldrT="[Текст]"/>
      <dgm:spPr/>
      <dgm:t>
        <a:bodyPr/>
        <a:lstStyle/>
        <a:p>
          <a:r>
            <a:rPr lang="ru-RU" b="1" dirty="0" smtClean="0"/>
            <a:t>Радиация</a:t>
          </a:r>
          <a:endParaRPr lang="ru-RU" b="1" dirty="0"/>
        </a:p>
      </dgm:t>
    </dgm:pt>
    <dgm:pt modelId="{7A93B8BB-138B-4747-828E-4DC7684E50D4}" type="parTrans" cxnId="{0C7F66A0-6B94-4A57-8E57-057692C83FA9}">
      <dgm:prSet/>
      <dgm:spPr/>
      <dgm:t>
        <a:bodyPr/>
        <a:lstStyle/>
        <a:p>
          <a:endParaRPr lang="ru-RU"/>
        </a:p>
      </dgm:t>
    </dgm:pt>
    <dgm:pt modelId="{76EF536A-EEAF-4FC1-A5A8-D8B5B0DB6041}" type="sibTrans" cxnId="{0C7F66A0-6B94-4A57-8E57-057692C83FA9}">
      <dgm:prSet/>
      <dgm:spPr/>
      <dgm:t>
        <a:bodyPr/>
        <a:lstStyle/>
        <a:p>
          <a:endParaRPr lang="ru-RU"/>
        </a:p>
      </dgm:t>
    </dgm:pt>
    <dgm:pt modelId="{EA068E56-A245-4987-8D0A-FFC07109C246}" type="pres">
      <dgm:prSet presAssocID="{71AD6424-BA2A-47B5-9612-92BECC4376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B33A78-59A7-41F2-8BFD-7935FC83A724}" type="pres">
      <dgm:prSet presAssocID="{EBD752BC-D512-4B84-8150-9BBE6913ECB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CE031-8419-4939-97DD-CA957BEFFC2B}" type="pres">
      <dgm:prSet presAssocID="{EBD752BC-D512-4B84-8150-9BBE6913ECBD}" presName="spNode" presStyleCnt="0"/>
      <dgm:spPr/>
    </dgm:pt>
    <dgm:pt modelId="{260BD4A9-8CB0-4C8A-97C8-3156C1B64EE3}" type="pres">
      <dgm:prSet presAssocID="{6F8337CB-0D2A-42BA-946E-8D2B53DFFFF9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A22A2DB-FB53-418C-9FC1-591090FBC833}" type="pres">
      <dgm:prSet presAssocID="{03440D57-3FDE-459E-98FB-F366A8730D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6A404-13DD-417D-B1B9-D613E948B25F}" type="pres">
      <dgm:prSet presAssocID="{03440D57-3FDE-459E-98FB-F366A8730D29}" presName="spNode" presStyleCnt="0"/>
      <dgm:spPr/>
    </dgm:pt>
    <dgm:pt modelId="{9584C0FF-485F-4E7B-BA77-6D991680C262}" type="pres">
      <dgm:prSet presAssocID="{4A159007-53FC-442A-A4F7-0AB1FC73A6C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E041C9A-8500-49F9-9CB4-FD65806F35FD}" type="pres">
      <dgm:prSet presAssocID="{3B6D24B7-3644-4D3B-94A3-908DF92E07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1B078-B717-42CC-9472-0CEE7BA51DC9}" type="pres">
      <dgm:prSet presAssocID="{3B6D24B7-3644-4D3B-94A3-908DF92E0782}" presName="spNode" presStyleCnt="0"/>
      <dgm:spPr/>
    </dgm:pt>
    <dgm:pt modelId="{D720A7A7-D37E-4156-928C-384EFEA53944}" type="pres">
      <dgm:prSet presAssocID="{CCB17E3B-AD3B-4E2F-90CA-32C41DD6997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195EB59-0E16-4838-9534-5EC015C01756}" type="pres">
      <dgm:prSet presAssocID="{93DA41F7-3841-4BA1-9573-A560DDD2A1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A25C3-2D28-45EE-AD57-FBEB30D69855}" type="pres">
      <dgm:prSet presAssocID="{93DA41F7-3841-4BA1-9573-A560DDD2A1FA}" presName="spNode" presStyleCnt="0"/>
      <dgm:spPr/>
    </dgm:pt>
    <dgm:pt modelId="{B4BEC75E-638B-4D29-BC5E-A4535017DE7D}" type="pres">
      <dgm:prSet presAssocID="{CD876539-193D-47A5-8C81-2EB7649CA27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8AEAD18-B5E2-4CA7-ACEB-996337932706}" type="pres">
      <dgm:prSet presAssocID="{F8C8D0A5-FA1B-4C9A-8E7B-5CFF94AC255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A7119-0082-4F9A-BAC8-8A93459929E3}" type="pres">
      <dgm:prSet presAssocID="{F8C8D0A5-FA1B-4C9A-8E7B-5CFF94AC2551}" presName="spNode" presStyleCnt="0"/>
      <dgm:spPr/>
    </dgm:pt>
    <dgm:pt modelId="{FC47236F-EF81-407A-A4DB-3FD48D7A31D9}" type="pres">
      <dgm:prSet presAssocID="{76EF536A-EEAF-4FC1-A5A8-D8B5B0DB604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053E1CE-51C8-421C-901D-6D78320BCADA}" type="presOf" srcId="{F8C8D0A5-FA1B-4C9A-8E7B-5CFF94AC2551}" destId="{68AEAD18-B5E2-4CA7-ACEB-996337932706}" srcOrd="0" destOrd="0" presId="urn:microsoft.com/office/officeart/2005/8/layout/cycle5"/>
    <dgm:cxn modelId="{B67BCCAF-C4BF-4F2A-8BB1-4D3D3013368B}" type="presOf" srcId="{CCB17E3B-AD3B-4E2F-90CA-32C41DD6997B}" destId="{D720A7A7-D37E-4156-928C-384EFEA53944}" srcOrd="0" destOrd="0" presId="urn:microsoft.com/office/officeart/2005/8/layout/cycle5"/>
    <dgm:cxn modelId="{5C5B791C-5784-4FB7-9982-BABC9B8A690A}" srcId="{71AD6424-BA2A-47B5-9612-92BECC437658}" destId="{EBD752BC-D512-4B84-8150-9BBE6913ECBD}" srcOrd="0" destOrd="0" parTransId="{C466A05C-D354-4D10-B5C1-DFD13EA6EB4C}" sibTransId="{6F8337CB-0D2A-42BA-946E-8D2B53DFFFF9}"/>
    <dgm:cxn modelId="{1CCD9122-69BC-4139-AF4C-1FB990646203}" srcId="{71AD6424-BA2A-47B5-9612-92BECC437658}" destId="{03440D57-3FDE-459E-98FB-F366A8730D29}" srcOrd="1" destOrd="0" parTransId="{D7B89A8A-AC87-4799-9D35-F7A1F1A15D59}" sibTransId="{4A159007-53FC-442A-A4F7-0AB1FC73A6CC}"/>
    <dgm:cxn modelId="{5C5126B6-8D3D-41E8-8663-C30F3C3CC4EA}" srcId="{71AD6424-BA2A-47B5-9612-92BECC437658}" destId="{93DA41F7-3841-4BA1-9573-A560DDD2A1FA}" srcOrd="3" destOrd="0" parTransId="{7F39FBB9-8E99-433B-BF27-9826A9DE689E}" sibTransId="{CD876539-193D-47A5-8C81-2EB7649CA27D}"/>
    <dgm:cxn modelId="{2A998813-F21D-4EBD-9231-EF44E5509CD7}" srcId="{71AD6424-BA2A-47B5-9612-92BECC437658}" destId="{3B6D24B7-3644-4D3B-94A3-908DF92E0782}" srcOrd="2" destOrd="0" parTransId="{07C0947B-776B-4B9D-998C-910B09591855}" sibTransId="{CCB17E3B-AD3B-4E2F-90CA-32C41DD6997B}"/>
    <dgm:cxn modelId="{0C7F66A0-6B94-4A57-8E57-057692C83FA9}" srcId="{71AD6424-BA2A-47B5-9612-92BECC437658}" destId="{F8C8D0A5-FA1B-4C9A-8E7B-5CFF94AC2551}" srcOrd="4" destOrd="0" parTransId="{7A93B8BB-138B-4747-828E-4DC7684E50D4}" sibTransId="{76EF536A-EEAF-4FC1-A5A8-D8B5B0DB6041}"/>
    <dgm:cxn modelId="{67C0364B-5879-43B0-A793-D07A60C0764F}" type="presOf" srcId="{93DA41F7-3841-4BA1-9573-A560DDD2A1FA}" destId="{6195EB59-0E16-4838-9534-5EC015C01756}" srcOrd="0" destOrd="0" presId="urn:microsoft.com/office/officeart/2005/8/layout/cycle5"/>
    <dgm:cxn modelId="{A62E3CAB-273F-4915-BC39-3EAC0FE39820}" type="presOf" srcId="{CD876539-193D-47A5-8C81-2EB7649CA27D}" destId="{B4BEC75E-638B-4D29-BC5E-A4535017DE7D}" srcOrd="0" destOrd="0" presId="urn:microsoft.com/office/officeart/2005/8/layout/cycle5"/>
    <dgm:cxn modelId="{79BC3A4E-46FE-488D-956B-EB521264078C}" type="presOf" srcId="{EBD752BC-D512-4B84-8150-9BBE6913ECBD}" destId="{F2B33A78-59A7-41F2-8BFD-7935FC83A724}" srcOrd="0" destOrd="0" presId="urn:microsoft.com/office/officeart/2005/8/layout/cycle5"/>
    <dgm:cxn modelId="{6C97C492-8819-431E-9C75-002BB86CF988}" type="presOf" srcId="{4A159007-53FC-442A-A4F7-0AB1FC73A6CC}" destId="{9584C0FF-485F-4E7B-BA77-6D991680C262}" srcOrd="0" destOrd="0" presId="urn:microsoft.com/office/officeart/2005/8/layout/cycle5"/>
    <dgm:cxn modelId="{045E5320-9DA2-4E36-83F5-3604D961E06E}" type="presOf" srcId="{03440D57-3FDE-459E-98FB-F366A8730D29}" destId="{4A22A2DB-FB53-418C-9FC1-591090FBC833}" srcOrd="0" destOrd="0" presId="urn:microsoft.com/office/officeart/2005/8/layout/cycle5"/>
    <dgm:cxn modelId="{B67761A2-8AEF-4CB2-B815-E5D56EEC59B4}" type="presOf" srcId="{3B6D24B7-3644-4D3B-94A3-908DF92E0782}" destId="{AE041C9A-8500-49F9-9CB4-FD65806F35FD}" srcOrd="0" destOrd="0" presId="urn:microsoft.com/office/officeart/2005/8/layout/cycle5"/>
    <dgm:cxn modelId="{D539FF93-F20E-4E0A-8720-9B54B8163810}" type="presOf" srcId="{76EF536A-EEAF-4FC1-A5A8-D8B5B0DB6041}" destId="{FC47236F-EF81-407A-A4DB-3FD48D7A31D9}" srcOrd="0" destOrd="0" presId="urn:microsoft.com/office/officeart/2005/8/layout/cycle5"/>
    <dgm:cxn modelId="{912B4EE1-0F8E-47FE-87EF-1294F7ABDF07}" type="presOf" srcId="{71AD6424-BA2A-47B5-9612-92BECC437658}" destId="{EA068E56-A245-4987-8D0A-FFC07109C246}" srcOrd="0" destOrd="0" presId="urn:microsoft.com/office/officeart/2005/8/layout/cycle5"/>
    <dgm:cxn modelId="{0B0ACC68-F231-4F74-A683-A80A1D6754D5}" type="presOf" srcId="{6F8337CB-0D2A-42BA-946E-8D2B53DFFFF9}" destId="{260BD4A9-8CB0-4C8A-97C8-3156C1B64EE3}" srcOrd="0" destOrd="0" presId="urn:microsoft.com/office/officeart/2005/8/layout/cycle5"/>
    <dgm:cxn modelId="{F446F043-2D3D-46D8-AF4E-65B869620860}" type="presParOf" srcId="{EA068E56-A245-4987-8D0A-FFC07109C246}" destId="{F2B33A78-59A7-41F2-8BFD-7935FC83A724}" srcOrd="0" destOrd="0" presId="urn:microsoft.com/office/officeart/2005/8/layout/cycle5"/>
    <dgm:cxn modelId="{1606D12C-146C-4BF5-A961-451EAD3CC513}" type="presParOf" srcId="{EA068E56-A245-4987-8D0A-FFC07109C246}" destId="{AE8CE031-8419-4939-97DD-CA957BEFFC2B}" srcOrd="1" destOrd="0" presId="urn:microsoft.com/office/officeart/2005/8/layout/cycle5"/>
    <dgm:cxn modelId="{8B0C7DFE-033F-405E-BA7D-EBF74DCA9216}" type="presParOf" srcId="{EA068E56-A245-4987-8D0A-FFC07109C246}" destId="{260BD4A9-8CB0-4C8A-97C8-3156C1B64EE3}" srcOrd="2" destOrd="0" presId="urn:microsoft.com/office/officeart/2005/8/layout/cycle5"/>
    <dgm:cxn modelId="{7CA2DEAC-BE80-433D-8F27-B18428F0039E}" type="presParOf" srcId="{EA068E56-A245-4987-8D0A-FFC07109C246}" destId="{4A22A2DB-FB53-418C-9FC1-591090FBC833}" srcOrd="3" destOrd="0" presId="urn:microsoft.com/office/officeart/2005/8/layout/cycle5"/>
    <dgm:cxn modelId="{AFF33041-CDB9-46CC-B982-471547390F94}" type="presParOf" srcId="{EA068E56-A245-4987-8D0A-FFC07109C246}" destId="{6086A404-13DD-417D-B1B9-D613E948B25F}" srcOrd="4" destOrd="0" presId="urn:microsoft.com/office/officeart/2005/8/layout/cycle5"/>
    <dgm:cxn modelId="{EBB77383-6647-41BE-9B93-0231E5E94F2D}" type="presParOf" srcId="{EA068E56-A245-4987-8D0A-FFC07109C246}" destId="{9584C0FF-485F-4E7B-BA77-6D991680C262}" srcOrd="5" destOrd="0" presId="urn:microsoft.com/office/officeart/2005/8/layout/cycle5"/>
    <dgm:cxn modelId="{8F43E6EC-A206-49EC-A3D9-56E7FEB4F4F0}" type="presParOf" srcId="{EA068E56-A245-4987-8D0A-FFC07109C246}" destId="{AE041C9A-8500-49F9-9CB4-FD65806F35FD}" srcOrd="6" destOrd="0" presId="urn:microsoft.com/office/officeart/2005/8/layout/cycle5"/>
    <dgm:cxn modelId="{DA9EB904-C514-479B-BB98-6322A2D566A1}" type="presParOf" srcId="{EA068E56-A245-4987-8D0A-FFC07109C246}" destId="{92C1B078-B717-42CC-9472-0CEE7BA51DC9}" srcOrd="7" destOrd="0" presId="urn:microsoft.com/office/officeart/2005/8/layout/cycle5"/>
    <dgm:cxn modelId="{AE70EE30-B52D-424C-9726-89FF687BEE05}" type="presParOf" srcId="{EA068E56-A245-4987-8D0A-FFC07109C246}" destId="{D720A7A7-D37E-4156-928C-384EFEA53944}" srcOrd="8" destOrd="0" presId="urn:microsoft.com/office/officeart/2005/8/layout/cycle5"/>
    <dgm:cxn modelId="{AB46DBFB-4B3D-44A0-80B3-0DE7BA2C9635}" type="presParOf" srcId="{EA068E56-A245-4987-8D0A-FFC07109C246}" destId="{6195EB59-0E16-4838-9534-5EC015C01756}" srcOrd="9" destOrd="0" presId="urn:microsoft.com/office/officeart/2005/8/layout/cycle5"/>
    <dgm:cxn modelId="{E9974D4A-E011-44A4-B473-D95FB3253F2B}" type="presParOf" srcId="{EA068E56-A245-4987-8D0A-FFC07109C246}" destId="{5D9A25C3-2D28-45EE-AD57-FBEB30D69855}" srcOrd="10" destOrd="0" presId="urn:microsoft.com/office/officeart/2005/8/layout/cycle5"/>
    <dgm:cxn modelId="{4C7D6A0B-FF87-4BA6-BAED-0F13934B179F}" type="presParOf" srcId="{EA068E56-A245-4987-8D0A-FFC07109C246}" destId="{B4BEC75E-638B-4D29-BC5E-A4535017DE7D}" srcOrd="11" destOrd="0" presId="urn:microsoft.com/office/officeart/2005/8/layout/cycle5"/>
    <dgm:cxn modelId="{138CA5EE-4E14-458B-A33F-F83744AFE076}" type="presParOf" srcId="{EA068E56-A245-4987-8D0A-FFC07109C246}" destId="{68AEAD18-B5E2-4CA7-ACEB-996337932706}" srcOrd="12" destOrd="0" presId="urn:microsoft.com/office/officeart/2005/8/layout/cycle5"/>
    <dgm:cxn modelId="{EB484D39-28C5-47ED-8717-B64B9C295679}" type="presParOf" srcId="{EA068E56-A245-4987-8D0A-FFC07109C246}" destId="{14EA7119-0082-4F9A-BAC8-8A93459929E3}" srcOrd="13" destOrd="0" presId="urn:microsoft.com/office/officeart/2005/8/layout/cycle5"/>
    <dgm:cxn modelId="{C64D27D8-DD37-4303-99D6-EFECA28C97EC}" type="presParOf" srcId="{EA068E56-A245-4987-8D0A-FFC07109C246}" destId="{FC47236F-EF81-407A-A4DB-3FD48D7A31D9}" srcOrd="14" destOrd="0" presId="urn:microsoft.com/office/officeart/2005/8/layout/cycle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F630C8-56CE-49DC-941C-4481C99BC03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F0B1151-D9B5-49DA-A03A-599715317F18}">
      <dgm:prSet phldrT="[Текст]" custT="1"/>
      <dgm:spPr/>
      <dgm:t>
        <a:bodyPr/>
        <a:lstStyle/>
        <a:p>
          <a:r>
            <a:rPr lang="ru-RU" sz="1800" b="1" dirty="0" smtClean="0"/>
            <a:t>Токсические вещества</a:t>
          </a:r>
          <a:endParaRPr lang="ru-RU" sz="1800" b="1" dirty="0"/>
        </a:p>
      </dgm:t>
    </dgm:pt>
    <dgm:pt modelId="{371A9612-0E4A-4954-9655-5233AF7D213C}" type="parTrans" cxnId="{7AEAEF69-B46E-4277-8B7B-024EAC66E6F7}">
      <dgm:prSet/>
      <dgm:spPr/>
      <dgm:t>
        <a:bodyPr/>
        <a:lstStyle/>
        <a:p>
          <a:endParaRPr lang="ru-RU"/>
        </a:p>
      </dgm:t>
    </dgm:pt>
    <dgm:pt modelId="{C5E051FB-4147-45B7-B052-6C7A11917733}" type="sibTrans" cxnId="{7AEAEF69-B46E-4277-8B7B-024EAC66E6F7}">
      <dgm:prSet/>
      <dgm:spPr/>
      <dgm:t>
        <a:bodyPr/>
        <a:lstStyle/>
        <a:p>
          <a:endParaRPr lang="ru-RU"/>
        </a:p>
      </dgm:t>
    </dgm:pt>
    <dgm:pt modelId="{F5CD7337-FA5A-49C0-BAEF-4B08200DA932}">
      <dgm:prSet phldrT="[Текст]"/>
      <dgm:spPr/>
      <dgm:t>
        <a:bodyPr/>
        <a:lstStyle/>
        <a:p>
          <a:r>
            <a:rPr lang="ru-RU" dirty="0" smtClean="0"/>
            <a:t>Фармацевтические средства</a:t>
          </a:r>
          <a:endParaRPr lang="ru-RU" dirty="0"/>
        </a:p>
      </dgm:t>
    </dgm:pt>
    <dgm:pt modelId="{89496684-537E-4C70-829F-26A1F3E336A8}" type="parTrans" cxnId="{ABDCA1CD-E80A-4ADB-B395-CF39EBCFADDF}">
      <dgm:prSet/>
      <dgm:spPr/>
      <dgm:t>
        <a:bodyPr/>
        <a:lstStyle/>
        <a:p>
          <a:endParaRPr lang="ru-RU"/>
        </a:p>
      </dgm:t>
    </dgm:pt>
    <dgm:pt modelId="{BBAAF902-AF63-4A18-860C-8F15E69C99C8}" type="sibTrans" cxnId="{ABDCA1CD-E80A-4ADB-B395-CF39EBCFADDF}">
      <dgm:prSet/>
      <dgm:spPr/>
      <dgm:t>
        <a:bodyPr/>
        <a:lstStyle/>
        <a:p>
          <a:endParaRPr lang="ru-RU"/>
        </a:p>
      </dgm:t>
    </dgm:pt>
    <dgm:pt modelId="{734011A3-43A6-4572-BA5C-E3996852800F}">
      <dgm:prSet phldrT="[Текст]"/>
      <dgm:spPr/>
      <dgm:t>
        <a:bodyPr/>
        <a:lstStyle/>
        <a:p>
          <a:r>
            <a:rPr lang="ru-RU" dirty="0" smtClean="0"/>
            <a:t>Дезинфицирующие средства</a:t>
          </a:r>
          <a:endParaRPr lang="ru-RU" dirty="0"/>
        </a:p>
      </dgm:t>
    </dgm:pt>
    <dgm:pt modelId="{A7C18166-B66E-4EC3-B5EA-C3287F60AAA6}" type="parTrans" cxnId="{C2B5FE0A-B11C-4279-9BDF-1F3E3BC93A13}">
      <dgm:prSet/>
      <dgm:spPr/>
      <dgm:t>
        <a:bodyPr/>
        <a:lstStyle/>
        <a:p>
          <a:endParaRPr lang="ru-RU"/>
        </a:p>
      </dgm:t>
    </dgm:pt>
    <dgm:pt modelId="{CB57B340-9508-42C8-8F21-157A7C3B4C56}" type="sibTrans" cxnId="{C2B5FE0A-B11C-4279-9BDF-1F3E3BC93A13}">
      <dgm:prSet/>
      <dgm:spPr/>
      <dgm:t>
        <a:bodyPr/>
        <a:lstStyle/>
        <a:p>
          <a:endParaRPr lang="ru-RU"/>
        </a:p>
      </dgm:t>
    </dgm:pt>
    <dgm:pt modelId="{B6AF66E1-9818-4586-8950-5B210DCDBE5B}">
      <dgm:prSet/>
      <dgm:spPr/>
      <dgm:t>
        <a:bodyPr/>
        <a:lstStyle/>
        <a:p>
          <a:r>
            <a:rPr lang="ru-RU" dirty="0" smtClean="0"/>
            <a:t>Моющие средства</a:t>
          </a:r>
          <a:endParaRPr lang="ru-RU" dirty="0"/>
        </a:p>
      </dgm:t>
    </dgm:pt>
    <dgm:pt modelId="{FB29908E-EC0C-4C50-87DD-101DADE76F79}" type="parTrans" cxnId="{01AC2E7C-28B7-45DF-8FDE-502925E36C9F}">
      <dgm:prSet/>
      <dgm:spPr/>
      <dgm:t>
        <a:bodyPr/>
        <a:lstStyle/>
        <a:p>
          <a:endParaRPr lang="ru-RU"/>
        </a:p>
      </dgm:t>
    </dgm:pt>
    <dgm:pt modelId="{6E28A24C-D3F4-4F35-865C-A9B6E750A5F3}" type="sibTrans" cxnId="{01AC2E7C-28B7-45DF-8FDE-502925E36C9F}">
      <dgm:prSet/>
      <dgm:spPr/>
      <dgm:t>
        <a:bodyPr/>
        <a:lstStyle/>
        <a:p>
          <a:endParaRPr lang="ru-RU"/>
        </a:p>
      </dgm:t>
    </dgm:pt>
    <dgm:pt modelId="{46C22A70-1715-4176-8D88-0FCC3486EBE3}">
      <dgm:prSet/>
      <dgm:spPr/>
      <dgm:t>
        <a:bodyPr/>
        <a:lstStyle/>
        <a:p>
          <a:r>
            <a:rPr lang="ru-RU" dirty="0" smtClean="0"/>
            <a:t>Перчатки </a:t>
          </a:r>
          <a:endParaRPr lang="ru-RU" dirty="0"/>
        </a:p>
      </dgm:t>
    </dgm:pt>
    <dgm:pt modelId="{261FE66F-C278-47C0-BF75-62CDDEDB6EB0}" type="parTrans" cxnId="{A0441AD3-EA62-4462-BECC-F5B87E455702}">
      <dgm:prSet/>
      <dgm:spPr/>
      <dgm:t>
        <a:bodyPr/>
        <a:lstStyle/>
        <a:p>
          <a:endParaRPr lang="ru-RU"/>
        </a:p>
      </dgm:t>
    </dgm:pt>
    <dgm:pt modelId="{68796B56-3854-4620-9418-5FBAA6D52054}" type="sibTrans" cxnId="{A0441AD3-EA62-4462-BECC-F5B87E455702}">
      <dgm:prSet/>
      <dgm:spPr/>
      <dgm:t>
        <a:bodyPr/>
        <a:lstStyle/>
        <a:p>
          <a:endParaRPr lang="ru-RU"/>
        </a:p>
      </dgm:t>
    </dgm:pt>
    <dgm:pt modelId="{88D000D9-CE4B-497D-BCFF-9DD1C12A1D73}" type="pres">
      <dgm:prSet presAssocID="{37F630C8-56CE-49DC-941C-4481C99BC0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25C4611-FC86-4E91-9294-CE2722F2DFE4}" type="pres">
      <dgm:prSet presAssocID="{6F0B1151-D9B5-49DA-A03A-599715317F18}" presName="hierRoot1" presStyleCnt="0"/>
      <dgm:spPr/>
    </dgm:pt>
    <dgm:pt modelId="{215C1205-47F7-41C7-9BF2-38D4AFA19AE6}" type="pres">
      <dgm:prSet presAssocID="{6F0B1151-D9B5-49DA-A03A-599715317F18}" presName="composite" presStyleCnt="0"/>
      <dgm:spPr/>
    </dgm:pt>
    <dgm:pt modelId="{09300D99-C1CA-4EC3-9E23-CAEF42C1ED04}" type="pres">
      <dgm:prSet presAssocID="{6F0B1151-D9B5-49DA-A03A-599715317F18}" presName="background" presStyleLbl="node0" presStyleIdx="0" presStyleCnt="1"/>
      <dgm:spPr/>
    </dgm:pt>
    <dgm:pt modelId="{31DC3430-23BF-4D99-AFD1-31B1CA49AAE0}" type="pres">
      <dgm:prSet presAssocID="{6F0B1151-D9B5-49DA-A03A-599715317F18}" presName="text" presStyleLbl="fgAcc0" presStyleIdx="0" presStyleCnt="1" custScaleX="291740" custScaleY="39471" custLinFactNeighborX="-2376" custLinFactNeighborY="-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DA68BC-B1C6-4431-902E-8C25CDB909A3}" type="pres">
      <dgm:prSet presAssocID="{6F0B1151-D9B5-49DA-A03A-599715317F18}" presName="hierChild2" presStyleCnt="0"/>
      <dgm:spPr/>
    </dgm:pt>
    <dgm:pt modelId="{2BD7CDA9-5077-4058-96EB-470BC4B80530}" type="pres">
      <dgm:prSet presAssocID="{89496684-537E-4C70-829F-26A1F3E336A8}" presName="Name10" presStyleLbl="parChTrans1D2" presStyleIdx="0" presStyleCnt="4"/>
      <dgm:spPr/>
      <dgm:t>
        <a:bodyPr/>
        <a:lstStyle/>
        <a:p>
          <a:endParaRPr lang="ru-RU"/>
        </a:p>
      </dgm:t>
    </dgm:pt>
    <dgm:pt modelId="{CC0A071D-2B87-46FD-9343-9F55F47A4869}" type="pres">
      <dgm:prSet presAssocID="{F5CD7337-FA5A-49C0-BAEF-4B08200DA932}" presName="hierRoot2" presStyleCnt="0"/>
      <dgm:spPr/>
    </dgm:pt>
    <dgm:pt modelId="{1F0E9145-6336-4E96-849E-DE03F5B9AE34}" type="pres">
      <dgm:prSet presAssocID="{F5CD7337-FA5A-49C0-BAEF-4B08200DA932}" presName="composite2" presStyleCnt="0"/>
      <dgm:spPr/>
    </dgm:pt>
    <dgm:pt modelId="{2436E778-03D4-4E5B-8F19-2BFF216A7FCC}" type="pres">
      <dgm:prSet presAssocID="{F5CD7337-FA5A-49C0-BAEF-4B08200DA932}" presName="background2" presStyleLbl="node2" presStyleIdx="0" presStyleCnt="4"/>
      <dgm:spPr/>
    </dgm:pt>
    <dgm:pt modelId="{2433A32A-DB77-4F7E-A3AA-0D126CF58F24}" type="pres">
      <dgm:prSet presAssocID="{F5CD7337-FA5A-49C0-BAEF-4B08200DA932}" presName="text2" presStyleLbl="fgAcc2" presStyleIdx="0" presStyleCnt="4" custScaleY="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CED73-1C7D-4771-B16F-4DC9AEDFC498}" type="pres">
      <dgm:prSet presAssocID="{F5CD7337-FA5A-49C0-BAEF-4B08200DA932}" presName="hierChild3" presStyleCnt="0"/>
      <dgm:spPr/>
    </dgm:pt>
    <dgm:pt modelId="{A0640F90-8C7C-46A2-8127-F5BB03C56B30}" type="pres">
      <dgm:prSet presAssocID="{A7C18166-B66E-4EC3-B5EA-C3287F60AAA6}" presName="Name10" presStyleLbl="parChTrans1D2" presStyleIdx="1" presStyleCnt="4"/>
      <dgm:spPr/>
      <dgm:t>
        <a:bodyPr/>
        <a:lstStyle/>
        <a:p>
          <a:endParaRPr lang="ru-RU"/>
        </a:p>
      </dgm:t>
    </dgm:pt>
    <dgm:pt modelId="{926BB02C-BE33-4C7E-9E03-C342C8ADC59C}" type="pres">
      <dgm:prSet presAssocID="{734011A3-43A6-4572-BA5C-E3996852800F}" presName="hierRoot2" presStyleCnt="0"/>
      <dgm:spPr/>
    </dgm:pt>
    <dgm:pt modelId="{5601164F-0BCA-4006-B0A1-6978E258C428}" type="pres">
      <dgm:prSet presAssocID="{734011A3-43A6-4572-BA5C-E3996852800F}" presName="composite2" presStyleCnt="0"/>
      <dgm:spPr/>
    </dgm:pt>
    <dgm:pt modelId="{3462EFBF-744E-4AF1-BAAD-7630D6215413}" type="pres">
      <dgm:prSet presAssocID="{734011A3-43A6-4572-BA5C-E3996852800F}" presName="background2" presStyleLbl="node2" presStyleIdx="1" presStyleCnt="4"/>
      <dgm:spPr/>
    </dgm:pt>
    <dgm:pt modelId="{82C2E3E3-820A-45E4-945F-D70324A29DB4}" type="pres">
      <dgm:prSet presAssocID="{734011A3-43A6-4572-BA5C-E3996852800F}" presName="text2" presStyleLbl="fgAcc2" presStyleIdx="1" presStyleCnt="4" custScaleY="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987F2A-1261-4A4B-BC44-C78D62475A8B}" type="pres">
      <dgm:prSet presAssocID="{734011A3-43A6-4572-BA5C-E3996852800F}" presName="hierChild3" presStyleCnt="0"/>
      <dgm:spPr/>
    </dgm:pt>
    <dgm:pt modelId="{0C1273C7-DE1C-4832-A9CE-699E00361497}" type="pres">
      <dgm:prSet presAssocID="{FB29908E-EC0C-4C50-87DD-101DADE76F79}" presName="Name10" presStyleLbl="parChTrans1D2" presStyleIdx="2" presStyleCnt="4"/>
      <dgm:spPr/>
      <dgm:t>
        <a:bodyPr/>
        <a:lstStyle/>
        <a:p>
          <a:endParaRPr lang="ru-RU"/>
        </a:p>
      </dgm:t>
    </dgm:pt>
    <dgm:pt modelId="{716E7733-D14A-4156-937C-3217581D60D7}" type="pres">
      <dgm:prSet presAssocID="{B6AF66E1-9818-4586-8950-5B210DCDBE5B}" presName="hierRoot2" presStyleCnt="0"/>
      <dgm:spPr/>
    </dgm:pt>
    <dgm:pt modelId="{55CB3998-A35F-45E6-A039-2D3FAF08A400}" type="pres">
      <dgm:prSet presAssocID="{B6AF66E1-9818-4586-8950-5B210DCDBE5B}" presName="composite2" presStyleCnt="0"/>
      <dgm:spPr/>
    </dgm:pt>
    <dgm:pt modelId="{8B3E5E46-66B4-4846-ACE8-EA69FAA66F5A}" type="pres">
      <dgm:prSet presAssocID="{B6AF66E1-9818-4586-8950-5B210DCDBE5B}" presName="background2" presStyleLbl="node2" presStyleIdx="2" presStyleCnt="4"/>
      <dgm:spPr/>
    </dgm:pt>
    <dgm:pt modelId="{9040ED9E-556C-45D7-A766-B84723C4D86B}" type="pres">
      <dgm:prSet presAssocID="{B6AF66E1-9818-4586-8950-5B210DCDBE5B}" presName="text2" presStyleLbl="fgAcc2" presStyleIdx="2" presStyleCnt="4" custScaleY="722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8542D5-CCE3-4859-8A95-1E66C29BC270}" type="pres">
      <dgm:prSet presAssocID="{B6AF66E1-9818-4586-8950-5B210DCDBE5B}" presName="hierChild3" presStyleCnt="0"/>
      <dgm:spPr/>
    </dgm:pt>
    <dgm:pt modelId="{D2F6922C-7CCF-4263-93C5-AF7CF96AB60E}" type="pres">
      <dgm:prSet presAssocID="{261FE66F-C278-47C0-BF75-62CDDEDB6EB0}" presName="Name10" presStyleLbl="parChTrans1D2" presStyleIdx="3" presStyleCnt="4"/>
      <dgm:spPr/>
      <dgm:t>
        <a:bodyPr/>
        <a:lstStyle/>
        <a:p>
          <a:endParaRPr lang="ru-RU"/>
        </a:p>
      </dgm:t>
    </dgm:pt>
    <dgm:pt modelId="{AFE74B3C-C109-4401-A7F1-3499A0062634}" type="pres">
      <dgm:prSet presAssocID="{46C22A70-1715-4176-8D88-0FCC3486EBE3}" presName="hierRoot2" presStyleCnt="0"/>
      <dgm:spPr/>
    </dgm:pt>
    <dgm:pt modelId="{6F9643A4-7E82-41D3-8522-D71AD1FFF992}" type="pres">
      <dgm:prSet presAssocID="{46C22A70-1715-4176-8D88-0FCC3486EBE3}" presName="composite2" presStyleCnt="0"/>
      <dgm:spPr/>
    </dgm:pt>
    <dgm:pt modelId="{45A74AD6-4F6B-4AF1-B200-54B36986F4B0}" type="pres">
      <dgm:prSet presAssocID="{46C22A70-1715-4176-8D88-0FCC3486EBE3}" presName="background2" presStyleLbl="node2" presStyleIdx="3" presStyleCnt="4"/>
      <dgm:spPr/>
    </dgm:pt>
    <dgm:pt modelId="{76B5DC26-0A22-476D-93BA-C9DFB0822E89}" type="pres">
      <dgm:prSet presAssocID="{46C22A70-1715-4176-8D88-0FCC3486EBE3}" presName="text2" presStyleLbl="fgAcc2" presStyleIdx="3" presStyleCnt="4" custScaleY="590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51BFA-ADEC-444D-872D-7FE030A16BF0}" type="pres">
      <dgm:prSet presAssocID="{46C22A70-1715-4176-8D88-0FCC3486EBE3}" presName="hierChild3" presStyleCnt="0"/>
      <dgm:spPr/>
    </dgm:pt>
  </dgm:ptLst>
  <dgm:cxnLst>
    <dgm:cxn modelId="{ABDCA1CD-E80A-4ADB-B395-CF39EBCFADDF}" srcId="{6F0B1151-D9B5-49DA-A03A-599715317F18}" destId="{F5CD7337-FA5A-49C0-BAEF-4B08200DA932}" srcOrd="0" destOrd="0" parTransId="{89496684-537E-4C70-829F-26A1F3E336A8}" sibTransId="{BBAAF902-AF63-4A18-860C-8F15E69C99C8}"/>
    <dgm:cxn modelId="{A0441AD3-EA62-4462-BECC-F5B87E455702}" srcId="{6F0B1151-D9B5-49DA-A03A-599715317F18}" destId="{46C22A70-1715-4176-8D88-0FCC3486EBE3}" srcOrd="3" destOrd="0" parTransId="{261FE66F-C278-47C0-BF75-62CDDEDB6EB0}" sibTransId="{68796B56-3854-4620-9418-5FBAA6D52054}"/>
    <dgm:cxn modelId="{D161479D-92CF-4D21-A6E3-5A91DB4C30C8}" type="presOf" srcId="{F5CD7337-FA5A-49C0-BAEF-4B08200DA932}" destId="{2433A32A-DB77-4F7E-A3AA-0D126CF58F24}" srcOrd="0" destOrd="0" presId="urn:microsoft.com/office/officeart/2005/8/layout/hierarchy1"/>
    <dgm:cxn modelId="{5FBCC613-D8CC-4F9D-9D59-29FF70632BC7}" type="presOf" srcId="{46C22A70-1715-4176-8D88-0FCC3486EBE3}" destId="{76B5DC26-0A22-476D-93BA-C9DFB0822E89}" srcOrd="0" destOrd="0" presId="urn:microsoft.com/office/officeart/2005/8/layout/hierarchy1"/>
    <dgm:cxn modelId="{01AC2E7C-28B7-45DF-8FDE-502925E36C9F}" srcId="{6F0B1151-D9B5-49DA-A03A-599715317F18}" destId="{B6AF66E1-9818-4586-8950-5B210DCDBE5B}" srcOrd="2" destOrd="0" parTransId="{FB29908E-EC0C-4C50-87DD-101DADE76F79}" sibTransId="{6E28A24C-D3F4-4F35-865C-A9B6E750A5F3}"/>
    <dgm:cxn modelId="{944D2CD8-11F7-425C-BD5D-47A66AE06309}" type="presOf" srcId="{734011A3-43A6-4572-BA5C-E3996852800F}" destId="{82C2E3E3-820A-45E4-945F-D70324A29DB4}" srcOrd="0" destOrd="0" presId="urn:microsoft.com/office/officeart/2005/8/layout/hierarchy1"/>
    <dgm:cxn modelId="{C2B5FE0A-B11C-4279-9BDF-1F3E3BC93A13}" srcId="{6F0B1151-D9B5-49DA-A03A-599715317F18}" destId="{734011A3-43A6-4572-BA5C-E3996852800F}" srcOrd="1" destOrd="0" parTransId="{A7C18166-B66E-4EC3-B5EA-C3287F60AAA6}" sibTransId="{CB57B340-9508-42C8-8F21-157A7C3B4C56}"/>
    <dgm:cxn modelId="{03323F1A-246C-4BF8-A5AD-6E0B470F5CFD}" type="presOf" srcId="{FB29908E-EC0C-4C50-87DD-101DADE76F79}" destId="{0C1273C7-DE1C-4832-A9CE-699E00361497}" srcOrd="0" destOrd="0" presId="urn:microsoft.com/office/officeart/2005/8/layout/hierarchy1"/>
    <dgm:cxn modelId="{7AEAEF69-B46E-4277-8B7B-024EAC66E6F7}" srcId="{37F630C8-56CE-49DC-941C-4481C99BC036}" destId="{6F0B1151-D9B5-49DA-A03A-599715317F18}" srcOrd="0" destOrd="0" parTransId="{371A9612-0E4A-4954-9655-5233AF7D213C}" sibTransId="{C5E051FB-4147-45B7-B052-6C7A11917733}"/>
    <dgm:cxn modelId="{800F12AC-0109-4881-B47E-FE15A948D8EC}" type="presOf" srcId="{6F0B1151-D9B5-49DA-A03A-599715317F18}" destId="{31DC3430-23BF-4D99-AFD1-31B1CA49AAE0}" srcOrd="0" destOrd="0" presId="urn:microsoft.com/office/officeart/2005/8/layout/hierarchy1"/>
    <dgm:cxn modelId="{5AE069B7-380C-4688-A0AB-BD9D2D6AF538}" type="presOf" srcId="{37F630C8-56CE-49DC-941C-4481C99BC036}" destId="{88D000D9-CE4B-497D-BCFF-9DD1C12A1D73}" srcOrd="0" destOrd="0" presId="urn:microsoft.com/office/officeart/2005/8/layout/hierarchy1"/>
    <dgm:cxn modelId="{BC8E0D43-ED77-4769-B602-F468B7AE7364}" type="presOf" srcId="{261FE66F-C278-47C0-BF75-62CDDEDB6EB0}" destId="{D2F6922C-7CCF-4263-93C5-AF7CF96AB60E}" srcOrd="0" destOrd="0" presId="urn:microsoft.com/office/officeart/2005/8/layout/hierarchy1"/>
    <dgm:cxn modelId="{8C3EB804-544F-4BA0-A227-A000E9136A47}" type="presOf" srcId="{B6AF66E1-9818-4586-8950-5B210DCDBE5B}" destId="{9040ED9E-556C-45D7-A766-B84723C4D86B}" srcOrd="0" destOrd="0" presId="urn:microsoft.com/office/officeart/2005/8/layout/hierarchy1"/>
    <dgm:cxn modelId="{D93B3BBC-E6A8-45B7-9852-A5D4C68E2F2E}" type="presOf" srcId="{89496684-537E-4C70-829F-26A1F3E336A8}" destId="{2BD7CDA9-5077-4058-96EB-470BC4B80530}" srcOrd="0" destOrd="0" presId="urn:microsoft.com/office/officeart/2005/8/layout/hierarchy1"/>
    <dgm:cxn modelId="{2AD74F9A-C7BE-41D4-9DC1-00A1BC4F009D}" type="presOf" srcId="{A7C18166-B66E-4EC3-B5EA-C3287F60AAA6}" destId="{A0640F90-8C7C-46A2-8127-F5BB03C56B30}" srcOrd="0" destOrd="0" presId="urn:microsoft.com/office/officeart/2005/8/layout/hierarchy1"/>
    <dgm:cxn modelId="{2B31CF3F-3673-4C5D-A0C2-3FED992D3D4C}" type="presParOf" srcId="{88D000D9-CE4B-497D-BCFF-9DD1C12A1D73}" destId="{525C4611-FC86-4E91-9294-CE2722F2DFE4}" srcOrd="0" destOrd="0" presId="urn:microsoft.com/office/officeart/2005/8/layout/hierarchy1"/>
    <dgm:cxn modelId="{BA8DFB39-EA61-4A82-A23D-5BE5195AD390}" type="presParOf" srcId="{525C4611-FC86-4E91-9294-CE2722F2DFE4}" destId="{215C1205-47F7-41C7-9BF2-38D4AFA19AE6}" srcOrd="0" destOrd="0" presId="urn:microsoft.com/office/officeart/2005/8/layout/hierarchy1"/>
    <dgm:cxn modelId="{73BD50A4-87BA-4A8D-9B7B-9BE3DBE967A7}" type="presParOf" srcId="{215C1205-47F7-41C7-9BF2-38D4AFA19AE6}" destId="{09300D99-C1CA-4EC3-9E23-CAEF42C1ED04}" srcOrd="0" destOrd="0" presId="urn:microsoft.com/office/officeart/2005/8/layout/hierarchy1"/>
    <dgm:cxn modelId="{5244DCDD-1D60-42A0-B22E-7AE691DE812E}" type="presParOf" srcId="{215C1205-47F7-41C7-9BF2-38D4AFA19AE6}" destId="{31DC3430-23BF-4D99-AFD1-31B1CA49AAE0}" srcOrd="1" destOrd="0" presId="urn:microsoft.com/office/officeart/2005/8/layout/hierarchy1"/>
    <dgm:cxn modelId="{813575F2-9BA4-4CB2-B165-BE72FBB25F23}" type="presParOf" srcId="{525C4611-FC86-4E91-9294-CE2722F2DFE4}" destId="{DFDA68BC-B1C6-4431-902E-8C25CDB909A3}" srcOrd="1" destOrd="0" presId="urn:microsoft.com/office/officeart/2005/8/layout/hierarchy1"/>
    <dgm:cxn modelId="{B9AACB53-6677-4ABC-BC7D-0657B6C5562C}" type="presParOf" srcId="{DFDA68BC-B1C6-4431-902E-8C25CDB909A3}" destId="{2BD7CDA9-5077-4058-96EB-470BC4B80530}" srcOrd="0" destOrd="0" presId="urn:microsoft.com/office/officeart/2005/8/layout/hierarchy1"/>
    <dgm:cxn modelId="{F4472890-3145-4B4E-81A0-9A2C54933C79}" type="presParOf" srcId="{DFDA68BC-B1C6-4431-902E-8C25CDB909A3}" destId="{CC0A071D-2B87-46FD-9343-9F55F47A4869}" srcOrd="1" destOrd="0" presId="urn:microsoft.com/office/officeart/2005/8/layout/hierarchy1"/>
    <dgm:cxn modelId="{82A30D90-F4D0-455A-A755-82D0D14410BA}" type="presParOf" srcId="{CC0A071D-2B87-46FD-9343-9F55F47A4869}" destId="{1F0E9145-6336-4E96-849E-DE03F5B9AE34}" srcOrd="0" destOrd="0" presId="urn:microsoft.com/office/officeart/2005/8/layout/hierarchy1"/>
    <dgm:cxn modelId="{6AF6B13F-0DB9-4BEB-A18C-E78B6426B64B}" type="presParOf" srcId="{1F0E9145-6336-4E96-849E-DE03F5B9AE34}" destId="{2436E778-03D4-4E5B-8F19-2BFF216A7FCC}" srcOrd="0" destOrd="0" presId="urn:microsoft.com/office/officeart/2005/8/layout/hierarchy1"/>
    <dgm:cxn modelId="{6FEF262A-EF32-48A8-8FAA-548D1344C0BD}" type="presParOf" srcId="{1F0E9145-6336-4E96-849E-DE03F5B9AE34}" destId="{2433A32A-DB77-4F7E-A3AA-0D126CF58F24}" srcOrd="1" destOrd="0" presId="urn:microsoft.com/office/officeart/2005/8/layout/hierarchy1"/>
    <dgm:cxn modelId="{CDD6F4B8-BE24-4C11-9D1C-7294E7062A65}" type="presParOf" srcId="{CC0A071D-2B87-46FD-9343-9F55F47A4869}" destId="{5C8CED73-1C7D-4771-B16F-4DC9AEDFC498}" srcOrd="1" destOrd="0" presId="urn:microsoft.com/office/officeart/2005/8/layout/hierarchy1"/>
    <dgm:cxn modelId="{58C89F2B-D67E-4D5E-93CB-6EFF8E8526C0}" type="presParOf" srcId="{DFDA68BC-B1C6-4431-902E-8C25CDB909A3}" destId="{A0640F90-8C7C-46A2-8127-F5BB03C56B30}" srcOrd="2" destOrd="0" presId="urn:microsoft.com/office/officeart/2005/8/layout/hierarchy1"/>
    <dgm:cxn modelId="{B24155A5-D0D9-4A12-8833-1FDB211CFB88}" type="presParOf" srcId="{DFDA68BC-B1C6-4431-902E-8C25CDB909A3}" destId="{926BB02C-BE33-4C7E-9E03-C342C8ADC59C}" srcOrd="3" destOrd="0" presId="urn:microsoft.com/office/officeart/2005/8/layout/hierarchy1"/>
    <dgm:cxn modelId="{986E619D-EDC2-4AE7-9E5D-5AD42BE184FE}" type="presParOf" srcId="{926BB02C-BE33-4C7E-9E03-C342C8ADC59C}" destId="{5601164F-0BCA-4006-B0A1-6978E258C428}" srcOrd="0" destOrd="0" presId="urn:microsoft.com/office/officeart/2005/8/layout/hierarchy1"/>
    <dgm:cxn modelId="{0520E85D-3B52-4D8B-96EC-48389D95EC8C}" type="presParOf" srcId="{5601164F-0BCA-4006-B0A1-6978E258C428}" destId="{3462EFBF-744E-4AF1-BAAD-7630D6215413}" srcOrd="0" destOrd="0" presId="urn:microsoft.com/office/officeart/2005/8/layout/hierarchy1"/>
    <dgm:cxn modelId="{44968D7A-9151-401D-BD85-0BF34286F426}" type="presParOf" srcId="{5601164F-0BCA-4006-B0A1-6978E258C428}" destId="{82C2E3E3-820A-45E4-945F-D70324A29DB4}" srcOrd="1" destOrd="0" presId="urn:microsoft.com/office/officeart/2005/8/layout/hierarchy1"/>
    <dgm:cxn modelId="{15D7C47B-8094-43A7-8FE5-E5164575421D}" type="presParOf" srcId="{926BB02C-BE33-4C7E-9E03-C342C8ADC59C}" destId="{21987F2A-1261-4A4B-BC44-C78D62475A8B}" srcOrd="1" destOrd="0" presId="urn:microsoft.com/office/officeart/2005/8/layout/hierarchy1"/>
    <dgm:cxn modelId="{BBD51071-F261-4B03-AE65-A964CEE6FB0D}" type="presParOf" srcId="{DFDA68BC-B1C6-4431-902E-8C25CDB909A3}" destId="{0C1273C7-DE1C-4832-A9CE-699E00361497}" srcOrd="4" destOrd="0" presId="urn:microsoft.com/office/officeart/2005/8/layout/hierarchy1"/>
    <dgm:cxn modelId="{60CADC4A-C9C2-4D48-849A-318A2E11F79E}" type="presParOf" srcId="{DFDA68BC-B1C6-4431-902E-8C25CDB909A3}" destId="{716E7733-D14A-4156-937C-3217581D60D7}" srcOrd="5" destOrd="0" presId="urn:microsoft.com/office/officeart/2005/8/layout/hierarchy1"/>
    <dgm:cxn modelId="{E80466BE-5069-45CB-8723-0F433E2E8171}" type="presParOf" srcId="{716E7733-D14A-4156-937C-3217581D60D7}" destId="{55CB3998-A35F-45E6-A039-2D3FAF08A400}" srcOrd="0" destOrd="0" presId="urn:microsoft.com/office/officeart/2005/8/layout/hierarchy1"/>
    <dgm:cxn modelId="{97956FAF-0A72-43BE-B2EC-AF0C9354D214}" type="presParOf" srcId="{55CB3998-A35F-45E6-A039-2D3FAF08A400}" destId="{8B3E5E46-66B4-4846-ACE8-EA69FAA66F5A}" srcOrd="0" destOrd="0" presId="urn:microsoft.com/office/officeart/2005/8/layout/hierarchy1"/>
    <dgm:cxn modelId="{0C599CE5-7D2F-429E-BD80-1AFBB8D6CDFA}" type="presParOf" srcId="{55CB3998-A35F-45E6-A039-2D3FAF08A400}" destId="{9040ED9E-556C-45D7-A766-B84723C4D86B}" srcOrd="1" destOrd="0" presId="urn:microsoft.com/office/officeart/2005/8/layout/hierarchy1"/>
    <dgm:cxn modelId="{1E607A79-239D-453C-B315-3D14C7166D16}" type="presParOf" srcId="{716E7733-D14A-4156-937C-3217581D60D7}" destId="{C58542D5-CCE3-4859-8A95-1E66C29BC270}" srcOrd="1" destOrd="0" presId="urn:microsoft.com/office/officeart/2005/8/layout/hierarchy1"/>
    <dgm:cxn modelId="{E03E4CED-BCF2-4372-85FF-9017FFBA2D54}" type="presParOf" srcId="{DFDA68BC-B1C6-4431-902E-8C25CDB909A3}" destId="{D2F6922C-7CCF-4263-93C5-AF7CF96AB60E}" srcOrd="6" destOrd="0" presId="urn:microsoft.com/office/officeart/2005/8/layout/hierarchy1"/>
    <dgm:cxn modelId="{A28A60BC-D5AE-41E3-9A29-AC923EDD2B1D}" type="presParOf" srcId="{DFDA68BC-B1C6-4431-902E-8C25CDB909A3}" destId="{AFE74B3C-C109-4401-A7F1-3499A0062634}" srcOrd="7" destOrd="0" presId="urn:microsoft.com/office/officeart/2005/8/layout/hierarchy1"/>
    <dgm:cxn modelId="{DD031E11-1A5E-4B43-8B42-DEE515557B6C}" type="presParOf" srcId="{AFE74B3C-C109-4401-A7F1-3499A0062634}" destId="{6F9643A4-7E82-41D3-8522-D71AD1FFF992}" srcOrd="0" destOrd="0" presId="urn:microsoft.com/office/officeart/2005/8/layout/hierarchy1"/>
    <dgm:cxn modelId="{61A96E08-AC92-48DF-80B2-D5497F653EB9}" type="presParOf" srcId="{6F9643A4-7E82-41D3-8522-D71AD1FFF992}" destId="{45A74AD6-4F6B-4AF1-B200-54B36986F4B0}" srcOrd="0" destOrd="0" presId="urn:microsoft.com/office/officeart/2005/8/layout/hierarchy1"/>
    <dgm:cxn modelId="{22361A38-FBA8-4D70-93CE-3770B2E3430F}" type="presParOf" srcId="{6F9643A4-7E82-41D3-8522-D71AD1FFF992}" destId="{76B5DC26-0A22-476D-93BA-C9DFB0822E89}" srcOrd="1" destOrd="0" presId="urn:microsoft.com/office/officeart/2005/8/layout/hierarchy1"/>
    <dgm:cxn modelId="{27D19AEA-E434-4858-A958-D35B2F4E7782}" type="presParOf" srcId="{AFE74B3C-C109-4401-A7F1-3499A0062634}" destId="{92551BFA-ADEC-444D-872D-7FE030A16BF0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CDB-C725-48B9-8EA6-BF259F9BE163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FFF3F-527E-414F-98F4-A74DF3667E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aynburg-perm.r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Охрана труда 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система сохранения жизни и здоровья работников в процессе трудовой деятельности, включающая в себя правовые, социально-экономические, организационно-технические, санитарно-гигиенические, лечебно-профилактические, реабилитационные и иные мероприятия.</a:t>
            </a:r>
          </a:p>
          <a:p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Основная задача охраны труда 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профилактика и предотвращение производственного травматизма, профессиональных заболеваний и минимизация социальных последствий. Другими словами, основная задача охраны труда заключается в том, чтобы обеспечить на каждом рабочем месте социально приемлемый риск.</a:t>
            </a:r>
          </a:p>
          <a:p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Роль охраны 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труда в последние годы существенно возросла, поскольку усилилось внимание на необходимость решения двух важнейших взаимосвязанных задач любой организации – сохранение жизни и здоровья работников в процессе осуществления ими своей трудовой деятельности и обеспечение надежного (безаварийного) функционирования всего производственного процесса в течение длительного периода времени.</a:t>
            </a:r>
          </a:p>
          <a:p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15900" indent="-214313">
              <a:spcBef>
                <a:spcPts val="120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Среди факторов, составляющих угрозу безопасности и здоровью медицинских сестер хочется выделить следующие:</a:t>
            </a:r>
          </a:p>
          <a:p>
            <a:pPr marL="215900" indent="-214313"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опасность инфицирования при работе с биологическими жидкостями;</a:t>
            </a:r>
          </a:p>
          <a:p>
            <a:pPr marL="215900" indent="-214313"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опасность поражения химическими реагентами (дезинфицирующие средства, лекарственные препараты, отходы анестезирующих газов);</a:t>
            </a:r>
          </a:p>
          <a:p>
            <a:pPr marL="215900" indent="-214313"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опасность </a:t>
            </a:r>
            <a:r>
              <a:rPr lang="ru-RU" sz="1200" dirty="0" err="1" smtClean="0">
                <a:solidFill>
                  <a:srgbClr val="FFFFFF"/>
                </a:solidFill>
              </a:rPr>
              <a:t>подвержения</a:t>
            </a:r>
            <a:r>
              <a:rPr lang="ru-RU" sz="1200" dirty="0" smtClean="0">
                <a:solidFill>
                  <a:srgbClr val="FFFFFF"/>
                </a:solidFill>
              </a:rPr>
              <a:t> ионизирующему или радиоактивному излучению; </a:t>
            </a:r>
          </a:p>
          <a:p>
            <a:pPr marL="215900" indent="-214313"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чрезмерные физические нагрузки;</a:t>
            </a:r>
          </a:p>
          <a:p>
            <a:pPr marL="215900" indent="-214313"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стресс;</a:t>
            </a:r>
          </a:p>
          <a:p>
            <a:pPr marL="215900" indent="-214313">
              <a:spcBef>
                <a:spcPts val="1200"/>
              </a:spcBef>
              <a:buSzPct val="45000"/>
              <a:buFont typeface="Wingdings" charset="2"/>
              <a:buChar char="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угроза насилия</a:t>
            </a:r>
            <a:r>
              <a:rPr lang="ru-RU" sz="1200" baseline="0" dirty="0" smtClean="0">
                <a:solidFill>
                  <a:srgbClr val="FFFFFF"/>
                </a:solidFill>
              </a:rPr>
              <a:t> (агрессивное поведение пациентов, или их близких)</a:t>
            </a:r>
            <a:endParaRPr lang="ru-RU" sz="12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Подъем</a:t>
            </a:r>
            <a:r>
              <a:rPr lang="ru-RU" baseline="0" dirty="0" smtClean="0"/>
              <a:t> тяжестей и несоблюдение медицинской эргономики</a:t>
            </a:r>
          </a:p>
          <a:p>
            <a:r>
              <a:rPr lang="ru-RU" baseline="0" dirty="0" smtClean="0"/>
              <a:t>(пребывание в нерациональной, вынужденной рабочей позе)</a:t>
            </a:r>
          </a:p>
          <a:p>
            <a:r>
              <a:rPr lang="ru-RU" baseline="0" dirty="0" smtClean="0"/>
              <a:t>грозит развитием профессиональных заболеваний опорно-двигательной системы и зрения.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Физическая работа по подъёму, передвижению, перемещению пациента – наиболее распространённый источник повреждений опорно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-двигательной системы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у медсестёр и людей, ухаживающих за зависимыми пациентами в больницах и дома</a:t>
            </a:r>
          </a:p>
          <a:p>
            <a:pPr algn="just">
              <a:buFont typeface="Wingdings" pitchFamily="2" charset="2"/>
              <a:buNone/>
            </a:pPr>
            <a:r>
              <a:rPr lang="ru-RU" sz="1400" dirty="0" smtClean="0">
                <a:cs typeface="Times New Roman" pitchFamily="18" charset="0"/>
              </a:rPr>
              <a:t>Физическое усилие может представлять риск, особенно в отношении повреждений опорно-двигательной системы, если усилие: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Слишком интенсивно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Достигается только за счёт скручивающего момента туловища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Возможно в результате внезапного движения груза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400" dirty="0" smtClean="0">
                <a:cs typeface="Times New Roman" pitchFamily="18" charset="0"/>
              </a:rPr>
              <a:t>Производится телом в нестабильном положении</a:t>
            </a:r>
          </a:p>
          <a:p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Характеристики рабочей среды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200" dirty="0" smtClean="0">
                <a:cs typeface="Times New Roman" pitchFamily="18" charset="0"/>
              </a:rPr>
              <a:t>Характеристика рабочей среды может  увеличивать риск, особенно в случае повреждения опорно-двигательной системы, если:</a:t>
            </a:r>
          </a:p>
          <a:p>
            <a:pPr marL="717550" indent="-319088" algn="just">
              <a:buClrTx/>
              <a:buFont typeface="Wingdings" pitchFamily="2" charset="2"/>
              <a:buChar char="ü"/>
              <a:defRPr/>
            </a:pPr>
            <a:r>
              <a:rPr lang="ru-RU" sz="1200" dirty="0" smtClean="0">
                <a:cs typeface="Times New Roman" pitchFamily="18" charset="0"/>
              </a:rPr>
              <a:t>Пол неровный и скользкий</a:t>
            </a:r>
          </a:p>
          <a:p>
            <a:pPr marL="717550" indent="-319088" algn="just">
              <a:buClrTx/>
              <a:buFont typeface="Wingdings" pitchFamily="2" charset="2"/>
              <a:buChar char="ü"/>
              <a:defRPr/>
            </a:pPr>
            <a:r>
              <a:rPr lang="ru-RU" sz="1200" dirty="0" smtClean="0">
                <a:cs typeface="Times New Roman" pitchFamily="18" charset="0"/>
              </a:rPr>
              <a:t>Пол или опора стопы нестабильны</a:t>
            </a:r>
          </a:p>
          <a:p>
            <a:pPr marL="717550" indent="-319088" algn="just">
              <a:buClrTx/>
              <a:buFont typeface="Wingdings" pitchFamily="2" charset="2"/>
              <a:buChar char="ü"/>
              <a:defRPr/>
            </a:pPr>
            <a:r>
              <a:rPr lang="ru-RU" sz="1200" dirty="0" smtClean="0">
                <a:cs typeface="Times New Roman" pitchFamily="18" charset="0"/>
              </a:rPr>
              <a:t>Температура, влажность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Требования к деятельности</a:t>
            </a:r>
          </a:p>
          <a:p>
            <a:pPr algn="just">
              <a:buFont typeface="Wingdings" pitchFamily="2" charset="2"/>
              <a:buNone/>
            </a:pPr>
            <a:r>
              <a:rPr lang="ru-RU" sz="1200" dirty="0" smtClean="0">
                <a:cs typeface="Times New Roman" pitchFamily="18" charset="0"/>
              </a:rPr>
              <a:t>Деятельность может представлять риск, особенно для повреждения опорно-двигательной системы, если: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Частые или продолжительные физические усилия с вовлечением позвоночника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Отдых или восстановительный период недостаточны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Необходимо поднимать или опускать груз на большое расстояние</a:t>
            </a:r>
          </a:p>
          <a:p>
            <a:pPr marL="717550" indent="-319088"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Темп работы определяется процессом и не может изменяться работником.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Профилактика повреждений 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опорно-двигательной системы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при поднятии тяжести</a:t>
            </a:r>
          </a:p>
          <a:p>
            <a:pPr algn="just"/>
            <a:r>
              <a:rPr lang="ru-RU" sz="1200" dirty="0" smtClean="0"/>
              <a:t>вовлекать минимальное количество сегментов позвоночника при физической нагрузке</a:t>
            </a:r>
          </a:p>
          <a:p>
            <a:pPr algn="just"/>
            <a:r>
              <a:rPr lang="ru-RU" sz="1200" dirty="0" smtClean="0"/>
              <a:t>чередовать движения для различных групп мышц</a:t>
            </a:r>
          </a:p>
          <a:p>
            <a:pPr algn="just"/>
            <a:r>
              <a:rPr lang="ru-RU" sz="1200" dirty="0" smtClean="0"/>
              <a:t>избегать резких движений туловищем</a:t>
            </a:r>
          </a:p>
          <a:p>
            <a:pPr algn="just"/>
            <a:r>
              <a:rPr lang="ru-RU" sz="1200" dirty="0" smtClean="0"/>
              <a:t>все движения выполнять в среднем темпе, ритмично</a:t>
            </a:r>
          </a:p>
          <a:p>
            <a:pPr algn="just"/>
            <a:r>
              <a:rPr lang="ru-RU" sz="1200" dirty="0" smtClean="0"/>
              <a:t>поднимать груз не наклоняя туловище вперед, а сгибая ноги в коленных и тазобедренных  суставах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переносить груз не на одной руке, а равномерно распределив его на обе руки и прижимая к себе, или, положив на плечо, сохраняя спину прямой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избегать длительного пребывания в одной и той же позе, особенно с наклоном туловища вперед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Профилактика повреждений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dirty="0" smtClean="0">
                <a:cs typeface="Times New Roman" pitchFamily="18" charset="0"/>
              </a:rPr>
              <a:t>опорно-двигательной системы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при перемещении пациента</a:t>
            </a:r>
            <a:endParaRPr lang="ru-RU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при поднятии или перемещении пациента пользуйтесь вспомогательными средствами или подъемными устройствами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Скользящая простыня </a:t>
            </a:r>
            <a:r>
              <a:rPr lang="ru-RU" sz="1200" b="1" dirty="0" err="1" smtClean="0"/>
              <a:t>трансформер</a:t>
            </a:r>
            <a:r>
              <a:rPr lang="ru-RU" sz="1200" b="1" dirty="0" smtClean="0"/>
              <a:t> для перемещения больного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baseline="0" dirty="0" smtClean="0">
                <a:latin typeface="Times New Roman" pitchFamily="18" charset="0"/>
                <a:cs typeface="Times New Roman" pitchFamily="18" charset="0"/>
              </a:rPr>
              <a:t>Организация охраны 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труда на производстве включает в себя </a:t>
            </a:r>
          </a:p>
          <a:p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-создание соответствующих служб, для решения вопросов охраны труда</a:t>
            </a:r>
          </a:p>
          <a:p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-устранение причин, вызывающих несчастные случаи</a:t>
            </a:r>
          </a:p>
          <a:p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-осуществление постоянного контроля, за соблюдение требований и правил. 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Чтобы улучшить условия труда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нужно прежде всего их оценить и выявить опасности и риски для работника. Подход, основанный на оценке риска, в контексте безопасности на рабочем месте относится к превентивным мерам, принимаемым работодателями для защиты здоровья и благополучия работников от опасностей для окружающей среды. Руководители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несут огромную ответственность за обеспечение безопасности своих сотрудников, поэтому подход, основанный на оценке риска, служит для предотвращения или сведения к минимуму случаев аварий или несчастных случаев.</a:t>
            </a:r>
          </a:p>
          <a:p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 smtClean="0"/>
              <a:t>избегайте вертикального поднятия пациента</a:t>
            </a:r>
          </a:p>
          <a:p>
            <a:pPr algn="just"/>
            <a:r>
              <a:rPr lang="ru-RU" sz="1200" dirty="0" smtClean="0"/>
              <a:t>если передвижением пациента заняты два человека и более, желательно чтобы они были одного роста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Организация рабочего пространства медицинской сестры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Устройство поста медицинской сестры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Правильная биомеханика медицинской сестры в положении сидя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Одежда постовой медицинской сестры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Рабочее место </a:t>
            </a:r>
            <a:b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надо разделить на 3 области: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200" b="1" dirty="0" smtClean="0">
                <a:cs typeface="Times New Roman" pitchFamily="18" charset="0"/>
              </a:rPr>
              <a:t>Ближняя рабочая область - </a:t>
            </a:r>
            <a:r>
              <a:rPr lang="ru-RU" sz="1200" dirty="0" smtClean="0">
                <a:cs typeface="Times New Roman" pitchFamily="18" charset="0"/>
              </a:rPr>
              <a:t>на расстояние от локтя до кисти руки. В этой области расположите только самые необходимые предметы.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200" dirty="0" smtClean="0"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1200" b="1" dirty="0" smtClean="0">
                <a:cs typeface="Times New Roman" pitchFamily="18" charset="0"/>
              </a:rPr>
              <a:t>Средняя рабочая область </a:t>
            </a:r>
            <a:r>
              <a:rPr lang="ru-RU" sz="1200" dirty="0" smtClean="0">
                <a:cs typeface="Times New Roman" pitchFamily="18" charset="0"/>
              </a:rPr>
              <a:t>– в зоне досягаемости руки. В этой области расположите предметы, которыми Вы пользуетесь, но не постоянно.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1200" dirty="0" smtClean="0"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1200" b="1" dirty="0" smtClean="0">
                <a:cs typeface="Times New Roman" pitchFamily="18" charset="0"/>
              </a:rPr>
              <a:t>Дальняя рабочая область </a:t>
            </a:r>
            <a:r>
              <a:rPr lang="ru-RU" sz="1200" dirty="0" smtClean="0">
                <a:cs typeface="Times New Roman" pitchFamily="18" charset="0"/>
              </a:rPr>
              <a:t>– вне зоны досягаемости руки. Используйте это пространство для редко используемых предметов.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Требования к рабочему месту</a:t>
            </a:r>
          </a:p>
          <a:p>
            <a:pPr algn="just"/>
            <a:r>
              <a:rPr lang="ru-RU" sz="1200" dirty="0" smtClean="0"/>
              <a:t>сиденье у стула не должно быть слишком мягким и изогнутым</a:t>
            </a:r>
          </a:p>
          <a:p>
            <a:pPr algn="just"/>
            <a:r>
              <a:rPr lang="ru-RU" sz="1200" dirty="0" smtClean="0"/>
              <a:t>высота сиденья должны равняться длине голени </a:t>
            </a:r>
          </a:p>
          <a:p>
            <a:pPr algn="just"/>
            <a:r>
              <a:rPr lang="ru-RU" sz="1200" dirty="0" smtClean="0"/>
              <a:t>спинка стула должна быть отклонена назад на 3-5⁰</a:t>
            </a:r>
          </a:p>
          <a:p>
            <a:pPr algn="just"/>
            <a:r>
              <a:rPr lang="ru-RU" sz="1200" dirty="0" smtClean="0"/>
              <a:t>высота стола должна соответствовать росту человека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Правильная биомеханика медицинской </a:t>
            </a:r>
            <a:b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сестры в положении сидя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076D0-0087-41F6-AE56-420F7F581FC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Медицинский персонал подвергается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воздействию различных токсических веществ, которые содержатся в моющих 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дезинфицирующих средствах, а так же в лекарственных препаратах. Наиболее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частым побочным действие, является профессиональный дерматит,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раздражение и воспаление кожи различной степени тяжести. Также,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токсические вещества могут вызвать повреждение других органов и систем.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Препараты фармацевтического и токсического действия, могут негативно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воздействовать на органы кроветворения, и пищеварения, на репродуктивную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функцию и на органы дыхания. Часто могут развиваться различные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аллергические реакции, которые могут ухудшаться вплоть до серьезных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осложнений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ПРОФЗАБОЛЕВАНИЯ </a:t>
            </a:r>
            <a:br>
              <a:rPr lang="ru-RU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ТОКСИКО-ХИМИЧЕСКОЙ ЭТИОЛОГИИ</a:t>
            </a:r>
          </a:p>
          <a:p>
            <a:pPr algn="just">
              <a:buNone/>
            </a:pPr>
            <a:r>
              <a:rPr lang="ru-RU" sz="1200" b="1" dirty="0" smtClean="0"/>
              <a:t>Включают в себя следующие группы заболеваний:</a:t>
            </a:r>
          </a:p>
          <a:p>
            <a:pPr lvl="0" algn="just"/>
            <a:r>
              <a:rPr lang="ru-RU" sz="1200" dirty="0" smtClean="0"/>
              <a:t>профессиональный дерматит (воздействие химических веществ);</a:t>
            </a:r>
          </a:p>
          <a:p>
            <a:pPr lvl="0" algn="just"/>
            <a:r>
              <a:rPr lang="ru-RU" sz="1200" dirty="0" smtClean="0"/>
              <a:t>болезни верхних дыхательных путей (поступление в организм химических веществ ингаляционным путем);</a:t>
            </a:r>
          </a:p>
          <a:p>
            <a:pPr lvl="0" algn="just"/>
            <a:r>
              <a:rPr lang="ru-RU" sz="1200" dirty="0" smtClean="0"/>
              <a:t>токсические и токсико-аллергические гепатиты (воздействие средств для наркоза и антибактериальных препаратов);</a:t>
            </a:r>
          </a:p>
          <a:p>
            <a:pPr lvl="0" algn="just"/>
            <a:r>
              <a:rPr lang="ru-RU" sz="1200" dirty="0" smtClean="0"/>
              <a:t>заболевания крови токсико-аллергического генеза (контакт с некоторыми лекарственными препаратами - </a:t>
            </a:r>
            <a:r>
              <a:rPr lang="ru-RU" sz="1200" dirty="0" err="1" smtClean="0"/>
              <a:t>цитостатики</a:t>
            </a:r>
            <a:r>
              <a:rPr lang="ru-RU" sz="1200" dirty="0" smtClean="0"/>
              <a:t>, нестероидные противовоспалительные средства) ;</a:t>
            </a:r>
          </a:p>
          <a:p>
            <a:pPr lvl="0" algn="just"/>
            <a:r>
              <a:rPr lang="ru-RU" sz="1200" dirty="0" smtClean="0"/>
              <a:t>поражения нервной системы токсико-аллергического генеза (воздействие антибактериальных средств и химиотерапевтических средств, применяемых в онкологии, местных анестетиков).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Профилактические меры, уменьшающие воздействие химических веществ</a:t>
            </a:r>
          </a:p>
          <a:p>
            <a:pPr marL="457200" indent="-457200" algn="just">
              <a:buClrTx/>
              <a:buSzPct val="97000"/>
              <a:buFont typeface="+mj-lt"/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Химические вещества можно заменить чистящими веществами и дезинфекцией с помощью высоких </a:t>
            </a:r>
            <a:r>
              <a:rPr lang="en-US" sz="1200" dirty="0" smtClean="0">
                <a:cs typeface="Times New Roman" pitchFamily="18" charset="0"/>
              </a:rPr>
              <a:t>t</a:t>
            </a:r>
            <a:r>
              <a:rPr lang="ru-RU" sz="1200" dirty="0" smtClean="0">
                <a:cs typeface="Times New Roman" pitchFamily="18" charset="0"/>
              </a:rPr>
              <a:t>.</a:t>
            </a:r>
            <a:endParaRPr lang="ru-RU" sz="1200" dirty="0" smtClean="0">
              <a:cs typeface="Times New Roman" pitchFamily="18" charset="0"/>
            </a:endParaRPr>
          </a:p>
          <a:p>
            <a:pPr marL="457200" indent="-457200" algn="just">
              <a:buClrTx/>
              <a:buSzPct val="97000"/>
              <a:buFont typeface="+mj-lt"/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Защитная одежда уменьшает контакт кожи с токсичными веществами. Маски и респираторы обеспечивают определённый уровень защиты от токсичной пыли и аэрозолей.</a:t>
            </a:r>
          </a:p>
          <a:p>
            <a:pPr marL="457200" indent="-457200" algn="just">
              <a:buClrTx/>
              <a:buSzPct val="97000"/>
              <a:buFont typeface="+mj-lt"/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Приготовление дезинфицирующих растворов должно осуществляться в специальных помещениях.</a:t>
            </a:r>
          </a:p>
          <a:p>
            <a:pPr marL="457200" indent="-457200" algn="just">
              <a:buClrTx/>
              <a:buSzPct val="97000"/>
              <a:buFont typeface="+mj-lt"/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Изучать методические рекомендации.</a:t>
            </a:r>
          </a:p>
          <a:p>
            <a:pPr marL="457200" indent="-457200" algn="just">
              <a:buClrTx/>
              <a:buSzPct val="97000"/>
              <a:buFont typeface="+mj-lt"/>
              <a:buAutoNum type="arabicPeriod"/>
            </a:pPr>
            <a:r>
              <a:rPr lang="ru-RU" sz="1200" dirty="0" smtClean="0">
                <a:cs typeface="Times New Roman" pitchFamily="18" charset="0"/>
              </a:rPr>
              <a:t>Следует тщательно ухаживать за кожей рук.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Рекомендации по устранению вредного воздействия ЛС на медсестру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Тщательно мойте и вытирайте руки после работы с ЛС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Никогда не применяйте препараты голыми руками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Не прикасайтесь к таблеткам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Носите защитную одежду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Не разбрызгивайте растворы в воздух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Под влиянием отходов анестезирующих газов возможно развитие: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Онкологических заболеваний;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Заболевание печени;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Заболеваний нервной системы;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Ранее поражение костного мозга;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Заболевание репродуктивной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Одной из основных проблем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охраны труда является неверное понимание того, как «работают» опасности. Многие привыкли полагать, что опасность исходит от человека, т.е. работника. Конечно, человеческий фактор может играть роль в нарушениях инструкций и приводить к несчастным случаям, но именно условия труда оказывают большое влияние на трудовую дисциплину, на качество труда и являются причиной производственного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травматизма и заболеваний.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важно понимать различия между понятиями «опасность» и «профессиональный риск». </a:t>
            </a:r>
            <a:b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Опасность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это потенциальный источник, который может нанести вред жизни и здоровью работника на его рабочем месте. </a:t>
            </a:r>
            <a:b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4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Медперсоналу, ухаживающему за пациентами в послеоперационном периоде, следует помнить: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Пациент выдыхает анестезирующие газы в течение 10 дней.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Беременные медсестры не должны участвовать в уходе.</a:t>
            </a:r>
          </a:p>
          <a:p>
            <a:pPr algn="just">
              <a:buClrTx/>
              <a:buFont typeface="Wingdings" pitchFamily="2" charset="2"/>
              <a:buChar char="ü"/>
            </a:pPr>
            <a:r>
              <a:rPr lang="ru-RU" sz="1200" dirty="0" smtClean="0">
                <a:cs typeface="Times New Roman" pitchFamily="18" charset="0"/>
              </a:rPr>
              <a:t>Выполнять все процедуры максимально быстро, не наклоняясь близко к лицу пациента.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Воздействие физических факторов</a:t>
            </a:r>
          </a:p>
          <a:p>
            <a:pPr algn="just">
              <a:buNone/>
            </a:pPr>
            <a:r>
              <a:rPr lang="ru-RU" sz="1200" b="1" dirty="0" smtClean="0"/>
              <a:t>Вредные производственные факторы физической природы</a:t>
            </a:r>
          </a:p>
          <a:p>
            <a:pPr algn="just"/>
            <a:r>
              <a:rPr lang="ru-RU" sz="1200" dirty="0" smtClean="0"/>
              <a:t>различные виды ионизирующего и неионизирующего излучений (рентгеновское излучение, лазерное излучение, </a:t>
            </a:r>
            <a:r>
              <a:rPr lang="ru-RU" sz="1200" dirty="0" err="1" smtClean="0"/>
              <a:t>СВЧ-излучение</a:t>
            </a:r>
            <a:r>
              <a:rPr lang="ru-RU" sz="1200" dirty="0" smtClean="0"/>
              <a:t>, ультразвук);</a:t>
            </a:r>
          </a:p>
          <a:p>
            <a:pPr algn="just"/>
            <a:r>
              <a:rPr lang="ru-RU" sz="1200" dirty="0" smtClean="0"/>
              <a:t>шум;</a:t>
            </a:r>
          </a:p>
          <a:p>
            <a:pPr algn="just"/>
            <a:r>
              <a:rPr lang="ru-RU" sz="1200" dirty="0" smtClean="0"/>
              <a:t>вибрация.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200" b="1" dirty="0" smtClean="0"/>
              <a:t>Источники излучения в ЛПО:</a:t>
            </a:r>
          </a:p>
          <a:p>
            <a:pPr algn="just"/>
            <a:r>
              <a:rPr lang="ru-RU" sz="1100" dirty="0" smtClean="0"/>
              <a:t>Аппараты (рентгеновские, сканеры, электронные микроскопы)</a:t>
            </a:r>
          </a:p>
          <a:p>
            <a:pPr algn="just"/>
            <a:r>
              <a:rPr lang="ru-RU" sz="1100" dirty="0" smtClean="0"/>
              <a:t>Радиоактивные изотопы</a:t>
            </a:r>
          </a:p>
          <a:p>
            <a:pPr algn="just"/>
            <a:r>
              <a:rPr lang="ru-RU" sz="1100" dirty="0" smtClean="0"/>
              <a:t>Радиоактивные выделения пациентов (моча, фекалии, рвотные массы)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Профилактика неблагоприятного воздействия облучения</a:t>
            </a:r>
          </a:p>
          <a:p>
            <a:pPr algn="just"/>
            <a:r>
              <a:rPr lang="ru-RU" sz="1200" dirty="0" smtClean="0"/>
              <a:t>необходимо использовать средства индивидуальной защиты </a:t>
            </a:r>
            <a:r>
              <a:rPr lang="ru-RU" sz="1100" dirty="0" smtClean="0"/>
              <a:t>(специальные перчатки, экраны, свинцовый фартук и пр.)</a:t>
            </a:r>
          </a:p>
          <a:p>
            <a:pPr algn="just"/>
            <a:r>
              <a:rPr lang="ru-RU" sz="1200" dirty="0" smtClean="0"/>
              <a:t>большое внимание следует уделять устранению возможных источников отражения лазерного излучения или рассеивания (защитные поглощающие фильтры). </a:t>
            </a:r>
          </a:p>
          <a:p>
            <a:pPr algn="just"/>
            <a:r>
              <a:rPr lang="ru-RU" sz="1200" dirty="0" smtClean="0"/>
              <a:t>лечебно-оздоровительные мероприятия: лечебная физическая культура (ЛФК), прием витаминов.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биологическим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факторам риска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относятся опасность заражения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медработников внутрибольничной инфекцией. Для предотвращения этого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инфицирования, нужно обязательно соблюдать противоэпидемический режим 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дезинфекционные мероприятия в ЛПУ. Это позволит сохранить здоровье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медицинским работникам, особенно тем, кто работает в операционных 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перевязочных, манипуляционных и лабораториях, а так же в приемных и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инфекционных отделениях.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Профилактика инфекционного заражения</a:t>
            </a:r>
          </a:p>
          <a:p>
            <a:pPr algn="just"/>
            <a:r>
              <a:rPr lang="ru-RU" sz="1200" dirty="0" smtClean="0"/>
              <a:t>информированность медицинских работников о мерах предосторожности</a:t>
            </a:r>
          </a:p>
          <a:p>
            <a:pPr algn="just"/>
            <a:r>
              <a:rPr lang="ru-RU" sz="1200" dirty="0" smtClean="0"/>
              <a:t>использование индивидуальных средств защиты;</a:t>
            </a:r>
          </a:p>
          <a:p>
            <a:pPr algn="just"/>
            <a:r>
              <a:rPr lang="ru-RU" sz="1200" dirty="0" smtClean="0"/>
              <a:t>правильное обращение с острыми колющими и режущими инструментами;</a:t>
            </a:r>
          </a:p>
          <a:p>
            <a:pPr algn="just"/>
            <a:r>
              <a:rPr lang="ru-RU" sz="1200" dirty="0" smtClean="0"/>
              <a:t>проведение дезинфекции и стерилизации медицинского инструментария многократного использования в строгом соответствии с действующими инструкциями и рекомендациями;</a:t>
            </a:r>
          </a:p>
          <a:p>
            <a:pPr algn="just"/>
            <a:r>
              <a:rPr lang="ru-RU" sz="1200" dirty="0" smtClean="0"/>
              <a:t>предпочтительное использование безопасного (</a:t>
            </a:r>
            <a:r>
              <a:rPr lang="ru-RU" sz="1200" dirty="0" err="1" smtClean="0"/>
              <a:t>атравматического</a:t>
            </a:r>
            <a:r>
              <a:rPr lang="ru-RU" sz="1200" dirty="0" smtClean="0"/>
              <a:t>) инструментария, замена травматических технологий на </a:t>
            </a:r>
            <a:r>
              <a:rPr lang="ru-RU" sz="1200" dirty="0" err="1" smtClean="0"/>
              <a:t>атравматические</a:t>
            </a:r>
            <a:r>
              <a:rPr lang="ru-RU" sz="1200" dirty="0" smtClean="0"/>
              <a:t> (лазерные инструменты, клей и пр.); </a:t>
            </a:r>
          </a:p>
          <a:p>
            <a:pPr algn="just"/>
            <a:r>
              <a:rPr lang="ru-RU" sz="1200" dirty="0" err="1" smtClean="0"/>
              <a:t>вакцинопрофилактика</a:t>
            </a:r>
            <a:r>
              <a:rPr lang="ru-RU" sz="1200" dirty="0" smtClean="0"/>
              <a:t>, </a:t>
            </a:r>
            <a:r>
              <a:rPr lang="ru-RU" sz="1100" dirty="0" smtClean="0"/>
              <a:t>применение интерферона и других противовирусных препаратов 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предупреждения воздействия вредных производственных факторов 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поддержания безопасности в работе, медицинские работники должны знать и уметь использовать средства индивидуальной защиты и приемы безопасных методов выполнения работ.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Риск-ориентированный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 в обеспечении работников СИЗ помогает организовать эффективную и комплексную защиту сотрудников от вредных факторов и опасностей.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Новый подход в обеспечении работников СИЗ основывается на выявленных опасностях и оценке уровней профессиональных рисков, что позволяет перейти от «списочного» подхода предоставления СИЗ работникам, который зачастую избыточен, на «адресный», где защита работника определяется на основе его трудовых функций, применяемого оборудования, материалов и фактических условий труда.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Перечень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СИЗ предоставляемых сотруднику определяется исходя из выполняемых работ, а не исходя из занимаемой должности.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Именно поэтому новый подход называют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риск-ориентированным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поможет организовать эффективную и комплексную защиту работников от вредных факторов и опасностей, а также оптимизировать затраты на закупку СИЗ.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D25280E-C317-4309-922D-2FE79D05BFBD}" type="slidenum">
              <a:rPr lang="ru-RU"/>
              <a:pPr/>
              <a:t>38</a:t>
            </a:fld>
            <a:endParaRPr lang="ru-RU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 С началом действия 426 Федерального закона, проведение специальной оценки условий труда на рабочих местах медицинских работников с сохранением имеющихся льгот и компенсаций стало проблематично. С одной стороны во исполнение требований ст.212 Трудового кодекса и ст.4  426 Федерального закона работодатель обязан  провести  специальную оценку на всех рабочих местах, с другой стороны не все  методики проведения спецоценки были доработаны.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CCFF"/>
                </a:solidFill>
              </a:rPr>
              <a:t>Медицинская сестра, соблюдающая все основные требования техники безопасности при работе с химическими факторами, биологическими жидкостями, источниками облучения и </a:t>
            </a:r>
            <a:r>
              <a:rPr lang="ru-RU" sz="1200" dirty="0" err="1" smtClean="0">
                <a:solidFill>
                  <a:srgbClr val="00CCFF"/>
                </a:solidFill>
              </a:rPr>
              <a:t>тд</a:t>
            </a:r>
            <a:r>
              <a:rPr lang="ru-RU" sz="1200" dirty="0" smtClean="0">
                <a:solidFill>
                  <a:srgbClr val="00CCFF"/>
                </a:solidFill>
              </a:rPr>
              <a:t>., умеющая правильно распределить физические нагрузки, а также справляться со стрессом, защищает себя от развития профессиональных заболеваний, синдрома «сгорания», отличается трудоспособностью, а ее работа — повышенной эффективностью.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Главная цель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риск-ориентированного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подхода в области охраны труда и безопасности производства – стимулирование устойчивого добросовестного поведения работодателей по обеспечению соблюдения ими обязательных требований трудового законодательства, применению конкретных мер по улучшению условий труда работников, проведению специальной оценки условий труда и внедрению системы внутреннего контроля.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этой связи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риск-ориентированный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 в сфере охраны труда и безопасности производства приобретает все большую актуальность, так как направлен на снижение риска причинения вреда двум охраняемым законом ценностям в сфере труда: это жизнь и здоровье работников и иные права, и законные интересы работников, то есть первый риск – это вопросы охраны труда, второй – остальные институты трудового права, заработная плата, трудовые отношения, режим труда и отдыха и т.д.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Профессиональный риск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же – это вероятность нанесения вреда жизни и здоровью работника с учетом возможной тяжести их повреждения. </a:t>
            </a:r>
            <a:b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Другими словами, профессиональный риск – это мера опасности, и выражается она в виде уровня </a:t>
            </a:r>
            <a:r>
              <a:rPr lang="ru-RU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профриска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– низкого, среднего или высокого. </a:t>
            </a:r>
            <a:b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Опасности мы выявляем, а профессиональные риски – оцениваем.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задача Выявить опасность, оценить ее возможность, найти способ защиты от нее.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риск-ориентированный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подход в обеспечении охраны труда медицинских работников - мы защищаем работника, а не профессию!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Риск-ориентированный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подход основан на принятии решений, учитывающих степень риска. Риск показывает возможность воздействия опасности на человека и вред.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Существует так называемая «Пирамида рисков», которую создал российский ученый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3"/>
              </a:rPr>
              <a:t> Г.З.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Файнбург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 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Основание этой пирамиды—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вредные и опасные производственные факторы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с выявления которых и нужно начинать любую деятельность в сфере охраны труда. 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Затем—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риск воздействия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риск повреждения здоровья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На вершине пирамиды—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профессиональные риски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то есть риск утратить трудоспособность или жизнь из-за  повреждения здоровья. 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Если взглянуть на это через пример конкретного производства, то получится вполне ясная картина. Например,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медицинская сестра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В отделении, кроме всех прочих имеется такой </a:t>
            </a:r>
            <a:r>
              <a:rPr lang="ru-RU" sz="1200" b="0" u="sng" dirty="0" smtClean="0">
                <a:latin typeface="Times New Roman" pitchFamily="18" charset="0"/>
                <a:cs typeface="Times New Roman" pitchFamily="18" charset="0"/>
              </a:rPr>
              <a:t>вредный фактор как повышенная</a:t>
            </a:r>
            <a:r>
              <a:rPr lang="ru-RU" sz="1200" b="0" u="sng" baseline="0" dirty="0" smtClean="0">
                <a:latin typeface="Times New Roman" pitchFamily="18" charset="0"/>
                <a:cs typeface="Times New Roman" pitchFamily="18" charset="0"/>
              </a:rPr>
              <a:t> инфекционная зараженность</a:t>
            </a:r>
            <a:r>
              <a:rPr lang="ru-RU" sz="1200" b="0" u="sng" dirty="0" smtClean="0">
                <a:latin typeface="Times New Roman" pitchFamily="18" charset="0"/>
                <a:cs typeface="Times New Roman" pitchFamily="18" charset="0"/>
              </a:rPr>
              <a:t> воздуха рабочей зоны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u="sng" dirty="0" smtClean="0">
                <a:latin typeface="Times New Roman" pitchFamily="18" charset="0"/>
                <a:cs typeface="Times New Roman" pitchFamily="18" charset="0"/>
              </a:rPr>
              <a:t>риск воздействия 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данного фактора на работника увеличится, если он не использует  СИЗ, соответственно увеличится и </a:t>
            </a:r>
            <a:r>
              <a:rPr lang="ru-RU" sz="1200" b="0" u="sng" dirty="0" smtClean="0">
                <a:latin typeface="Times New Roman" pitchFamily="18" charset="0"/>
                <a:cs typeface="Times New Roman" pitchFamily="18" charset="0"/>
              </a:rPr>
              <a:t>риск повреждения здоровья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и приобретение профессионального заболевания. Что в свою очередь без надлежащего лечения может привести к осложнениям и профессиональному риску, инвалидности, утрате</a:t>
            </a:r>
            <a:r>
              <a:rPr lang="ru-RU" sz="1200" b="0" baseline="0" dirty="0" smtClean="0">
                <a:latin typeface="Times New Roman" pitchFamily="18" charset="0"/>
                <a:cs typeface="Times New Roman" pitchFamily="18" charset="0"/>
              </a:rPr>
              <a:t> трудоспособности или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летальному исходу. 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Но сама суть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риск-ориентированного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подхода основана именно на предотвращении трагедии на стадии зарождения. 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Чтобы уменьшить возможность так называемого «неблагоприятного события», которое и приводит к несчастным случаям и травмам, нужно создать благоприятные условия для работника и наладить технологический процесс.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Первая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самая важная организационная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мера защиты  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сотрудников– обучение работников безопасным приемам труда, освоение ими инструкций по безопасному выполнению работ и т.п. При этом руководители должны обучаться приемам управления безопасным выполнением работ работающими, уметь организовывать безопасное выполнение работ.</a:t>
            </a:r>
          </a:p>
          <a:p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Вторая мера</a:t>
            </a:r>
            <a:r>
              <a:rPr lang="ru-RU" sz="14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 разработка инструкций, технологических регламентов, создание правильных безопасных «организационных макетов» выполнения работ,</a:t>
            </a:r>
            <a:r>
              <a:rPr lang="ru-RU" sz="14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приказов, стандартов операционных процедур.</a:t>
            </a:r>
            <a:endParaRPr lang="ru-RU" sz="14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Для защиты медицинского персонала разработаны целенаправленные инструкции по охране труда, которыми обеспечивается каждое рабочее место. Выполнение требований инструкций медицинскими</a:t>
            </a:r>
            <a:r>
              <a:rPr lang="ru-RU" sz="1200" baseline="0" dirty="0" smtClean="0">
                <a:solidFill>
                  <a:srgbClr val="FFFFFF"/>
                </a:solidFill>
              </a:rPr>
              <a:t> работниками</a:t>
            </a:r>
            <a:r>
              <a:rPr lang="ru-RU" sz="1200" dirty="0" smtClean="0">
                <a:solidFill>
                  <a:srgbClr val="FFFFFF"/>
                </a:solidFill>
              </a:rPr>
              <a:t> призвано обеспечить безопасность выполнения работ, снизить риск получения профессиональных заболеваний.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Поэтому</a:t>
            </a:r>
            <a:r>
              <a:rPr lang="ru-RU" sz="1200" baseline="0" dirty="0" smtClean="0">
                <a:solidFill>
                  <a:srgbClr val="FFFFFF"/>
                </a:solidFill>
              </a:rPr>
              <a:t> каждый работник обязан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FFFFFF"/>
                </a:solidFill>
              </a:rPr>
              <a:t>-Соблюдать требования охраны труда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FFFFFF"/>
                </a:solidFill>
              </a:rPr>
              <a:t>-Правильно применять средства индивидуальной защиты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FFFFFF"/>
                </a:solidFill>
              </a:rPr>
              <a:t>-Проходить медицинские осмотры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FFFFFF"/>
                </a:solidFill>
              </a:rPr>
              <a:t>-Проходить обучение, инструктажи, стажировку, проверку знаний на рабочем месте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solidFill>
                  <a:srgbClr val="FFFFFF"/>
                </a:solidFill>
              </a:rPr>
              <a:t>-Оповещать непосредственного руководителя о любой ситуации, угрожающей жизни и здоровью.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rgbClr val="FFFFFF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Соблюдение требований охраны труда на рабочем  месте медицинским</a:t>
            </a:r>
            <a:r>
              <a:rPr lang="ru-RU" sz="1200" baseline="0" dirty="0" smtClean="0">
                <a:solidFill>
                  <a:srgbClr val="FFFFFF"/>
                </a:solidFill>
              </a:rPr>
              <a:t> сотрудником</a:t>
            </a:r>
            <a:r>
              <a:rPr lang="ru-RU" sz="1200" dirty="0" smtClean="0">
                <a:solidFill>
                  <a:srgbClr val="FFFFFF"/>
                </a:solidFill>
              </a:rPr>
              <a:t>,  является неотъемлемой частью</a:t>
            </a:r>
            <a:r>
              <a:rPr lang="ru-RU" sz="1200" baseline="0" dirty="0" smtClean="0">
                <a:solidFill>
                  <a:srgbClr val="FFFFFF"/>
                </a:solidFill>
              </a:rPr>
              <a:t> его</a:t>
            </a:r>
            <a:r>
              <a:rPr lang="ru-RU" sz="1200" dirty="0" smtClean="0">
                <a:solidFill>
                  <a:srgbClr val="FFFFFF"/>
                </a:solidFill>
              </a:rPr>
              <a:t> профессиональной деятельности.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FFFF"/>
                </a:solidFill>
              </a:rPr>
              <a:t>Являясь участником лечебно-диагностического процесса и осуществляя обширный комплекс лечебных мероприятий медицинские</a:t>
            </a:r>
            <a:r>
              <a:rPr lang="ru-RU" sz="1200" baseline="0" dirty="0" smtClean="0">
                <a:solidFill>
                  <a:srgbClr val="FFFFFF"/>
                </a:solidFill>
              </a:rPr>
              <a:t> работники</a:t>
            </a:r>
            <a:r>
              <a:rPr lang="ru-RU" sz="1200" dirty="0" smtClean="0">
                <a:solidFill>
                  <a:srgbClr val="FFFFFF"/>
                </a:solidFill>
              </a:rPr>
              <a:t> подвергаются воздействию неблагоприятных химических, биологических, </a:t>
            </a:r>
            <a:r>
              <a:rPr lang="ru-RU" sz="1200" dirty="0" err="1" smtClean="0">
                <a:solidFill>
                  <a:srgbClr val="FFFFFF"/>
                </a:solidFill>
              </a:rPr>
              <a:t>психо</a:t>
            </a:r>
            <a:r>
              <a:rPr lang="ru-RU" sz="1200" dirty="0" smtClean="0">
                <a:solidFill>
                  <a:srgbClr val="FFFFFF"/>
                </a:solidFill>
              </a:rPr>
              <a:t> - эмоциональных и физических факторов, которые могут привести к получению травм, профзаболевания, потери трудоспособности и нанести серьезный вред здоровью.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Для предупреждения воздействия вредных производственных факторов и поддержания безопасности в работе, медицинские</a:t>
            </a:r>
            <a:r>
              <a:rPr lang="ru-RU" sz="1200" baseline="0" dirty="0" smtClean="0">
                <a:solidFill>
                  <a:srgbClr val="FFFFFF"/>
                </a:solidFill>
              </a:rPr>
              <a:t> работники</a:t>
            </a:r>
            <a:r>
              <a:rPr lang="ru-RU" sz="1200" dirty="0" smtClean="0">
                <a:solidFill>
                  <a:srgbClr val="FFFFFF"/>
                </a:solidFill>
              </a:rPr>
              <a:t> должны знать и уметь использовать средства индивидуальной защиты и приемы безопасных методов выполнения работ.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rgbClr val="FFFFFF"/>
                </a:solidFill>
              </a:rPr>
              <a:t>Актуальность данной темы обусловлена тем, что проблема улучшения условий труда и повышения безопасности работы медицинского персонала - одна из самых значимых, так как напрямую влияет не только на здоровье самих медицинских работников, но и на качество оказания медицинской помощи в целом и, как следствие, на здоровье пациентов.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FFF3F-527E-414F-98F4-A74DF3667EB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371477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РИСК-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ОРИЕНТИРОВАННЫЙ 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ПОДХОД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В ОБЕСПЕЧЕНИИ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ОХРАНЫ ТРУДА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МЕДИЦИНСКИХ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РАБОТНИКОВ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143512"/>
            <a:ext cx="8229600" cy="13112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333399"/>
                </a:solidFill>
              </a:rPr>
              <a:t>Лыкова Екатерина Викторовна, </a:t>
            </a:r>
          </a:p>
          <a:p>
            <a:pPr>
              <a:buNone/>
            </a:pPr>
            <a:r>
              <a:rPr lang="ru-RU" b="1" dirty="0" smtClean="0">
                <a:solidFill>
                  <a:srgbClr val="333399"/>
                </a:solidFill>
              </a:rPr>
              <a:t>старшая медицинская сестра </a:t>
            </a:r>
          </a:p>
          <a:p>
            <a:pPr>
              <a:buNone/>
            </a:pPr>
            <a:r>
              <a:rPr lang="ru-RU" b="1" dirty="0" smtClean="0">
                <a:solidFill>
                  <a:srgbClr val="333399"/>
                </a:solidFill>
              </a:rPr>
              <a:t>отделения анестезиологии-реанимации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333399"/>
                </a:solidFill>
              </a:rPr>
              <a:t>ГБУЗ «СОКБ им.В.Д. </a:t>
            </a:r>
            <a:r>
              <a:rPr lang="ru-RU" b="1" dirty="0" err="1" smtClean="0">
                <a:solidFill>
                  <a:srgbClr val="333399"/>
                </a:solidFill>
              </a:rPr>
              <a:t>Середавина</a:t>
            </a:r>
            <a:r>
              <a:rPr lang="ru-RU" b="1" dirty="0" smtClean="0">
                <a:solidFill>
                  <a:srgbClr val="333399"/>
                </a:solidFill>
              </a:rPr>
              <a:t>» г.Самара</a:t>
            </a:r>
            <a:endParaRPr lang="ru-RU" b="1" dirty="0">
              <a:solidFill>
                <a:srgbClr val="333399"/>
              </a:solidFill>
            </a:endParaRPr>
          </a:p>
        </p:txBody>
      </p:sp>
      <p:pic>
        <p:nvPicPr>
          <p:cNvPr id="4" name="Рисунок 3" descr="Без им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0"/>
            <a:ext cx="2857488" cy="1677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Безопасность труда медицинской сестры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07209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/>
              <a:t>к работе в качестве медсестры допускаются лица, прошедшие медицинскую комиссию и инструктаж по охране труда на рабочем месте;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/>
              <a:t>медсестра должна быть обеспечена спецодеждой, СИЗ согласно типовых норм бесплатной выдачи спецодежды и </a:t>
            </a:r>
            <a:r>
              <a:rPr lang="ru-RU" sz="1800" b="1" dirty="0" err="1" smtClean="0"/>
              <a:t>спецобуви</a:t>
            </a:r>
            <a:r>
              <a:rPr lang="ru-RU" sz="1800" b="1" dirty="0" smtClean="0"/>
              <a:t>;, использовать по назначению и бережно относиться к выданным СИЗ;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/>
              <a:t>медсестра обязана соблюдать: </a:t>
            </a:r>
          </a:p>
          <a:p>
            <a:pPr>
              <a:buClr>
                <a:schemeClr val="tx1"/>
              </a:buClr>
              <a:buNone/>
            </a:pPr>
            <a:r>
              <a:rPr lang="ru-RU" sz="1800" b="1" dirty="0" smtClean="0"/>
              <a:t>      -правила </a:t>
            </a:r>
            <a:r>
              <a:rPr lang="ru-RU" sz="1800" b="1" dirty="0" smtClean="0"/>
              <a:t>внутреннего распорядка</a:t>
            </a:r>
          </a:p>
          <a:p>
            <a:pPr>
              <a:buClr>
                <a:schemeClr val="tx1"/>
              </a:buClr>
              <a:buNone/>
            </a:pPr>
            <a:r>
              <a:rPr lang="ru-RU" sz="1800" b="1" dirty="0" smtClean="0"/>
              <a:t>      -правила </a:t>
            </a:r>
            <a:r>
              <a:rPr lang="ru-RU" sz="1800" b="1" dirty="0" smtClean="0"/>
              <a:t>пожарной безопасности</a:t>
            </a:r>
          </a:p>
          <a:p>
            <a:pPr>
              <a:buClr>
                <a:schemeClr val="tx1"/>
              </a:buClr>
              <a:buNone/>
            </a:pPr>
            <a:r>
              <a:rPr lang="ru-RU" sz="1800" b="1" dirty="0" smtClean="0"/>
              <a:t>      -режим </a:t>
            </a:r>
            <a:r>
              <a:rPr lang="ru-RU" sz="1800" b="1" dirty="0" smtClean="0"/>
              <a:t>труда и отдыха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/>
              <a:t>при работе на медсестру возможно воздействие следующих </a:t>
            </a:r>
            <a:r>
              <a:rPr lang="ru-RU" sz="1800" b="1" dirty="0" smtClean="0"/>
              <a:t>-опасных </a:t>
            </a:r>
            <a:r>
              <a:rPr lang="ru-RU" sz="1800" b="1" dirty="0" smtClean="0"/>
              <a:t>факторов:</a:t>
            </a:r>
          </a:p>
          <a:p>
            <a:pPr>
              <a:buClr>
                <a:schemeClr val="tx1"/>
              </a:buClr>
              <a:buNone/>
            </a:pPr>
            <a:r>
              <a:rPr lang="ru-RU" sz="1800" b="1" dirty="0" smtClean="0"/>
              <a:t>      -термические </a:t>
            </a:r>
            <a:r>
              <a:rPr lang="ru-RU" sz="1800" b="1" dirty="0" smtClean="0"/>
              <a:t>ожоги </a:t>
            </a:r>
          </a:p>
          <a:p>
            <a:pPr>
              <a:buClr>
                <a:schemeClr val="tx1"/>
              </a:buClr>
              <a:buNone/>
            </a:pPr>
            <a:r>
              <a:rPr lang="ru-RU" sz="1800" b="1" dirty="0" smtClean="0"/>
              <a:t>      -химические </a:t>
            </a:r>
            <a:r>
              <a:rPr lang="ru-RU" sz="1800" b="1" dirty="0" smtClean="0"/>
              <a:t>ожоги</a:t>
            </a:r>
          </a:p>
          <a:p>
            <a:pPr>
              <a:buClr>
                <a:schemeClr val="tx1"/>
              </a:buClr>
              <a:buNone/>
            </a:pPr>
            <a:r>
              <a:rPr lang="ru-RU" sz="1800" b="1" dirty="0" smtClean="0"/>
              <a:t>     - порезы </a:t>
            </a:r>
            <a:r>
              <a:rPr lang="ru-RU" sz="1800" b="1" dirty="0" smtClean="0"/>
              <a:t>рук</a:t>
            </a:r>
          </a:p>
          <a:p>
            <a:pPr>
              <a:buClr>
                <a:schemeClr val="tx1"/>
              </a:buClr>
              <a:buSzPct val="150000"/>
              <a:buFont typeface="Arial" pitchFamily="34" charset="0"/>
              <a:buChar char="•"/>
            </a:pPr>
            <a:r>
              <a:rPr lang="ru-RU" sz="1800" b="1" dirty="0" smtClean="0"/>
              <a:t>медицинская сестра должна соблюдать правила личной гигиены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ru-RU" sz="1600" b="1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Вредные группы факторов,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влияющие на здоровье медсестры</a:t>
            </a:r>
            <a:endParaRPr lang="ru-RU" sz="32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https://encrypted-tbn1.gstatic.com/images?q=tbn:ANd9GcSg8bD500RVRTEnEUUzSvkrXPeRIQcyjwFDUcZPrZ7DvLW66jhWS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2928934"/>
            <a:ext cx="112221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effectLst/>
              </a:rPr>
              <a:t>ПРОФЗАБОЛЕВАНИЯ ОТ ПЕРЕНАПРЯЖЕНИЯ ОТДЕЛЬНЫХ ОРГАНОВ И СИСТЕМ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К развитию данной категории ПЗ приводит: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пребывание в нерациональной рабочей позе (отоларингологи, стоматологи);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пребывание в вынужденной рабочей позе (хирурги, операционные медсестры);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перемещение тяжестей (пациентов, аппаратуры, каталок и т.д.).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14346" y="1357298"/>
            <a:ext cx="3357563" cy="32321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Вредные физические нагрузки </a:t>
            </a:r>
            <a:b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на </a:t>
            </a:r>
            <a:b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организм медсестры</a:t>
            </a:r>
            <a:endParaRPr lang="ru-RU" sz="3200" dirty="0">
              <a:effectLst/>
            </a:endParaRPr>
          </a:p>
        </p:txBody>
      </p:sp>
      <p:pic>
        <p:nvPicPr>
          <p:cNvPr id="79874" name="Picture 2" descr="http://zabota-market.ru/published/publicdata/DZABOTA/attachments/SC/products_pictures/9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28"/>
            <a:ext cx="5715020" cy="6229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Характеристики рабочей среды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429000"/>
            <a:ext cx="5643570" cy="292895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endParaRPr lang="ru-RU" sz="2400" b="1" dirty="0" smtClean="0">
              <a:cs typeface="Times New Roman" pitchFamily="18" charset="0"/>
            </a:endParaRP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ru-RU" sz="2400" b="1" dirty="0" smtClean="0">
                <a:cs typeface="Times New Roman" pitchFamily="18" charset="0"/>
              </a:rPr>
              <a:t>пол неровный и скользкий;</a:t>
            </a: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ru-RU" sz="2400" b="1" dirty="0" smtClean="0">
                <a:cs typeface="Times New Roman" pitchFamily="18" charset="0"/>
              </a:rPr>
              <a:t>пол или опора стопы нестабильны;</a:t>
            </a: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  <a:defRPr/>
            </a:pPr>
            <a:r>
              <a:rPr lang="ru-RU" sz="2400" b="1" dirty="0" smtClean="0">
                <a:cs typeface="Times New Roman" pitchFamily="18" charset="0"/>
              </a:rPr>
              <a:t>температура, влажность окружающей среды.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84994" name="Picture 2" descr="http://skolzko.net/wp-content/uploads/2013/05/WetFloorSign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829110" cy="26431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85736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Характеристика рабочей среды может  увеличивать риск, особенно в случае повреждения опорно-двигательной системы, </a:t>
            </a:r>
          </a:p>
          <a:p>
            <a:r>
              <a:rPr lang="ru-RU" sz="2400" b="1" dirty="0" smtClean="0">
                <a:cs typeface="Times New Roman" pitchFamily="18" charset="0"/>
              </a:rPr>
              <a:t>если: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Требования к деятельности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600" dirty="0" smtClean="0">
                <a:cs typeface="Times New Roman" pitchFamily="18" charset="0"/>
              </a:rPr>
              <a:t>	</a:t>
            </a:r>
            <a:r>
              <a:rPr lang="ru-RU" sz="2400" b="1" dirty="0" smtClean="0">
                <a:cs typeface="Times New Roman" pitchFamily="18" charset="0"/>
              </a:rPr>
              <a:t>Деятельность может представлять риск, особенно для повреждения опорно-двигательной системы, если:</a:t>
            </a: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частые или продолжительные физические усилия с вовлечением позвоночника;</a:t>
            </a: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отдых или восстановительный период недостаточны;</a:t>
            </a: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необходимо поднимать или опускать груз на большое расстояние;</a:t>
            </a:r>
          </a:p>
          <a:p>
            <a:pPr marL="717550" indent="-319088"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темп работы определяется процессом и не может изменяться работником.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повреждений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опорно-двигательной системы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при поднятии тяжести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вовлекать минимальное количество сегментов позвоночника при физической нагрузке;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чередовать движения для различных групп мышц;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избегать резких движений туловищем;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все движения выполнять в среднем темпе, ритмично;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000" b="1" dirty="0" smtClean="0"/>
              <a:t>поднимать груз не наклоняя туловище вперед, а сгибая ноги в коленных и тазобедренных  суставах.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7348" name="Picture 4" descr="http://osteoxondroza-net.ru/res/file/source/comp/3/38/33/nagruzka-osteohondroz-2.png"/>
          <p:cNvPicPr>
            <a:picLocks noChangeAspect="1" noChangeArrowheads="1"/>
          </p:cNvPicPr>
          <p:nvPr/>
        </p:nvPicPr>
        <p:blipFill>
          <a:blip r:embed="rId3" cstate="print"/>
          <a:srcRect t="15873" r="79080"/>
          <a:stretch>
            <a:fillRect/>
          </a:stretch>
        </p:blipFill>
        <p:spPr bwMode="auto">
          <a:xfrm>
            <a:off x="785786" y="4357694"/>
            <a:ext cx="2928958" cy="2299755"/>
          </a:xfrm>
          <a:prstGeom prst="rect">
            <a:avLst/>
          </a:prstGeom>
          <a:noFill/>
        </p:spPr>
      </p:pic>
      <p:pic>
        <p:nvPicPr>
          <p:cNvPr id="57350" name="Picture 6" descr="http://osteoxondroza-net.ru/res/file/source/comp/3/38/33/nagruzka-osteohondroz-2.png"/>
          <p:cNvPicPr>
            <a:picLocks noChangeAspect="1" noChangeArrowheads="1"/>
          </p:cNvPicPr>
          <p:nvPr/>
        </p:nvPicPr>
        <p:blipFill>
          <a:blip r:embed="rId3" cstate="print"/>
          <a:srcRect l="48812" t="17241" r="28719"/>
          <a:stretch>
            <a:fillRect/>
          </a:stretch>
        </p:blipFill>
        <p:spPr bwMode="auto">
          <a:xfrm>
            <a:off x="5500694" y="4357694"/>
            <a:ext cx="317882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повреждений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опорно-двигательной системы </a:t>
            </a:r>
            <a:r>
              <a:rPr lang="ru-RU" sz="3200" dirty="0" smtClean="0">
                <a:effectLst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при поднятии тяжести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переносить груз не на одной руке, а равномерно распределив его на обе руки и прижимая к себе, или, положив на плечо, сохраняя спину прямой.</a:t>
            </a:r>
          </a:p>
          <a:p>
            <a:endParaRPr lang="ru-RU" dirty="0"/>
          </a:p>
        </p:txBody>
      </p:sp>
      <p:pic>
        <p:nvPicPr>
          <p:cNvPr id="56322" name="Picture 2" descr="http://osteoxondroza-net.ru/res/file/source/comp/3/38/33/nagruzka-osteohondroz-2.png"/>
          <p:cNvPicPr>
            <a:picLocks noChangeAspect="1" noChangeArrowheads="1"/>
          </p:cNvPicPr>
          <p:nvPr/>
        </p:nvPicPr>
        <p:blipFill>
          <a:blip r:embed="rId3" cstate="print"/>
          <a:srcRect l="20920" r="50413"/>
          <a:stretch>
            <a:fillRect/>
          </a:stretch>
        </p:blipFill>
        <p:spPr bwMode="auto">
          <a:xfrm>
            <a:off x="1000100" y="3500438"/>
            <a:ext cx="3566255" cy="2428892"/>
          </a:xfrm>
          <a:prstGeom prst="rect">
            <a:avLst/>
          </a:prstGeom>
          <a:noFill/>
        </p:spPr>
      </p:pic>
      <p:pic>
        <p:nvPicPr>
          <p:cNvPr id="5" name="Picture 2" descr="http://osteoxondroza-net.ru/res/file/source/comp/3/38/33/nagruzka-osteohondroz-2.png"/>
          <p:cNvPicPr>
            <a:picLocks noChangeAspect="1" noChangeArrowheads="1"/>
          </p:cNvPicPr>
          <p:nvPr/>
        </p:nvPicPr>
        <p:blipFill>
          <a:blip r:embed="rId3" cstate="print"/>
          <a:srcRect l="70507"/>
          <a:stretch>
            <a:fillRect/>
          </a:stretch>
        </p:blipFill>
        <p:spPr bwMode="auto">
          <a:xfrm>
            <a:off x="5000628" y="3571876"/>
            <a:ext cx="356106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повреждений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опорно-двигательной системы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при поднятии тяжести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избегать длительного пребывания в одной и той же позе, особенно с наклоном туловища вперед.</a:t>
            </a:r>
          </a:p>
          <a:p>
            <a:endParaRPr lang="ru-RU" dirty="0"/>
          </a:p>
        </p:txBody>
      </p:sp>
      <p:pic>
        <p:nvPicPr>
          <p:cNvPr id="66562" name="Picture 2" descr="http://prohondroz.ru/wp-content/uploads/2015/03/pravila.jpg"/>
          <p:cNvPicPr>
            <a:picLocks noChangeAspect="1" noChangeArrowheads="1"/>
          </p:cNvPicPr>
          <p:nvPr/>
        </p:nvPicPr>
        <p:blipFill>
          <a:blip r:embed="rId3" cstate="print"/>
          <a:srcRect l="48077" t="32258" r="26923" b="46236"/>
          <a:stretch>
            <a:fillRect/>
          </a:stretch>
        </p:blipFill>
        <p:spPr bwMode="auto">
          <a:xfrm>
            <a:off x="571472" y="3571876"/>
            <a:ext cx="3500462" cy="2928958"/>
          </a:xfrm>
          <a:prstGeom prst="rect">
            <a:avLst/>
          </a:prstGeom>
          <a:noFill/>
        </p:spPr>
      </p:pic>
      <p:pic>
        <p:nvPicPr>
          <p:cNvPr id="66564" name="Picture 4" descr="http://prohondroz.ru/wp-content/uploads/2015/03/pravila.jpg"/>
          <p:cNvPicPr>
            <a:picLocks noChangeAspect="1" noChangeArrowheads="1"/>
          </p:cNvPicPr>
          <p:nvPr/>
        </p:nvPicPr>
        <p:blipFill>
          <a:blip r:embed="rId3" cstate="print"/>
          <a:srcRect t="28226" r="75961" b="43548"/>
          <a:stretch>
            <a:fillRect/>
          </a:stretch>
        </p:blipFill>
        <p:spPr bwMode="auto">
          <a:xfrm>
            <a:off x="5072066" y="3571876"/>
            <a:ext cx="3527676" cy="296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повреждений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опорно-двигательной системы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при перемещении пациента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при поднятии или перемещении пациента пользуйтесь вспомогательными средствами или подъемными             устройствами.</a:t>
            </a:r>
            <a:endParaRPr lang="ru-RU" sz="2400" b="1" dirty="0"/>
          </a:p>
        </p:txBody>
      </p:sp>
      <p:pic>
        <p:nvPicPr>
          <p:cNvPr id="68610" name="Picture 2" descr="http://zabota-market.ru/published/publicdata/DZABOTA/attachments/SC/products_pictures/%D0%B4%D0%B8%D1%81%D0%BA2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00372"/>
            <a:ext cx="2742737" cy="3643338"/>
          </a:xfrm>
          <a:prstGeom prst="rect">
            <a:avLst/>
          </a:prstGeom>
          <a:noFill/>
        </p:spPr>
      </p:pic>
      <p:pic>
        <p:nvPicPr>
          <p:cNvPr id="68612" name="Picture 4" descr="http://zabota-market.ru/published/publicdata/DZABOTA/attachments/SC/products_pictures/%D0%B4%D0%B8%D1%81%D0%BA3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000372"/>
            <a:ext cx="2730457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ganizaciya-svoevremennogo-obucheniya-po-ohrane-trud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114" y="785794"/>
            <a:ext cx="8872480" cy="5817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повреждений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опорно-двигательной системы </a:t>
            </a:r>
            <a:r>
              <a:rPr lang="ru-RU" sz="3200" dirty="0" smtClean="0">
                <a:effectLst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при перемещении пациента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pPr algn="just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скользящая простыня </a:t>
            </a:r>
            <a:r>
              <a:rPr lang="ru-RU" sz="2400" b="1" dirty="0" err="1" smtClean="0"/>
              <a:t>трансформер</a:t>
            </a:r>
            <a:r>
              <a:rPr lang="ru-RU" sz="2400" b="1" dirty="0" smtClean="0"/>
              <a:t> для перемещения больного.</a:t>
            </a:r>
          </a:p>
          <a:p>
            <a:endParaRPr lang="ru-RU" dirty="0"/>
          </a:p>
        </p:txBody>
      </p:sp>
      <p:pic>
        <p:nvPicPr>
          <p:cNvPr id="70658" name="Picture 2" descr="http://zabota-market.ru/published/publicdata/DZABOTA/attachments/SC/products_pictures/pro%20ransfer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4064028" cy="2286016"/>
          </a:xfrm>
          <a:prstGeom prst="rect">
            <a:avLst/>
          </a:prstGeom>
          <a:noFill/>
        </p:spPr>
      </p:pic>
      <p:pic>
        <p:nvPicPr>
          <p:cNvPr id="70660" name="Picture 4" descr="http://zabota-market.ru/published/publicdata/DZABOTA/attachments/SC/products_pictures/prost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500306"/>
            <a:ext cx="4064028" cy="2286016"/>
          </a:xfrm>
          <a:prstGeom prst="rect">
            <a:avLst/>
          </a:prstGeom>
          <a:noFill/>
        </p:spPr>
      </p:pic>
      <p:pic>
        <p:nvPicPr>
          <p:cNvPr id="70662" name="Picture 6" descr="http://zabota-market.ru/published/publicdata/DZABOTA/attachments/SC/products_pictures/prostun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86256"/>
            <a:ext cx="4071934" cy="229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повреждений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опорно-двигательной системы</a:t>
            </a:r>
            <a:r>
              <a:rPr lang="ru-RU" sz="3200" b="1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effectLst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</a:rPr>
              <a:t>при перемещении пациента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избегайте вертикального поднятия пациента;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если передвижением пациента заняты два человека и более, желательно чтобы они были одного роста.</a:t>
            </a:r>
            <a:endParaRPr lang="ru-RU" sz="2400" b="1" dirty="0"/>
          </a:p>
        </p:txBody>
      </p:sp>
      <p:pic>
        <p:nvPicPr>
          <p:cNvPr id="69634" name="Picture 2" descr="http://healthworker.ru/wp-content/uploads/healthworker/2008/12/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7831391" cy="2790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Организация рабочего пространства медицинской сестры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4257676" cy="3332142"/>
          </a:xfrm>
        </p:spPr>
        <p:txBody>
          <a:bodyPr/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устройство поста медицинской сестры;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правильная биомеханика медицинской сестры в положении сидя;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одежда постовой медицинской сестры.</a:t>
            </a:r>
          </a:p>
          <a:p>
            <a:endParaRPr lang="ru-RU" dirty="0"/>
          </a:p>
        </p:txBody>
      </p:sp>
      <p:pic>
        <p:nvPicPr>
          <p:cNvPr id="108546" name="Picture 2" descr="http://vmede.org/sait/content/Pediatriya_ob_uxod_3aprudnov_2009/5_files/mb4_0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786184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8229600" cy="7858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Рабочее место надо разделить на 3 области:</a:t>
            </a:r>
            <a:endParaRPr lang="ru-RU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643182"/>
            <a:ext cx="8153400" cy="3757626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Ближняя рабочая область - на расстояние от локтя до кисти руки. В этой области расположите только самые необходимые предметы.</a:t>
            </a:r>
          </a:p>
          <a:p>
            <a:pPr marL="514350" indent="-514350" algn="just">
              <a:buClrTx/>
              <a:buFont typeface="+mj-lt"/>
              <a:buAutoNum type="arabicPeriod"/>
            </a:pPr>
            <a:endParaRPr lang="ru-RU" sz="2800" b="1" dirty="0" smtClean="0">
              <a:cs typeface="Times New Roman" pitchFamily="18" charset="0"/>
            </a:endParaRP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Средняя рабочая область – в зоне досягаемости руки. В этой области расположите предметы, которыми Вы пользуетесь, но не постоянно.</a:t>
            </a:r>
          </a:p>
          <a:p>
            <a:pPr marL="514350" indent="-514350" algn="just">
              <a:buClrTx/>
              <a:buFont typeface="+mj-lt"/>
              <a:buAutoNum type="arabicPeriod"/>
            </a:pPr>
            <a:endParaRPr lang="ru-RU" sz="2800" b="1" dirty="0" smtClean="0">
              <a:cs typeface="Times New Roman" pitchFamily="18" charset="0"/>
            </a:endParaRPr>
          </a:p>
          <a:p>
            <a:pPr marL="514350" indent="-514350" algn="just">
              <a:buClrTx/>
              <a:buFont typeface="+mj-lt"/>
              <a:buAutoNum type="arabicPeriod"/>
            </a:pPr>
            <a:r>
              <a:rPr lang="ru-RU" sz="2800" b="1" dirty="0" smtClean="0">
                <a:cs typeface="Times New Roman" pitchFamily="18" charset="0"/>
              </a:rPr>
              <a:t>Дальняя рабочая область – вне зоны досягаемости руки. Используйте это пространство для редко используемых предметов.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+mj-lt"/>
                <a:cs typeface="Times New Roman" pitchFamily="18" charset="0"/>
              </a:rPr>
              <a:t>Устройство поста медицинской сестры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Требования к рабочему месту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214842" cy="4572000"/>
          </a:xfrm>
        </p:spPr>
        <p:txBody>
          <a:bodyPr>
            <a:normAutofit lnSpcReduction="10000"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сиденье у стула не должно быть слишком мягким и изогнутым;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высота сиденья должны равняться длине голени;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спинка стула должна быть отклонена назад на 3-5⁰;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высота стола должна соответствовать росту человека.</a:t>
            </a:r>
            <a:endParaRPr lang="ru-RU" sz="2400" b="1" dirty="0"/>
          </a:p>
        </p:txBody>
      </p:sp>
      <p:pic>
        <p:nvPicPr>
          <p:cNvPr id="67586" name="Picture 2" descr="http://mealux.ua.images.1c-bitrix-cdn.ru/upload/medialibrary/342/3423e4ca0e73bc40d8163a3b3acb0e4a.jpg?1423425440102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857652" cy="396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74" y="642918"/>
            <a:ext cx="4857784" cy="4929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Правильная биомеханика медицинской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сестры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в положении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сидя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9574" name="Picture 6" descr="&amp;ncy;&amp;iecy;&amp;pcy;&amp;rcy;&amp;acy;&amp;vcy;&amp;icy;&amp;lcy;&amp;softcy;&amp;ncy;&amp;acy;&amp;yacy; &amp;ocy;&amp;scy;&amp;acy;&amp;ncy;&amp;kcy;&amp;acy;"/>
          <p:cNvPicPr>
            <a:picLocks noChangeAspect="1" noChangeArrowheads="1"/>
          </p:cNvPicPr>
          <p:nvPr/>
        </p:nvPicPr>
        <p:blipFill>
          <a:blip r:embed="rId3" cstate="print"/>
          <a:srcRect l="51000"/>
          <a:stretch>
            <a:fillRect/>
          </a:stretch>
        </p:blipFill>
        <p:spPr bwMode="auto">
          <a:xfrm>
            <a:off x="4214810" y="1285860"/>
            <a:ext cx="4440463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Воздействие токсических веществ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428596" y="1071546"/>
          <a:ext cx="81534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500166" y="3357562"/>
            <a:ext cx="40719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 flipH="1" flipV="1">
            <a:off x="1388247" y="3255167"/>
            <a:ext cx="223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531387" y="3255167"/>
            <a:ext cx="223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460213" y="3255167"/>
            <a:ext cx="223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s://encrypted-tbn1.gstatic.com/images?q=tbn:ANd9GcSg8bD500RVRTEnEUUzSvkrXPeRIQcyjwFDUcZPrZ7DvLW66jhWS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643446"/>
            <a:ext cx="1122212" cy="1928802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571604" y="3643314"/>
            <a:ext cx="1357322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Пыль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0" y="3643314"/>
            <a:ext cx="1357322" cy="78581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Пары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2245503" y="3469481"/>
            <a:ext cx="223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531519" y="3469481"/>
            <a:ext cx="2238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286248" y="3071810"/>
            <a:ext cx="3500462" cy="242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4214810" y="4572008"/>
            <a:ext cx="785818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V="1">
            <a:off x="2214546" y="4572008"/>
            <a:ext cx="785818" cy="6429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ПРОФЗАБОЛЕВАНИЯ 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ТОКСИКО-ХИМИЧЕСКОЙ ЭТИОЛОГИИ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dirty="0" smtClean="0"/>
              <a:t>Включают в себя следующие группы заболеваний:</a:t>
            </a:r>
          </a:p>
          <a:p>
            <a:pPr lvl="0"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профессиональный дерматит (воздействие химических веществ);</a:t>
            </a:r>
          </a:p>
          <a:p>
            <a:pPr lvl="0"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болезни верхних дыхательных путей (поступление в организм химических веществ ингаляционным путем);</a:t>
            </a:r>
          </a:p>
          <a:p>
            <a:pPr lvl="0"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токсические и токсико-аллергические гепатиты (воздействие средств для наркоза и антибактериальных препаратов);</a:t>
            </a:r>
          </a:p>
          <a:p>
            <a:pPr lvl="0"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заболевания крови токсико-аллергического генеза (контакт с некоторыми лекарственными препаратами - </a:t>
            </a:r>
            <a:r>
              <a:rPr lang="ru-RU" sz="2200" b="1" dirty="0" err="1" smtClean="0"/>
              <a:t>цитостатики</a:t>
            </a:r>
            <a:r>
              <a:rPr lang="ru-RU" sz="2200" b="1" dirty="0" smtClean="0"/>
              <a:t>, нестероидные противовоспалительные средства);</a:t>
            </a:r>
          </a:p>
          <a:p>
            <a:pPr lvl="0"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поражения нервной системы токсико-аллергического генеза (воздействие антибактериальных средств и химиотерапевтических средств, применяемых в онкологии, местных анестетиков).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Профилактические меры, уменьшающие воздействие химических веществ</a:t>
            </a:r>
            <a:endParaRPr lang="ru-RU" sz="2800" b="1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ClrTx/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cs typeface="Times New Roman" pitchFamily="18" charset="0"/>
              </a:rPr>
              <a:t>Химические вещества можно заменить чистящими веществами и дезинфекцией с помощью высоких </a:t>
            </a:r>
            <a:r>
              <a:rPr lang="ru-RU" sz="2000" b="1" dirty="0" smtClean="0">
                <a:cs typeface="Times New Roman" pitchFamily="18" charset="0"/>
              </a:rPr>
              <a:t>температур</a:t>
            </a:r>
            <a:r>
              <a:rPr lang="ru-RU" sz="2000" b="1" dirty="0" smtClean="0">
                <a:cs typeface="Times New Roman" pitchFamily="18" charset="0"/>
              </a:rPr>
              <a:t>. </a:t>
            </a:r>
            <a:endParaRPr lang="ru-RU" sz="2000" b="1" dirty="0" smtClean="0">
              <a:cs typeface="Times New Roman" pitchFamily="18" charset="0"/>
            </a:endParaRPr>
          </a:p>
          <a:p>
            <a:pPr marL="457200" indent="-457200" algn="just">
              <a:buClrTx/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cs typeface="Times New Roman" pitchFamily="18" charset="0"/>
              </a:rPr>
              <a:t>Защитная одежда уменьшает контакт кожи с токсичными веществами. Маски и респираторы обеспечивают определённый уровень защиты от токсичной пыли и аэрозолей.</a:t>
            </a:r>
          </a:p>
          <a:p>
            <a:pPr marL="457200" indent="-457200" algn="just">
              <a:buClrTx/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cs typeface="Times New Roman" pitchFamily="18" charset="0"/>
              </a:rPr>
              <a:t>Приготовление дезинфицирующих растворов должно осуществляться в специальных помещениях.</a:t>
            </a:r>
          </a:p>
          <a:p>
            <a:pPr marL="457200" indent="-457200" algn="just">
              <a:buClrTx/>
              <a:buSzPct val="120000"/>
              <a:buFont typeface="Arial" pitchFamily="34" charset="0"/>
              <a:buChar char="•"/>
            </a:pPr>
            <a:r>
              <a:rPr lang="ru-RU" sz="2000" b="1" dirty="0" smtClean="0">
                <a:cs typeface="Times New Roman" pitchFamily="18" charset="0"/>
              </a:rPr>
              <a:t>Следует </a:t>
            </a:r>
            <a:r>
              <a:rPr lang="ru-RU" sz="2000" b="1" dirty="0" smtClean="0">
                <a:cs typeface="Times New Roman" pitchFamily="18" charset="0"/>
              </a:rPr>
              <a:t>тщательно ухаживать за кожей рук.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400" dirty="0" smtClean="0"/>
          </a:p>
          <a:p>
            <a:pPr marL="457200" indent="-457200" algn="just">
              <a:buFont typeface="+mj-lt"/>
              <a:buAutoNum type="arabicParenR"/>
            </a:pPr>
            <a:endParaRPr lang="ru-RU" sz="2400" dirty="0" smtClean="0"/>
          </a:p>
          <a:p>
            <a:pPr marL="457200" indent="-457200" algn="just">
              <a:buFont typeface="+mj-lt"/>
              <a:buAutoNum type="arabicParenR"/>
            </a:pPr>
            <a:endParaRPr lang="ru-RU" sz="2400" dirty="0" smtClean="0"/>
          </a:p>
          <a:p>
            <a:pPr marL="457200" indent="-457200" algn="just">
              <a:buFont typeface="+mj-lt"/>
              <a:buAutoNum type="arabicParenR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Рекомендации по устранению вредного воздействия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лекарственных средств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829180" cy="4572000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тщательно мойте и вытирайте руки после работы с </a:t>
            </a:r>
            <a:r>
              <a:rPr lang="ru-RU" sz="2400" b="1" dirty="0" smtClean="0">
                <a:cs typeface="Times New Roman" pitchFamily="18" charset="0"/>
              </a:rPr>
              <a:t>лекарственными средствами</a:t>
            </a:r>
            <a:r>
              <a:rPr lang="ru-RU" sz="2400" b="1" dirty="0" smtClean="0">
                <a:cs typeface="Times New Roman" pitchFamily="18" charset="0"/>
              </a:rPr>
              <a:t>;</a:t>
            </a:r>
            <a:endParaRPr lang="ru-RU" sz="2400" b="1" dirty="0" smtClean="0"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никогда не применяйте препараты голыми руками;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не прикасайтесь к таблеткам;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носите защитную одежду;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не разбрызгивайте растворы в воздух.</a:t>
            </a:r>
          </a:p>
          <a:p>
            <a:endParaRPr lang="ru-RU" dirty="0"/>
          </a:p>
        </p:txBody>
      </p:sp>
      <p:pic>
        <p:nvPicPr>
          <p:cNvPr id="2050" name="Picture 2" descr="C:\Users\LykovaEV\Desktop\презентация\Картинки\pngtree-female-nurse-cartoon-hand-painted-european-and-american-style-cute-commercial-png-image_6284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3573614" cy="36433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290"/>
          <a:ext cx="8229600" cy="6240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Под влиянием отходов анестезирующих газов возможно развитие:</a:t>
            </a:r>
            <a:endParaRPr lang="ru-RU" sz="3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71744"/>
            <a:ext cx="8153400" cy="373857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онкологических заболеваний;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поражений</a:t>
            </a:r>
            <a:r>
              <a:rPr lang="ru-RU" sz="2400" b="1" dirty="0" smtClean="0">
                <a:cs typeface="Times New Roman" pitchFamily="18" charset="0"/>
              </a:rPr>
              <a:t> </a:t>
            </a:r>
            <a:r>
              <a:rPr lang="ru-RU" sz="2400" b="1" dirty="0" smtClean="0">
                <a:cs typeface="Times New Roman" pitchFamily="18" charset="0"/>
              </a:rPr>
              <a:t>печени;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заболеваний нервной системы;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р</a:t>
            </a:r>
            <a:r>
              <a:rPr lang="ru-RU" sz="2400" b="1" dirty="0" smtClean="0">
                <a:cs typeface="Times New Roman" pitchFamily="18" charset="0"/>
              </a:rPr>
              <a:t>анних поражений </a:t>
            </a:r>
            <a:r>
              <a:rPr lang="ru-RU" sz="2400" b="1" dirty="0" smtClean="0">
                <a:cs typeface="Times New Roman" pitchFamily="18" charset="0"/>
              </a:rPr>
              <a:t>костного мозга;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заболеваний </a:t>
            </a:r>
            <a:r>
              <a:rPr lang="ru-RU" sz="2400" b="1" dirty="0" smtClean="0">
                <a:cs typeface="Times New Roman" pitchFamily="18" charset="0"/>
              </a:rPr>
              <a:t>репродуктивной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Медперсоналу, ухаживающему за пациентами в послеоперационном периоде, следует помнить:</a:t>
            </a:r>
            <a:endParaRPr lang="ru-RU" sz="2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153400" cy="3952884"/>
          </a:xfrm>
        </p:spPr>
        <p:txBody>
          <a:bodyPr/>
          <a:lstStyle/>
          <a:p>
            <a:pPr algn="just"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пациент выдыхает анестезирующие газы в течение 10 дней;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беременные медсестры не должны участвовать в уходе;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ru-RU" sz="2400" b="1" dirty="0" smtClean="0">
                <a:cs typeface="Times New Roman" pitchFamily="18" charset="0"/>
              </a:rPr>
              <a:t>выполнять все процедуры максимально быстро, не наклоняясь близко к лицу пациента.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Воздействие физических факторов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Tx/>
              <a:buNone/>
            </a:pPr>
            <a:r>
              <a:rPr lang="ru-RU" sz="2600" b="1" dirty="0" smtClean="0"/>
              <a:t>Вредные производственные факторы физической природы</a:t>
            </a:r>
          </a:p>
          <a:p>
            <a:pPr algn="just">
              <a:buClrTx/>
              <a:buSzPct val="75000"/>
              <a:buFont typeface="Arial" pitchFamily="34" charset="0"/>
              <a:buChar char="•"/>
            </a:pPr>
            <a:r>
              <a:rPr lang="ru-RU" sz="2600" b="1" dirty="0" smtClean="0"/>
              <a:t>различные виды ионизирующего и неионизирующего излучений (рентгеновское излучение, лазерное излучение, </a:t>
            </a:r>
            <a:r>
              <a:rPr lang="ru-RU" sz="2600" b="1" dirty="0" err="1" smtClean="0"/>
              <a:t>СВЧ-излучение</a:t>
            </a:r>
            <a:r>
              <a:rPr lang="ru-RU" sz="2600" b="1" dirty="0" smtClean="0"/>
              <a:t>, ультразвук);</a:t>
            </a:r>
          </a:p>
          <a:p>
            <a:pPr algn="just">
              <a:buClrTx/>
              <a:buSzPct val="75000"/>
              <a:buFont typeface="Arial" pitchFamily="34" charset="0"/>
              <a:buChar char="•"/>
            </a:pPr>
            <a:r>
              <a:rPr lang="ru-RU" sz="2600" b="1" dirty="0" smtClean="0"/>
              <a:t>шум;</a:t>
            </a:r>
          </a:p>
          <a:p>
            <a:pPr algn="just">
              <a:buClrTx/>
              <a:buSzPct val="75000"/>
              <a:buFont typeface="Arial" pitchFamily="34" charset="0"/>
              <a:buChar char="•"/>
            </a:pPr>
            <a:r>
              <a:rPr lang="ru-RU" sz="2600" b="1" dirty="0" smtClean="0"/>
              <a:t>вибрация.</a:t>
            </a:r>
          </a:p>
          <a:p>
            <a:pPr>
              <a:buClrTx/>
              <a:buSzPct val="75000"/>
              <a:buFont typeface="Arial" pitchFamily="34" charset="0"/>
              <a:buChar char="•"/>
            </a:pPr>
            <a:endParaRPr lang="ru-RU" b="1" dirty="0" smtClean="0"/>
          </a:p>
          <a:p>
            <a:pPr>
              <a:buClrTx/>
              <a:buSzPct val="75000"/>
              <a:buNone/>
            </a:pPr>
            <a:r>
              <a:rPr lang="ru-RU" sz="2600" b="1" dirty="0" smtClean="0"/>
              <a:t>Источники излучения в ЛПО:</a:t>
            </a:r>
          </a:p>
          <a:p>
            <a:pPr algn="just">
              <a:buClrTx/>
              <a:buSzPct val="75000"/>
              <a:buFont typeface="Arial" pitchFamily="34" charset="0"/>
              <a:buChar char="•"/>
            </a:pPr>
            <a:r>
              <a:rPr lang="ru-RU" sz="2400" b="1" dirty="0" smtClean="0"/>
              <a:t>аппараты (рентгеновские, сканеры, электронные микроскопы);</a:t>
            </a:r>
          </a:p>
          <a:p>
            <a:pPr algn="just">
              <a:buClrTx/>
              <a:buSzPct val="75000"/>
              <a:buFont typeface="Arial" pitchFamily="34" charset="0"/>
              <a:buChar char="•"/>
            </a:pPr>
            <a:r>
              <a:rPr lang="ru-RU" sz="2400" b="1" dirty="0" smtClean="0"/>
              <a:t>радиоактивные изотопы;</a:t>
            </a:r>
          </a:p>
          <a:p>
            <a:pPr algn="just">
              <a:buClrTx/>
              <a:buSzPct val="75000"/>
              <a:buFont typeface="Arial" pitchFamily="34" charset="0"/>
              <a:buChar char="•"/>
            </a:pPr>
            <a:r>
              <a:rPr lang="ru-RU" sz="2400" b="1" dirty="0" smtClean="0"/>
              <a:t>радиоактивные выделения пациентов (моча, фекалии, рвотные массы</a:t>
            </a:r>
            <a:r>
              <a:rPr lang="ru-RU" sz="2400" dirty="0" smtClean="0"/>
              <a:t>).</a:t>
            </a:r>
          </a:p>
          <a:p>
            <a:pPr>
              <a:buClrTx/>
            </a:pPr>
            <a:endParaRPr lang="ru-RU" dirty="0" smtClean="0"/>
          </a:p>
          <a:p>
            <a:pPr>
              <a:buClrTx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неблагоприятного воздействия облучения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229600" cy="4572000"/>
          </a:xfrm>
        </p:spPr>
        <p:txBody>
          <a:bodyPr>
            <a:normAutofit lnSpcReduction="10000"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600" b="1" dirty="0" smtClean="0"/>
              <a:t>необходимо использовать средства индивидуальной защиты </a:t>
            </a:r>
            <a:r>
              <a:rPr lang="ru-RU" sz="2400" b="1" dirty="0" smtClean="0"/>
              <a:t>(специальные перчатки, экраны, свинцовый фартук и пр.);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600" b="1" dirty="0" smtClean="0"/>
              <a:t>большое внимание следует уделять устранению возможных источников отражения лазерного излучения или рассеивания (защитные поглощающие фильтры);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600" b="1" dirty="0" smtClean="0"/>
              <a:t>лечебно-оздоровительные мероприятия: лечебная физическая культура (ЛФК), прием витаминов.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effectLst/>
              </a:rPr>
              <a:t>ПРОФЕССИОНАЛЬНЫЕ  ЗАБОЛЕВАНИЯ  ОТ  ВОЗДЕЙСТВИЯ</a:t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БИОЛОГИЧЕСКИХ ФАКТОРОВ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туберкулез,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вирусные гепатиты В и С,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сифилис, 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ru-RU" sz="2400" b="1" dirty="0" smtClean="0"/>
              <a:t>ВИЧ и другие</a:t>
            </a:r>
            <a:endParaRPr lang="ru-RU" sz="2400" b="1" dirty="0"/>
          </a:p>
        </p:txBody>
      </p:sp>
      <p:pic>
        <p:nvPicPr>
          <p:cNvPr id="73730" name="Picture 2" descr="http://is-med.com/_pu/10/22325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86124"/>
            <a:ext cx="4199040" cy="3148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</a:rPr>
              <a:t>Профилактика инфекционного заражения</a:t>
            </a:r>
            <a:endParaRPr lang="ru-RU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информированность медицинских работников о мерах предосторожности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использование индивидуальных средств защиты;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правильное обращение с острыми колющими и режущими инструментами;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проведение дезинфекции и стерилизации медицинского инструментария многократного использования в строгом соответствии с действующими инструкциями и рекомендациями;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smtClean="0"/>
              <a:t>предпочтительное использование безопасного (</a:t>
            </a:r>
            <a:r>
              <a:rPr lang="ru-RU" sz="2200" b="1" dirty="0" err="1" smtClean="0"/>
              <a:t>атравматического</a:t>
            </a:r>
            <a:r>
              <a:rPr lang="ru-RU" sz="2200" b="1" dirty="0" smtClean="0"/>
              <a:t>) инструментария, замена травматических технологий на </a:t>
            </a:r>
            <a:r>
              <a:rPr lang="ru-RU" sz="2200" b="1" dirty="0" err="1" smtClean="0"/>
              <a:t>атравматические</a:t>
            </a:r>
            <a:r>
              <a:rPr lang="ru-RU" sz="2200" b="1" dirty="0" smtClean="0"/>
              <a:t> (лазерные инструменты, клей и пр.); </a:t>
            </a:r>
          </a:p>
          <a:p>
            <a:pPr algn="just">
              <a:buClrTx/>
              <a:buSzPct val="100000"/>
              <a:buFont typeface="Arial" pitchFamily="34" charset="0"/>
              <a:buChar char="•"/>
            </a:pPr>
            <a:r>
              <a:rPr lang="ru-RU" sz="2200" b="1" dirty="0" err="1" smtClean="0"/>
              <a:t>вакцинопрофилактика</a:t>
            </a:r>
            <a:r>
              <a:rPr lang="ru-RU" sz="2200" b="1" dirty="0" smtClean="0"/>
              <a:t>, </a:t>
            </a:r>
            <a:r>
              <a:rPr lang="ru-RU" sz="2000" b="1" dirty="0" smtClean="0"/>
              <a:t>применение интерферона и других противовирусных препаратов </a:t>
            </a:r>
            <a:endParaRPr lang="ru-RU" sz="2200" b="1" dirty="0" smtClean="0"/>
          </a:p>
          <a:p>
            <a:pPr algn="just"/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6715172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Виды СИЗ для медицинских работников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8" y="1335088"/>
            <a:ext cx="72358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235825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928802"/>
            <a:ext cx="14509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2634" y="5472913"/>
            <a:ext cx="1448257" cy="8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3500438"/>
            <a:ext cx="18065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5500702"/>
            <a:ext cx="150019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5500702"/>
            <a:ext cx="1428760" cy="102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1928802"/>
            <a:ext cx="140811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 descr="Tipos de ropa para médicos y personal de enfermería - 1035848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1928802"/>
            <a:ext cx="4923197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50"/>
            <a:ext cx="6643702" cy="5357850"/>
          </a:xfrm>
        </p:spPr>
        <p:txBody>
          <a:bodyPr>
            <a:normAutofit fontScale="47500" lnSpcReduction="20000"/>
          </a:bodyPr>
          <a:lstStyle/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Халат </a:t>
            </a:r>
            <a:r>
              <a:rPr lang="ru-RU" sz="3800" b="1" dirty="0" err="1" smtClean="0"/>
              <a:t>х</a:t>
            </a:r>
            <a:r>
              <a:rPr lang="ru-RU" sz="3800" b="1" dirty="0" smtClean="0"/>
              <a:t>/б;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Колпак </a:t>
            </a:r>
            <a:r>
              <a:rPr lang="ru-RU" sz="3800" b="1" dirty="0" err="1" smtClean="0"/>
              <a:t>х</a:t>
            </a:r>
            <a:r>
              <a:rPr lang="ru-RU" sz="3800" b="1" dirty="0" smtClean="0"/>
              <a:t>/б;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Сабо медицинские (тапочки</a:t>
            </a:r>
            <a:r>
              <a:rPr lang="ru-RU" sz="3800" b="1" dirty="0" smtClean="0"/>
              <a:t>).</a:t>
            </a:r>
            <a:endParaRPr lang="ru-RU" sz="3800" b="1" u="sng" dirty="0" smtClean="0"/>
          </a:p>
          <a:p>
            <a:pPr lvl="1">
              <a:buClr>
                <a:schemeClr val="tx1"/>
              </a:buClr>
              <a:buSzPct val="100000"/>
              <a:buNone/>
            </a:pPr>
            <a:r>
              <a:rPr lang="ru-RU" sz="3800" b="1" i="1" u="sng" dirty="0" smtClean="0"/>
              <a:t>При работе в </a:t>
            </a:r>
            <a:r>
              <a:rPr lang="ru-RU" sz="3800" b="1" i="1" u="sng" dirty="0" err="1" smtClean="0"/>
              <a:t>операционных,процедурных</a:t>
            </a:r>
            <a:r>
              <a:rPr lang="ru-RU" sz="3800" b="1" i="1" u="sng" dirty="0" smtClean="0"/>
              <a:t>, </a:t>
            </a:r>
            <a:r>
              <a:rPr lang="ru-RU" sz="3800" b="1" i="1" u="sng" dirty="0" smtClean="0"/>
              <a:t>лабораториях дополнительно:</a:t>
            </a:r>
            <a:endParaRPr lang="ru-RU" sz="3800" b="1" i="1" u="sng" dirty="0" smtClean="0"/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Фартук непромокаемый;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Перчатки резиновые;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Галоши резиновые (для санитарок);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Нарукавники непромокаемые (лаборатории, ПАТ, аптека);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Очки защитные.</a:t>
            </a:r>
          </a:p>
          <a:p>
            <a:pPr lvl="1">
              <a:buClr>
                <a:schemeClr val="tx1"/>
              </a:buClr>
              <a:buSzPct val="100000"/>
              <a:buNone/>
            </a:pPr>
            <a:r>
              <a:rPr lang="ru-RU" sz="3800" b="1" i="1" u="sng" dirty="0" smtClean="0"/>
              <a:t>При работе с </a:t>
            </a:r>
            <a:r>
              <a:rPr lang="ru-RU" sz="3800" b="1" i="1" u="sng" dirty="0" smtClean="0"/>
              <a:t>ИИИ дополнительно:</a:t>
            </a:r>
            <a:endParaRPr lang="ru-RU" sz="3800" b="1" i="1" u="sng" dirty="0" smtClean="0"/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Фартук из </a:t>
            </a:r>
            <a:r>
              <a:rPr lang="ru-RU" sz="3800" b="1" dirty="0" err="1" smtClean="0"/>
              <a:t>просвинцованной</a:t>
            </a:r>
            <a:r>
              <a:rPr lang="ru-RU" sz="3800" b="1" dirty="0" smtClean="0"/>
              <a:t> резины;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Юбка из </a:t>
            </a:r>
            <a:r>
              <a:rPr lang="ru-RU" sz="3800" b="1" dirty="0" err="1" smtClean="0"/>
              <a:t>просвинцованной</a:t>
            </a:r>
            <a:r>
              <a:rPr lang="ru-RU" sz="3800" b="1" dirty="0" smtClean="0"/>
              <a:t> резины;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Перчатки из </a:t>
            </a:r>
            <a:r>
              <a:rPr lang="ru-RU" sz="3800" b="1" dirty="0" err="1" smtClean="0"/>
              <a:t>просвинцованной</a:t>
            </a:r>
            <a:r>
              <a:rPr lang="ru-RU" sz="3800" b="1" dirty="0" smtClean="0"/>
              <a:t> резины;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Перчатки </a:t>
            </a:r>
            <a:r>
              <a:rPr lang="ru-RU" sz="3800" b="1" dirty="0" err="1" smtClean="0"/>
              <a:t>х</a:t>
            </a:r>
            <a:r>
              <a:rPr lang="ru-RU" sz="3800" b="1" dirty="0" smtClean="0"/>
              <a:t>/б;</a:t>
            </a:r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Очки для адаптации.</a:t>
            </a:r>
          </a:p>
          <a:p>
            <a:pPr lvl="1">
              <a:buClr>
                <a:schemeClr val="tx1"/>
              </a:buClr>
              <a:buSzPct val="100000"/>
              <a:buNone/>
            </a:pPr>
            <a:r>
              <a:rPr lang="ru-RU" sz="3800" b="1" i="1" u="sng" dirty="0" smtClean="0"/>
              <a:t>При выезде на автомобиле </a:t>
            </a:r>
            <a:r>
              <a:rPr lang="ru-RU" sz="3800" b="1" i="1" u="sng" dirty="0" smtClean="0"/>
              <a:t>САС дополнительно:</a:t>
            </a:r>
            <a:endParaRPr lang="ru-RU" sz="3800" b="1" i="1" u="sng" dirty="0" smtClean="0"/>
          </a:p>
          <a:p>
            <a:pPr lvl="1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3800" b="1" dirty="0" smtClean="0"/>
              <a:t>Куртка на утепляющей подкладке.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28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Медицинские работники  обеспечиваются  санитарно-гигиенической одеждой и необходимыми СИЗ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714488"/>
            <a:ext cx="2549315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0000">
            <a:off x="122238" y="215900"/>
            <a:ext cx="8905875" cy="6281738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Скажем «Да»- </a:t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>охране труда!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health-and-saftey-men-we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000240"/>
            <a:ext cx="8143931" cy="32916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Опасность и профессиональный риск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28" name="AutoShape 4" descr="Homem 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357562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52883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143116"/>
            <a:ext cx="3543296" cy="4117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ОПАСНОСТЬ - потенциальный источник, который может нанести вред жизни и здоровью работника на его рабочем месте</a:t>
            </a:r>
            <a:endParaRPr lang="ru-RU" dirty="0"/>
          </a:p>
        </p:txBody>
      </p:sp>
      <p:pic>
        <p:nvPicPr>
          <p:cNvPr id="1026" name="Picture 2" descr="C:\Users\LykovaEV\Desktop\презентация\Картинки\MG_0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3791240" cy="3791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_norm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0" y="357166"/>
            <a:ext cx="5441743" cy="60976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БЛАГОДАРЮ ЗА ВНИМАНИЕ </a:t>
            </a:r>
            <a:endParaRPr lang="ru-RU" sz="5400" b="1" dirty="0"/>
          </a:p>
        </p:txBody>
      </p:sp>
      <p:pic>
        <p:nvPicPr>
          <p:cNvPr id="82946" name="Picture 2" descr="&amp;pcy;&amp;ocy;&amp;mcy;&amp;ocy;&amp;shchcy;&amp;softcy;,&amp;vcy;&amp;ncy;&amp;icy;&amp;mcy;&amp;acy;&amp;ncy;&amp;icy;&amp;iecy;,&amp;scy;&amp;pcy;&amp;rcy;&amp;acy;&amp;vcy;&amp;ocy;&amp;chcy;&amp;ncy;&amp;acy;&amp;yacy; &amp;icy;&amp;ncy;&amp;fcy;&amp;ocy;&amp;rcy;&amp;mcy;&amp;acy;&amp;tscy;&amp;icy;&amp;yacy;,&amp;ucy;&amp;khcy;&amp;ocy;&amp;dcy;,&amp;mcy;&amp;ucy;&amp;lcy;&amp;softcy;&amp;tcy;&amp;fcy;&amp;icy;&amp;lcy;&amp;softcy;&amp;mcy;,&amp;khcy;&amp;acy;&amp;rcy;&amp;acy;&amp;kcy;&amp;tcy;&amp;iecy;&amp;rcy;,&amp;kcy;&amp;lcy;&amp;icy;&amp;ncy;&amp;icy;&amp;kcy;&amp;acy;,&amp;kcy;&amp;lcy;&amp;icy;&amp;ncy;&amp;icy;&amp;chcy;&amp;iecy;&amp;scy;&amp;kcy;&amp;icy;&amp;iecy;,&amp;kcy;&amp;acy;&amp;rcy;&amp;tcy;&amp;icy;&amp;ncy;&amp;kcy;&amp;icy;,&amp;bcy;&amp;ucy;&amp;fcy;&amp;iecy;&amp;rcy; &amp;ocy;&amp;bcy;&amp;mcy;&amp;iecy;&amp;ncy;&amp;acy;,&amp;dcy;&amp;ocy;&amp;vcy;&amp;iecy;&amp;rcy;&amp;icy;&amp;iecy;,&amp;ucy;&amp;vcy;&amp;iecy;&amp;rcy;&amp;iecy;&amp;ncy;&amp;ncy;&amp;ocy;,&amp;mcy;&amp;icy;&amp;lcy;&amp;ocy;,&amp;dcy;&amp;ocy;&amp;kcy;&amp;tcy;&amp;ocy;&amp;rcy;,&amp;dcy;&amp;iecy;&amp;vcy;&amp;ucy;&amp;sh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5" y="3571876"/>
            <a:ext cx="1974539" cy="290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Опасность и профессиональный риск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071678"/>
            <a:ext cx="33575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РИСК - вероятность нанесения вреда жизни и здоровью работника с учетом возможной тяжести их повреждения</a:t>
            </a:r>
            <a:endParaRPr lang="ru-RU" sz="3000" dirty="0"/>
          </a:p>
        </p:txBody>
      </p:sp>
      <p:pic>
        <p:nvPicPr>
          <p:cNvPr id="7" name="Содержимое 6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3" y="2214554"/>
            <a:ext cx="3857652" cy="37862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Пирамида рисков 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Григория Захаровича </a:t>
            </a:r>
            <a:r>
              <a:rPr lang="ru-RU" sz="3600" b="1" dirty="0" err="1" smtClean="0">
                <a:solidFill>
                  <a:schemeClr val="tx1"/>
                </a:solidFill>
                <a:effectLst/>
              </a:rPr>
              <a:t>Файнбурга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95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ПРОФЕССИОНАЛЬНЫЙ РИСК</a:t>
            </a:r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7" y="1554400"/>
            <a:ext cx="3638694" cy="4803558"/>
          </a:xfrm>
        </p:spPr>
      </p:pic>
      <p:graphicFrame>
        <p:nvGraphicFramePr>
          <p:cNvPr id="6" name="Содержимое 8"/>
          <p:cNvGraphicFramePr>
            <a:graphicFrameLocks/>
          </p:cNvGraphicFramePr>
          <p:nvPr/>
        </p:nvGraphicFramePr>
        <p:xfrm>
          <a:off x="4500562" y="1428736"/>
          <a:ext cx="4429156" cy="495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24a76a117a447253db1c2fe80833ce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0"/>
            <a:ext cx="685804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myatka(4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206162"/>
            <a:ext cx="5572163" cy="6437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953</TotalTime>
  <Words>2984</Words>
  <PresentationFormat>Экран (4:3)</PresentationFormat>
  <Paragraphs>373</Paragraphs>
  <Slides>41</Slides>
  <Notes>40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Яркая</vt:lpstr>
      <vt:lpstr>РИСК- ОРИЕНТИРОВАННЫЙ   ПОДХОД  В ОБЕСПЕЧЕНИИ  ОХРАНЫ ТРУДА  МЕДИЦИНСКИХ  РАБОТНИКОВ</vt:lpstr>
      <vt:lpstr>Слайд 2</vt:lpstr>
      <vt:lpstr>Слайд 3</vt:lpstr>
      <vt:lpstr>Опасность и профессиональный риск</vt:lpstr>
      <vt:lpstr>Опасность и профессиональный риск</vt:lpstr>
      <vt:lpstr>Пирамида рисков  Григория Захаровича Файнбурга</vt:lpstr>
      <vt:lpstr>ПРОФЕССИОНАЛЬНЫЙ РИСК</vt:lpstr>
      <vt:lpstr>Слайд 8</vt:lpstr>
      <vt:lpstr>Слайд 9</vt:lpstr>
      <vt:lpstr>Безопасность труда медицинской сестры</vt:lpstr>
      <vt:lpstr>Вредные группы факторов,  влияющие на здоровье медсестры</vt:lpstr>
      <vt:lpstr>ПРОФЗАБОЛЕВАНИЯ ОТ ПЕРЕНАПРЯЖЕНИЯ ОТДЕЛЬНЫХ ОРГАНОВ И СИСТЕМ</vt:lpstr>
      <vt:lpstr>Вредные физические нагрузки  на  организм медсестры</vt:lpstr>
      <vt:lpstr>Характеристики рабочей среды</vt:lpstr>
      <vt:lpstr>Требования к деятельности</vt:lpstr>
      <vt:lpstr>Профилактика повреждений  опорно-двигательной системы  при поднятии тяжести</vt:lpstr>
      <vt:lpstr>Профилактика повреждений  опорно-двигательной системы  при поднятии тяжести</vt:lpstr>
      <vt:lpstr>Профилактика повреждений  опорно-двигательной системы  при поднятии тяжести</vt:lpstr>
      <vt:lpstr>Профилактика повреждений опорно-двигательной системы  при перемещении пациента</vt:lpstr>
      <vt:lpstr>Профилактика повреждений опорно-двигательной системы  при перемещении пациента</vt:lpstr>
      <vt:lpstr>Профилактика повреждений  опорно-двигательной системы  при перемещении пациента</vt:lpstr>
      <vt:lpstr>Организация рабочего пространства медицинской сестры</vt:lpstr>
      <vt:lpstr>Рабочее место надо разделить на 3 области:</vt:lpstr>
      <vt:lpstr>Требования к рабочему месту</vt:lpstr>
      <vt:lpstr>Правильная биомеханика медицинской  сестры  в положении  сидя</vt:lpstr>
      <vt:lpstr>Воздействие токсических веществ</vt:lpstr>
      <vt:lpstr>ПРОФЗАБОЛЕВАНИЯ  ТОКСИКО-ХИМИЧЕСКОЙ ЭТИОЛОГИИ</vt:lpstr>
      <vt:lpstr>Профилактические меры, уменьшающие воздействие химических веществ</vt:lpstr>
      <vt:lpstr>Рекомендации по устранению вредного воздействия лекарственных средств</vt:lpstr>
      <vt:lpstr>Под влиянием отходов анестезирующих газов возможно развитие:</vt:lpstr>
      <vt:lpstr>Медперсоналу, ухаживающему за пациентами в послеоперационном периоде, следует помнить:</vt:lpstr>
      <vt:lpstr>Воздействие физических факторов</vt:lpstr>
      <vt:lpstr>Профилактика неблагоприятного воздействия облучения</vt:lpstr>
      <vt:lpstr>ПРОФЕССИОНАЛЬНЫЕ  ЗАБОЛЕВАНИЯ  ОТ  ВОЗДЕЙСТВИЯ БИОЛОГИЧЕСКИХ ФАКТОРОВ</vt:lpstr>
      <vt:lpstr>Профилактика инфекционного заражения</vt:lpstr>
      <vt:lpstr> </vt:lpstr>
      <vt:lpstr>Слайд 37</vt:lpstr>
      <vt:lpstr>Слайд 38</vt:lpstr>
      <vt:lpstr>Скажем «Да»-  охране труда!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Лыкова Екатерина Викторовна</dc:creator>
  <cp:lastModifiedBy>LykovaEV</cp:lastModifiedBy>
  <cp:revision>198</cp:revision>
  <dcterms:created xsi:type="dcterms:W3CDTF">2023-05-14T13:58:37Z</dcterms:created>
  <dcterms:modified xsi:type="dcterms:W3CDTF">2023-05-30T09:03:38Z</dcterms:modified>
</cp:coreProperties>
</file>