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60" r:id="rId4"/>
    <p:sldId id="359" r:id="rId5"/>
    <p:sldId id="361" r:id="rId6"/>
    <p:sldId id="362" r:id="rId7"/>
    <p:sldId id="363" r:id="rId8"/>
    <p:sldId id="364" r:id="rId9"/>
    <p:sldId id="369" r:id="rId10"/>
    <p:sldId id="365" r:id="rId11"/>
    <p:sldId id="366" r:id="rId12"/>
    <p:sldId id="368" r:id="rId13"/>
    <p:sldId id="350" r:id="rId14"/>
    <p:sldId id="261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5015F"/>
    <a:srgbClr val="A32813"/>
    <a:srgbClr val="07AF2F"/>
    <a:srgbClr val="17899F"/>
    <a:srgbClr val="E84F3E"/>
    <a:srgbClr val="17889E"/>
    <a:srgbClr val="18889E"/>
    <a:srgbClr val="18889F"/>
    <a:srgbClr val="16899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20F97-9F7E-4397-A950-2806D211C38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74C2F-E513-4C60-8FF1-64D020E6606B}">
      <dgm:prSet phldrT="[Текст]"/>
      <dgm:spPr>
        <a:solidFill>
          <a:schemeClr val="accent3">
            <a:lumMod val="20000"/>
            <a:lumOff val="80000"/>
          </a:schemeClr>
        </a:solidFill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u="sng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rPr>
            <a:t>Бережная медицина</a:t>
          </a:r>
          <a:endParaRPr lang="ru-RU" dirty="0"/>
        </a:p>
      </dgm:t>
    </dgm:pt>
    <dgm:pt modelId="{04C87649-D581-4358-BE6A-A889334BE6AC}" type="parTrans" cxnId="{132CC4ED-9A80-452C-BCBD-D0209089FD3F}">
      <dgm:prSet/>
      <dgm:spPr/>
      <dgm:t>
        <a:bodyPr/>
        <a:lstStyle/>
        <a:p>
          <a:endParaRPr lang="ru-RU"/>
        </a:p>
      </dgm:t>
    </dgm:pt>
    <dgm:pt modelId="{69128B91-E388-4CC1-970F-0F892E662CE3}" type="sibTrans" cxnId="{132CC4ED-9A80-452C-BCBD-D0209089FD3F}">
      <dgm:prSet/>
      <dgm:spPr/>
      <dgm:t>
        <a:bodyPr/>
        <a:lstStyle/>
        <a:p>
          <a:endParaRPr lang="ru-RU"/>
        </a:p>
      </dgm:t>
    </dgm:pt>
    <dgm:pt modelId="{5867BA69-2996-4604-8820-F1862B6BA2C1}">
      <dgm:prSet/>
      <dgm:spPr>
        <a:solidFill>
          <a:schemeClr val="accent4">
            <a:lumMod val="20000"/>
            <a:lumOff val="80000"/>
          </a:schemeClr>
        </a:solidFill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Calibri"/>
            </a:rPr>
            <a:t>Б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Calibri"/>
            </a:rPr>
            <a:t>ережное отношение к пациенту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A2B091BB-C8C3-4FCB-BA0B-96D8E2D5CC25}" type="parTrans" cxnId="{CC286647-7C5F-4F96-A0C8-C6CD81FA80AB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360C6615-E082-423C-9C6C-D1509AFF58C1}" type="sibTrans" cxnId="{CC286647-7C5F-4F96-A0C8-C6CD81FA80AB}">
      <dgm:prSet/>
      <dgm:spPr/>
      <dgm:t>
        <a:bodyPr/>
        <a:lstStyle/>
        <a:p>
          <a:endParaRPr lang="ru-RU"/>
        </a:p>
      </dgm:t>
    </dgm:pt>
    <dgm:pt modelId="{BD4EAA5A-26AA-40A3-BE08-6351735FDDBD}">
      <dgm:prSet/>
      <dgm:spPr>
        <a:solidFill>
          <a:schemeClr val="accent4">
            <a:lumMod val="20000"/>
            <a:lumOff val="80000"/>
          </a:schemeClr>
        </a:solidFill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/>
              <a:ea typeface="Calibri"/>
            </a:rPr>
            <a:t>Б</a:t>
          </a:r>
          <a:r>
            <a:rPr lang="ru-RU" b="1" dirty="0" smtClean="0">
              <a:solidFill>
                <a:srgbClr val="002060"/>
              </a:solidFill>
              <a:effectLst/>
              <a:latin typeface="Times New Roman"/>
              <a:ea typeface="Calibri"/>
            </a:rPr>
            <a:t>ережное отношение к ресурсам</a:t>
          </a:r>
          <a:endParaRPr lang="ru-RU" dirty="0"/>
        </a:p>
      </dgm:t>
    </dgm:pt>
    <dgm:pt modelId="{062EFC48-D9A0-4702-83EB-20F8E605BB8C}" type="parTrans" cxnId="{7B456F43-5E7B-4A70-85AA-65EBE227E760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ED85228-ED52-4C81-A105-CE002EA169E4}" type="sibTrans" cxnId="{7B456F43-5E7B-4A70-85AA-65EBE227E760}">
      <dgm:prSet/>
      <dgm:spPr/>
      <dgm:t>
        <a:bodyPr/>
        <a:lstStyle/>
        <a:p>
          <a:endParaRPr lang="ru-RU"/>
        </a:p>
      </dgm:t>
    </dgm:pt>
    <dgm:pt modelId="{A3F7B1C3-7D56-4ACF-957F-5CF526D08461}">
      <dgm:prSet/>
      <dgm:spPr>
        <a:solidFill>
          <a:schemeClr val="accent4">
            <a:lumMod val="20000"/>
            <a:lumOff val="80000"/>
          </a:schemeClr>
        </a:solidFill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/>
              <a:ea typeface="Calibri"/>
            </a:rPr>
            <a:t>Б</a:t>
          </a:r>
          <a:r>
            <a:rPr lang="ru-RU" b="1" dirty="0" smtClean="0">
              <a:solidFill>
                <a:srgbClr val="002060"/>
              </a:solidFill>
              <a:effectLst/>
              <a:latin typeface="Times New Roman"/>
              <a:ea typeface="Calibri"/>
            </a:rPr>
            <a:t>ережное отношение к персоналу </a:t>
          </a:r>
          <a:endParaRPr lang="ru-RU" b="1" dirty="0">
            <a:solidFill>
              <a:srgbClr val="002060"/>
            </a:solidFill>
          </a:endParaRPr>
        </a:p>
      </dgm:t>
    </dgm:pt>
    <dgm:pt modelId="{8C36D589-1FA7-458D-9EDD-4871A866545A}" type="parTrans" cxnId="{996AB473-ED84-4C3D-A725-EB50F29A03C6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9D068A87-5107-4466-BA55-CCE7B5DC8B0C}" type="sibTrans" cxnId="{996AB473-ED84-4C3D-A725-EB50F29A03C6}">
      <dgm:prSet/>
      <dgm:spPr/>
      <dgm:t>
        <a:bodyPr/>
        <a:lstStyle/>
        <a:p>
          <a:endParaRPr lang="ru-RU"/>
        </a:p>
      </dgm:t>
    </dgm:pt>
    <dgm:pt modelId="{00DC174B-72CB-4412-A006-C4A393D14372}">
      <dgm:prSet/>
      <dgm:spPr/>
      <dgm:t>
        <a:bodyPr/>
        <a:lstStyle/>
        <a:p>
          <a:endParaRPr lang="ru-RU"/>
        </a:p>
      </dgm:t>
    </dgm:pt>
    <dgm:pt modelId="{50F96E3D-95A6-421F-BEC6-EB21B3B59951}" type="parTrans" cxnId="{1E9F177F-6D3B-499A-A6A5-0D17C4D5E883}">
      <dgm:prSet/>
      <dgm:spPr/>
      <dgm:t>
        <a:bodyPr/>
        <a:lstStyle/>
        <a:p>
          <a:endParaRPr lang="ru-RU"/>
        </a:p>
      </dgm:t>
    </dgm:pt>
    <dgm:pt modelId="{4E23D844-C815-4856-9D25-00621DDB8DCB}" type="sibTrans" cxnId="{1E9F177F-6D3B-499A-A6A5-0D17C4D5E883}">
      <dgm:prSet/>
      <dgm:spPr/>
      <dgm:t>
        <a:bodyPr/>
        <a:lstStyle/>
        <a:p>
          <a:endParaRPr lang="ru-RU"/>
        </a:p>
      </dgm:t>
    </dgm:pt>
    <dgm:pt modelId="{A7852528-42C5-4032-92AE-CBED392CAE14}" type="pres">
      <dgm:prSet presAssocID="{BA620F97-9F7E-4397-A950-2806D211C3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A12E0-E720-4A03-AD47-1C008CE3CD8D}" type="pres">
      <dgm:prSet presAssocID="{E3C74C2F-E513-4C60-8FF1-64D020E6606B}" presName="centerShape" presStyleLbl="node0" presStyleIdx="0" presStyleCnt="1" custScaleX="136523" custScaleY="101238" custLinFactNeighborX="2197" custLinFactNeighborY="-6267"/>
      <dgm:spPr/>
      <dgm:t>
        <a:bodyPr/>
        <a:lstStyle/>
        <a:p>
          <a:endParaRPr lang="ru-RU"/>
        </a:p>
      </dgm:t>
    </dgm:pt>
    <dgm:pt modelId="{3B082AD7-9D10-4A7A-B36D-56A41D711437}" type="pres">
      <dgm:prSet presAssocID="{A2B091BB-C8C3-4FCB-BA0B-96D8E2D5CC25}" presName="parTrans" presStyleLbl="sibTrans2D1" presStyleIdx="0" presStyleCnt="3" custScaleX="220852"/>
      <dgm:spPr/>
      <dgm:t>
        <a:bodyPr/>
        <a:lstStyle/>
        <a:p>
          <a:endParaRPr lang="ru-RU"/>
        </a:p>
      </dgm:t>
    </dgm:pt>
    <dgm:pt modelId="{24E11950-7E63-4F04-BBD4-445BC6128B09}" type="pres">
      <dgm:prSet presAssocID="{A2B091BB-C8C3-4FCB-BA0B-96D8E2D5CC2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1265CFC-D657-48AE-9439-0D09484C76A1}" type="pres">
      <dgm:prSet presAssocID="{5867BA69-2996-4604-8820-F1862B6BA2C1}" presName="node" presStyleLbl="node1" presStyleIdx="0" presStyleCnt="3" custScaleX="166188" custRadScaleRad="103930" custRadScaleInc="2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3F5C6-1A8D-49DA-B92E-0E5C6F3B952B}" type="pres">
      <dgm:prSet presAssocID="{8C36D589-1FA7-458D-9EDD-4871A866545A}" presName="parTrans" presStyleLbl="sibTrans2D1" presStyleIdx="1" presStyleCnt="3" custScaleX="287176" custLinFactX="25582" custLinFactNeighborX="100000" custLinFactNeighborY="-14320"/>
      <dgm:spPr/>
      <dgm:t>
        <a:bodyPr/>
        <a:lstStyle/>
        <a:p>
          <a:endParaRPr lang="ru-RU"/>
        </a:p>
      </dgm:t>
    </dgm:pt>
    <dgm:pt modelId="{01847130-CD17-4D1A-BDBE-3F2463371F74}" type="pres">
      <dgm:prSet presAssocID="{8C36D589-1FA7-458D-9EDD-4871A866545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890E476-0C0C-4B1C-9451-B0FC6B8B8FC6}" type="pres">
      <dgm:prSet presAssocID="{A3F7B1C3-7D56-4ACF-957F-5CF526D08461}" presName="node" presStyleLbl="node1" presStyleIdx="1" presStyleCnt="3" custAng="20550877" custScaleX="156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AE877-CE92-4C5F-9349-95C316392B78}" type="pres">
      <dgm:prSet presAssocID="{062EFC48-D9A0-4702-83EB-20F8E605BB8C}" presName="parTrans" presStyleLbl="sibTrans2D1" presStyleIdx="2" presStyleCnt="3" custScaleX="277846" custLinFactX="-4541" custLinFactNeighborX="-100000" custLinFactNeighborY="-23880"/>
      <dgm:spPr/>
      <dgm:t>
        <a:bodyPr/>
        <a:lstStyle/>
        <a:p>
          <a:endParaRPr lang="ru-RU"/>
        </a:p>
      </dgm:t>
    </dgm:pt>
    <dgm:pt modelId="{3C5E9AD2-F941-4AF0-8E99-C2B0F0A1A61A}" type="pres">
      <dgm:prSet presAssocID="{062EFC48-D9A0-4702-83EB-20F8E605BB8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4EDEAC9-A895-4B01-AB55-D521A4C354C5}" type="pres">
      <dgm:prSet presAssocID="{BD4EAA5A-26AA-40A3-BE08-6351735FDDBD}" presName="node" presStyleLbl="node1" presStyleIdx="2" presStyleCnt="3" custAng="774690" custScaleX="161406" custScaleY="100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0FED2-F36B-44A5-8E32-66B2824E12E3}" type="presOf" srcId="{8C36D589-1FA7-458D-9EDD-4871A866545A}" destId="{01847130-CD17-4D1A-BDBE-3F2463371F74}" srcOrd="1" destOrd="0" presId="urn:microsoft.com/office/officeart/2005/8/layout/radial5"/>
    <dgm:cxn modelId="{C22AA607-8AC8-497A-9990-26D8FF8992A1}" type="presOf" srcId="{BA620F97-9F7E-4397-A950-2806D211C384}" destId="{A7852528-42C5-4032-92AE-CBED392CAE14}" srcOrd="0" destOrd="0" presId="urn:microsoft.com/office/officeart/2005/8/layout/radial5"/>
    <dgm:cxn modelId="{2B0936BC-CE24-4EBB-9E29-D3315EB4B089}" type="presOf" srcId="{5867BA69-2996-4604-8820-F1862B6BA2C1}" destId="{71265CFC-D657-48AE-9439-0D09484C76A1}" srcOrd="0" destOrd="0" presId="urn:microsoft.com/office/officeart/2005/8/layout/radial5"/>
    <dgm:cxn modelId="{931E9C54-3489-4B63-9B88-34FA95D5D3BF}" type="presOf" srcId="{062EFC48-D9A0-4702-83EB-20F8E605BB8C}" destId="{3C5E9AD2-F941-4AF0-8E99-C2B0F0A1A61A}" srcOrd="1" destOrd="0" presId="urn:microsoft.com/office/officeart/2005/8/layout/radial5"/>
    <dgm:cxn modelId="{132CC4ED-9A80-452C-BCBD-D0209089FD3F}" srcId="{BA620F97-9F7E-4397-A950-2806D211C384}" destId="{E3C74C2F-E513-4C60-8FF1-64D020E6606B}" srcOrd="0" destOrd="0" parTransId="{04C87649-D581-4358-BE6A-A889334BE6AC}" sibTransId="{69128B91-E388-4CC1-970F-0F892E662CE3}"/>
    <dgm:cxn modelId="{E52ECEF7-4FFA-4898-8AB7-AC2AC66CE81E}" type="presOf" srcId="{062EFC48-D9A0-4702-83EB-20F8E605BB8C}" destId="{7A0AE877-CE92-4C5F-9349-95C316392B78}" srcOrd="0" destOrd="0" presId="urn:microsoft.com/office/officeart/2005/8/layout/radial5"/>
    <dgm:cxn modelId="{F0C9DFE6-945F-40DA-9561-6456744BD122}" type="presOf" srcId="{A2B091BB-C8C3-4FCB-BA0B-96D8E2D5CC25}" destId="{24E11950-7E63-4F04-BBD4-445BC6128B09}" srcOrd="1" destOrd="0" presId="urn:microsoft.com/office/officeart/2005/8/layout/radial5"/>
    <dgm:cxn modelId="{CC286647-7C5F-4F96-A0C8-C6CD81FA80AB}" srcId="{E3C74C2F-E513-4C60-8FF1-64D020E6606B}" destId="{5867BA69-2996-4604-8820-F1862B6BA2C1}" srcOrd="0" destOrd="0" parTransId="{A2B091BB-C8C3-4FCB-BA0B-96D8E2D5CC25}" sibTransId="{360C6615-E082-423C-9C6C-D1509AFF58C1}"/>
    <dgm:cxn modelId="{FA8CDDF0-37E6-4373-BCED-6B3C0F035C38}" type="presOf" srcId="{A3F7B1C3-7D56-4ACF-957F-5CF526D08461}" destId="{1890E476-0C0C-4B1C-9451-B0FC6B8B8FC6}" srcOrd="0" destOrd="0" presId="urn:microsoft.com/office/officeart/2005/8/layout/radial5"/>
    <dgm:cxn modelId="{996AB473-ED84-4C3D-A725-EB50F29A03C6}" srcId="{E3C74C2F-E513-4C60-8FF1-64D020E6606B}" destId="{A3F7B1C3-7D56-4ACF-957F-5CF526D08461}" srcOrd="1" destOrd="0" parTransId="{8C36D589-1FA7-458D-9EDD-4871A866545A}" sibTransId="{9D068A87-5107-4466-BA55-CCE7B5DC8B0C}"/>
    <dgm:cxn modelId="{8366355D-898C-4301-9B29-B8CF21D22AF6}" type="presOf" srcId="{8C36D589-1FA7-458D-9EDD-4871A866545A}" destId="{C153F5C6-1A8D-49DA-B92E-0E5C6F3B952B}" srcOrd="0" destOrd="0" presId="urn:microsoft.com/office/officeart/2005/8/layout/radial5"/>
    <dgm:cxn modelId="{50AF994D-3325-4A57-AF91-66E438237AA7}" type="presOf" srcId="{BD4EAA5A-26AA-40A3-BE08-6351735FDDBD}" destId="{14EDEAC9-A895-4B01-AB55-D521A4C354C5}" srcOrd="0" destOrd="0" presId="urn:microsoft.com/office/officeart/2005/8/layout/radial5"/>
    <dgm:cxn modelId="{7B456F43-5E7B-4A70-85AA-65EBE227E760}" srcId="{E3C74C2F-E513-4C60-8FF1-64D020E6606B}" destId="{BD4EAA5A-26AA-40A3-BE08-6351735FDDBD}" srcOrd="2" destOrd="0" parTransId="{062EFC48-D9A0-4702-83EB-20F8E605BB8C}" sibTransId="{8ED85228-ED52-4C81-A105-CE002EA169E4}"/>
    <dgm:cxn modelId="{44162E7E-9235-4359-926F-07F53F198589}" type="presOf" srcId="{E3C74C2F-E513-4C60-8FF1-64D020E6606B}" destId="{F7BA12E0-E720-4A03-AD47-1C008CE3CD8D}" srcOrd="0" destOrd="0" presId="urn:microsoft.com/office/officeart/2005/8/layout/radial5"/>
    <dgm:cxn modelId="{1E9F177F-6D3B-499A-A6A5-0D17C4D5E883}" srcId="{BA620F97-9F7E-4397-A950-2806D211C384}" destId="{00DC174B-72CB-4412-A006-C4A393D14372}" srcOrd="1" destOrd="0" parTransId="{50F96E3D-95A6-421F-BEC6-EB21B3B59951}" sibTransId="{4E23D844-C815-4856-9D25-00621DDB8DCB}"/>
    <dgm:cxn modelId="{FF7E83EB-E293-43E4-9345-9C02F456D1CF}" type="presOf" srcId="{A2B091BB-C8C3-4FCB-BA0B-96D8E2D5CC25}" destId="{3B082AD7-9D10-4A7A-B36D-56A41D711437}" srcOrd="0" destOrd="0" presId="urn:microsoft.com/office/officeart/2005/8/layout/radial5"/>
    <dgm:cxn modelId="{59A327DC-A206-4222-9FAE-777444D958B8}" type="presParOf" srcId="{A7852528-42C5-4032-92AE-CBED392CAE14}" destId="{F7BA12E0-E720-4A03-AD47-1C008CE3CD8D}" srcOrd="0" destOrd="0" presId="urn:microsoft.com/office/officeart/2005/8/layout/radial5"/>
    <dgm:cxn modelId="{AD06C3A3-E057-4B11-AADE-B7931AD5D213}" type="presParOf" srcId="{A7852528-42C5-4032-92AE-CBED392CAE14}" destId="{3B082AD7-9D10-4A7A-B36D-56A41D711437}" srcOrd="1" destOrd="0" presId="urn:microsoft.com/office/officeart/2005/8/layout/radial5"/>
    <dgm:cxn modelId="{7B761EC8-8FB2-4F7F-AE1A-21F249CA02FF}" type="presParOf" srcId="{3B082AD7-9D10-4A7A-B36D-56A41D711437}" destId="{24E11950-7E63-4F04-BBD4-445BC6128B09}" srcOrd="0" destOrd="0" presId="urn:microsoft.com/office/officeart/2005/8/layout/radial5"/>
    <dgm:cxn modelId="{8AB98982-9E10-411C-89E0-426FF75E7DE5}" type="presParOf" srcId="{A7852528-42C5-4032-92AE-CBED392CAE14}" destId="{71265CFC-D657-48AE-9439-0D09484C76A1}" srcOrd="2" destOrd="0" presId="urn:microsoft.com/office/officeart/2005/8/layout/radial5"/>
    <dgm:cxn modelId="{F2A5181B-C902-47DC-9DC0-8A9EF400BAFE}" type="presParOf" srcId="{A7852528-42C5-4032-92AE-CBED392CAE14}" destId="{C153F5C6-1A8D-49DA-B92E-0E5C6F3B952B}" srcOrd="3" destOrd="0" presId="urn:microsoft.com/office/officeart/2005/8/layout/radial5"/>
    <dgm:cxn modelId="{CE2CC9B4-8FE1-4B93-94EE-6AC300D2348D}" type="presParOf" srcId="{C153F5C6-1A8D-49DA-B92E-0E5C6F3B952B}" destId="{01847130-CD17-4D1A-BDBE-3F2463371F74}" srcOrd="0" destOrd="0" presId="urn:microsoft.com/office/officeart/2005/8/layout/radial5"/>
    <dgm:cxn modelId="{644AB8D5-F50B-4C28-BB2E-1B9F7E1FC499}" type="presParOf" srcId="{A7852528-42C5-4032-92AE-CBED392CAE14}" destId="{1890E476-0C0C-4B1C-9451-B0FC6B8B8FC6}" srcOrd="4" destOrd="0" presId="urn:microsoft.com/office/officeart/2005/8/layout/radial5"/>
    <dgm:cxn modelId="{0AD62725-26BB-4AFD-BFEC-BA04F5F1D998}" type="presParOf" srcId="{A7852528-42C5-4032-92AE-CBED392CAE14}" destId="{7A0AE877-CE92-4C5F-9349-95C316392B78}" srcOrd="5" destOrd="0" presId="urn:microsoft.com/office/officeart/2005/8/layout/radial5"/>
    <dgm:cxn modelId="{FB2D648C-A961-4807-A384-04F9F49462DF}" type="presParOf" srcId="{7A0AE877-CE92-4C5F-9349-95C316392B78}" destId="{3C5E9AD2-F941-4AF0-8E99-C2B0F0A1A61A}" srcOrd="0" destOrd="0" presId="urn:microsoft.com/office/officeart/2005/8/layout/radial5"/>
    <dgm:cxn modelId="{B6E3C075-95E1-4947-B990-68E54D755156}" type="presParOf" srcId="{A7852528-42C5-4032-92AE-CBED392CAE14}" destId="{14EDEAC9-A895-4B01-AB55-D521A4C354C5}" srcOrd="6" destOrd="0" presId="urn:microsoft.com/office/officeart/2005/8/layout/radial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3CCE-4F1D-47E5-B7D0-3E8E84074ECE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2676-2EB8-4EE8-BA2B-973F7C696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0797-AA1D-4FD9-874E-87BFFCDC237C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5ED5-3400-430D-86D4-2C19CD48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BFBB-8922-4E8D-BE48-3021C9E9C770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7479-36ED-4D88-B06E-0BB3C2D57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BEB6-69BA-4DDE-A39C-DA7B7BF51FD8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ADE0-EE70-4F57-9069-7B972E3F4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1ED-F1A9-4B65-82E3-2C1DA018C800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A844-57C3-4E1C-8D3F-2CB5DBC4F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A368-8789-4E82-B960-2E5DF75660B7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CDC6-809F-41D8-B5FD-6125B8C7E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87A4-BBA8-47D6-B5C1-721C0C1F210C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95CE-0DDF-4FEC-BCB3-C5FFDC946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8A1F-26C4-4357-9062-F24FABCE2F86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13E8-4F58-409B-8CB0-4CCEB50E9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4F5E-26DD-4F95-9C84-0B9613839E46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66828-389C-46C5-9825-548DA7681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DE22-A2C9-4800-A421-BB16A7C20183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D841-F12A-45E4-803F-CB332FFE6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E225-4471-477C-91F8-0B1D1AC4E784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29DA-249A-49C8-8535-D4F22C6CD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A15F-F1F2-412F-B337-03441D8213AE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E3E4-D011-473F-A9CD-72FBF7B10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C90316-3A8C-4A8A-A0DD-AC4DB25CB6D1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7D174A-6A3F-499F-83DE-CDA42FDF2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7852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A32813"/>
                </a:solidFill>
              </a:rPr>
              <a:t>ОТЧЕТ </a:t>
            </a:r>
            <a:r>
              <a:rPr lang="ru-RU" sz="2800" b="1" dirty="0" smtClean="0">
                <a:solidFill>
                  <a:srgbClr val="A32813"/>
                </a:solidFill>
              </a:rPr>
              <a:t/>
            </a:r>
            <a:br>
              <a:rPr lang="ru-RU" sz="2800" b="1" dirty="0" smtClean="0">
                <a:solidFill>
                  <a:srgbClr val="A32813"/>
                </a:solidFill>
              </a:rPr>
            </a:br>
            <a:r>
              <a:rPr lang="ru-RU" sz="2800" b="1" dirty="0" smtClean="0">
                <a:solidFill>
                  <a:srgbClr val="05015F"/>
                </a:solidFill>
              </a:rPr>
              <a:t>об участии членов секции СРООМС </a:t>
            </a:r>
            <a:br>
              <a:rPr lang="ru-RU" sz="2800" b="1" dirty="0" smtClean="0">
                <a:solidFill>
                  <a:srgbClr val="05015F"/>
                </a:solidFill>
              </a:rPr>
            </a:br>
            <a:r>
              <a:rPr lang="ru-RU" sz="2800" b="1" dirty="0" smtClean="0">
                <a:solidFill>
                  <a:srgbClr val="05015F"/>
                </a:solidFill>
              </a:rPr>
              <a:t>«Сестринское дело в кардиологии» </a:t>
            </a:r>
            <a:br>
              <a:rPr lang="ru-RU" sz="2800" b="1" dirty="0" smtClean="0">
                <a:solidFill>
                  <a:srgbClr val="05015F"/>
                </a:solidFill>
              </a:rPr>
            </a:br>
            <a:r>
              <a:rPr lang="ru-RU" sz="2800" b="1" dirty="0" smtClean="0">
                <a:solidFill>
                  <a:srgbClr val="05015F"/>
                </a:solidFill>
              </a:rPr>
              <a:t>в работе </a:t>
            </a:r>
            <a:br>
              <a:rPr lang="ru-RU" sz="2800" b="1" dirty="0" smtClean="0">
                <a:solidFill>
                  <a:srgbClr val="05015F"/>
                </a:solidFill>
              </a:rPr>
            </a:br>
            <a:r>
              <a:rPr lang="ru-RU" sz="2800" b="1" dirty="0" smtClean="0">
                <a:solidFill>
                  <a:srgbClr val="05015F"/>
                </a:solidFill>
              </a:rPr>
              <a:t>Всероссийского национального конгресса кардиологов, </a:t>
            </a:r>
            <a:br>
              <a:rPr lang="ru-RU" sz="2800" b="1" dirty="0" smtClean="0">
                <a:solidFill>
                  <a:srgbClr val="05015F"/>
                </a:solidFill>
              </a:rPr>
            </a:br>
            <a:r>
              <a:rPr lang="ru-RU" sz="2800" b="1" dirty="0" smtClean="0">
                <a:solidFill>
                  <a:srgbClr val="05015F"/>
                </a:solidFill>
              </a:rPr>
              <a:t>21-23 сентября  2023 г</a:t>
            </a:r>
            <a:br>
              <a:rPr lang="ru-RU" sz="2800" b="1" dirty="0" smtClean="0">
                <a:solidFill>
                  <a:srgbClr val="05015F"/>
                </a:solidFill>
              </a:rPr>
            </a:br>
            <a:r>
              <a:rPr lang="ru-RU" sz="2800" b="1" dirty="0" smtClean="0">
                <a:solidFill>
                  <a:srgbClr val="05015F"/>
                </a:solidFill>
              </a:rPr>
              <a:t>г. Москва </a:t>
            </a:r>
            <a:endParaRPr lang="ru-RU" sz="2800" b="1" dirty="0">
              <a:solidFill>
                <a:srgbClr val="05015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4766" y="4219303"/>
            <a:ext cx="5445034" cy="195766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Составила:</a:t>
            </a:r>
          </a:p>
          <a:p>
            <a:r>
              <a:rPr lang="ru-RU" sz="2000" b="1" dirty="0" smtClean="0"/>
              <a:t>Иноземцева С.В., главная медицинская сестра ГБУЗ СО «Волжская РКБ», член правления СРООМС, председатель комитета по Этике СРООМС, ответственный секретарь рабочей группы РКО «Сестринское дело в кардиологии»</a:t>
            </a:r>
            <a:endParaRPr lang="ru-RU" sz="2000" b="1" dirty="0"/>
          </a:p>
        </p:txBody>
      </p:sp>
      <p:pic>
        <p:nvPicPr>
          <p:cNvPr id="2051" name="Picture 3" descr="C:\Users\Gost\Desktop\Документы для работы\РКО_2023г\Мероприятия 2023\Москва 2023\7da2b433c58d29ec4f76f9c7c7afb9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24033" y="3200400"/>
            <a:ext cx="5798150" cy="2808221"/>
          </a:xfrm>
          <a:prstGeom prst="rect">
            <a:avLst/>
          </a:prstGeom>
          <a:noFill/>
        </p:spPr>
      </p:pic>
      <p:pic>
        <p:nvPicPr>
          <p:cNvPr id="7" name="Рисунок 6" descr="C:\Users\Gost\Desktop\Документы для работы\РКО_2023г\Мероприятия 2023\Москва 2023\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1463" y="410255"/>
            <a:ext cx="1490798" cy="12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251" y="365125"/>
            <a:ext cx="9015549" cy="13255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Безопасность кардиологических пациентов. </a:t>
            </a:r>
            <a:b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Что может сделать медицинская сестра?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Ботова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Светлана Николаевна, </a:t>
            </a:r>
            <a:r>
              <a:rPr lang="ru-RU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кмн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/>
              <a:t>Зам главного врача по </a:t>
            </a:r>
            <a:r>
              <a:rPr lang="ru-RU" dirty="0" err="1" smtClean="0"/>
              <a:t>медчасти</a:t>
            </a:r>
            <a:r>
              <a:rPr lang="ru-RU" dirty="0" smtClean="0"/>
              <a:t> ГБУЗ НО ГКБ №13</a:t>
            </a:r>
          </a:p>
          <a:p>
            <a:r>
              <a:rPr lang="ru-RU" dirty="0" smtClean="0"/>
              <a:t>Доцент кафедры эндокринологии и внутренних болезней ПИМУ</a:t>
            </a:r>
          </a:p>
          <a:p>
            <a:endParaRPr lang="ru-RU" dirty="0"/>
          </a:p>
        </p:txBody>
      </p:sp>
      <p:pic>
        <p:nvPicPr>
          <p:cNvPr id="8194" name="Picture 2" descr="C:\Users\Gost\Desktop\Документы для работы\РКО_2023г\Мероприятия 2023\Москва 2023\IMG_20230923_113203_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1749" y="1854926"/>
            <a:ext cx="5243073" cy="3932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46" y="365125"/>
            <a:ext cx="8767354" cy="1325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5015F"/>
                </a:solidFill>
              </a:rPr>
              <a:t>Оптимизация деятельности сестринского персонала кардиологического отделения при оказании экстренной помощи пациентам с ОК</a:t>
            </a:r>
            <a:endParaRPr lang="ru-RU" sz="2800" dirty="0">
              <a:solidFill>
                <a:srgbClr val="05015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320" y="3082833"/>
            <a:ext cx="5745480" cy="3094129"/>
          </a:xfrm>
        </p:spPr>
        <p:txBody>
          <a:bodyPr/>
          <a:lstStyle/>
          <a:p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Ведина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Татьяна Ивановна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Старшая медицинская сестра Кардиологического отделения №1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Государственного бюджетного учреждения здравоохранения 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Самарской области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«Тольяттинская городская клиническая больница №5»</a:t>
            </a:r>
          </a:p>
          <a:p>
            <a:endParaRPr lang="ru-RU" sz="2400" dirty="0"/>
          </a:p>
        </p:txBody>
      </p:sp>
      <p:pic>
        <p:nvPicPr>
          <p:cNvPr id="5" name="Содержимое 4" descr="C:\Users\Gost\Desktop\Документы для работы\РКО_2023г\Мероприятия 2023\Москва 2023\logo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979" y="1714068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Gost\Desktop\Документы для работы\РКО_2023г\Мероприятия 2023\Москва 2023\IMG202309231006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206" y="1661704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ost\Desktop\Документы для работы\РКО_2023г\Мероприятия 2023\Москва 2023\IMG_20230923_131944_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3636" y="848791"/>
            <a:ext cx="3819781" cy="5093041"/>
          </a:xfrm>
          <a:prstGeom prst="rect">
            <a:avLst/>
          </a:prstGeom>
          <a:noFill/>
        </p:spPr>
      </p:pic>
      <p:pic>
        <p:nvPicPr>
          <p:cNvPr id="10243" name="Picture 3" descr="C:\Users\Gost\Desktop\Документы для работы\РКО_2023г\Мероприятия 2023\Москва 2023\IMG_20230922_152324_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01064" y="796834"/>
            <a:ext cx="3897937" cy="5197249"/>
          </a:xfrm>
          <a:prstGeom prst="rect">
            <a:avLst/>
          </a:prstGeom>
          <a:noFill/>
        </p:spPr>
      </p:pic>
      <p:pic>
        <p:nvPicPr>
          <p:cNvPr id="7" name="Рисунок 6" descr="C:\Users\Gost\Desktop\Документы для работы\РКО_2023г\Мероприятия 2023\Москва 2023\logo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892" y="2003924"/>
            <a:ext cx="1373232" cy="12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993">
            <a:off x="459311" y="2182161"/>
            <a:ext cx="4053204" cy="150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63" y="286448"/>
            <a:ext cx="1824203" cy="203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187805335"/>
              </p:ext>
            </p:extLst>
          </p:nvPr>
        </p:nvGraphicFramePr>
        <p:xfrm>
          <a:off x="623392" y="404664"/>
          <a:ext cx="10273141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C:\Users\Gost\Desktop\Документы для работы\РКО_2023г\Мероприятия 2023\Москва 2023\logo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75965" y="2735444"/>
            <a:ext cx="1373232" cy="12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27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2"/>
          <p:cNvSpPr>
            <a:spLocks noChangeArrowheads="1"/>
          </p:cNvSpPr>
          <p:nvPr/>
        </p:nvSpPr>
        <p:spPr bwMode="auto">
          <a:xfrm>
            <a:off x="3179763" y="2474913"/>
            <a:ext cx="57864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rgbClr val="18889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Рисунок 2" descr="C:\Users\Gost\Desktop\Документы для работы\РКО_2023г\Мероприятия 2023\Москва 2023\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3349" y="384129"/>
            <a:ext cx="1373232" cy="12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83" y="5290457"/>
            <a:ext cx="10293531" cy="1306286"/>
          </a:xfrm>
        </p:spPr>
        <p:txBody>
          <a:bodyPr/>
          <a:lstStyle/>
          <a:p>
            <a:r>
              <a:rPr lang="ru-RU" sz="2000" dirty="0" smtClean="0">
                <a:solidFill>
                  <a:srgbClr val="05015F"/>
                </a:solidFill>
              </a:rPr>
              <a:t>21 сентября в Москве в </a:t>
            </a:r>
            <a:r>
              <a:rPr lang="ru-RU" sz="2000" dirty="0" smtClean="0">
                <a:solidFill>
                  <a:srgbClr val="05015F"/>
                </a:solidFill>
              </a:rPr>
              <a:t>Центре международной торговли </a:t>
            </a:r>
            <a:r>
              <a:rPr lang="ru-RU" sz="2000" dirty="0" smtClean="0">
                <a:solidFill>
                  <a:srgbClr val="05015F"/>
                </a:solidFill>
              </a:rPr>
              <a:t>на Краснопресненской набережной прошло торжественное открытие юбилейного крупнейшего научно-медицинского конгресса кардиологов, в котором ежегодно принимают участие специалисты из всех регионов России! </a:t>
            </a:r>
            <a:endParaRPr lang="ru-RU" sz="2000" dirty="0">
              <a:solidFill>
                <a:srgbClr val="05015F"/>
              </a:solidFill>
            </a:endParaRPr>
          </a:p>
        </p:txBody>
      </p:sp>
      <p:pic>
        <p:nvPicPr>
          <p:cNvPr id="1028" name="Picture 4" descr="C:\Users\Gost\Desktop\Документы для работы\РКО_2023г\Мероприятия 2023\Москва 2023\WhatsApp Image 2018-09-25 at 11.21.3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68189" y="268583"/>
            <a:ext cx="6511834" cy="4883876"/>
          </a:xfrm>
          <a:prstGeom prst="rect">
            <a:avLst/>
          </a:prstGeom>
          <a:noFill/>
        </p:spPr>
      </p:pic>
      <p:pic>
        <p:nvPicPr>
          <p:cNvPr id="9" name="Рисунок 8" descr="C:\Users\Gost\Desktop\Документы для работы\РКО_2023г\Мероприятия 2023\Москва 2023\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3349" y="384129"/>
            <a:ext cx="1373232" cy="12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4402183"/>
            <a:ext cx="10774680" cy="1774780"/>
          </a:xfrm>
        </p:spPr>
        <p:txBody>
          <a:bodyPr/>
          <a:lstStyle/>
          <a:p>
            <a:r>
              <a:rPr lang="ru-RU" sz="2400" dirty="0" smtClean="0">
                <a:solidFill>
                  <a:srgbClr val="05015F"/>
                </a:solidFill>
              </a:rPr>
              <a:t>Обмен опытом будет способствовать реализации государственной политики развития здравоохранения, созданию новых методов профилактики, диагностики и лечения болезней сердца и сосудов, содействовать повышению качества оказания специализированной помощи населению, снижению </a:t>
            </a:r>
            <a:r>
              <a:rPr lang="ru-RU" sz="2400" dirty="0" err="1" smtClean="0">
                <a:solidFill>
                  <a:srgbClr val="05015F"/>
                </a:solidFill>
              </a:rPr>
              <a:t>сердечно-сосудистой</a:t>
            </a:r>
            <a:r>
              <a:rPr lang="ru-RU" sz="2400" dirty="0" smtClean="0">
                <a:solidFill>
                  <a:srgbClr val="05015F"/>
                </a:solidFill>
              </a:rPr>
              <a:t> заболеваемости и смертности в Российской Федерации.</a:t>
            </a:r>
            <a:endParaRPr lang="ru-RU" sz="2400" dirty="0"/>
          </a:p>
        </p:txBody>
      </p:sp>
      <p:pic>
        <p:nvPicPr>
          <p:cNvPr id="3074" name="Picture 2" descr="C:\Users\Gost\Desktop\Документы для работы\РКО_2023г\Мероприятия 2023\Москва 2023\1c58a0d9db37c582187135252d7623f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26526" y="287437"/>
            <a:ext cx="6964680" cy="3943759"/>
          </a:xfrm>
          <a:prstGeom prst="rect">
            <a:avLst/>
          </a:prstGeom>
          <a:noFill/>
        </p:spPr>
      </p:pic>
      <p:pic>
        <p:nvPicPr>
          <p:cNvPr id="6" name="Рисунок 5" descr="C:\Users\Gost\Desktop\Документы для работы\РКО_2023г\Мероприятия 2023\Москва 2023\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3349" y="384129"/>
            <a:ext cx="1373232" cy="12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0526" y="3958046"/>
            <a:ext cx="4872445" cy="2651759"/>
          </a:xfrm>
        </p:spPr>
        <p:txBody>
          <a:bodyPr/>
          <a:lstStyle/>
          <a:p>
            <a:r>
              <a:rPr lang="ru-RU" sz="2400" dirty="0" smtClean="0"/>
              <a:t>В рамках работы Всероссийского национального конгресса кардиологов уже стало доброй традицией проводить мероприятия для среднего медицинского персонала.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100" name="Picture 4" descr="C:\Users\Gost\Desktop\Документы для работы\РКО_2023г\Мероприятия 2023\Москва 2023\IMG20230922111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303" y="227580"/>
            <a:ext cx="4551539" cy="6068717"/>
          </a:xfrm>
          <a:prstGeom prst="rect">
            <a:avLst/>
          </a:prstGeom>
          <a:noFill/>
        </p:spPr>
      </p:pic>
      <p:pic>
        <p:nvPicPr>
          <p:cNvPr id="10" name="Рисунок 9" descr="C:\Users\Gost\Desktop\Документы для работы\РКО_2023г\Мероприятия 2023\Москва 2023\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66" y="1964734"/>
            <a:ext cx="1373232" cy="12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4950" y="2220686"/>
            <a:ext cx="4728753" cy="3956277"/>
          </a:xfrm>
        </p:spPr>
        <p:txBody>
          <a:bodyPr/>
          <a:lstStyle/>
          <a:p>
            <a:r>
              <a:rPr lang="ru-RU" sz="2000" dirty="0" smtClean="0"/>
              <a:t>Вот и юбилейный конгресс 2023 года не стал исключением 😍</a:t>
            </a:r>
            <a:br>
              <a:rPr lang="ru-RU" sz="2000" dirty="0" smtClean="0"/>
            </a:br>
            <a:r>
              <a:rPr lang="ru-RU" sz="2000" dirty="0" smtClean="0"/>
              <a:t>23 сентября в роскошном конференц-зале "Амфитеатр " московского ЦМТ на Краснопресненской набережной состоялся сестринский симпозиум рабочей группы Российского кардиологического общества "Сестринское дело в кардиологии" - "Эффективность и безопасность кардиологической практики: фокус на работу среднего медицинского персонала".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2" descr="C:\Users\Gost\Desktop\Документы для работы\РКО_2023г\Мероприятия 2023\Москва 2023\IMG_20230923_160413_7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9018" y="1174819"/>
            <a:ext cx="6444342" cy="4833256"/>
          </a:xfrm>
          <a:prstGeom prst="rect">
            <a:avLst/>
          </a:prstGeom>
          <a:noFill/>
        </p:spPr>
      </p:pic>
      <p:pic>
        <p:nvPicPr>
          <p:cNvPr id="6" name="Рисунок 5" descr="C:\Users\Gost\Desktop\Документы для работы\РКО_2023г\Мероприятия 2023\Москва 2023\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235131"/>
            <a:ext cx="1373232" cy="12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4138" y="1825625"/>
            <a:ext cx="4715692" cy="4351338"/>
          </a:xfrm>
        </p:spPr>
        <p:txBody>
          <a:bodyPr/>
          <a:lstStyle/>
          <a:p>
            <a:r>
              <a:rPr lang="ru-RU" dirty="0" smtClean="0"/>
              <a:t>Медицинские сестры, представители крупнейших лечебных учреждений,  получили уникальную возможность поделиться профессиональным опытом и лично пообщаться с коллегами из разных регионов Российской Федерации!</a:t>
            </a:r>
          </a:p>
          <a:p>
            <a:endParaRPr lang="ru-RU" dirty="0"/>
          </a:p>
        </p:txBody>
      </p:sp>
      <p:pic>
        <p:nvPicPr>
          <p:cNvPr id="5122" name="Picture 2" descr="C:\Users\Gost\Desktop\Документы для работы\РКО_2023г\Мероприятия 2023\Москва 2023\IMG_20230923_163221_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0679" y="1097281"/>
            <a:ext cx="6323481" cy="4742611"/>
          </a:xfrm>
          <a:prstGeom prst="rect">
            <a:avLst/>
          </a:prstGeom>
          <a:noFill/>
        </p:spPr>
      </p:pic>
      <p:pic>
        <p:nvPicPr>
          <p:cNvPr id="6" name="Рисунок 5" descr="C:\Users\Gost\Desktop\Документы для работы\РКО_2023г\Мероприятия 2023\Москва 2023\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880" y="410254"/>
            <a:ext cx="1373232" cy="12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29246" y="731520"/>
            <a:ext cx="9224554" cy="95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A32813"/>
                </a:solidFill>
              </a:rPr>
              <a:t>Доклад: «Роль медицинской сестры в </a:t>
            </a:r>
            <a:r>
              <a:rPr lang="ru-RU" dirty="0" err="1" smtClean="0">
                <a:solidFill>
                  <a:srgbClr val="A32813"/>
                </a:solidFill>
              </a:rPr>
              <a:t>аритмологии</a:t>
            </a:r>
            <a:r>
              <a:rPr lang="ru-RU" dirty="0" smtClean="0">
                <a:solidFill>
                  <a:srgbClr val="A32813"/>
                </a:solidFill>
              </a:rPr>
              <a:t>»</a:t>
            </a:r>
            <a:br>
              <a:rPr lang="ru-RU" dirty="0" smtClean="0">
                <a:solidFill>
                  <a:srgbClr val="A32813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3500845"/>
            <a:ext cx="5181600" cy="267611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ПРОСКУРЯКОВА Оксана Владимировна, </a:t>
            </a:r>
            <a:br>
              <a:rPr lang="ru-RU" sz="2400" b="1" dirty="0" smtClean="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главная медицинская сестра </a:t>
            </a:r>
            <a:br>
              <a:rPr lang="ru-RU" sz="2400" dirty="0" smtClean="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ГАУЗ «Новокузнецкая городская клиническая больница №29 имени А.А. </a:t>
            </a:r>
            <a:r>
              <a:rPr lang="ru-RU" sz="2400" dirty="0" err="1" smtClean="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Луцика</a:t>
            </a:r>
            <a:r>
              <a:rPr lang="ru-RU" sz="2400" dirty="0" smtClean="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»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6146" name="Picture 2" descr="C:\Users\Gost\Desktop\Документы для работы\РКО_2023г\Мероприятия 2023\Москва 2023\IMG_20230923_131714_9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381750" y="2215356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994" y="365125"/>
            <a:ext cx="9276806" cy="132556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5015F"/>
                </a:solidFill>
                <a:latin typeface="Times New Roman"/>
                <a:ea typeface="Calibri"/>
              </a:rPr>
              <a:t>Доклад: «Оценка </a:t>
            </a:r>
            <a:r>
              <a:rPr lang="ru-RU" sz="2000" b="1" dirty="0" smtClean="0">
                <a:solidFill>
                  <a:srgbClr val="05015F"/>
                </a:solidFill>
                <a:latin typeface="Times New Roman"/>
                <a:ea typeface="Calibri"/>
              </a:rPr>
              <a:t>комплексной реабилитации с включением </a:t>
            </a:r>
            <a:r>
              <a:rPr lang="ru-RU" sz="2000" b="1" dirty="0" err="1" smtClean="0">
                <a:solidFill>
                  <a:srgbClr val="05015F"/>
                </a:solidFill>
                <a:latin typeface="Times New Roman"/>
                <a:ea typeface="Calibri"/>
              </a:rPr>
              <a:t>низкоинтенсивного</a:t>
            </a:r>
            <a:r>
              <a:rPr lang="ru-RU" sz="2000" b="1" dirty="0" smtClean="0">
                <a:solidFill>
                  <a:srgbClr val="05015F"/>
                </a:solidFill>
                <a:latin typeface="Times New Roman"/>
                <a:ea typeface="Calibri"/>
              </a:rPr>
              <a:t> лазерного излучения в раннем послеоперационном периоде у пациентов после аортокоронарного </a:t>
            </a:r>
            <a:r>
              <a:rPr lang="ru-RU" sz="2000" b="1" dirty="0" smtClean="0">
                <a:solidFill>
                  <a:srgbClr val="05015F"/>
                </a:solidFill>
                <a:latin typeface="Times New Roman"/>
                <a:ea typeface="Calibri"/>
              </a:rPr>
              <a:t>шунтирования»</a:t>
            </a:r>
            <a:endParaRPr lang="ru-RU" sz="2000" b="1" dirty="0">
              <a:solidFill>
                <a:srgbClr val="05015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3618411"/>
            <a:ext cx="5181600" cy="2558552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ФГБУ «ФЕДЕРАЛЬНЫЙ ЦЕНТР СЕРДЕЧНОСОСУДИСТОЙ ХИРУРГИИ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ИМЕНИ С.Г. СУХАНОВА» МИНЗДРАВА РОССИИ (г. ПЕРМЬ</a:t>
            </a:r>
            <a:r>
              <a:rPr lang="ru-RU" sz="2000" b="1" dirty="0" smtClean="0">
                <a:solidFill>
                  <a:schemeClr val="tx2"/>
                </a:solidFill>
              </a:rPr>
              <a:t>)</a:t>
            </a:r>
          </a:p>
          <a:p>
            <a:pPr marR="0" algn="ctr" eaLnBrk="1" hangingPunct="1"/>
            <a:r>
              <a:rPr lang="ru-RU" altLang="ru-RU" sz="2000" b="1" dirty="0" err="1" smtClean="0"/>
              <a:t>Чудинова</a:t>
            </a:r>
            <a:r>
              <a:rPr lang="ru-RU" altLang="ru-RU" sz="2000" b="1" dirty="0" smtClean="0"/>
              <a:t> Н.Н. старшая медицинская сестра  </a:t>
            </a:r>
          </a:p>
          <a:p>
            <a:pPr marR="0" algn="ctr" eaLnBrk="1" hangingPunct="1"/>
            <a:r>
              <a:rPr lang="ru-RU" altLang="ru-RU" sz="2000" b="1" dirty="0" smtClean="0"/>
              <a:t>приемно-поликлинического отделения</a:t>
            </a:r>
          </a:p>
          <a:p>
            <a:pPr algn="ctr">
              <a:defRPr/>
            </a:pPr>
            <a:endParaRPr lang="ru-RU" b="1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7170" name="Picture 2" descr="C:\Users\Gost\Desktop\Документы для работы\РКО_2023г\Мероприятия 2023\Москва 2023\IMG_20230923_113204_8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9360" y="1955323"/>
            <a:ext cx="5213713" cy="3910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622" y="365125"/>
            <a:ext cx="9146177" cy="132556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A32813"/>
                </a:solidFill>
              </a:rPr>
              <a:t>Повышение вовлеченности медицинской сестры в работу кардиологического кабинета</a:t>
            </a:r>
            <a:r>
              <a:rPr lang="ru-RU" dirty="0" smtClean="0">
                <a:solidFill>
                  <a:srgbClr val="A32813"/>
                </a:solidFill>
              </a:rPr>
              <a:t/>
            </a:r>
            <a:br>
              <a:rPr lang="ru-RU" dirty="0" smtClean="0">
                <a:solidFill>
                  <a:srgbClr val="A32813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3487783"/>
            <a:ext cx="5181600" cy="2689180"/>
          </a:xfrm>
        </p:spPr>
        <p:txBody>
          <a:bodyPr/>
          <a:lstStyle/>
          <a:p>
            <a:r>
              <a:rPr lang="ru-RU" dirty="0" smtClean="0"/>
              <a:t>Иноземцева С.В., главная медицинская сестра ГБУЗ СО «Волжская районная клиническая больница», Самара</a:t>
            </a:r>
            <a:endParaRPr lang="ru-RU" dirty="0"/>
          </a:p>
        </p:txBody>
      </p:sp>
      <p:pic>
        <p:nvPicPr>
          <p:cNvPr id="12290" name="Picture 2" descr="C:\Users\Gost\Desktop\Документы для работы\РКО_2023г\Мероприятия 2023\Москва 2023\IMG202309230814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1248" y="1825625"/>
            <a:ext cx="3263504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310</Words>
  <Application>Microsoft Office PowerPoint</Application>
  <PresentationFormat>Произвольный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ОТЧЕТ  об участии членов секции СРООМС  «Сестринское дело в кардиологии»  в работе  Всероссийского национального конгресса кардиологов,  21-23 сентября  2023 г г. Москва </vt:lpstr>
      <vt:lpstr>Слайд 2</vt:lpstr>
      <vt:lpstr>Слайд 3</vt:lpstr>
      <vt:lpstr>Слайд 4</vt:lpstr>
      <vt:lpstr>Слайд 5</vt:lpstr>
      <vt:lpstr>Слайд 6</vt:lpstr>
      <vt:lpstr>Доклад: «Роль медицинской сестры в аритмологии» </vt:lpstr>
      <vt:lpstr>Доклад: «Оценка комплексной реабилитации с включением низкоинтенсивного лазерного излучения в раннем послеоперационном периоде у пациентов после аортокоронарного шунтирования»</vt:lpstr>
      <vt:lpstr>Повышение вовлеченности медицинской сестры в работу кардиологического кабинета </vt:lpstr>
      <vt:lpstr>Безопасность кардиологических пациентов.  Что может сделать медицинская сестра?</vt:lpstr>
      <vt:lpstr>Оптимизация деятельности сестринского персонала кардиологического отделения при оказании экстренной помощи пациентам с ОК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Рудометова</dc:creator>
  <cp:lastModifiedBy>Гость</cp:lastModifiedBy>
  <cp:revision>156</cp:revision>
  <dcterms:created xsi:type="dcterms:W3CDTF">2017-04-18T13:51:42Z</dcterms:created>
  <dcterms:modified xsi:type="dcterms:W3CDTF">2023-09-25T05:15:45Z</dcterms:modified>
</cp:coreProperties>
</file>