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46" r:id="rId3"/>
    <p:sldId id="461" r:id="rId4"/>
    <p:sldId id="459" r:id="rId5"/>
    <p:sldId id="451" r:id="rId6"/>
    <p:sldId id="375" r:id="rId7"/>
    <p:sldId id="452" r:id="rId8"/>
    <p:sldId id="466" r:id="rId9"/>
    <p:sldId id="408" r:id="rId10"/>
    <p:sldId id="372" r:id="rId11"/>
    <p:sldId id="368" r:id="rId12"/>
    <p:sldId id="449" r:id="rId13"/>
    <p:sldId id="370" r:id="rId14"/>
    <p:sldId id="442" r:id="rId15"/>
    <p:sldId id="462" r:id="rId16"/>
    <p:sldId id="404" r:id="rId17"/>
    <p:sldId id="463" r:id="rId18"/>
    <p:sldId id="464" r:id="rId19"/>
    <p:sldId id="366" r:id="rId20"/>
    <p:sldId id="371" r:id="rId21"/>
    <p:sldId id="377" r:id="rId22"/>
    <p:sldId id="465" r:id="rId23"/>
    <p:sldId id="409" r:id="rId24"/>
    <p:sldId id="411" r:id="rId25"/>
    <p:sldId id="412" r:id="rId26"/>
    <p:sldId id="453" r:id="rId27"/>
    <p:sldId id="454" r:id="rId28"/>
    <p:sldId id="456" r:id="rId29"/>
    <p:sldId id="455" r:id="rId30"/>
    <p:sldId id="457" r:id="rId31"/>
    <p:sldId id="450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отова Светлана Николаевна" initials="БСН" lastIdx="1" clrIdx="0">
    <p:extLst>
      <p:ext uri="{19B8F6BF-5375-455C-9EA6-DF929625EA0E}">
        <p15:presenceInfo xmlns:p15="http://schemas.microsoft.com/office/powerpoint/2012/main" userId="S-1-5-21-2107038736-170449357-1763436215-11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DC6F"/>
    <a:srgbClr val="00760B"/>
    <a:srgbClr val="8A6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7" autoAdjust="0"/>
    <p:restoredTop sz="93151" autoAdjust="0"/>
  </p:normalViewPr>
  <p:slideViewPr>
    <p:cSldViewPr>
      <p:cViewPr varScale="1">
        <p:scale>
          <a:sx n="63" d="100"/>
          <a:sy n="63" d="100"/>
        </p:scale>
        <p:origin x="74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A0-6641-9DF6-68E1577892AB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8A0-6641-9DF6-68E1577892AB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8A0-6641-9DF6-68E1577892AB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8A0-6641-9DF6-68E1577892A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2A5FAA0-1951-3D4E-A9F0-E87EB5D9649A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8A0-6641-9DF6-68E1577892A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E9C64B2-8C93-BC42-B712-EC62F4D59135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8A0-6641-9DF6-68E1577892A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AA86135-BF4F-CF4A-88FF-6980A29401F4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 % 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8A0-6641-9DF6-68E1577892A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D280B7B-8B85-5744-BFFC-CF3702DF869C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8A0-6641-9DF6-68E1577892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неправильное назначение</c:v>
                </c:pt>
                <c:pt idx="1">
                  <c:v>нечеткая передача информации</c:v>
                </c:pt>
                <c:pt idx="2">
                  <c:v>некоректное дозирование,  разведение</c:v>
                </c:pt>
                <c:pt idx="3">
                  <c:v>отсутствие необходимых лекарств для экстренной помощи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39</c:v>
                </c:pt>
                <c:pt idx="1">
                  <c:v>11</c:v>
                </c:pt>
                <c:pt idx="2">
                  <c:v>11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A0-6641-9DF6-68E1577892A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22877175904618E-2"/>
          <c:y val="0.66651367847428289"/>
          <c:w val="0.95353514512496851"/>
          <c:h val="0.321702931775410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D1DECC-7205-4C30-8330-875A2143054E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CBA55B0-BAF3-420D-AF83-A5D4BF4E7E56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800" b="1" dirty="0">
              <a:solidFill>
                <a:schemeClr val="tx1"/>
              </a:solidFill>
            </a:rPr>
            <a:t>С</a:t>
          </a:r>
        </a:p>
      </dgm:t>
    </dgm:pt>
    <dgm:pt modelId="{ECA944A4-1D8F-4C14-8775-B26DAE4E5B4F}" type="parTrans" cxnId="{EBA9D8C0-0B08-4C66-8673-F50B31E24EF0}">
      <dgm:prSet/>
      <dgm:spPr/>
      <dgm:t>
        <a:bodyPr/>
        <a:lstStyle/>
        <a:p>
          <a:endParaRPr lang="ru-RU"/>
        </a:p>
      </dgm:t>
    </dgm:pt>
    <dgm:pt modelId="{B1CB62F9-BC5E-415C-8152-ECE018CB26B7}" type="sibTrans" cxnId="{EBA9D8C0-0B08-4C66-8673-F50B31E24EF0}">
      <dgm:prSet/>
      <dgm:spPr/>
      <dgm:t>
        <a:bodyPr/>
        <a:lstStyle/>
        <a:p>
          <a:endParaRPr lang="ru-RU"/>
        </a:p>
      </dgm:t>
    </dgm:pt>
    <dgm:pt modelId="{C2CE73DF-290A-415C-B92A-8F6C656EC1C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/>
            <a:t>Ситуация</a:t>
          </a:r>
          <a:r>
            <a:rPr lang="ru-RU" sz="1600" dirty="0"/>
            <a:t>: </a:t>
          </a:r>
          <a:r>
            <a:rPr lang="ru-RU" sz="2000" dirty="0"/>
            <a:t>идентификация – ФИО кто звонит, отделение, палата, данные о пациенте; описание ситуации – причина звонка/обращения, степень срочности;</a:t>
          </a:r>
        </a:p>
        <a:p>
          <a:pPr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1600" dirty="0"/>
        </a:p>
      </dgm:t>
    </dgm:pt>
    <dgm:pt modelId="{F9392212-7301-44D7-8755-FC3CD0549600}" type="parTrans" cxnId="{A256960B-73CE-4521-94B3-A698C8E2DE89}">
      <dgm:prSet/>
      <dgm:spPr/>
      <dgm:t>
        <a:bodyPr/>
        <a:lstStyle/>
        <a:p>
          <a:endParaRPr lang="ru-RU"/>
        </a:p>
      </dgm:t>
    </dgm:pt>
    <dgm:pt modelId="{E05E7FB5-4D7D-40A4-AC18-2AD343B3CB56}" type="sibTrans" cxnId="{A256960B-73CE-4521-94B3-A698C8E2DE89}">
      <dgm:prSet/>
      <dgm:spPr/>
      <dgm:t>
        <a:bodyPr/>
        <a:lstStyle/>
        <a:p>
          <a:endParaRPr lang="ru-RU"/>
        </a:p>
      </dgm:t>
    </dgm:pt>
    <dgm:pt modelId="{A8CAC270-680B-4251-A062-BC0ADFE797D1}">
      <dgm:prSet phldrT="[Текст]" custT="1"/>
      <dgm:spPr/>
      <dgm:t>
        <a:bodyPr/>
        <a:lstStyle/>
        <a:p>
          <a:r>
            <a:rPr lang="ru-RU" sz="2800" b="1" dirty="0">
              <a:solidFill>
                <a:schemeClr val="tx1"/>
              </a:solidFill>
            </a:rPr>
            <a:t>Ф</a:t>
          </a:r>
        </a:p>
      </dgm:t>
    </dgm:pt>
    <dgm:pt modelId="{034B0A6D-3E36-41CE-AB6D-7F039786DE7E}" type="parTrans" cxnId="{64DA274E-1D55-4A10-97BE-70AF315DBE7D}">
      <dgm:prSet/>
      <dgm:spPr/>
      <dgm:t>
        <a:bodyPr/>
        <a:lstStyle/>
        <a:p>
          <a:endParaRPr lang="ru-RU"/>
        </a:p>
      </dgm:t>
    </dgm:pt>
    <dgm:pt modelId="{92473F05-219C-4D62-AECD-3DB9EDF5A137}" type="sibTrans" cxnId="{64DA274E-1D55-4A10-97BE-70AF315DBE7D}">
      <dgm:prSet/>
      <dgm:spPr/>
      <dgm:t>
        <a:bodyPr/>
        <a:lstStyle/>
        <a:p>
          <a:endParaRPr lang="ru-RU"/>
        </a:p>
      </dgm:t>
    </dgm:pt>
    <dgm:pt modelId="{73B98B13-DE21-43C3-923B-976948C5D0A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/>
            <a:t>Фон</a:t>
          </a:r>
          <a:r>
            <a:rPr lang="ru-RU" sz="1600" dirty="0"/>
            <a:t>: </a:t>
          </a:r>
          <a:r>
            <a:rPr lang="ru-RU" sz="2000" dirty="0"/>
            <a:t>краткое описание анамнеза – время поступления, диагноз, получаемое лечение; 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1500" dirty="0"/>
        </a:p>
      </dgm:t>
    </dgm:pt>
    <dgm:pt modelId="{60AB4BC0-3F56-43FC-B13F-93ED33F957F4}" type="parTrans" cxnId="{6E090AD4-C604-42F0-9C10-D0D5492A1D7C}">
      <dgm:prSet/>
      <dgm:spPr/>
      <dgm:t>
        <a:bodyPr/>
        <a:lstStyle/>
        <a:p>
          <a:endParaRPr lang="ru-RU"/>
        </a:p>
      </dgm:t>
    </dgm:pt>
    <dgm:pt modelId="{F73FD3F0-9917-4254-8FE6-63A06EFB30C1}" type="sibTrans" cxnId="{6E090AD4-C604-42F0-9C10-D0D5492A1D7C}">
      <dgm:prSet/>
      <dgm:spPr/>
      <dgm:t>
        <a:bodyPr/>
        <a:lstStyle/>
        <a:p>
          <a:endParaRPr lang="ru-RU"/>
        </a:p>
      </dgm:t>
    </dgm:pt>
    <dgm:pt modelId="{76EBC02E-A933-4D9A-A27F-007F94982277}">
      <dgm:prSet phldrT="[Текст]" custT="1"/>
      <dgm:spPr/>
      <dgm:t>
        <a:bodyPr/>
        <a:lstStyle/>
        <a:p>
          <a:r>
            <a:rPr lang="ru-RU" sz="2800" b="1" dirty="0">
              <a:solidFill>
                <a:schemeClr val="tx1"/>
              </a:solidFill>
            </a:rPr>
            <a:t>О</a:t>
          </a:r>
        </a:p>
      </dgm:t>
    </dgm:pt>
    <dgm:pt modelId="{B57220E0-2402-4997-AC8A-4A1E98183FAF}" type="parTrans" cxnId="{3FFA1BAB-3B3F-402C-B96A-4886EF2BC99C}">
      <dgm:prSet/>
      <dgm:spPr/>
      <dgm:t>
        <a:bodyPr/>
        <a:lstStyle/>
        <a:p>
          <a:endParaRPr lang="ru-RU"/>
        </a:p>
      </dgm:t>
    </dgm:pt>
    <dgm:pt modelId="{3725EF51-D57C-49AA-8811-171946AFC876}" type="sibTrans" cxnId="{3FFA1BAB-3B3F-402C-B96A-4886EF2BC99C}">
      <dgm:prSet/>
      <dgm:spPr/>
      <dgm:t>
        <a:bodyPr/>
        <a:lstStyle/>
        <a:p>
          <a:endParaRPr lang="ru-RU"/>
        </a:p>
      </dgm:t>
    </dgm:pt>
    <dgm:pt modelId="{D3AF1EF8-2D5F-40D9-8D7C-403FD567A7F7}">
      <dgm:prSet phldrT="[Текст]" custT="1"/>
      <dgm:spPr/>
      <dgm:t>
        <a:bodyPr/>
        <a:lstStyle/>
        <a:p>
          <a:pPr marL="0" indent="0">
            <a:buNone/>
          </a:pPr>
          <a:r>
            <a:rPr lang="ru-RU" sz="2400" b="1" dirty="0"/>
            <a:t>Оценка:</a:t>
          </a:r>
          <a:r>
            <a:rPr lang="ru-RU" sz="1600" dirty="0"/>
            <a:t> </a:t>
          </a:r>
          <a:r>
            <a:rPr lang="ru-RU" sz="2000" dirty="0"/>
            <a:t>краткое описание состояния больного – основные показатели (АД, ЧДД, пульс и т.д.), оценка состояния, риски</a:t>
          </a:r>
          <a:endParaRPr lang="ru-RU" sz="1600" dirty="0"/>
        </a:p>
      </dgm:t>
    </dgm:pt>
    <dgm:pt modelId="{AC76BD0D-B5DD-413C-B047-531264C9AF66}" type="parTrans" cxnId="{A6560876-75C9-46F6-AD4A-958B1CED4398}">
      <dgm:prSet/>
      <dgm:spPr/>
      <dgm:t>
        <a:bodyPr/>
        <a:lstStyle/>
        <a:p>
          <a:endParaRPr lang="ru-RU"/>
        </a:p>
      </dgm:t>
    </dgm:pt>
    <dgm:pt modelId="{A6832442-FF5C-422D-96E4-55446F7E819A}" type="sibTrans" cxnId="{A6560876-75C9-46F6-AD4A-958B1CED4398}">
      <dgm:prSet/>
      <dgm:spPr/>
      <dgm:t>
        <a:bodyPr/>
        <a:lstStyle/>
        <a:p>
          <a:endParaRPr lang="ru-RU"/>
        </a:p>
      </dgm:t>
    </dgm:pt>
    <dgm:pt modelId="{592165B7-6616-4EBC-BAAE-29B273616A68}">
      <dgm:prSet custT="1"/>
      <dgm:spPr/>
      <dgm:t>
        <a:bodyPr/>
        <a:lstStyle/>
        <a:p>
          <a:r>
            <a:rPr lang="ru-RU" sz="2800" b="1" dirty="0">
              <a:solidFill>
                <a:schemeClr val="tx1"/>
              </a:solidFill>
            </a:rPr>
            <a:t>Р</a:t>
          </a:r>
        </a:p>
      </dgm:t>
    </dgm:pt>
    <dgm:pt modelId="{F9B3F647-BF44-4DBA-B9B1-5CEB6B046CAE}" type="parTrans" cxnId="{014F2102-CFAC-4162-B88E-BC7A1F0DF3EC}">
      <dgm:prSet/>
      <dgm:spPr/>
      <dgm:t>
        <a:bodyPr/>
        <a:lstStyle/>
        <a:p>
          <a:endParaRPr lang="ru-RU"/>
        </a:p>
      </dgm:t>
    </dgm:pt>
    <dgm:pt modelId="{A46FF3E2-EF3A-42D4-970F-06B1C163CFAB}" type="sibTrans" cxnId="{014F2102-CFAC-4162-B88E-BC7A1F0DF3EC}">
      <dgm:prSet/>
      <dgm:spPr/>
      <dgm:t>
        <a:bodyPr/>
        <a:lstStyle/>
        <a:p>
          <a:endParaRPr lang="ru-RU"/>
        </a:p>
      </dgm:t>
    </dgm:pt>
    <dgm:pt modelId="{21072189-C78F-4D59-9B9E-483A377C6A6F}">
      <dgm:prSet custT="1"/>
      <dgm:spPr/>
      <dgm:t>
        <a:bodyPr/>
        <a:lstStyle/>
        <a:p>
          <a:pPr marL="0" indent="0">
            <a:buNone/>
          </a:pPr>
          <a:r>
            <a:rPr lang="ru-RU" sz="2400" b="1" dirty="0"/>
            <a:t>Рекомендации:</a:t>
          </a:r>
          <a:r>
            <a:rPr lang="ru-RU" sz="1600" dirty="0"/>
            <a:t> </a:t>
          </a:r>
          <a:r>
            <a:rPr lang="ru-RU" sz="2000" dirty="0"/>
            <a:t>пояснение в какой форме и что хотите получить от консультанта</a:t>
          </a:r>
        </a:p>
        <a:p>
          <a:pPr marL="0" indent="0">
            <a:buNone/>
          </a:pPr>
          <a:r>
            <a:rPr lang="ru-RU" sz="2000" dirty="0"/>
            <a:t>– совет по телефону, очную консультацию и т.д.</a:t>
          </a:r>
        </a:p>
        <a:p>
          <a:endParaRPr lang="ru-RU" sz="1500" dirty="0"/>
        </a:p>
      </dgm:t>
    </dgm:pt>
    <dgm:pt modelId="{85A62111-74AC-4B57-9636-4EDB3A327BBD}" type="parTrans" cxnId="{4A582CC9-A420-4796-B7EA-74149A2029F0}">
      <dgm:prSet/>
      <dgm:spPr/>
      <dgm:t>
        <a:bodyPr/>
        <a:lstStyle/>
        <a:p>
          <a:endParaRPr lang="ru-RU"/>
        </a:p>
      </dgm:t>
    </dgm:pt>
    <dgm:pt modelId="{F1516BEF-486A-4B4F-A138-0DCAC1954EE5}" type="sibTrans" cxnId="{4A582CC9-A420-4796-B7EA-74149A2029F0}">
      <dgm:prSet/>
      <dgm:spPr/>
      <dgm:t>
        <a:bodyPr/>
        <a:lstStyle/>
        <a:p>
          <a:endParaRPr lang="ru-RU"/>
        </a:p>
      </dgm:t>
    </dgm:pt>
    <dgm:pt modelId="{16DAC656-1052-4691-A29D-02092D85111D}" type="pres">
      <dgm:prSet presAssocID="{43D1DECC-7205-4C30-8330-875A2143054E}" presName="linearFlow" presStyleCnt="0">
        <dgm:presLayoutVars>
          <dgm:dir/>
          <dgm:animLvl val="lvl"/>
          <dgm:resizeHandles val="exact"/>
        </dgm:presLayoutVars>
      </dgm:prSet>
      <dgm:spPr/>
    </dgm:pt>
    <dgm:pt modelId="{4D24208C-4D93-48B1-9064-ECA7EB95B774}" type="pres">
      <dgm:prSet presAssocID="{2CBA55B0-BAF3-420D-AF83-A5D4BF4E7E56}" presName="composite" presStyleCnt="0"/>
      <dgm:spPr/>
    </dgm:pt>
    <dgm:pt modelId="{03686CA0-96B3-40DC-8DC3-6F624F22D13D}" type="pres">
      <dgm:prSet presAssocID="{2CBA55B0-BAF3-420D-AF83-A5D4BF4E7E56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1B415C98-7D87-40CA-A8D7-A8D12BBCCF46}" type="pres">
      <dgm:prSet presAssocID="{2CBA55B0-BAF3-420D-AF83-A5D4BF4E7E56}" presName="descendantText" presStyleLbl="alignAcc1" presStyleIdx="0" presStyleCnt="4">
        <dgm:presLayoutVars>
          <dgm:bulletEnabled val="1"/>
        </dgm:presLayoutVars>
      </dgm:prSet>
      <dgm:spPr/>
    </dgm:pt>
    <dgm:pt modelId="{D06FBF40-4BF6-4AD3-9583-CC67692DA733}" type="pres">
      <dgm:prSet presAssocID="{B1CB62F9-BC5E-415C-8152-ECE018CB26B7}" presName="sp" presStyleCnt="0"/>
      <dgm:spPr/>
    </dgm:pt>
    <dgm:pt modelId="{A83EC5AE-E193-4861-959B-F96B7814AF17}" type="pres">
      <dgm:prSet presAssocID="{A8CAC270-680B-4251-A062-BC0ADFE797D1}" presName="composite" presStyleCnt="0"/>
      <dgm:spPr/>
    </dgm:pt>
    <dgm:pt modelId="{89AA80B1-BB9C-455B-A01E-C1CAED375E02}" type="pres">
      <dgm:prSet presAssocID="{A8CAC270-680B-4251-A062-BC0ADFE797D1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43AA8B8F-05E6-4AFF-828B-4CC2194C0B70}" type="pres">
      <dgm:prSet presAssocID="{A8CAC270-680B-4251-A062-BC0ADFE797D1}" presName="descendantText" presStyleLbl="alignAcc1" presStyleIdx="1" presStyleCnt="4">
        <dgm:presLayoutVars>
          <dgm:bulletEnabled val="1"/>
        </dgm:presLayoutVars>
      </dgm:prSet>
      <dgm:spPr/>
    </dgm:pt>
    <dgm:pt modelId="{8E9D9B37-8646-4AB8-81C5-251F2DB1917E}" type="pres">
      <dgm:prSet presAssocID="{92473F05-219C-4D62-AECD-3DB9EDF5A137}" presName="sp" presStyleCnt="0"/>
      <dgm:spPr/>
    </dgm:pt>
    <dgm:pt modelId="{96947CD5-0A7A-46E7-AC86-F51EC454B918}" type="pres">
      <dgm:prSet presAssocID="{76EBC02E-A933-4D9A-A27F-007F94982277}" presName="composite" presStyleCnt="0"/>
      <dgm:spPr/>
    </dgm:pt>
    <dgm:pt modelId="{64271A3C-A45B-499A-A5C6-8A0F19AE2AD0}" type="pres">
      <dgm:prSet presAssocID="{76EBC02E-A933-4D9A-A27F-007F94982277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31B58320-4EED-4E01-9468-2E404F9FA6CA}" type="pres">
      <dgm:prSet presAssocID="{76EBC02E-A933-4D9A-A27F-007F94982277}" presName="descendantText" presStyleLbl="alignAcc1" presStyleIdx="2" presStyleCnt="4">
        <dgm:presLayoutVars>
          <dgm:bulletEnabled val="1"/>
        </dgm:presLayoutVars>
      </dgm:prSet>
      <dgm:spPr/>
    </dgm:pt>
    <dgm:pt modelId="{E13F7E7E-899B-4726-823E-239A3C3F78A2}" type="pres">
      <dgm:prSet presAssocID="{3725EF51-D57C-49AA-8811-171946AFC876}" presName="sp" presStyleCnt="0"/>
      <dgm:spPr/>
    </dgm:pt>
    <dgm:pt modelId="{14FFD0BF-18C6-4B4E-90C8-4CC55CD68D5D}" type="pres">
      <dgm:prSet presAssocID="{592165B7-6616-4EBC-BAAE-29B273616A68}" presName="composite" presStyleCnt="0"/>
      <dgm:spPr/>
    </dgm:pt>
    <dgm:pt modelId="{C0E2C699-25DE-47FF-9E93-D0454172BD69}" type="pres">
      <dgm:prSet presAssocID="{592165B7-6616-4EBC-BAAE-29B273616A68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A672C516-E9B3-4AC1-AE7E-ED444AC9DD27}" type="pres">
      <dgm:prSet presAssocID="{592165B7-6616-4EBC-BAAE-29B273616A68}" presName="descendantText" presStyleLbl="alignAcc1" presStyleIdx="3" presStyleCnt="4" custScaleY="123464">
        <dgm:presLayoutVars>
          <dgm:bulletEnabled val="1"/>
        </dgm:presLayoutVars>
      </dgm:prSet>
      <dgm:spPr/>
    </dgm:pt>
  </dgm:ptLst>
  <dgm:cxnLst>
    <dgm:cxn modelId="{014F2102-CFAC-4162-B88E-BC7A1F0DF3EC}" srcId="{43D1DECC-7205-4C30-8330-875A2143054E}" destId="{592165B7-6616-4EBC-BAAE-29B273616A68}" srcOrd="3" destOrd="0" parTransId="{F9B3F647-BF44-4DBA-B9B1-5CEB6B046CAE}" sibTransId="{A46FF3E2-EF3A-42D4-970F-06B1C163CFAB}"/>
    <dgm:cxn modelId="{A256960B-73CE-4521-94B3-A698C8E2DE89}" srcId="{2CBA55B0-BAF3-420D-AF83-A5D4BF4E7E56}" destId="{C2CE73DF-290A-415C-B92A-8F6C656EC1C0}" srcOrd="0" destOrd="0" parTransId="{F9392212-7301-44D7-8755-FC3CD0549600}" sibTransId="{E05E7FB5-4D7D-40A4-AC18-2AD343B3CB56}"/>
    <dgm:cxn modelId="{3ACFA21F-477B-44DA-8B54-3D8718361D10}" type="presOf" srcId="{A8CAC270-680B-4251-A062-BC0ADFE797D1}" destId="{89AA80B1-BB9C-455B-A01E-C1CAED375E02}" srcOrd="0" destOrd="0" presId="urn:microsoft.com/office/officeart/2005/8/layout/chevron2"/>
    <dgm:cxn modelId="{FFF5FA2D-F297-4F22-AFD5-7049CE0E592C}" type="presOf" srcId="{D3AF1EF8-2D5F-40D9-8D7C-403FD567A7F7}" destId="{31B58320-4EED-4E01-9468-2E404F9FA6CA}" srcOrd="0" destOrd="0" presId="urn:microsoft.com/office/officeart/2005/8/layout/chevron2"/>
    <dgm:cxn modelId="{51E06345-F88E-4185-9916-556EA894A651}" type="presOf" srcId="{2CBA55B0-BAF3-420D-AF83-A5D4BF4E7E56}" destId="{03686CA0-96B3-40DC-8DC3-6F624F22D13D}" srcOrd="0" destOrd="0" presId="urn:microsoft.com/office/officeart/2005/8/layout/chevron2"/>
    <dgm:cxn modelId="{5DC1D947-7272-4CF8-9F7A-A68C90257CC6}" type="presOf" srcId="{21072189-C78F-4D59-9B9E-483A377C6A6F}" destId="{A672C516-E9B3-4AC1-AE7E-ED444AC9DD27}" srcOrd="0" destOrd="0" presId="urn:microsoft.com/office/officeart/2005/8/layout/chevron2"/>
    <dgm:cxn modelId="{64DA274E-1D55-4A10-97BE-70AF315DBE7D}" srcId="{43D1DECC-7205-4C30-8330-875A2143054E}" destId="{A8CAC270-680B-4251-A062-BC0ADFE797D1}" srcOrd="1" destOrd="0" parTransId="{034B0A6D-3E36-41CE-AB6D-7F039786DE7E}" sibTransId="{92473F05-219C-4D62-AECD-3DB9EDF5A137}"/>
    <dgm:cxn modelId="{A1681254-2FB9-40F1-BE95-F46C0903BB50}" type="presOf" srcId="{43D1DECC-7205-4C30-8330-875A2143054E}" destId="{16DAC656-1052-4691-A29D-02092D85111D}" srcOrd="0" destOrd="0" presId="urn:microsoft.com/office/officeart/2005/8/layout/chevron2"/>
    <dgm:cxn modelId="{A6560876-75C9-46F6-AD4A-958B1CED4398}" srcId="{76EBC02E-A933-4D9A-A27F-007F94982277}" destId="{D3AF1EF8-2D5F-40D9-8D7C-403FD567A7F7}" srcOrd="0" destOrd="0" parTransId="{AC76BD0D-B5DD-413C-B047-531264C9AF66}" sibTransId="{A6832442-FF5C-422D-96E4-55446F7E819A}"/>
    <dgm:cxn modelId="{90339484-EBD3-4ED5-9AAA-BAC27C2E1290}" type="presOf" srcId="{C2CE73DF-290A-415C-B92A-8F6C656EC1C0}" destId="{1B415C98-7D87-40CA-A8D7-A8D12BBCCF46}" srcOrd="0" destOrd="0" presId="urn:microsoft.com/office/officeart/2005/8/layout/chevron2"/>
    <dgm:cxn modelId="{176E77A7-D3D0-483C-AABC-A1E0217A1ABD}" type="presOf" srcId="{592165B7-6616-4EBC-BAAE-29B273616A68}" destId="{C0E2C699-25DE-47FF-9E93-D0454172BD69}" srcOrd="0" destOrd="0" presId="urn:microsoft.com/office/officeart/2005/8/layout/chevron2"/>
    <dgm:cxn modelId="{3FFA1BAB-3B3F-402C-B96A-4886EF2BC99C}" srcId="{43D1DECC-7205-4C30-8330-875A2143054E}" destId="{76EBC02E-A933-4D9A-A27F-007F94982277}" srcOrd="2" destOrd="0" parTransId="{B57220E0-2402-4997-AC8A-4A1E98183FAF}" sibTransId="{3725EF51-D57C-49AA-8811-171946AFC876}"/>
    <dgm:cxn modelId="{EBA9D8C0-0B08-4C66-8673-F50B31E24EF0}" srcId="{43D1DECC-7205-4C30-8330-875A2143054E}" destId="{2CBA55B0-BAF3-420D-AF83-A5D4BF4E7E56}" srcOrd="0" destOrd="0" parTransId="{ECA944A4-1D8F-4C14-8775-B26DAE4E5B4F}" sibTransId="{B1CB62F9-BC5E-415C-8152-ECE018CB26B7}"/>
    <dgm:cxn modelId="{4A582CC9-A420-4796-B7EA-74149A2029F0}" srcId="{592165B7-6616-4EBC-BAAE-29B273616A68}" destId="{21072189-C78F-4D59-9B9E-483A377C6A6F}" srcOrd="0" destOrd="0" parTransId="{85A62111-74AC-4B57-9636-4EDB3A327BBD}" sibTransId="{F1516BEF-486A-4B4F-A138-0DCAC1954EE5}"/>
    <dgm:cxn modelId="{6E090AD4-C604-42F0-9C10-D0D5492A1D7C}" srcId="{A8CAC270-680B-4251-A062-BC0ADFE797D1}" destId="{73B98B13-DE21-43C3-923B-976948C5D0AA}" srcOrd="0" destOrd="0" parTransId="{60AB4BC0-3F56-43FC-B13F-93ED33F957F4}" sibTransId="{F73FD3F0-9917-4254-8FE6-63A06EFB30C1}"/>
    <dgm:cxn modelId="{E57BDBD8-3FE5-40EE-A890-0167224E84AA}" type="presOf" srcId="{76EBC02E-A933-4D9A-A27F-007F94982277}" destId="{64271A3C-A45B-499A-A5C6-8A0F19AE2AD0}" srcOrd="0" destOrd="0" presId="urn:microsoft.com/office/officeart/2005/8/layout/chevron2"/>
    <dgm:cxn modelId="{4305E6F0-F101-4228-AB49-7EC0AAF8DB99}" type="presOf" srcId="{73B98B13-DE21-43C3-923B-976948C5D0AA}" destId="{43AA8B8F-05E6-4AFF-828B-4CC2194C0B70}" srcOrd="0" destOrd="0" presId="urn:microsoft.com/office/officeart/2005/8/layout/chevron2"/>
    <dgm:cxn modelId="{40E2A0F6-EAA0-4E4E-9F6D-89835F839A9F}" type="presParOf" srcId="{16DAC656-1052-4691-A29D-02092D85111D}" destId="{4D24208C-4D93-48B1-9064-ECA7EB95B774}" srcOrd="0" destOrd="0" presId="urn:microsoft.com/office/officeart/2005/8/layout/chevron2"/>
    <dgm:cxn modelId="{D929D4BA-CEB8-4B74-B50B-B2D3135D338F}" type="presParOf" srcId="{4D24208C-4D93-48B1-9064-ECA7EB95B774}" destId="{03686CA0-96B3-40DC-8DC3-6F624F22D13D}" srcOrd="0" destOrd="0" presId="urn:microsoft.com/office/officeart/2005/8/layout/chevron2"/>
    <dgm:cxn modelId="{1C7AAECB-F864-44CB-8219-EEA7EF18DDB1}" type="presParOf" srcId="{4D24208C-4D93-48B1-9064-ECA7EB95B774}" destId="{1B415C98-7D87-40CA-A8D7-A8D12BBCCF46}" srcOrd="1" destOrd="0" presId="urn:microsoft.com/office/officeart/2005/8/layout/chevron2"/>
    <dgm:cxn modelId="{DDB1B235-0F7D-44CD-ADC7-904050426283}" type="presParOf" srcId="{16DAC656-1052-4691-A29D-02092D85111D}" destId="{D06FBF40-4BF6-4AD3-9583-CC67692DA733}" srcOrd="1" destOrd="0" presId="urn:microsoft.com/office/officeart/2005/8/layout/chevron2"/>
    <dgm:cxn modelId="{173C5095-2332-4941-9427-4B850C84F5DE}" type="presParOf" srcId="{16DAC656-1052-4691-A29D-02092D85111D}" destId="{A83EC5AE-E193-4861-959B-F96B7814AF17}" srcOrd="2" destOrd="0" presId="urn:microsoft.com/office/officeart/2005/8/layout/chevron2"/>
    <dgm:cxn modelId="{B3F54A80-40FB-44A9-ACDE-8FBDB691BB3D}" type="presParOf" srcId="{A83EC5AE-E193-4861-959B-F96B7814AF17}" destId="{89AA80B1-BB9C-455B-A01E-C1CAED375E02}" srcOrd="0" destOrd="0" presId="urn:microsoft.com/office/officeart/2005/8/layout/chevron2"/>
    <dgm:cxn modelId="{1B796BED-CEAA-4554-95BE-4F438AD175B8}" type="presParOf" srcId="{A83EC5AE-E193-4861-959B-F96B7814AF17}" destId="{43AA8B8F-05E6-4AFF-828B-4CC2194C0B70}" srcOrd="1" destOrd="0" presId="urn:microsoft.com/office/officeart/2005/8/layout/chevron2"/>
    <dgm:cxn modelId="{8EC8B483-4D45-4EC2-B244-0D14712006D2}" type="presParOf" srcId="{16DAC656-1052-4691-A29D-02092D85111D}" destId="{8E9D9B37-8646-4AB8-81C5-251F2DB1917E}" srcOrd="3" destOrd="0" presId="urn:microsoft.com/office/officeart/2005/8/layout/chevron2"/>
    <dgm:cxn modelId="{78CBCEEF-74F6-4420-A1DB-5BE04BD83C2C}" type="presParOf" srcId="{16DAC656-1052-4691-A29D-02092D85111D}" destId="{96947CD5-0A7A-46E7-AC86-F51EC454B918}" srcOrd="4" destOrd="0" presId="urn:microsoft.com/office/officeart/2005/8/layout/chevron2"/>
    <dgm:cxn modelId="{7AE672B3-3113-4D33-B7EF-6421CFD07ADD}" type="presParOf" srcId="{96947CD5-0A7A-46E7-AC86-F51EC454B918}" destId="{64271A3C-A45B-499A-A5C6-8A0F19AE2AD0}" srcOrd="0" destOrd="0" presId="urn:microsoft.com/office/officeart/2005/8/layout/chevron2"/>
    <dgm:cxn modelId="{61984CFD-4812-468B-9E2D-1C753C10AC94}" type="presParOf" srcId="{96947CD5-0A7A-46E7-AC86-F51EC454B918}" destId="{31B58320-4EED-4E01-9468-2E404F9FA6CA}" srcOrd="1" destOrd="0" presId="urn:microsoft.com/office/officeart/2005/8/layout/chevron2"/>
    <dgm:cxn modelId="{08FC5F85-5991-4CA0-848A-84361AEF0222}" type="presParOf" srcId="{16DAC656-1052-4691-A29D-02092D85111D}" destId="{E13F7E7E-899B-4726-823E-239A3C3F78A2}" srcOrd="5" destOrd="0" presId="urn:microsoft.com/office/officeart/2005/8/layout/chevron2"/>
    <dgm:cxn modelId="{B0421F58-3A0C-43A7-9BBC-D24E7C76C6E8}" type="presParOf" srcId="{16DAC656-1052-4691-A29D-02092D85111D}" destId="{14FFD0BF-18C6-4B4E-90C8-4CC55CD68D5D}" srcOrd="6" destOrd="0" presId="urn:microsoft.com/office/officeart/2005/8/layout/chevron2"/>
    <dgm:cxn modelId="{C23C6B48-B3BF-4759-961E-B93C4374661A}" type="presParOf" srcId="{14FFD0BF-18C6-4B4E-90C8-4CC55CD68D5D}" destId="{C0E2C699-25DE-47FF-9E93-D0454172BD69}" srcOrd="0" destOrd="0" presId="urn:microsoft.com/office/officeart/2005/8/layout/chevron2"/>
    <dgm:cxn modelId="{63DAB947-BE14-42D9-8089-33493E69990B}" type="presParOf" srcId="{14FFD0BF-18C6-4B4E-90C8-4CC55CD68D5D}" destId="{A672C516-E9B3-4AC1-AE7E-ED444AC9DD2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D1DECC-7205-4C30-8330-875A2143054E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CBA55B0-BAF3-420D-AF83-A5D4BF4E7E56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800" b="1" dirty="0">
              <a:solidFill>
                <a:schemeClr val="tx1"/>
              </a:solidFill>
            </a:rPr>
            <a:t>С</a:t>
          </a:r>
        </a:p>
      </dgm:t>
    </dgm:pt>
    <dgm:pt modelId="{ECA944A4-1D8F-4C14-8775-B26DAE4E5B4F}" type="parTrans" cxnId="{EBA9D8C0-0B08-4C66-8673-F50B31E24EF0}">
      <dgm:prSet/>
      <dgm:spPr/>
      <dgm:t>
        <a:bodyPr/>
        <a:lstStyle/>
        <a:p>
          <a:endParaRPr lang="ru-RU"/>
        </a:p>
      </dgm:t>
    </dgm:pt>
    <dgm:pt modelId="{B1CB62F9-BC5E-415C-8152-ECE018CB26B7}" type="sibTrans" cxnId="{EBA9D8C0-0B08-4C66-8673-F50B31E24EF0}">
      <dgm:prSet/>
      <dgm:spPr/>
      <dgm:t>
        <a:bodyPr/>
        <a:lstStyle/>
        <a:p>
          <a:endParaRPr lang="ru-RU"/>
        </a:p>
      </dgm:t>
    </dgm:pt>
    <dgm:pt modelId="{C2CE73DF-290A-415C-B92A-8F6C656EC1C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/>
            <a:t>Ситуация</a:t>
          </a:r>
          <a:r>
            <a:rPr lang="ru-RU" sz="1600" dirty="0"/>
            <a:t>:</a:t>
          </a:r>
          <a:r>
            <a:rPr lang="ru-RU" sz="2000" dirty="0"/>
            <a:t> </a:t>
          </a:r>
          <a:r>
            <a:rPr lang="ru-RU" sz="1800" dirty="0"/>
            <a:t>«Это – Елена Васильева, медицинская сестра кардиологического отделения. Меня беспокоит пациент Иванов, палата 733. У него внезапно началась сильная одышка, появился цианоз.</a:t>
          </a:r>
        </a:p>
      </dgm:t>
    </dgm:pt>
    <dgm:pt modelId="{F9392212-7301-44D7-8755-FC3CD0549600}" type="parTrans" cxnId="{A256960B-73CE-4521-94B3-A698C8E2DE89}">
      <dgm:prSet/>
      <dgm:spPr/>
      <dgm:t>
        <a:bodyPr/>
        <a:lstStyle/>
        <a:p>
          <a:endParaRPr lang="ru-RU"/>
        </a:p>
      </dgm:t>
    </dgm:pt>
    <dgm:pt modelId="{E05E7FB5-4D7D-40A4-AC18-2AD343B3CB56}" type="sibTrans" cxnId="{A256960B-73CE-4521-94B3-A698C8E2DE89}">
      <dgm:prSet/>
      <dgm:spPr/>
      <dgm:t>
        <a:bodyPr/>
        <a:lstStyle/>
        <a:p>
          <a:endParaRPr lang="ru-RU"/>
        </a:p>
      </dgm:t>
    </dgm:pt>
    <dgm:pt modelId="{A8CAC270-680B-4251-A062-BC0ADFE797D1}">
      <dgm:prSet phldrT="[Текст]" custT="1"/>
      <dgm:spPr/>
      <dgm:t>
        <a:bodyPr/>
        <a:lstStyle/>
        <a:p>
          <a:r>
            <a:rPr lang="ru-RU" sz="2800" b="1" dirty="0">
              <a:solidFill>
                <a:schemeClr val="tx1"/>
              </a:solidFill>
            </a:rPr>
            <a:t>Ф</a:t>
          </a:r>
        </a:p>
      </dgm:t>
    </dgm:pt>
    <dgm:pt modelId="{034B0A6D-3E36-41CE-AB6D-7F039786DE7E}" type="parTrans" cxnId="{64DA274E-1D55-4A10-97BE-70AF315DBE7D}">
      <dgm:prSet/>
      <dgm:spPr/>
      <dgm:t>
        <a:bodyPr/>
        <a:lstStyle/>
        <a:p>
          <a:endParaRPr lang="ru-RU"/>
        </a:p>
      </dgm:t>
    </dgm:pt>
    <dgm:pt modelId="{92473F05-219C-4D62-AECD-3DB9EDF5A137}" type="sibTrans" cxnId="{64DA274E-1D55-4A10-97BE-70AF315DBE7D}">
      <dgm:prSet/>
      <dgm:spPr/>
      <dgm:t>
        <a:bodyPr/>
        <a:lstStyle/>
        <a:p>
          <a:endParaRPr lang="ru-RU"/>
        </a:p>
      </dgm:t>
    </dgm:pt>
    <dgm:pt modelId="{73B98B13-DE21-43C3-923B-976948C5D0A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/>
            <a:t>Фон</a:t>
          </a:r>
          <a:r>
            <a:rPr lang="ru-RU" sz="1600" dirty="0"/>
            <a:t>: </a:t>
          </a:r>
          <a:r>
            <a:rPr lang="ru-RU" sz="1800" dirty="0"/>
            <a:t>Пациент Иванов, 75 лет, находится в отделении в течение 5 дней, переведен из реанимации, диагноз: тромбоэмболия легочной артерии, лечение- </a:t>
          </a:r>
          <a:r>
            <a:rPr lang="ru-RU" sz="1800" dirty="0" err="1"/>
            <a:t>ксарелто</a:t>
          </a:r>
          <a:r>
            <a:rPr lang="ru-RU" sz="1800" dirty="0"/>
            <a:t> 15 мг 2 раза в день</a:t>
          </a:r>
          <a:endParaRPr lang="ru-RU" sz="1600" dirty="0"/>
        </a:p>
      </dgm:t>
    </dgm:pt>
    <dgm:pt modelId="{60AB4BC0-3F56-43FC-B13F-93ED33F957F4}" type="parTrans" cxnId="{6E090AD4-C604-42F0-9C10-D0D5492A1D7C}">
      <dgm:prSet/>
      <dgm:spPr/>
      <dgm:t>
        <a:bodyPr/>
        <a:lstStyle/>
        <a:p>
          <a:endParaRPr lang="ru-RU"/>
        </a:p>
      </dgm:t>
    </dgm:pt>
    <dgm:pt modelId="{F73FD3F0-9917-4254-8FE6-63A06EFB30C1}" type="sibTrans" cxnId="{6E090AD4-C604-42F0-9C10-D0D5492A1D7C}">
      <dgm:prSet/>
      <dgm:spPr/>
      <dgm:t>
        <a:bodyPr/>
        <a:lstStyle/>
        <a:p>
          <a:endParaRPr lang="ru-RU"/>
        </a:p>
      </dgm:t>
    </dgm:pt>
    <dgm:pt modelId="{76EBC02E-A933-4D9A-A27F-007F94982277}">
      <dgm:prSet phldrT="[Текст]" custT="1"/>
      <dgm:spPr/>
      <dgm:t>
        <a:bodyPr/>
        <a:lstStyle/>
        <a:p>
          <a:r>
            <a:rPr lang="ru-RU" sz="2800" b="1" dirty="0">
              <a:solidFill>
                <a:schemeClr val="tx1"/>
              </a:solidFill>
            </a:rPr>
            <a:t>О</a:t>
          </a:r>
        </a:p>
      </dgm:t>
    </dgm:pt>
    <dgm:pt modelId="{B57220E0-2402-4997-AC8A-4A1E98183FAF}" type="parTrans" cxnId="{3FFA1BAB-3B3F-402C-B96A-4886EF2BC99C}">
      <dgm:prSet/>
      <dgm:spPr/>
      <dgm:t>
        <a:bodyPr/>
        <a:lstStyle/>
        <a:p>
          <a:endParaRPr lang="ru-RU"/>
        </a:p>
      </dgm:t>
    </dgm:pt>
    <dgm:pt modelId="{3725EF51-D57C-49AA-8811-171946AFC876}" type="sibTrans" cxnId="{3FFA1BAB-3B3F-402C-B96A-4886EF2BC99C}">
      <dgm:prSet/>
      <dgm:spPr/>
      <dgm:t>
        <a:bodyPr/>
        <a:lstStyle/>
        <a:p>
          <a:endParaRPr lang="ru-RU"/>
        </a:p>
      </dgm:t>
    </dgm:pt>
    <dgm:pt modelId="{D3AF1EF8-2D5F-40D9-8D7C-403FD567A7F7}">
      <dgm:prSet phldrT="[Текст]" custT="1"/>
      <dgm:spPr/>
      <dgm:t>
        <a:bodyPr/>
        <a:lstStyle/>
        <a:p>
          <a:pPr marL="0" indent="0">
            <a:buNone/>
          </a:pPr>
          <a:r>
            <a:rPr lang="ru-RU" sz="2400" b="1" dirty="0"/>
            <a:t>Оценка:</a:t>
          </a:r>
          <a:r>
            <a:rPr lang="ru-RU" sz="1600" dirty="0"/>
            <a:t> </a:t>
          </a:r>
          <a:r>
            <a:rPr lang="ru-RU" sz="1800" dirty="0"/>
            <a:t>по моему мнению состояние тяжелое, частота дыхания 30 в минуту, АД 90/ 60 мм рт ст </a:t>
          </a:r>
          <a:endParaRPr lang="ru-RU" sz="1200" dirty="0"/>
        </a:p>
      </dgm:t>
    </dgm:pt>
    <dgm:pt modelId="{AC76BD0D-B5DD-413C-B047-531264C9AF66}" type="parTrans" cxnId="{A6560876-75C9-46F6-AD4A-958B1CED4398}">
      <dgm:prSet/>
      <dgm:spPr/>
      <dgm:t>
        <a:bodyPr/>
        <a:lstStyle/>
        <a:p>
          <a:endParaRPr lang="ru-RU"/>
        </a:p>
      </dgm:t>
    </dgm:pt>
    <dgm:pt modelId="{A6832442-FF5C-422D-96E4-55446F7E819A}" type="sibTrans" cxnId="{A6560876-75C9-46F6-AD4A-958B1CED4398}">
      <dgm:prSet/>
      <dgm:spPr/>
      <dgm:t>
        <a:bodyPr/>
        <a:lstStyle/>
        <a:p>
          <a:endParaRPr lang="ru-RU"/>
        </a:p>
      </dgm:t>
    </dgm:pt>
    <dgm:pt modelId="{592165B7-6616-4EBC-BAAE-29B273616A68}">
      <dgm:prSet custT="1"/>
      <dgm:spPr/>
      <dgm:t>
        <a:bodyPr/>
        <a:lstStyle/>
        <a:p>
          <a:r>
            <a:rPr lang="ru-RU" sz="2800" b="1" dirty="0">
              <a:solidFill>
                <a:schemeClr val="tx1"/>
              </a:solidFill>
            </a:rPr>
            <a:t>Р</a:t>
          </a:r>
        </a:p>
      </dgm:t>
    </dgm:pt>
    <dgm:pt modelId="{F9B3F647-BF44-4DBA-B9B1-5CEB6B046CAE}" type="parTrans" cxnId="{014F2102-CFAC-4162-B88E-BC7A1F0DF3EC}">
      <dgm:prSet/>
      <dgm:spPr/>
      <dgm:t>
        <a:bodyPr/>
        <a:lstStyle/>
        <a:p>
          <a:endParaRPr lang="ru-RU"/>
        </a:p>
      </dgm:t>
    </dgm:pt>
    <dgm:pt modelId="{A46FF3E2-EF3A-42D4-970F-06B1C163CFAB}" type="sibTrans" cxnId="{014F2102-CFAC-4162-B88E-BC7A1F0DF3EC}">
      <dgm:prSet/>
      <dgm:spPr/>
      <dgm:t>
        <a:bodyPr/>
        <a:lstStyle/>
        <a:p>
          <a:endParaRPr lang="ru-RU"/>
        </a:p>
      </dgm:t>
    </dgm:pt>
    <dgm:pt modelId="{21072189-C78F-4D59-9B9E-483A377C6A6F}">
      <dgm:prSet custT="1"/>
      <dgm:spPr/>
      <dgm:t>
        <a:bodyPr/>
        <a:lstStyle/>
        <a:p>
          <a:pPr marL="0" indent="0">
            <a:buNone/>
          </a:pPr>
          <a:r>
            <a:rPr lang="ru-RU" sz="2400" b="1" dirty="0"/>
            <a:t>Рекомендации: </a:t>
          </a:r>
          <a:r>
            <a:rPr lang="ru-RU" sz="1800" dirty="0"/>
            <a:t>Необходима срочная консультация дежурного кардиолога</a:t>
          </a:r>
          <a:endParaRPr lang="ru-RU" sz="1200" dirty="0"/>
        </a:p>
      </dgm:t>
    </dgm:pt>
    <dgm:pt modelId="{85A62111-74AC-4B57-9636-4EDB3A327BBD}" type="parTrans" cxnId="{4A582CC9-A420-4796-B7EA-74149A2029F0}">
      <dgm:prSet/>
      <dgm:spPr/>
      <dgm:t>
        <a:bodyPr/>
        <a:lstStyle/>
        <a:p>
          <a:endParaRPr lang="ru-RU"/>
        </a:p>
      </dgm:t>
    </dgm:pt>
    <dgm:pt modelId="{F1516BEF-486A-4B4F-A138-0DCAC1954EE5}" type="sibTrans" cxnId="{4A582CC9-A420-4796-B7EA-74149A2029F0}">
      <dgm:prSet/>
      <dgm:spPr/>
      <dgm:t>
        <a:bodyPr/>
        <a:lstStyle/>
        <a:p>
          <a:endParaRPr lang="ru-RU"/>
        </a:p>
      </dgm:t>
    </dgm:pt>
    <dgm:pt modelId="{16DAC656-1052-4691-A29D-02092D85111D}" type="pres">
      <dgm:prSet presAssocID="{43D1DECC-7205-4C30-8330-875A2143054E}" presName="linearFlow" presStyleCnt="0">
        <dgm:presLayoutVars>
          <dgm:dir/>
          <dgm:animLvl val="lvl"/>
          <dgm:resizeHandles val="exact"/>
        </dgm:presLayoutVars>
      </dgm:prSet>
      <dgm:spPr/>
    </dgm:pt>
    <dgm:pt modelId="{4D24208C-4D93-48B1-9064-ECA7EB95B774}" type="pres">
      <dgm:prSet presAssocID="{2CBA55B0-BAF3-420D-AF83-A5D4BF4E7E56}" presName="composite" presStyleCnt="0"/>
      <dgm:spPr/>
    </dgm:pt>
    <dgm:pt modelId="{03686CA0-96B3-40DC-8DC3-6F624F22D13D}" type="pres">
      <dgm:prSet presAssocID="{2CBA55B0-BAF3-420D-AF83-A5D4BF4E7E56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1B415C98-7D87-40CA-A8D7-A8D12BBCCF46}" type="pres">
      <dgm:prSet presAssocID="{2CBA55B0-BAF3-420D-AF83-A5D4BF4E7E56}" presName="descendantText" presStyleLbl="alignAcc1" presStyleIdx="0" presStyleCnt="4" custScaleY="113571">
        <dgm:presLayoutVars>
          <dgm:bulletEnabled val="1"/>
        </dgm:presLayoutVars>
      </dgm:prSet>
      <dgm:spPr/>
    </dgm:pt>
    <dgm:pt modelId="{D06FBF40-4BF6-4AD3-9583-CC67692DA733}" type="pres">
      <dgm:prSet presAssocID="{B1CB62F9-BC5E-415C-8152-ECE018CB26B7}" presName="sp" presStyleCnt="0"/>
      <dgm:spPr/>
    </dgm:pt>
    <dgm:pt modelId="{A83EC5AE-E193-4861-959B-F96B7814AF17}" type="pres">
      <dgm:prSet presAssocID="{A8CAC270-680B-4251-A062-BC0ADFE797D1}" presName="composite" presStyleCnt="0"/>
      <dgm:spPr/>
    </dgm:pt>
    <dgm:pt modelId="{89AA80B1-BB9C-455B-A01E-C1CAED375E02}" type="pres">
      <dgm:prSet presAssocID="{A8CAC270-680B-4251-A062-BC0ADFE797D1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43AA8B8F-05E6-4AFF-828B-4CC2194C0B70}" type="pres">
      <dgm:prSet presAssocID="{A8CAC270-680B-4251-A062-BC0ADFE797D1}" presName="descendantText" presStyleLbl="alignAcc1" presStyleIdx="1" presStyleCnt="4" custScaleY="131270">
        <dgm:presLayoutVars>
          <dgm:bulletEnabled val="1"/>
        </dgm:presLayoutVars>
      </dgm:prSet>
      <dgm:spPr/>
    </dgm:pt>
    <dgm:pt modelId="{8E9D9B37-8646-4AB8-81C5-251F2DB1917E}" type="pres">
      <dgm:prSet presAssocID="{92473F05-219C-4D62-AECD-3DB9EDF5A137}" presName="sp" presStyleCnt="0"/>
      <dgm:spPr/>
    </dgm:pt>
    <dgm:pt modelId="{96947CD5-0A7A-46E7-AC86-F51EC454B918}" type="pres">
      <dgm:prSet presAssocID="{76EBC02E-A933-4D9A-A27F-007F94982277}" presName="composite" presStyleCnt="0"/>
      <dgm:spPr/>
    </dgm:pt>
    <dgm:pt modelId="{64271A3C-A45B-499A-A5C6-8A0F19AE2AD0}" type="pres">
      <dgm:prSet presAssocID="{76EBC02E-A933-4D9A-A27F-007F94982277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31B58320-4EED-4E01-9468-2E404F9FA6CA}" type="pres">
      <dgm:prSet presAssocID="{76EBC02E-A933-4D9A-A27F-007F94982277}" presName="descendantText" presStyleLbl="alignAcc1" presStyleIdx="2" presStyleCnt="4">
        <dgm:presLayoutVars>
          <dgm:bulletEnabled val="1"/>
        </dgm:presLayoutVars>
      </dgm:prSet>
      <dgm:spPr/>
    </dgm:pt>
    <dgm:pt modelId="{E13F7E7E-899B-4726-823E-239A3C3F78A2}" type="pres">
      <dgm:prSet presAssocID="{3725EF51-D57C-49AA-8811-171946AFC876}" presName="sp" presStyleCnt="0"/>
      <dgm:spPr/>
    </dgm:pt>
    <dgm:pt modelId="{14FFD0BF-18C6-4B4E-90C8-4CC55CD68D5D}" type="pres">
      <dgm:prSet presAssocID="{592165B7-6616-4EBC-BAAE-29B273616A68}" presName="composite" presStyleCnt="0"/>
      <dgm:spPr/>
    </dgm:pt>
    <dgm:pt modelId="{C0E2C699-25DE-47FF-9E93-D0454172BD69}" type="pres">
      <dgm:prSet presAssocID="{592165B7-6616-4EBC-BAAE-29B273616A68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A672C516-E9B3-4AC1-AE7E-ED444AC9DD27}" type="pres">
      <dgm:prSet presAssocID="{592165B7-6616-4EBC-BAAE-29B273616A68}" presName="descendantText" presStyleLbl="alignAcc1" presStyleIdx="3" presStyleCnt="4" custScaleY="123464">
        <dgm:presLayoutVars>
          <dgm:bulletEnabled val="1"/>
        </dgm:presLayoutVars>
      </dgm:prSet>
      <dgm:spPr/>
    </dgm:pt>
  </dgm:ptLst>
  <dgm:cxnLst>
    <dgm:cxn modelId="{014F2102-CFAC-4162-B88E-BC7A1F0DF3EC}" srcId="{43D1DECC-7205-4C30-8330-875A2143054E}" destId="{592165B7-6616-4EBC-BAAE-29B273616A68}" srcOrd="3" destOrd="0" parTransId="{F9B3F647-BF44-4DBA-B9B1-5CEB6B046CAE}" sibTransId="{A46FF3E2-EF3A-42D4-970F-06B1C163CFAB}"/>
    <dgm:cxn modelId="{A256960B-73CE-4521-94B3-A698C8E2DE89}" srcId="{2CBA55B0-BAF3-420D-AF83-A5D4BF4E7E56}" destId="{C2CE73DF-290A-415C-B92A-8F6C656EC1C0}" srcOrd="0" destOrd="0" parTransId="{F9392212-7301-44D7-8755-FC3CD0549600}" sibTransId="{E05E7FB5-4D7D-40A4-AC18-2AD343B3CB56}"/>
    <dgm:cxn modelId="{59EF311D-7C89-44A5-884D-44FD288CAF58}" type="presOf" srcId="{21072189-C78F-4D59-9B9E-483A377C6A6F}" destId="{A672C516-E9B3-4AC1-AE7E-ED444AC9DD27}" srcOrd="0" destOrd="0" presId="urn:microsoft.com/office/officeart/2005/8/layout/chevron2"/>
    <dgm:cxn modelId="{A7C7862F-4EDC-49E3-8161-84C1AF28676A}" type="presOf" srcId="{73B98B13-DE21-43C3-923B-976948C5D0AA}" destId="{43AA8B8F-05E6-4AFF-828B-4CC2194C0B70}" srcOrd="0" destOrd="0" presId="urn:microsoft.com/office/officeart/2005/8/layout/chevron2"/>
    <dgm:cxn modelId="{AE7DC233-93BA-45F8-A231-22A855CA3D1E}" type="presOf" srcId="{592165B7-6616-4EBC-BAAE-29B273616A68}" destId="{C0E2C699-25DE-47FF-9E93-D0454172BD69}" srcOrd="0" destOrd="0" presId="urn:microsoft.com/office/officeart/2005/8/layout/chevron2"/>
    <dgm:cxn modelId="{A8165141-BC93-40F9-9D5A-89D45CDC5B98}" type="presOf" srcId="{A8CAC270-680B-4251-A062-BC0ADFE797D1}" destId="{89AA80B1-BB9C-455B-A01E-C1CAED375E02}" srcOrd="0" destOrd="0" presId="urn:microsoft.com/office/officeart/2005/8/layout/chevron2"/>
    <dgm:cxn modelId="{D1A40569-48BC-4619-808D-716F5ED1FA6A}" type="presOf" srcId="{43D1DECC-7205-4C30-8330-875A2143054E}" destId="{16DAC656-1052-4691-A29D-02092D85111D}" srcOrd="0" destOrd="0" presId="urn:microsoft.com/office/officeart/2005/8/layout/chevron2"/>
    <dgm:cxn modelId="{64DA274E-1D55-4A10-97BE-70AF315DBE7D}" srcId="{43D1DECC-7205-4C30-8330-875A2143054E}" destId="{A8CAC270-680B-4251-A062-BC0ADFE797D1}" srcOrd="1" destOrd="0" parTransId="{034B0A6D-3E36-41CE-AB6D-7F039786DE7E}" sibTransId="{92473F05-219C-4D62-AECD-3DB9EDF5A137}"/>
    <dgm:cxn modelId="{A6560876-75C9-46F6-AD4A-958B1CED4398}" srcId="{76EBC02E-A933-4D9A-A27F-007F94982277}" destId="{D3AF1EF8-2D5F-40D9-8D7C-403FD567A7F7}" srcOrd="0" destOrd="0" parTransId="{AC76BD0D-B5DD-413C-B047-531264C9AF66}" sibTransId="{A6832442-FF5C-422D-96E4-55446F7E819A}"/>
    <dgm:cxn modelId="{B5404AA6-473E-4ACF-BE5E-A3A0AE482F5E}" type="presOf" srcId="{C2CE73DF-290A-415C-B92A-8F6C656EC1C0}" destId="{1B415C98-7D87-40CA-A8D7-A8D12BBCCF46}" srcOrd="0" destOrd="0" presId="urn:microsoft.com/office/officeart/2005/8/layout/chevron2"/>
    <dgm:cxn modelId="{3FFA1BAB-3B3F-402C-B96A-4886EF2BC99C}" srcId="{43D1DECC-7205-4C30-8330-875A2143054E}" destId="{76EBC02E-A933-4D9A-A27F-007F94982277}" srcOrd="2" destOrd="0" parTransId="{B57220E0-2402-4997-AC8A-4A1E98183FAF}" sibTransId="{3725EF51-D57C-49AA-8811-171946AFC876}"/>
    <dgm:cxn modelId="{51CADCBC-037E-4D76-93FC-7476B3C1FC85}" type="presOf" srcId="{76EBC02E-A933-4D9A-A27F-007F94982277}" destId="{64271A3C-A45B-499A-A5C6-8A0F19AE2AD0}" srcOrd="0" destOrd="0" presId="urn:microsoft.com/office/officeart/2005/8/layout/chevron2"/>
    <dgm:cxn modelId="{EBA9D8C0-0B08-4C66-8673-F50B31E24EF0}" srcId="{43D1DECC-7205-4C30-8330-875A2143054E}" destId="{2CBA55B0-BAF3-420D-AF83-A5D4BF4E7E56}" srcOrd="0" destOrd="0" parTransId="{ECA944A4-1D8F-4C14-8775-B26DAE4E5B4F}" sibTransId="{B1CB62F9-BC5E-415C-8152-ECE018CB26B7}"/>
    <dgm:cxn modelId="{4A582CC9-A420-4796-B7EA-74149A2029F0}" srcId="{592165B7-6616-4EBC-BAAE-29B273616A68}" destId="{21072189-C78F-4D59-9B9E-483A377C6A6F}" srcOrd="0" destOrd="0" parTransId="{85A62111-74AC-4B57-9636-4EDB3A327BBD}" sibTransId="{F1516BEF-486A-4B4F-A138-0DCAC1954EE5}"/>
    <dgm:cxn modelId="{6E090AD4-C604-42F0-9C10-D0D5492A1D7C}" srcId="{A8CAC270-680B-4251-A062-BC0ADFE797D1}" destId="{73B98B13-DE21-43C3-923B-976948C5D0AA}" srcOrd="0" destOrd="0" parTransId="{60AB4BC0-3F56-43FC-B13F-93ED33F957F4}" sibTransId="{F73FD3F0-9917-4254-8FE6-63A06EFB30C1}"/>
    <dgm:cxn modelId="{120FA5E2-AEAA-4C68-ACAF-CE7E25ED1AC4}" type="presOf" srcId="{D3AF1EF8-2D5F-40D9-8D7C-403FD567A7F7}" destId="{31B58320-4EED-4E01-9468-2E404F9FA6CA}" srcOrd="0" destOrd="0" presId="urn:microsoft.com/office/officeart/2005/8/layout/chevron2"/>
    <dgm:cxn modelId="{0B560AF9-8C01-4C73-8885-E9F13A810DFC}" type="presOf" srcId="{2CBA55B0-BAF3-420D-AF83-A5D4BF4E7E56}" destId="{03686CA0-96B3-40DC-8DC3-6F624F22D13D}" srcOrd="0" destOrd="0" presId="urn:microsoft.com/office/officeart/2005/8/layout/chevron2"/>
    <dgm:cxn modelId="{0FBDFE2A-7A66-4374-AA40-B99A80C3B139}" type="presParOf" srcId="{16DAC656-1052-4691-A29D-02092D85111D}" destId="{4D24208C-4D93-48B1-9064-ECA7EB95B774}" srcOrd="0" destOrd="0" presId="urn:microsoft.com/office/officeart/2005/8/layout/chevron2"/>
    <dgm:cxn modelId="{AA4E45DA-9F17-423B-B422-BDF041A4AFE4}" type="presParOf" srcId="{4D24208C-4D93-48B1-9064-ECA7EB95B774}" destId="{03686CA0-96B3-40DC-8DC3-6F624F22D13D}" srcOrd="0" destOrd="0" presId="urn:microsoft.com/office/officeart/2005/8/layout/chevron2"/>
    <dgm:cxn modelId="{2E52108E-B73D-48CB-B841-FFA4DE782838}" type="presParOf" srcId="{4D24208C-4D93-48B1-9064-ECA7EB95B774}" destId="{1B415C98-7D87-40CA-A8D7-A8D12BBCCF46}" srcOrd="1" destOrd="0" presId="urn:microsoft.com/office/officeart/2005/8/layout/chevron2"/>
    <dgm:cxn modelId="{FFF38BBA-DC22-4718-9C3F-CA3C6AB771B9}" type="presParOf" srcId="{16DAC656-1052-4691-A29D-02092D85111D}" destId="{D06FBF40-4BF6-4AD3-9583-CC67692DA733}" srcOrd="1" destOrd="0" presId="urn:microsoft.com/office/officeart/2005/8/layout/chevron2"/>
    <dgm:cxn modelId="{AA342479-EA66-469F-8E01-6C9EA46346EA}" type="presParOf" srcId="{16DAC656-1052-4691-A29D-02092D85111D}" destId="{A83EC5AE-E193-4861-959B-F96B7814AF17}" srcOrd="2" destOrd="0" presId="urn:microsoft.com/office/officeart/2005/8/layout/chevron2"/>
    <dgm:cxn modelId="{A03760B1-5915-45C9-B89A-9EB1FDE6E658}" type="presParOf" srcId="{A83EC5AE-E193-4861-959B-F96B7814AF17}" destId="{89AA80B1-BB9C-455B-A01E-C1CAED375E02}" srcOrd="0" destOrd="0" presId="urn:microsoft.com/office/officeart/2005/8/layout/chevron2"/>
    <dgm:cxn modelId="{94472C3D-657C-4B27-9C04-28F094EC298E}" type="presParOf" srcId="{A83EC5AE-E193-4861-959B-F96B7814AF17}" destId="{43AA8B8F-05E6-4AFF-828B-4CC2194C0B70}" srcOrd="1" destOrd="0" presId="urn:microsoft.com/office/officeart/2005/8/layout/chevron2"/>
    <dgm:cxn modelId="{3E73918F-708E-4E2E-A620-B77EA0CE14B0}" type="presParOf" srcId="{16DAC656-1052-4691-A29D-02092D85111D}" destId="{8E9D9B37-8646-4AB8-81C5-251F2DB1917E}" srcOrd="3" destOrd="0" presId="urn:microsoft.com/office/officeart/2005/8/layout/chevron2"/>
    <dgm:cxn modelId="{AEA2CEC7-1206-4C92-BD46-0B48BBBEB7CA}" type="presParOf" srcId="{16DAC656-1052-4691-A29D-02092D85111D}" destId="{96947CD5-0A7A-46E7-AC86-F51EC454B918}" srcOrd="4" destOrd="0" presId="urn:microsoft.com/office/officeart/2005/8/layout/chevron2"/>
    <dgm:cxn modelId="{456C87CB-891C-479A-99C4-9E993B5A5488}" type="presParOf" srcId="{96947CD5-0A7A-46E7-AC86-F51EC454B918}" destId="{64271A3C-A45B-499A-A5C6-8A0F19AE2AD0}" srcOrd="0" destOrd="0" presId="urn:microsoft.com/office/officeart/2005/8/layout/chevron2"/>
    <dgm:cxn modelId="{FB31DB76-81D1-4934-B052-B0439D816473}" type="presParOf" srcId="{96947CD5-0A7A-46E7-AC86-F51EC454B918}" destId="{31B58320-4EED-4E01-9468-2E404F9FA6CA}" srcOrd="1" destOrd="0" presId="urn:microsoft.com/office/officeart/2005/8/layout/chevron2"/>
    <dgm:cxn modelId="{D4396F6D-5229-4FE9-AF49-B666D1BD4889}" type="presParOf" srcId="{16DAC656-1052-4691-A29D-02092D85111D}" destId="{E13F7E7E-899B-4726-823E-239A3C3F78A2}" srcOrd="5" destOrd="0" presId="urn:microsoft.com/office/officeart/2005/8/layout/chevron2"/>
    <dgm:cxn modelId="{F83A7ADD-EDC8-4DDF-9902-9FDF77BF3D5F}" type="presParOf" srcId="{16DAC656-1052-4691-A29D-02092D85111D}" destId="{14FFD0BF-18C6-4B4E-90C8-4CC55CD68D5D}" srcOrd="6" destOrd="0" presId="urn:microsoft.com/office/officeart/2005/8/layout/chevron2"/>
    <dgm:cxn modelId="{54EEADF5-757E-4056-A5E4-3D4ECD675936}" type="presParOf" srcId="{14FFD0BF-18C6-4B4E-90C8-4CC55CD68D5D}" destId="{C0E2C699-25DE-47FF-9E93-D0454172BD69}" srcOrd="0" destOrd="0" presId="urn:microsoft.com/office/officeart/2005/8/layout/chevron2"/>
    <dgm:cxn modelId="{E4910E15-09E1-4946-8F21-6717AA0E6D37}" type="presParOf" srcId="{14FFD0BF-18C6-4B4E-90C8-4CC55CD68D5D}" destId="{A672C516-E9B3-4AC1-AE7E-ED444AC9DD2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BC9A87-B95A-A546-95CC-0C1467A60427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DE0A889E-6DD8-8B41-924A-5CD256A1A01D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Врач </a:t>
          </a:r>
          <a:r>
            <a:rPr lang="ru-RU" dirty="0" err="1">
              <a:solidFill>
                <a:schemeClr val="tx1"/>
              </a:solidFill>
            </a:rPr>
            <a:t>параклиники</a:t>
          </a:r>
          <a:endParaRPr lang="ru-RU" dirty="0">
            <a:solidFill>
              <a:schemeClr val="tx1"/>
            </a:solidFill>
          </a:endParaRPr>
        </a:p>
      </dgm:t>
    </dgm:pt>
    <dgm:pt modelId="{04D7049D-2824-CC4F-9573-3FB79EEA83A0}" type="parTrans" cxnId="{756DAD41-B009-E74D-9E0C-D53B0206BA9F}">
      <dgm:prSet/>
      <dgm:spPr/>
      <dgm:t>
        <a:bodyPr/>
        <a:lstStyle/>
        <a:p>
          <a:endParaRPr lang="ru-RU"/>
        </a:p>
      </dgm:t>
    </dgm:pt>
    <dgm:pt modelId="{C9636798-E743-D845-87D0-286AB00D3383}" type="sibTrans" cxnId="{756DAD41-B009-E74D-9E0C-D53B0206BA9F}">
      <dgm:prSet/>
      <dgm:spPr/>
      <dgm:t>
        <a:bodyPr/>
        <a:lstStyle/>
        <a:p>
          <a:endParaRPr lang="ru-RU"/>
        </a:p>
      </dgm:t>
    </dgm:pt>
    <dgm:pt modelId="{4713AD69-B144-A74E-9131-05F744035058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Медсестра отделения</a:t>
          </a:r>
        </a:p>
      </dgm:t>
    </dgm:pt>
    <dgm:pt modelId="{193FDB98-3C43-6643-A96A-F289E20CE1AC}" type="parTrans" cxnId="{D174EC4C-9D33-344A-BE36-62FB8D0B1A45}">
      <dgm:prSet/>
      <dgm:spPr/>
      <dgm:t>
        <a:bodyPr/>
        <a:lstStyle/>
        <a:p>
          <a:endParaRPr lang="ru-RU"/>
        </a:p>
      </dgm:t>
    </dgm:pt>
    <dgm:pt modelId="{CF90400B-3029-BC42-A303-AC12DD8D4BAA}" type="sibTrans" cxnId="{D174EC4C-9D33-344A-BE36-62FB8D0B1A45}">
      <dgm:prSet/>
      <dgm:spPr/>
      <dgm:t>
        <a:bodyPr/>
        <a:lstStyle/>
        <a:p>
          <a:endParaRPr lang="ru-RU"/>
        </a:p>
      </dgm:t>
    </dgm:pt>
    <dgm:pt modelId="{913532FF-40D2-1848-B228-D4042685BFEA}">
      <dgm:prSet phldrT="[Текст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Лечащий врач (зав </a:t>
          </a:r>
          <a:r>
            <a:rPr lang="ru-RU" dirty="0" err="1">
              <a:solidFill>
                <a:schemeClr val="tx1"/>
              </a:solidFill>
            </a:rPr>
            <a:t>отд</a:t>
          </a:r>
          <a:r>
            <a:rPr lang="ru-RU" dirty="0">
              <a:solidFill>
                <a:schemeClr val="tx1"/>
              </a:solidFill>
            </a:rPr>
            <a:t>)</a:t>
          </a:r>
        </a:p>
      </dgm:t>
    </dgm:pt>
    <dgm:pt modelId="{165459DF-3BCE-2648-A489-B8EFB17A5E21}" type="parTrans" cxnId="{81BB34FA-C072-9A4D-B158-31AAF1D7FDCA}">
      <dgm:prSet/>
      <dgm:spPr/>
      <dgm:t>
        <a:bodyPr/>
        <a:lstStyle/>
        <a:p>
          <a:endParaRPr lang="ru-RU"/>
        </a:p>
      </dgm:t>
    </dgm:pt>
    <dgm:pt modelId="{60D8349F-5DCA-7F44-A998-56685B64C7F7}" type="sibTrans" cxnId="{81BB34FA-C072-9A4D-B158-31AAF1D7FDCA}">
      <dgm:prSet/>
      <dgm:spPr/>
      <dgm:t>
        <a:bodyPr/>
        <a:lstStyle/>
        <a:p>
          <a:endParaRPr lang="ru-RU"/>
        </a:p>
      </dgm:t>
    </dgm:pt>
    <dgm:pt modelId="{E4EBBB76-80DC-3B41-A03D-AD0A7040EF37}" type="pres">
      <dgm:prSet presAssocID="{F9BC9A87-B95A-A546-95CC-0C1467A60427}" presName="Name0" presStyleCnt="0">
        <dgm:presLayoutVars>
          <dgm:dir/>
          <dgm:resizeHandles val="exact"/>
        </dgm:presLayoutVars>
      </dgm:prSet>
      <dgm:spPr/>
    </dgm:pt>
    <dgm:pt modelId="{57F5D843-4E0A-6448-B8D7-5BE8CD272EC1}" type="pres">
      <dgm:prSet presAssocID="{DE0A889E-6DD8-8B41-924A-5CD256A1A01D}" presName="node" presStyleLbl="node1" presStyleIdx="0" presStyleCnt="3">
        <dgm:presLayoutVars>
          <dgm:bulletEnabled val="1"/>
        </dgm:presLayoutVars>
      </dgm:prSet>
      <dgm:spPr/>
    </dgm:pt>
    <dgm:pt modelId="{CF0D7CFF-6D56-4241-9D70-F1CF24F949CC}" type="pres">
      <dgm:prSet presAssocID="{C9636798-E743-D845-87D0-286AB00D3383}" presName="sibTrans" presStyleLbl="sibTrans2D1" presStyleIdx="0" presStyleCnt="2"/>
      <dgm:spPr/>
    </dgm:pt>
    <dgm:pt modelId="{CB6D965F-5032-1C44-B752-BE1B4B203250}" type="pres">
      <dgm:prSet presAssocID="{C9636798-E743-D845-87D0-286AB00D3383}" presName="connectorText" presStyleLbl="sibTrans2D1" presStyleIdx="0" presStyleCnt="2"/>
      <dgm:spPr/>
    </dgm:pt>
    <dgm:pt modelId="{A33B4D80-3D8E-3049-9BCB-09DD488A553D}" type="pres">
      <dgm:prSet presAssocID="{4713AD69-B144-A74E-9131-05F744035058}" presName="node" presStyleLbl="node1" presStyleIdx="1" presStyleCnt="3">
        <dgm:presLayoutVars>
          <dgm:bulletEnabled val="1"/>
        </dgm:presLayoutVars>
      </dgm:prSet>
      <dgm:spPr/>
    </dgm:pt>
    <dgm:pt modelId="{7FA5280A-C677-CB42-A7CB-AE16A0070C67}" type="pres">
      <dgm:prSet presAssocID="{CF90400B-3029-BC42-A303-AC12DD8D4BAA}" presName="sibTrans" presStyleLbl="sibTrans2D1" presStyleIdx="1" presStyleCnt="2"/>
      <dgm:spPr/>
    </dgm:pt>
    <dgm:pt modelId="{89CD5682-954B-1243-82FB-F58A8F268E7B}" type="pres">
      <dgm:prSet presAssocID="{CF90400B-3029-BC42-A303-AC12DD8D4BAA}" presName="connectorText" presStyleLbl="sibTrans2D1" presStyleIdx="1" presStyleCnt="2"/>
      <dgm:spPr/>
    </dgm:pt>
    <dgm:pt modelId="{D95FA135-1BA3-D04C-A357-F870154E6BC4}" type="pres">
      <dgm:prSet presAssocID="{913532FF-40D2-1848-B228-D4042685BFEA}" presName="node" presStyleLbl="node1" presStyleIdx="2" presStyleCnt="3">
        <dgm:presLayoutVars>
          <dgm:bulletEnabled val="1"/>
        </dgm:presLayoutVars>
      </dgm:prSet>
      <dgm:spPr/>
    </dgm:pt>
  </dgm:ptLst>
  <dgm:cxnLst>
    <dgm:cxn modelId="{4D42611D-B694-8B4F-91B8-125846C380F3}" type="presOf" srcId="{DE0A889E-6DD8-8B41-924A-5CD256A1A01D}" destId="{57F5D843-4E0A-6448-B8D7-5BE8CD272EC1}" srcOrd="0" destOrd="0" presId="urn:microsoft.com/office/officeart/2005/8/layout/process1"/>
    <dgm:cxn modelId="{756DAD41-B009-E74D-9E0C-D53B0206BA9F}" srcId="{F9BC9A87-B95A-A546-95CC-0C1467A60427}" destId="{DE0A889E-6DD8-8B41-924A-5CD256A1A01D}" srcOrd="0" destOrd="0" parTransId="{04D7049D-2824-CC4F-9573-3FB79EEA83A0}" sibTransId="{C9636798-E743-D845-87D0-286AB00D3383}"/>
    <dgm:cxn modelId="{D174EC4C-9D33-344A-BE36-62FB8D0B1A45}" srcId="{F9BC9A87-B95A-A546-95CC-0C1467A60427}" destId="{4713AD69-B144-A74E-9131-05F744035058}" srcOrd="1" destOrd="0" parTransId="{193FDB98-3C43-6643-A96A-F289E20CE1AC}" sibTransId="{CF90400B-3029-BC42-A303-AC12DD8D4BAA}"/>
    <dgm:cxn modelId="{658A734F-4247-AE48-B218-17BA631896D5}" type="presOf" srcId="{4713AD69-B144-A74E-9131-05F744035058}" destId="{A33B4D80-3D8E-3049-9BCB-09DD488A553D}" srcOrd="0" destOrd="0" presId="urn:microsoft.com/office/officeart/2005/8/layout/process1"/>
    <dgm:cxn modelId="{92AAE88D-EB3D-1946-81B1-23D4BD93EFE5}" type="presOf" srcId="{C9636798-E743-D845-87D0-286AB00D3383}" destId="{CF0D7CFF-6D56-4241-9D70-F1CF24F949CC}" srcOrd="0" destOrd="0" presId="urn:microsoft.com/office/officeart/2005/8/layout/process1"/>
    <dgm:cxn modelId="{039DD59D-0B50-5542-A80C-6A66FCD17B12}" type="presOf" srcId="{CF90400B-3029-BC42-A303-AC12DD8D4BAA}" destId="{89CD5682-954B-1243-82FB-F58A8F268E7B}" srcOrd="1" destOrd="0" presId="urn:microsoft.com/office/officeart/2005/8/layout/process1"/>
    <dgm:cxn modelId="{D3B225AA-6009-9146-B23F-205178CD2B2E}" type="presOf" srcId="{C9636798-E743-D845-87D0-286AB00D3383}" destId="{CB6D965F-5032-1C44-B752-BE1B4B203250}" srcOrd="1" destOrd="0" presId="urn:microsoft.com/office/officeart/2005/8/layout/process1"/>
    <dgm:cxn modelId="{5CE13EC8-D639-2441-ADF8-B56E5C28FBDD}" type="presOf" srcId="{CF90400B-3029-BC42-A303-AC12DD8D4BAA}" destId="{7FA5280A-C677-CB42-A7CB-AE16A0070C67}" srcOrd="0" destOrd="0" presId="urn:microsoft.com/office/officeart/2005/8/layout/process1"/>
    <dgm:cxn modelId="{214151E1-310A-0F44-948E-C21F9900D77B}" type="presOf" srcId="{F9BC9A87-B95A-A546-95CC-0C1467A60427}" destId="{E4EBBB76-80DC-3B41-A03D-AD0A7040EF37}" srcOrd="0" destOrd="0" presId="urn:microsoft.com/office/officeart/2005/8/layout/process1"/>
    <dgm:cxn modelId="{352892EC-D581-C744-8C36-7B1D71425B74}" type="presOf" srcId="{913532FF-40D2-1848-B228-D4042685BFEA}" destId="{D95FA135-1BA3-D04C-A357-F870154E6BC4}" srcOrd="0" destOrd="0" presId="urn:microsoft.com/office/officeart/2005/8/layout/process1"/>
    <dgm:cxn modelId="{81BB34FA-C072-9A4D-B158-31AAF1D7FDCA}" srcId="{F9BC9A87-B95A-A546-95CC-0C1467A60427}" destId="{913532FF-40D2-1848-B228-D4042685BFEA}" srcOrd="2" destOrd="0" parTransId="{165459DF-3BCE-2648-A489-B8EFB17A5E21}" sibTransId="{60D8349F-5DCA-7F44-A998-56685B64C7F7}"/>
    <dgm:cxn modelId="{4271428E-D0DF-DD4C-B00D-DB351BF11B9E}" type="presParOf" srcId="{E4EBBB76-80DC-3B41-A03D-AD0A7040EF37}" destId="{57F5D843-4E0A-6448-B8D7-5BE8CD272EC1}" srcOrd="0" destOrd="0" presId="urn:microsoft.com/office/officeart/2005/8/layout/process1"/>
    <dgm:cxn modelId="{159F5897-C89C-184C-B4DF-40B55C75EA41}" type="presParOf" srcId="{E4EBBB76-80DC-3B41-A03D-AD0A7040EF37}" destId="{CF0D7CFF-6D56-4241-9D70-F1CF24F949CC}" srcOrd="1" destOrd="0" presId="urn:microsoft.com/office/officeart/2005/8/layout/process1"/>
    <dgm:cxn modelId="{DE04D0B9-DBCF-FA47-84E9-A1759ADAD13E}" type="presParOf" srcId="{CF0D7CFF-6D56-4241-9D70-F1CF24F949CC}" destId="{CB6D965F-5032-1C44-B752-BE1B4B203250}" srcOrd="0" destOrd="0" presId="urn:microsoft.com/office/officeart/2005/8/layout/process1"/>
    <dgm:cxn modelId="{50411812-9172-D143-AE6B-C06C590F499F}" type="presParOf" srcId="{E4EBBB76-80DC-3B41-A03D-AD0A7040EF37}" destId="{A33B4D80-3D8E-3049-9BCB-09DD488A553D}" srcOrd="2" destOrd="0" presId="urn:microsoft.com/office/officeart/2005/8/layout/process1"/>
    <dgm:cxn modelId="{DA21F36D-3927-6D47-8BFA-29F28AF153EB}" type="presParOf" srcId="{E4EBBB76-80DC-3B41-A03D-AD0A7040EF37}" destId="{7FA5280A-C677-CB42-A7CB-AE16A0070C67}" srcOrd="3" destOrd="0" presId="urn:microsoft.com/office/officeart/2005/8/layout/process1"/>
    <dgm:cxn modelId="{E60259BA-007D-6047-BCCA-454F145F0153}" type="presParOf" srcId="{7FA5280A-C677-CB42-A7CB-AE16A0070C67}" destId="{89CD5682-954B-1243-82FB-F58A8F268E7B}" srcOrd="0" destOrd="0" presId="urn:microsoft.com/office/officeart/2005/8/layout/process1"/>
    <dgm:cxn modelId="{DE483D95-BA64-8A40-860C-CEE79A03072C}" type="presParOf" srcId="{E4EBBB76-80DC-3B41-A03D-AD0A7040EF37}" destId="{D95FA135-1BA3-D04C-A357-F870154E6BC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86CA0-96B3-40DC-8DC3-6F624F22D13D}">
      <dsp:nvSpPr>
        <dsp:cNvPr id="0" name=""/>
        <dsp:cNvSpPr/>
      </dsp:nvSpPr>
      <dsp:spPr>
        <a:xfrm rot="5400000">
          <a:off x="-182142" y="185839"/>
          <a:ext cx="1214281" cy="849997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</a:rPr>
            <a:t>С</a:t>
          </a:r>
        </a:p>
      </dsp:txBody>
      <dsp:txXfrm rot="-5400000">
        <a:off x="1" y="428696"/>
        <a:ext cx="849997" cy="364284"/>
      </dsp:txXfrm>
    </dsp:sp>
    <dsp:sp modelId="{1B415C98-7D87-40CA-A8D7-A8D12BBCCF46}">
      <dsp:nvSpPr>
        <dsp:cNvPr id="0" name=""/>
        <dsp:cNvSpPr/>
      </dsp:nvSpPr>
      <dsp:spPr>
        <a:xfrm rot="5400000">
          <a:off x="5516549" y="-4662855"/>
          <a:ext cx="789698" cy="101228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/>
            <a:t>Ситуация</a:t>
          </a:r>
          <a:r>
            <a:rPr lang="ru-RU" sz="1600" kern="1200" dirty="0"/>
            <a:t>: </a:t>
          </a:r>
          <a:r>
            <a:rPr lang="ru-RU" sz="2000" kern="1200" dirty="0"/>
            <a:t>идентификация – ФИО кто звонит, отделение, палата, данные о пациенте; описание ситуации – причина звонка/обращения, степень срочности;</a:t>
          </a:r>
        </a:p>
        <a:p>
          <a:pPr lvl="1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1600" kern="1200" dirty="0"/>
        </a:p>
      </dsp:txBody>
      <dsp:txXfrm rot="-5400000">
        <a:off x="849997" y="42247"/>
        <a:ext cx="10084252" cy="712598"/>
      </dsp:txXfrm>
    </dsp:sp>
    <dsp:sp modelId="{89AA80B1-BB9C-455B-A01E-C1CAED375E02}">
      <dsp:nvSpPr>
        <dsp:cNvPr id="0" name=""/>
        <dsp:cNvSpPr/>
      </dsp:nvSpPr>
      <dsp:spPr>
        <a:xfrm rot="5400000">
          <a:off x="-182142" y="1256402"/>
          <a:ext cx="1214281" cy="84999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</a:rPr>
            <a:t>Ф</a:t>
          </a:r>
        </a:p>
      </dsp:txBody>
      <dsp:txXfrm rot="-5400000">
        <a:off x="1" y="1499259"/>
        <a:ext cx="849997" cy="364284"/>
      </dsp:txXfrm>
    </dsp:sp>
    <dsp:sp modelId="{43AA8B8F-05E6-4AFF-828B-4CC2194C0B70}">
      <dsp:nvSpPr>
        <dsp:cNvPr id="0" name=""/>
        <dsp:cNvSpPr/>
      </dsp:nvSpPr>
      <dsp:spPr>
        <a:xfrm rot="5400000">
          <a:off x="5516757" y="-3592499"/>
          <a:ext cx="789283" cy="101228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/>
            <a:t>Фон</a:t>
          </a:r>
          <a:r>
            <a:rPr lang="ru-RU" sz="1600" kern="1200" dirty="0"/>
            <a:t>: </a:t>
          </a:r>
          <a:r>
            <a:rPr lang="ru-RU" sz="2000" kern="1200" dirty="0"/>
            <a:t>краткое описание анамнеза – время поступления, диагноз, получаемое лечение; </a:t>
          </a:r>
        </a:p>
        <a:p>
          <a:pPr lvl="1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1500" kern="1200" dirty="0"/>
        </a:p>
      </dsp:txBody>
      <dsp:txXfrm rot="-5400000">
        <a:off x="849998" y="1112790"/>
        <a:ext cx="10084272" cy="712223"/>
      </dsp:txXfrm>
    </dsp:sp>
    <dsp:sp modelId="{64271A3C-A45B-499A-A5C6-8A0F19AE2AD0}">
      <dsp:nvSpPr>
        <dsp:cNvPr id="0" name=""/>
        <dsp:cNvSpPr/>
      </dsp:nvSpPr>
      <dsp:spPr>
        <a:xfrm rot="5400000">
          <a:off x="-182142" y="2326964"/>
          <a:ext cx="1214281" cy="84999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</a:rPr>
            <a:t>О</a:t>
          </a:r>
        </a:p>
      </dsp:txBody>
      <dsp:txXfrm rot="-5400000">
        <a:off x="1" y="2569821"/>
        <a:ext cx="849997" cy="364284"/>
      </dsp:txXfrm>
    </dsp:sp>
    <dsp:sp modelId="{31B58320-4EED-4E01-9468-2E404F9FA6CA}">
      <dsp:nvSpPr>
        <dsp:cNvPr id="0" name=""/>
        <dsp:cNvSpPr/>
      </dsp:nvSpPr>
      <dsp:spPr>
        <a:xfrm rot="5400000">
          <a:off x="5516757" y="-2521937"/>
          <a:ext cx="789283" cy="101228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400" b="1" kern="1200" dirty="0"/>
            <a:t>Оценка:</a:t>
          </a:r>
          <a:r>
            <a:rPr lang="ru-RU" sz="1600" kern="1200" dirty="0"/>
            <a:t> </a:t>
          </a:r>
          <a:r>
            <a:rPr lang="ru-RU" sz="2000" kern="1200" dirty="0"/>
            <a:t>краткое описание состояния больного – основные показатели (АД, ЧДД, пульс и т.д.), оценка состояния, риски</a:t>
          </a:r>
          <a:endParaRPr lang="ru-RU" sz="1600" kern="1200" dirty="0"/>
        </a:p>
      </dsp:txBody>
      <dsp:txXfrm rot="-5400000">
        <a:off x="849998" y="2183352"/>
        <a:ext cx="10084272" cy="712223"/>
      </dsp:txXfrm>
    </dsp:sp>
    <dsp:sp modelId="{C0E2C699-25DE-47FF-9E93-D0454172BD69}">
      <dsp:nvSpPr>
        <dsp:cNvPr id="0" name=""/>
        <dsp:cNvSpPr/>
      </dsp:nvSpPr>
      <dsp:spPr>
        <a:xfrm rot="5400000">
          <a:off x="-182142" y="3490126"/>
          <a:ext cx="1214281" cy="84999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</a:rPr>
            <a:t>Р</a:t>
          </a:r>
        </a:p>
      </dsp:txBody>
      <dsp:txXfrm rot="-5400000">
        <a:off x="1" y="3732983"/>
        <a:ext cx="849997" cy="364284"/>
      </dsp:txXfrm>
    </dsp:sp>
    <dsp:sp modelId="{A672C516-E9B3-4AC1-AE7E-ED444AC9DD27}">
      <dsp:nvSpPr>
        <dsp:cNvPr id="0" name=""/>
        <dsp:cNvSpPr/>
      </dsp:nvSpPr>
      <dsp:spPr>
        <a:xfrm rot="5400000">
          <a:off x="5424158" y="-1358775"/>
          <a:ext cx="974480" cy="101228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400" b="1" kern="1200" dirty="0"/>
            <a:t>Рекомендации:</a:t>
          </a:r>
          <a:r>
            <a:rPr lang="ru-RU" sz="1600" kern="1200" dirty="0"/>
            <a:t> </a:t>
          </a:r>
          <a:r>
            <a:rPr lang="ru-RU" sz="2000" kern="1200" dirty="0"/>
            <a:t>пояснение в какой форме и что хотите получить от консультанта</a:t>
          </a:r>
        </a:p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kern="1200" dirty="0"/>
            <a:t>– совет по телефону, очную консультацию и т.д.</a:t>
          </a:r>
        </a:p>
        <a:p>
          <a:pPr lvl="1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1500" kern="1200" dirty="0"/>
        </a:p>
      </dsp:txBody>
      <dsp:txXfrm rot="-5400000">
        <a:off x="849997" y="3262956"/>
        <a:ext cx="10075232" cy="879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86CA0-96B3-40DC-8DC3-6F624F22D13D}">
      <dsp:nvSpPr>
        <dsp:cNvPr id="0" name=""/>
        <dsp:cNvSpPr/>
      </dsp:nvSpPr>
      <dsp:spPr>
        <a:xfrm rot="5400000">
          <a:off x="-175187" y="231571"/>
          <a:ext cx="1167918" cy="817542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</a:rPr>
            <a:t>С</a:t>
          </a:r>
        </a:p>
      </dsp:txBody>
      <dsp:txXfrm rot="-5400000">
        <a:off x="1" y="465154"/>
        <a:ext cx="817542" cy="350376"/>
      </dsp:txXfrm>
    </dsp:sp>
    <dsp:sp modelId="{1B415C98-7D87-40CA-A8D7-A8D12BBCCF46}">
      <dsp:nvSpPr>
        <dsp:cNvPr id="0" name=""/>
        <dsp:cNvSpPr/>
      </dsp:nvSpPr>
      <dsp:spPr>
        <a:xfrm rot="5400000">
          <a:off x="5384955" y="-4562567"/>
          <a:ext cx="862623" cy="99974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/>
            <a:t>Ситуация</a:t>
          </a:r>
          <a:r>
            <a:rPr lang="ru-RU" sz="1600" kern="1200" dirty="0"/>
            <a:t>:</a:t>
          </a:r>
          <a:r>
            <a:rPr lang="ru-RU" sz="2000" kern="1200" dirty="0"/>
            <a:t> </a:t>
          </a:r>
          <a:r>
            <a:rPr lang="ru-RU" sz="1800" kern="1200" dirty="0"/>
            <a:t>«Это – Елена Васильева, медицинская сестра кардиологического отделения. Меня беспокоит пациент Иванов, палата 733. У него внезапно началась сильная одышка, появился цианоз.</a:t>
          </a:r>
        </a:p>
      </dsp:txBody>
      <dsp:txXfrm rot="-5400000">
        <a:off x="817542" y="46956"/>
        <a:ext cx="9955339" cy="778403"/>
      </dsp:txXfrm>
    </dsp:sp>
    <dsp:sp modelId="{89AA80B1-BB9C-455B-A01E-C1CAED375E02}">
      <dsp:nvSpPr>
        <dsp:cNvPr id="0" name=""/>
        <dsp:cNvSpPr/>
      </dsp:nvSpPr>
      <dsp:spPr>
        <a:xfrm rot="5400000">
          <a:off x="-175187" y="1379951"/>
          <a:ext cx="1167918" cy="81754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</a:rPr>
            <a:t>Ф</a:t>
          </a:r>
        </a:p>
      </dsp:txBody>
      <dsp:txXfrm rot="-5400000">
        <a:off x="1" y="1613534"/>
        <a:ext cx="817542" cy="350376"/>
      </dsp:txXfrm>
    </dsp:sp>
    <dsp:sp modelId="{43AA8B8F-05E6-4AFF-828B-4CC2194C0B70}">
      <dsp:nvSpPr>
        <dsp:cNvPr id="0" name=""/>
        <dsp:cNvSpPr/>
      </dsp:nvSpPr>
      <dsp:spPr>
        <a:xfrm rot="5400000">
          <a:off x="5318001" y="-3414387"/>
          <a:ext cx="996531" cy="99974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/>
            <a:t>Фон</a:t>
          </a:r>
          <a:r>
            <a:rPr lang="ru-RU" sz="1600" kern="1200" dirty="0"/>
            <a:t>: </a:t>
          </a:r>
          <a:r>
            <a:rPr lang="ru-RU" sz="1800" kern="1200" dirty="0"/>
            <a:t>Пациент Иванов, 75 лет, находится в отделении в течение 5 дней, переведен из реанимации, диагноз: тромбоэмболия легочной артерии, лечение- </a:t>
          </a:r>
          <a:r>
            <a:rPr lang="ru-RU" sz="1800" kern="1200" dirty="0" err="1"/>
            <a:t>ксарелто</a:t>
          </a:r>
          <a:r>
            <a:rPr lang="ru-RU" sz="1800" kern="1200" dirty="0"/>
            <a:t> 15 мг 2 раза в день</a:t>
          </a:r>
          <a:endParaRPr lang="ru-RU" sz="1600" kern="1200" dirty="0"/>
        </a:p>
      </dsp:txBody>
      <dsp:txXfrm rot="-5400000">
        <a:off x="817543" y="1134718"/>
        <a:ext cx="9948802" cy="899237"/>
      </dsp:txXfrm>
    </dsp:sp>
    <dsp:sp modelId="{64271A3C-A45B-499A-A5C6-8A0F19AE2AD0}">
      <dsp:nvSpPr>
        <dsp:cNvPr id="0" name=""/>
        <dsp:cNvSpPr/>
      </dsp:nvSpPr>
      <dsp:spPr>
        <a:xfrm rot="5400000">
          <a:off x="-175187" y="2409637"/>
          <a:ext cx="1167918" cy="81754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</a:rPr>
            <a:t>О</a:t>
          </a:r>
        </a:p>
      </dsp:txBody>
      <dsp:txXfrm rot="-5400000">
        <a:off x="1" y="2643220"/>
        <a:ext cx="817542" cy="350376"/>
      </dsp:txXfrm>
    </dsp:sp>
    <dsp:sp modelId="{31B58320-4EED-4E01-9468-2E404F9FA6CA}">
      <dsp:nvSpPr>
        <dsp:cNvPr id="0" name=""/>
        <dsp:cNvSpPr/>
      </dsp:nvSpPr>
      <dsp:spPr>
        <a:xfrm rot="5400000">
          <a:off x="5436693" y="-2384701"/>
          <a:ext cx="759146" cy="99974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400" b="1" kern="1200" dirty="0"/>
            <a:t>Оценка:</a:t>
          </a:r>
          <a:r>
            <a:rPr lang="ru-RU" sz="1600" kern="1200" dirty="0"/>
            <a:t> </a:t>
          </a:r>
          <a:r>
            <a:rPr lang="ru-RU" sz="1800" kern="1200" dirty="0"/>
            <a:t>по моему мнению состояние тяжелое, частота дыхания 30 в минуту, АД 90/ 60 мм рт ст </a:t>
          </a:r>
          <a:endParaRPr lang="ru-RU" sz="1200" kern="1200" dirty="0"/>
        </a:p>
      </dsp:txBody>
      <dsp:txXfrm rot="-5400000">
        <a:off x="817542" y="2271508"/>
        <a:ext cx="9960391" cy="685030"/>
      </dsp:txXfrm>
    </dsp:sp>
    <dsp:sp modelId="{C0E2C699-25DE-47FF-9E93-D0454172BD69}">
      <dsp:nvSpPr>
        <dsp:cNvPr id="0" name=""/>
        <dsp:cNvSpPr/>
      </dsp:nvSpPr>
      <dsp:spPr>
        <a:xfrm rot="5400000">
          <a:off x="-175187" y="3528387"/>
          <a:ext cx="1167918" cy="81754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</a:rPr>
            <a:t>Р</a:t>
          </a:r>
        </a:p>
      </dsp:txBody>
      <dsp:txXfrm rot="-5400000">
        <a:off x="1" y="3761970"/>
        <a:ext cx="817542" cy="350376"/>
      </dsp:txXfrm>
    </dsp:sp>
    <dsp:sp modelId="{A672C516-E9B3-4AC1-AE7E-ED444AC9DD27}">
      <dsp:nvSpPr>
        <dsp:cNvPr id="0" name=""/>
        <dsp:cNvSpPr/>
      </dsp:nvSpPr>
      <dsp:spPr>
        <a:xfrm rot="5400000">
          <a:off x="5347630" y="-1265951"/>
          <a:ext cx="937272" cy="99974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400" b="1" kern="1200" dirty="0"/>
            <a:t>Рекомендации: </a:t>
          </a:r>
          <a:r>
            <a:rPr lang="ru-RU" sz="1800" kern="1200" dirty="0"/>
            <a:t>Необходима срочная консультация дежурного кардиолога</a:t>
          </a:r>
          <a:endParaRPr lang="ru-RU" sz="1200" kern="1200" dirty="0"/>
        </a:p>
      </dsp:txBody>
      <dsp:txXfrm rot="-5400000">
        <a:off x="817542" y="3309891"/>
        <a:ext cx="9951695" cy="8457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5D843-4E0A-6448-B8D7-5BE8CD272EC1}">
      <dsp:nvSpPr>
        <dsp:cNvPr id="0" name=""/>
        <dsp:cNvSpPr/>
      </dsp:nvSpPr>
      <dsp:spPr>
        <a:xfrm>
          <a:off x="9644" y="49649"/>
          <a:ext cx="2882503" cy="1729501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>
              <a:solidFill>
                <a:schemeClr val="tx1"/>
              </a:solidFill>
            </a:rPr>
            <a:t>Врач </a:t>
          </a:r>
          <a:r>
            <a:rPr lang="ru-RU" sz="3400" kern="1200" dirty="0" err="1">
              <a:solidFill>
                <a:schemeClr val="tx1"/>
              </a:solidFill>
            </a:rPr>
            <a:t>параклиники</a:t>
          </a:r>
          <a:endParaRPr lang="ru-RU" sz="3400" kern="1200" dirty="0">
            <a:solidFill>
              <a:schemeClr val="tx1"/>
            </a:solidFill>
          </a:endParaRPr>
        </a:p>
      </dsp:txBody>
      <dsp:txXfrm>
        <a:off x="60299" y="100304"/>
        <a:ext cx="2781193" cy="1628191"/>
      </dsp:txXfrm>
    </dsp:sp>
    <dsp:sp modelId="{CF0D7CFF-6D56-4241-9D70-F1CF24F949CC}">
      <dsp:nvSpPr>
        <dsp:cNvPr id="0" name=""/>
        <dsp:cNvSpPr/>
      </dsp:nvSpPr>
      <dsp:spPr>
        <a:xfrm>
          <a:off x="3180397" y="556969"/>
          <a:ext cx="611090" cy="7148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/>
        </a:p>
      </dsp:txBody>
      <dsp:txXfrm>
        <a:off x="3180397" y="699941"/>
        <a:ext cx="427763" cy="428916"/>
      </dsp:txXfrm>
    </dsp:sp>
    <dsp:sp modelId="{A33B4D80-3D8E-3049-9BCB-09DD488A553D}">
      <dsp:nvSpPr>
        <dsp:cNvPr id="0" name=""/>
        <dsp:cNvSpPr/>
      </dsp:nvSpPr>
      <dsp:spPr>
        <a:xfrm>
          <a:off x="4045148" y="49649"/>
          <a:ext cx="2882503" cy="172950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>
              <a:solidFill>
                <a:schemeClr val="tx1"/>
              </a:solidFill>
            </a:rPr>
            <a:t>Медсестра отделения</a:t>
          </a:r>
        </a:p>
      </dsp:txBody>
      <dsp:txXfrm>
        <a:off x="4095803" y="100304"/>
        <a:ext cx="2781193" cy="1628191"/>
      </dsp:txXfrm>
    </dsp:sp>
    <dsp:sp modelId="{7FA5280A-C677-CB42-A7CB-AE16A0070C67}">
      <dsp:nvSpPr>
        <dsp:cNvPr id="0" name=""/>
        <dsp:cNvSpPr/>
      </dsp:nvSpPr>
      <dsp:spPr>
        <a:xfrm>
          <a:off x="7215901" y="556969"/>
          <a:ext cx="611090" cy="7148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/>
        </a:p>
      </dsp:txBody>
      <dsp:txXfrm>
        <a:off x="7215901" y="699941"/>
        <a:ext cx="427763" cy="428916"/>
      </dsp:txXfrm>
    </dsp:sp>
    <dsp:sp modelId="{D95FA135-1BA3-D04C-A357-F870154E6BC4}">
      <dsp:nvSpPr>
        <dsp:cNvPr id="0" name=""/>
        <dsp:cNvSpPr/>
      </dsp:nvSpPr>
      <dsp:spPr>
        <a:xfrm>
          <a:off x="8080652" y="49649"/>
          <a:ext cx="2882503" cy="172950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>
              <a:solidFill>
                <a:schemeClr val="tx1"/>
              </a:solidFill>
            </a:rPr>
            <a:t>Лечащий врач (зав </a:t>
          </a:r>
          <a:r>
            <a:rPr lang="ru-RU" sz="3400" kern="1200" dirty="0" err="1">
              <a:solidFill>
                <a:schemeClr val="tx1"/>
              </a:solidFill>
            </a:rPr>
            <a:t>отд</a:t>
          </a:r>
          <a:r>
            <a:rPr lang="ru-RU" sz="3400" kern="1200" dirty="0">
              <a:solidFill>
                <a:schemeClr val="tx1"/>
              </a:solidFill>
            </a:rPr>
            <a:t>)</a:t>
          </a:r>
        </a:p>
      </dsp:txBody>
      <dsp:txXfrm>
        <a:off x="8131307" y="100304"/>
        <a:ext cx="2781193" cy="1628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23D78-58C9-4F68-B714-6E98B8D2F1E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3B421-0D39-4C31-8E5F-914BD27AB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675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5260-AAD9-41A9-8CFF-C0B503389536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2A3C-D82E-4B8D-BBB6-45E59B23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51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5260-AAD9-41A9-8CFF-C0B503389536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2A3C-D82E-4B8D-BBB6-45E59B23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649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5260-AAD9-41A9-8CFF-C0B503389536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2A3C-D82E-4B8D-BBB6-45E59B23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7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5260-AAD9-41A9-8CFF-C0B503389536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2A3C-D82E-4B8D-BBB6-45E59B23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1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5260-AAD9-41A9-8CFF-C0B503389536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2A3C-D82E-4B8D-BBB6-45E59B23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19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5260-AAD9-41A9-8CFF-C0B503389536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2A3C-D82E-4B8D-BBB6-45E59B23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32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5260-AAD9-41A9-8CFF-C0B503389536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2A3C-D82E-4B8D-BBB6-45E59B23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13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5260-AAD9-41A9-8CFF-C0B503389536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2A3C-D82E-4B8D-BBB6-45E59B23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048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5260-AAD9-41A9-8CFF-C0B503389536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2A3C-D82E-4B8D-BBB6-45E59B23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64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5260-AAD9-41A9-8CFF-C0B503389536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2A3C-D82E-4B8D-BBB6-45E59B23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07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5260-AAD9-41A9-8CFF-C0B503389536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2A3C-D82E-4B8D-BBB6-45E59B23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3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45260-AAD9-41A9-8CFF-C0B503389536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D2A3C-D82E-4B8D-BBB6-45E59B233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95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translated.turbopages.org/proxy_u/en-ru.ru.185bf883-6391d21d-2d790c1c-74722d776562/https/en.wikipedia.org/wiki/Joint_Commissio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1384" y="2923366"/>
            <a:ext cx="10363200" cy="1470025"/>
          </a:xfrm>
        </p:spPr>
        <p:txBody>
          <a:bodyPr>
            <a:noAutofit/>
          </a:bodyPr>
          <a:lstStyle/>
          <a:p>
            <a:pPr marL="71755">
              <a:lnSpc>
                <a:spcPct val="150000"/>
              </a:lnSpc>
              <a:spcBef>
                <a:spcPts val="565"/>
              </a:spcBef>
              <a:spcAft>
                <a:spcPts val="565"/>
              </a:spcAft>
            </a:pPr>
            <a:r>
              <a:rPr lang="ru-RU" sz="36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Безопасность кардиологических пациентов. </a:t>
            </a:r>
            <a:br>
              <a:rPr lang="ru-RU" sz="36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Что может сделать медицинская сестра?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B7DC66-8A07-4CEA-A1D0-39356ED6B84B}"/>
              </a:ext>
            </a:extLst>
          </p:cNvPr>
          <p:cNvSpPr txBox="1"/>
          <p:nvPr/>
        </p:nvSpPr>
        <p:spPr>
          <a:xfrm>
            <a:off x="2495600" y="4581128"/>
            <a:ext cx="921702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Ботова Светлана Николаевна,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кмн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2400" dirty="0"/>
              <a:t>Зам главного врача по медчасти ГБУЗ НО ГКБ №13</a:t>
            </a:r>
          </a:p>
          <a:p>
            <a:r>
              <a:rPr lang="ru-RU" sz="2400" dirty="0"/>
              <a:t>Доцент кафедры эндокринологии и внутренних болезней ПИМУ</a:t>
            </a:r>
          </a:p>
          <a:p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45EA28-1DA1-AD2B-D4B8-8B0DBB10C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192" y="91767"/>
            <a:ext cx="4262380" cy="283159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01530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909030-E848-30B4-855A-C07B3688F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23715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>
                <a:solidFill>
                  <a:srgbClr val="002060"/>
                </a:solidFill>
              </a:rPr>
              <a:t>1</a:t>
            </a:r>
            <a:r>
              <a:rPr lang="ru-RU" sz="4000" b="1" dirty="0">
                <a:solidFill>
                  <a:srgbClr val="002060"/>
                </a:solidFill>
              </a:rPr>
              <a:t>. Идентификация</a:t>
            </a:r>
            <a:br>
              <a:rPr lang="ru-RU" sz="3600" b="1" dirty="0">
                <a:solidFill>
                  <a:srgbClr val="002060"/>
                </a:solidFill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E694B4-C200-A71F-F33C-152671580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0768"/>
            <a:ext cx="10515600" cy="5152107"/>
          </a:xfrm>
        </p:spPr>
        <p:txBody>
          <a:bodyPr>
            <a:normAutofit/>
          </a:bodyPr>
          <a:lstStyle/>
          <a:p>
            <a:r>
              <a:rPr lang="ru-RU" sz="2800" dirty="0"/>
              <a:t>процесс </a:t>
            </a:r>
            <a:r>
              <a:rPr lang="ru-RU" b="1" dirty="0">
                <a:solidFill>
                  <a:srgbClr val="C00000"/>
                </a:solidFill>
              </a:rPr>
              <a:t>отождествления</a:t>
            </a:r>
            <a:r>
              <a:rPr lang="ru-RU" sz="2800" dirty="0"/>
              <a:t> личности пациент со свойственной только ему информацией (ФИО полностью, дата рождения);</a:t>
            </a:r>
          </a:p>
          <a:p>
            <a:endParaRPr lang="ru-RU" sz="2800" dirty="0"/>
          </a:p>
          <a:p>
            <a:r>
              <a:rPr lang="ru-RU" sz="2800" dirty="0"/>
              <a:t>цель -  обеспечение безопасности пациента и </a:t>
            </a:r>
            <a:r>
              <a:rPr lang="ru-RU" b="1" dirty="0">
                <a:solidFill>
                  <a:srgbClr val="C00000"/>
                </a:solidFill>
              </a:rPr>
              <a:t>исключения медицинских ошибок </a:t>
            </a:r>
            <a:r>
              <a:rPr lang="ru-RU" sz="2800" dirty="0"/>
              <a:t>при проведении лечебно-диагностических процедур;</a:t>
            </a:r>
          </a:p>
          <a:p>
            <a:endParaRPr lang="ru-RU" sz="2800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C71E62-AD7A-2810-9166-D4FEEA22052C}"/>
              </a:ext>
            </a:extLst>
          </p:cNvPr>
          <p:cNvSpPr txBox="1"/>
          <p:nvPr/>
        </p:nvSpPr>
        <p:spPr>
          <a:xfrm>
            <a:off x="1055440" y="4843641"/>
            <a:ext cx="10225136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dirty="0"/>
              <a:t>ошибки, связанные с идентификацией пациента, могут привести к различным неблагоприятным событиям, в том числе критическим инцидентам (смерть, утрата трудоспособности, утрата здоровья и тд).</a:t>
            </a:r>
          </a:p>
        </p:txBody>
      </p:sp>
    </p:spTree>
    <p:extLst>
      <p:ext uri="{BB962C8B-B14F-4D97-AF65-F5344CB8AC3E}">
        <p14:creationId xmlns:p14="http://schemas.microsoft.com/office/powerpoint/2010/main" val="2350651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04853-610E-2F68-A0FF-D2447037F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664"/>
            <a:ext cx="10515600" cy="866576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rgbClr val="002060"/>
                </a:solidFill>
              </a:rPr>
              <a:t>В каких ситуациях необходимо идентифицировать пациента?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093218-FF27-A9B9-F3B2-654B9D706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1382750"/>
            <a:ext cx="12169352" cy="5646649"/>
          </a:xfrm>
        </p:spPr>
        <p:txBody>
          <a:bodyPr>
            <a:normAutofit fontScale="55000" lnSpcReduction="20000"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ru-RU" sz="3800" dirty="0"/>
              <a:t>при обращении пациента для плановой госпитализации</a:t>
            </a:r>
          </a:p>
          <a:p>
            <a:pPr marL="914400" lvl="1" indent="-457200">
              <a:buFont typeface="+mj-lt"/>
              <a:buAutoNum type="arabicPeriod"/>
            </a:pPr>
            <a:endParaRPr lang="ru-RU" sz="3800" dirty="0"/>
          </a:p>
          <a:p>
            <a:pPr marL="914400" lvl="1" indent="-457200">
              <a:buFont typeface="+mj-lt"/>
              <a:buAutoNum type="arabicPeriod"/>
            </a:pPr>
            <a:r>
              <a:rPr lang="ru-RU" sz="3800" dirty="0"/>
              <a:t>при обращении пациента в экстренное приемное отделение</a:t>
            </a:r>
          </a:p>
          <a:p>
            <a:pPr marL="914400" lvl="1" indent="-457200">
              <a:buFont typeface="+mj-lt"/>
              <a:buAutoNum type="arabicPeriod"/>
            </a:pPr>
            <a:endParaRPr lang="ru-RU" sz="3800" dirty="0"/>
          </a:p>
          <a:p>
            <a:pPr marL="914400" lvl="1" indent="-457200">
              <a:buFont typeface="+mj-lt"/>
              <a:buAutoNum type="arabicPeriod"/>
            </a:pPr>
            <a:r>
              <a:rPr lang="ru-RU" sz="3800" dirty="0"/>
              <a:t>при осмотрах, беседах, консультациях врачом-специалистом/заведующим отделением/врачом-консультантом</a:t>
            </a:r>
          </a:p>
          <a:p>
            <a:pPr marL="914400" lvl="1" indent="-457200">
              <a:buFont typeface="+mj-lt"/>
              <a:buAutoNum type="arabicPeriod"/>
            </a:pPr>
            <a:endParaRPr lang="ru-RU" sz="3800" dirty="0"/>
          </a:p>
          <a:p>
            <a:pPr marL="914400" lvl="1" indent="-457200">
              <a:buFont typeface="+mj-lt"/>
              <a:buAutoNum type="arabicPeriod"/>
            </a:pPr>
            <a:r>
              <a:rPr lang="ru-RU" sz="3800" dirty="0"/>
              <a:t>при переводе пациента в другую палату/отделение/другую медицинскую организацию</a:t>
            </a:r>
          </a:p>
          <a:p>
            <a:pPr marL="914400" lvl="1" indent="-457200">
              <a:buFont typeface="+mj-lt"/>
              <a:buAutoNum type="arabicPeriod"/>
            </a:pPr>
            <a:endParaRPr lang="ru-RU" sz="3800" dirty="0"/>
          </a:p>
          <a:p>
            <a:pPr marL="914400" lvl="1" indent="-457200">
              <a:buFont typeface="+mj-lt"/>
              <a:buAutoNum type="arabicPeriod"/>
            </a:pPr>
            <a:r>
              <a:rPr lang="ru-RU" sz="3800" dirty="0"/>
              <a:t>перед выполнением любой инвазивной процедуры</a:t>
            </a:r>
          </a:p>
          <a:p>
            <a:pPr marL="914400" lvl="1" indent="-457200">
              <a:buFont typeface="+mj-lt"/>
              <a:buAutoNum type="arabicPeriod"/>
            </a:pPr>
            <a:endParaRPr lang="ru-RU" sz="3800" dirty="0"/>
          </a:p>
          <a:p>
            <a:pPr marL="914400" lvl="1" indent="-457200">
              <a:buFont typeface="+mj-lt"/>
              <a:buAutoNum type="arabicPeriod"/>
            </a:pPr>
            <a:r>
              <a:rPr lang="ru-RU" sz="3800" dirty="0"/>
              <a:t>перед выполнением любой диагностической процедуры (в том числе, заборе анализов, биоматериала, проведения инструментальных исследований и </a:t>
            </a:r>
            <a:r>
              <a:rPr lang="ru-RU" sz="3800" dirty="0" err="1"/>
              <a:t>тд</a:t>
            </a:r>
            <a:r>
              <a:rPr lang="ru-RU" sz="3800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endParaRPr lang="ru-RU" sz="3800" dirty="0"/>
          </a:p>
          <a:p>
            <a:pPr marL="914400" lvl="1" indent="-457200">
              <a:buFont typeface="+mj-lt"/>
              <a:buAutoNum type="arabicPeriod"/>
            </a:pPr>
            <a:r>
              <a:rPr lang="ru-RU" sz="3800" dirty="0"/>
              <a:t>при назначении лекарственной терапии и ее проведении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C5B50AD-9050-3B28-7B36-97D45815C483}"/>
              </a:ext>
            </a:extLst>
          </p:cNvPr>
          <p:cNvSpPr/>
          <p:nvPr/>
        </p:nvSpPr>
        <p:spPr>
          <a:xfrm>
            <a:off x="347700" y="1382750"/>
            <a:ext cx="11712624" cy="5142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>Всегда, перед любым вмешательством</a:t>
            </a:r>
          </a:p>
        </p:txBody>
      </p:sp>
    </p:spTree>
    <p:extLst>
      <p:ext uri="{BB962C8B-B14F-4D97-AF65-F5344CB8AC3E}">
        <p14:creationId xmlns:p14="http://schemas.microsoft.com/office/powerpoint/2010/main" val="23006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276ED7-E4BF-ED18-07DD-1EC634492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rgbClr val="002060"/>
                </a:solidFill>
                <a:latin typeface="+mn-lt"/>
              </a:rPr>
              <a:t>Кто должен идентифицировать пациента?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14EDE2-84A0-1F95-72EE-C586A6B86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8654752" cy="247687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все, кто производит медицинские вмешательства (медсестра, врач); </a:t>
            </a:r>
          </a:p>
          <a:p>
            <a:endParaRPr lang="ru-RU" dirty="0"/>
          </a:p>
          <a:p>
            <a:r>
              <a:rPr lang="ru-RU" dirty="0"/>
              <a:t>санитарки при транспортировке пациентов для манипуляций, исследований и </a:t>
            </a:r>
            <a:r>
              <a:rPr lang="ru-RU" dirty="0" err="1"/>
              <a:t>тп</a:t>
            </a:r>
            <a:r>
              <a:rPr lang="ru-RU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E36972-019B-D0D4-015A-DA564E2D4C25}"/>
              </a:ext>
            </a:extLst>
          </p:cNvPr>
          <p:cNvSpPr txBox="1"/>
          <p:nvPr/>
        </p:nvSpPr>
        <p:spPr>
          <a:xfrm>
            <a:off x="191344" y="4077072"/>
            <a:ext cx="11703973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dirty="0"/>
              <a:t>Пациенту Иванову назначена коронарография. </a:t>
            </a:r>
          </a:p>
          <a:p>
            <a:r>
              <a:rPr lang="ru-RU" sz="2400" dirty="0"/>
              <a:t>Санитарка вошла в палату и спросила: «Кто Иванов?». </a:t>
            </a:r>
          </a:p>
          <a:p>
            <a:r>
              <a:rPr lang="ru-RU" sz="2400" dirty="0"/>
              <a:t>Пациент поднял руку. Санитарка доставила его в </a:t>
            </a:r>
            <a:r>
              <a:rPr lang="ru-RU" sz="2400" dirty="0" err="1"/>
              <a:t>ренгенхирургическую</a:t>
            </a:r>
            <a:r>
              <a:rPr lang="ru-RU" sz="2400" dirty="0"/>
              <a:t> операционную, </a:t>
            </a:r>
          </a:p>
          <a:p>
            <a:r>
              <a:rPr lang="ru-RU" sz="2400" dirty="0"/>
              <a:t>передала врачу историю болезни. </a:t>
            </a:r>
          </a:p>
          <a:p>
            <a:r>
              <a:rPr lang="ru-RU" sz="2400" dirty="0"/>
              <a:t>Пациенту провели селективную коронарографию и возвратили  в отделение.</a:t>
            </a:r>
          </a:p>
          <a:p>
            <a:endParaRPr lang="ru-RU" sz="2400" dirty="0"/>
          </a:p>
          <a:p>
            <a:r>
              <a:rPr lang="ru-RU" sz="2400" dirty="0"/>
              <a:t>Но это был не Иванов!</a:t>
            </a:r>
          </a:p>
        </p:txBody>
      </p:sp>
      <p:pic>
        <p:nvPicPr>
          <p:cNvPr id="5" name="Picture 2" descr="What is the Swiss Cheese Model of Harm?">
            <a:extLst>
              <a:ext uri="{FF2B5EF4-FFF2-40B4-BE49-F238E27FC236}">
                <a16:creationId xmlns:a16="http://schemas.microsoft.com/office/drawing/2014/main" id="{55E5FE9B-0A0B-CFA1-E285-F2B888416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2034522"/>
            <a:ext cx="2765021" cy="160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65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DD5C1-5733-9312-DFF5-AAAC84AE6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rgbClr val="002060"/>
                </a:solidFill>
                <a:latin typeface="+mn-lt"/>
              </a:rPr>
              <a:t>Цветовая идентификация рисков</a:t>
            </a:r>
          </a:p>
        </p:txBody>
      </p:sp>
      <p:pic>
        <p:nvPicPr>
          <p:cNvPr id="1026" name="Picture 2" descr="Зачем во Всеволожске «окольцовывают» пациентов">
            <a:extLst>
              <a:ext uri="{FF2B5EF4-FFF2-40B4-BE49-F238E27FC236}">
                <a16:creationId xmlns:a16="http://schemas.microsoft.com/office/drawing/2014/main" id="{6698155E-4457-613C-E807-3FC642C5D3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3" y="1506022"/>
            <a:ext cx="5416867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D3D682-8205-DD6C-F802-01D401F5AC67}"/>
              </a:ext>
            </a:extLst>
          </p:cNvPr>
          <p:cNvSpPr txBox="1"/>
          <p:nvPr/>
        </p:nvSpPr>
        <p:spPr>
          <a:xfrm>
            <a:off x="6240016" y="3908851"/>
            <a:ext cx="54168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Если у пациента имеется </a:t>
            </a:r>
          </a:p>
          <a:p>
            <a:r>
              <a:rPr lang="ru-RU" sz="2800" dirty="0"/>
              <a:t>и риск аллергической реакции </a:t>
            </a:r>
          </a:p>
          <a:p>
            <a:r>
              <a:rPr lang="ru-RU" sz="2800" dirty="0"/>
              <a:t>и риск падения- используются оба браслета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FC77A1-706E-6BEF-7509-EEE8255CD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384" y="297312"/>
            <a:ext cx="2427734" cy="323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58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C844D-BC3D-0217-C4AB-241A3F023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1582400" cy="1417638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rgbClr val="002060"/>
                </a:solidFill>
                <a:latin typeface="+mn-lt"/>
              </a:rPr>
              <a:t>СОПы по идентификации в приемном отделении </a:t>
            </a:r>
            <a:br>
              <a:rPr lang="ru-RU" sz="3600" b="1" dirty="0">
                <a:solidFill>
                  <a:srgbClr val="002060"/>
                </a:solidFill>
                <a:latin typeface="+mn-lt"/>
              </a:rPr>
            </a:br>
            <a:r>
              <a:rPr lang="ru-RU" sz="3600" b="1" dirty="0">
                <a:solidFill>
                  <a:srgbClr val="002060"/>
                </a:solidFill>
                <a:latin typeface="+mn-lt"/>
              </a:rPr>
              <a:t>(для медсестер)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4D6283A-8C87-904B-AA1B-6652AB71F3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669752"/>
              </p:ext>
            </p:extLst>
          </p:nvPr>
        </p:nvGraphicFramePr>
        <p:xfrm>
          <a:off x="191344" y="1417638"/>
          <a:ext cx="4032448" cy="3307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3669546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Возможные сценарии идентификации в приемном отделении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6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Сознание есть, документы есть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353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Сознание есть, документов 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297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Сознания нет, документы есть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621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Сознания нет, документов нет, сопровождающие есть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84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Сознания нет, документов нет, сопровождающих 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87576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C01F2D9-9DD6-D0AE-7F48-E15D862F6586}"/>
              </a:ext>
            </a:extLst>
          </p:cNvPr>
          <p:cNvSpPr txBox="1"/>
          <p:nvPr/>
        </p:nvSpPr>
        <p:spPr>
          <a:xfrm>
            <a:off x="4536708" y="1225689"/>
            <a:ext cx="7488832" cy="56323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1.	Внести данные пациента в ЕЦП  «Неизвестный № …», на титульном листе, в «Журнале поступлений, отказов в госпитализации» записать данные пациента со слов сопровождающих, поставить пометку Б/Д, распечатать титульный лист истории болезни</a:t>
            </a:r>
          </a:p>
          <a:p>
            <a:r>
              <a:rPr lang="ru-RU" dirty="0"/>
              <a:t>2.	Провести оценку риска падений по шкале Морзе </a:t>
            </a:r>
          </a:p>
          <a:p>
            <a:r>
              <a:rPr lang="ru-RU" dirty="0"/>
              <a:t>3.	Оформить идентификационный браслет соответствующего цвета: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	Пациентам со средним и высоким риском падений-желтого цвета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	Пациентам с аллергической реакцией на лекарственные препараты (по информации, полученной от сопровождающих) -к белому браслету добавляется браслет красного цвета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	Остальным пациентам-белого цвета</a:t>
            </a:r>
          </a:p>
          <a:p>
            <a:r>
              <a:rPr lang="ru-RU" dirty="0"/>
              <a:t>Если у пациента одновременно имеется риск падений и аллергическая реакция оформить два браслета: желтого и красного цвета</a:t>
            </a:r>
          </a:p>
          <a:p>
            <a:r>
              <a:rPr lang="ru-RU" dirty="0"/>
              <a:t>На браслете написать печатными буквами разборчиво следующую информацию: фамилия имя отчество полностью, число, месяц и год рождения (Например: Иванов Иван Иванович, 04.03.1965). Поставить пометку Б/Д . Дополнительно написать № истории болезни </a:t>
            </a:r>
          </a:p>
          <a:p>
            <a:r>
              <a:rPr lang="ru-RU" dirty="0"/>
              <a:t>Браслет надеть на левую руку пациента</a:t>
            </a:r>
          </a:p>
        </p:txBody>
      </p:sp>
    </p:spTree>
    <p:extLst>
      <p:ext uri="{BB962C8B-B14F-4D97-AF65-F5344CB8AC3E}">
        <p14:creationId xmlns:p14="http://schemas.microsoft.com/office/powerpoint/2010/main" val="347332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rgbClr val="002060"/>
                </a:solidFill>
              </a:rPr>
              <a:t>2.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600" b="1" dirty="0">
                <a:solidFill>
                  <a:srgbClr val="002060"/>
                </a:solidFill>
              </a:rPr>
              <a:t>Преемственность медицинской помощи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сотрудничество всех медицинских работников и/или учреждений в деле постановки диагноза, лечения и ухода за пациентом.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3284984"/>
            <a:ext cx="4070011" cy="269716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2" descr="морфологический разбор слова преемственность">
            <a:extLst>
              <a:ext uri="{FF2B5EF4-FFF2-40B4-BE49-F238E27FC236}">
                <a16:creationId xmlns:a16="http://schemas.microsoft.com/office/drawing/2014/main" id="{BA255F13-5668-6FA9-5CA8-74FE7854D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365" y="3217515"/>
            <a:ext cx="3786229" cy="283209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73339C4-5CEB-FC92-87E8-BC53584A0BA7}"/>
              </a:ext>
            </a:extLst>
          </p:cNvPr>
          <p:cNvSpPr/>
          <p:nvPr/>
        </p:nvSpPr>
        <p:spPr>
          <a:xfrm>
            <a:off x="479376" y="2996952"/>
            <a:ext cx="5112568" cy="3384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84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rgbClr val="002060"/>
                </a:solidFill>
              </a:rPr>
              <a:t>Улучшение коммуникации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76" y="1268760"/>
            <a:ext cx="11305256" cy="48574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800" dirty="0"/>
              <a:t>60-70 % проблем, связанных с преемственностью помощи вызвано плохой коммуникацией между медицинским работниками:</a:t>
            </a:r>
          </a:p>
          <a:p>
            <a:endParaRPr lang="ru-RU" sz="2800" dirty="0"/>
          </a:p>
          <a:p>
            <a:r>
              <a:rPr lang="ru-RU" sz="2800" dirty="0"/>
              <a:t>врачами и сестрами</a:t>
            </a:r>
          </a:p>
          <a:p>
            <a:r>
              <a:rPr lang="ru-RU" sz="2800" dirty="0"/>
              <a:t>медперсоналом отделения и консультантами врачами различных специальностей при оказании помощи в сложных случаях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33E441-67E9-8540-93CB-F4673A3A25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47" t="7819" r="23704" b="5256"/>
          <a:stretch/>
        </p:blipFill>
        <p:spPr>
          <a:xfrm>
            <a:off x="9743495" y="274638"/>
            <a:ext cx="1409610" cy="136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03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498178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rgbClr val="002060"/>
                </a:solidFill>
              </a:rPr>
              <a:t>Последствия нарушения преемственности:</a:t>
            </a:r>
            <a:br>
              <a:rPr lang="ru-RU" sz="3600" b="1" dirty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/>
              <a:t>задержка постановки диагноза;</a:t>
            </a:r>
          </a:p>
          <a:p>
            <a:pPr marL="514350" indent="-514350">
              <a:buFont typeface="+mj-lt"/>
              <a:buAutoNum type="arabicPeriod"/>
            </a:pPr>
            <a:endParaRPr lang="ru-RU" sz="2800" dirty="0"/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задержка начала лечения;</a:t>
            </a:r>
          </a:p>
          <a:p>
            <a:pPr marL="514350" indent="-514350">
              <a:buFont typeface="+mj-lt"/>
              <a:buAutoNum type="arabicPeriod"/>
            </a:pPr>
            <a:endParaRPr lang="ru-RU" sz="2800" dirty="0"/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потеря результатов исследований и необходимость проведения повторных;</a:t>
            </a:r>
          </a:p>
          <a:p>
            <a:pPr marL="514350" indent="-514350">
              <a:buFont typeface="+mj-lt"/>
              <a:buAutoNum type="arabicPeriod"/>
            </a:pPr>
            <a:endParaRPr lang="ru-RU" sz="2800" dirty="0"/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назначение неправильного, неадекватного лечения;</a:t>
            </a:r>
          </a:p>
          <a:p>
            <a:pPr marL="514350" indent="-514350">
              <a:buFont typeface="+mj-lt"/>
              <a:buAutoNum type="arabicPeriod"/>
            </a:pPr>
            <a:endParaRPr lang="ru-RU" sz="2800" dirty="0"/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медицинские ошибки, случаи ятрогении</a:t>
            </a:r>
          </a:p>
        </p:txBody>
      </p:sp>
    </p:spTree>
    <p:extLst>
      <p:ext uri="{BB962C8B-B14F-4D97-AF65-F5344CB8AC3E}">
        <p14:creationId xmlns:p14="http://schemas.microsoft.com/office/powerpoint/2010/main" val="140891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rgbClr val="002060"/>
                </a:solidFill>
              </a:rPr>
              <a:t>Методы улучшения преемственности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908720"/>
            <a:ext cx="11665296" cy="5674641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2400" dirty="0"/>
              <a:t>утвержденные внутренние протоколы, журналы (показания к госпитализации, переводу в другие учреждения и из других учреждений, в ОРИТ);</a:t>
            </a:r>
          </a:p>
          <a:p>
            <a:pPr marL="514350" indent="-514350">
              <a:buAutoNum type="arabicPeriod"/>
            </a:pPr>
            <a:endParaRPr lang="ru-RU" sz="2400" dirty="0"/>
          </a:p>
          <a:p>
            <a:pPr marL="514350" indent="-514350">
              <a:buAutoNum type="arabicPeriod"/>
            </a:pPr>
            <a:r>
              <a:rPr lang="ru-RU" sz="2400" dirty="0"/>
              <a:t>стандартизация процесса передачи дежурств, передачи клинической ответственности;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унификация мед документации (протоколы осмотра, переводные эпикризы, выписные эпикризы, листы наблюдения и </a:t>
            </a:r>
            <a:r>
              <a:rPr lang="ru-RU" sz="2400" dirty="0" err="1"/>
              <a:t>тп</a:t>
            </a:r>
            <a:r>
              <a:rPr lang="ru-RU" sz="2400" dirty="0"/>
              <a:t>);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улучшение обратной связи с другими медицинскими организациями;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оперативная связь внутри клиники;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улучшение коммуникации.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0668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</a:rPr>
              <a:t>SBAR</a:t>
            </a:r>
            <a:r>
              <a:rPr lang="ru-RU" sz="3600" b="1" dirty="0">
                <a:solidFill>
                  <a:srgbClr val="002060"/>
                </a:solidFill>
              </a:rPr>
              <a:t> коммуникация (СФОР)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</a:rPr>
              <a:t>S</a:t>
            </a:r>
            <a:r>
              <a:rPr lang="en-US" dirty="0"/>
              <a:t>ituation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B</a:t>
            </a:r>
            <a:r>
              <a:rPr lang="en-US" dirty="0"/>
              <a:t>ackground</a:t>
            </a:r>
            <a:endParaRPr lang="ru-RU" dirty="0"/>
          </a:p>
          <a:p>
            <a:r>
              <a:rPr lang="en-US" sz="3600" b="1" dirty="0">
                <a:solidFill>
                  <a:srgbClr val="FF0000"/>
                </a:solidFill>
              </a:rPr>
              <a:t>A</a:t>
            </a:r>
            <a:r>
              <a:rPr lang="en-US" dirty="0"/>
              <a:t>ssessment</a:t>
            </a:r>
            <a:endParaRPr lang="ru-RU" dirty="0"/>
          </a:p>
          <a:p>
            <a:r>
              <a:rPr lang="en-US" sz="3600" b="1" dirty="0">
                <a:solidFill>
                  <a:srgbClr val="FF0000"/>
                </a:solidFill>
              </a:rPr>
              <a:t>R</a:t>
            </a:r>
            <a:r>
              <a:rPr lang="en-US" dirty="0"/>
              <a:t>ecommendation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</a:rPr>
              <a:t>С</a:t>
            </a:r>
            <a:r>
              <a:rPr lang="ru-RU" dirty="0"/>
              <a:t>итуация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Ф</a:t>
            </a:r>
            <a:r>
              <a:rPr lang="ru-RU" dirty="0"/>
              <a:t>он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О</a:t>
            </a:r>
            <a:r>
              <a:rPr lang="ru-RU" dirty="0"/>
              <a:t>ценка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Р</a:t>
            </a:r>
            <a:r>
              <a:rPr lang="ru-RU" dirty="0"/>
              <a:t>екомендации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8484" y="4677688"/>
            <a:ext cx="11175031" cy="1877437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Простая структурированная форма общения, позволяющая точно  и быстро передавать информацию между сотрудниками</a:t>
            </a:r>
          </a:p>
          <a:p>
            <a:endParaRPr lang="ru-RU" sz="2000" dirty="0"/>
          </a:p>
          <a:p>
            <a:r>
              <a:rPr lang="ru-RU" sz="2400" dirty="0"/>
              <a:t>Разработана для экипажей подводных лодок в США.</a:t>
            </a:r>
          </a:p>
          <a:p>
            <a:r>
              <a:rPr lang="ru-RU" sz="2400" dirty="0"/>
              <a:t>Короткие точные вопросы, краткая информация, четкая структура.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2423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rgbClr val="002060"/>
                </a:solidFill>
                <a:latin typeface="+mn-lt"/>
              </a:rPr>
              <a:t>Городская клиническая больница № 13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79376" y="3825229"/>
            <a:ext cx="11103024" cy="2016224"/>
          </a:xfrm>
        </p:spPr>
        <p:txBody>
          <a:bodyPr>
            <a:noAutofit/>
          </a:bodyPr>
          <a:lstStyle/>
          <a:p>
            <a:r>
              <a:rPr lang="ru-RU" sz="2400" dirty="0"/>
              <a:t>25 тысяч пациентов в год;  </a:t>
            </a:r>
          </a:p>
          <a:p>
            <a:r>
              <a:rPr lang="ru-RU" sz="2400" dirty="0"/>
              <a:t>в составе – РСЦ (ОКС, ОНМК), Центр дорожной травмы;</a:t>
            </a:r>
          </a:p>
          <a:p>
            <a:r>
              <a:rPr lang="ru-RU" sz="2400" dirty="0"/>
              <a:t>экстренные дежурства по терапии, хирургии, гинекологии, кардиологии, нейрохирургии, травме – в среднем 70 обращений за сутки;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800" b="1" dirty="0"/>
              <a:t>В данном сообщении конфликта интересов нет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88" y="1412776"/>
            <a:ext cx="469230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73263" y="1913056"/>
            <a:ext cx="5926014" cy="101566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968 коек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более 30 диагностических и лечебных отделений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3 отделения реанимации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433" y="286366"/>
            <a:ext cx="1212265" cy="122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00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rgbClr val="002060"/>
                </a:solidFill>
                <a:latin typeface="+mn-lt"/>
              </a:rPr>
              <a:t>Метод SBAR (СФОР) – алгоритм сообщения по телефону</a:t>
            </a:r>
            <a:endParaRPr lang="ru-RU" sz="54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767408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4462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rgbClr val="002060"/>
                </a:solidFill>
                <a:latin typeface="+mn-lt"/>
              </a:rPr>
              <a:t>Пример использования 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SB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А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R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 (СФОР) 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для кардиологических пациентов</a:t>
            </a:r>
            <a:endParaRPr lang="ru-RU" sz="3200" b="1" dirty="0"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767408" y="1600201"/>
          <a:ext cx="1081499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5979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4FFEBB-F193-4AB1-3D96-2B01EC8E6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rgbClr val="002060"/>
                </a:solidFill>
                <a:latin typeface="+mn-lt"/>
              </a:rPr>
              <a:t>Передача критических состояний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E05710-97B8-C633-2CF0-6F9344BF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2169"/>
            <a:ext cx="10972800" cy="4133055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/>
              <a:t>Критическое состояние – </a:t>
            </a:r>
          </a:p>
          <a:p>
            <a:pPr marL="0" indent="0">
              <a:buNone/>
            </a:pPr>
            <a:r>
              <a:rPr lang="ru-RU" dirty="0"/>
              <a:t>параметр (утвержденный в клинике) инструментального или лабораторного обследования, который необходимо </a:t>
            </a:r>
            <a:r>
              <a:rPr lang="ru-RU" b="1" dirty="0">
                <a:solidFill>
                  <a:srgbClr val="C00000"/>
                </a:solidFill>
              </a:rPr>
              <a:t>срочно передать лечащему врачу для принятия экстренных мер</a:t>
            </a:r>
          </a:p>
        </p:txBody>
      </p:sp>
    </p:spTree>
    <p:extLst>
      <p:ext uri="{BB962C8B-B14F-4D97-AF65-F5344CB8AC3E}">
        <p14:creationId xmlns:p14="http://schemas.microsoft.com/office/powerpoint/2010/main" val="2176501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489CD-5080-04EE-9B9A-B6449A13C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rgbClr val="002060"/>
                </a:solidFill>
                <a:latin typeface="+mn-lt"/>
              </a:rPr>
              <a:t>Критические состояния, принятые в ГКБ № 13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FBEE5C51-1301-AEA8-073E-B119F1070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32030"/>
              </p:ext>
            </p:extLst>
          </p:nvPr>
        </p:nvGraphicFramePr>
        <p:xfrm>
          <a:off x="263352" y="1124744"/>
          <a:ext cx="11319048" cy="5611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634299308"/>
                    </a:ext>
                  </a:extLst>
                </a:gridCol>
                <a:gridCol w="9014792">
                  <a:extLst>
                    <a:ext uri="{9D8B030D-6E8A-4147-A177-3AD203B41FA5}">
                      <a16:colId xmlns:a16="http://schemas.microsoft.com/office/drawing/2014/main" val="1376393160"/>
                    </a:ext>
                  </a:extLst>
                </a:gridCol>
              </a:tblGrid>
              <a:tr h="460648">
                <a:tc>
                  <a:txBody>
                    <a:bodyPr/>
                    <a:lstStyle/>
                    <a:p>
                      <a:r>
                        <a:rPr lang="ru-RU" sz="2000" dirty="0"/>
                        <a:t>Отделение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Критическое состояние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876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/>
                        <a:t>Лаборатория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Гемоглобин </a:t>
                      </a:r>
                      <a:r>
                        <a:rPr lang="en-GB" sz="2000" dirty="0"/>
                        <a:t>&lt; 50 </a:t>
                      </a:r>
                      <a:r>
                        <a:rPr lang="ru-RU" sz="2000" dirty="0"/>
                        <a:t>г/л или 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или падение уровня более 30 г/л, </a:t>
                      </a:r>
                    </a:p>
                    <a:p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тромбоциты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r>
                        <a:rPr lang="ru-RU" sz="2000" dirty="0">
                          <a:effectLst/>
                        </a:rPr>
                        <a:t> ; 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глюкоза </a:t>
                      </a:r>
                      <a:r>
                        <a:rPr lang="ru-RU" sz="2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&lt;3,9 ммоль/л 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18 ммоль/л</a:t>
                      </a:r>
                      <a:r>
                        <a:rPr lang="ru-RU" sz="2000" dirty="0">
                          <a:effectLst/>
                        </a:rPr>
                        <a:t> ; </a:t>
                      </a:r>
                    </a:p>
                    <a:p>
                      <a:r>
                        <a:rPr lang="ru-RU" sz="2000" dirty="0">
                          <a:effectLst/>
                        </a:rPr>
                        <a:t>МНО (АЧТВ) нет коагуляции; калий 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3 ммоль/л, &gt;  6,5 ммоль/л;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062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/>
                        <a:t>Эндоскопия</a:t>
                      </a:r>
                    </a:p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кровотечение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939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/>
                        <a:t>УЗИ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Диссекция аорты, тампонада сердца, тромбоз артерий, вен</a:t>
                      </a:r>
                      <a:r>
                        <a:rPr lang="ru-RU" sz="2000" dirty="0"/>
                        <a:t>, острый холецистит, острый панкреатит, блок почки, абсцесс, признаки перитонита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565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/>
                        <a:t>Функциональная диагностика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Острейшая и острая стадия ИМ; </a:t>
                      </a:r>
                    </a:p>
                    <a:p>
                      <a:r>
                        <a:rPr lang="ru-RU" sz="2000" b="1" dirty="0"/>
                        <a:t>субэндокардиальная ишемия; </a:t>
                      </a:r>
                    </a:p>
                    <a:p>
                      <a:r>
                        <a:rPr lang="ru-RU" sz="2000" b="1" dirty="0"/>
                        <a:t>пароксизмальная НЖТ с частотой 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130; </a:t>
                      </a:r>
                    </a:p>
                    <a:p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желудочковые тахиаритмии; ФЖ; </a:t>
                      </a:r>
                    </a:p>
                    <a:p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удлинение </a:t>
                      </a:r>
                      <a:r>
                        <a:rPr lang="en-GB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QT 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более 500 </a:t>
                      </a: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мс</a:t>
                      </a:r>
                      <a:r>
                        <a:rPr lang="ru-RU" sz="2000" b="1" dirty="0">
                          <a:effectLst/>
                        </a:rPr>
                        <a:t> ; </a:t>
                      </a:r>
                    </a:p>
                    <a:p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брадикардия менее 40 в минуту или пауза &gt; 3 с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394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/>
                        <a:t>Рентгенология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Пневмоторакс, прободение полого органа, </a:t>
                      </a:r>
                      <a:r>
                        <a:rPr lang="ru-RU" sz="2000" b="1" dirty="0"/>
                        <a:t>ТЭЛА</a:t>
                      </a:r>
                      <a:r>
                        <a:rPr lang="ru-RU" sz="2000" dirty="0"/>
                        <a:t>, внутрибольничная травма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248682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2BB111-8252-1ED7-5853-AE694FEE4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267" y="89229"/>
            <a:ext cx="1212265" cy="122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92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D158C-C786-0222-DEF8-601509C8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rgbClr val="002060"/>
                </a:solidFill>
                <a:latin typeface="+mn-lt"/>
              </a:rPr>
              <a:t>Алгоритм передачи критического состояния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0453FC9-4B59-51BD-0431-71E0F6731D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109728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7E2202E-6887-6808-0DB9-4F552369BB9D}"/>
              </a:ext>
            </a:extLst>
          </p:cNvPr>
          <p:cNvSpPr/>
          <p:nvPr/>
        </p:nvSpPr>
        <p:spPr>
          <a:xfrm>
            <a:off x="695400" y="3861048"/>
            <a:ext cx="2808312" cy="26642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При выявлении критического состояния: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Звонок на пост медсестры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Передача информации устно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Запись информации в журнале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162FAE7-4C41-3C17-F006-47D3D91BFA8D}"/>
              </a:ext>
            </a:extLst>
          </p:cNvPr>
          <p:cNvSpPr/>
          <p:nvPr/>
        </p:nvSpPr>
        <p:spPr>
          <a:xfrm>
            <a:off x="4747356" y="3861048"/>
            <a:ext cx="2808312" cy="26642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При получении звонка: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Запись информации в журнале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Немедленная передача информации лечащему врачу или зав отделения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506ED44-F029-B36B-1CC7-F0DE14435D41}"/>
              </a:ext>
            </a:extLst>
          </p:cNvPr>
          <p:cNvSpPr/>
          <p:nvPr/>
        </p:nvSpPr>
        <p:spPr>
          <a:xfrm>
            <a:off x="8742512" y="3919066"/>
            <a:ext cx="2808312" cy="26642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Принятие немедленных мер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6AD5678-8557-2394-8384-1EE73E54C0C3}"/>
              </a:ext>
            </a:extLst>
          </p:cNvPr>
          <p:cNvSpPr/>
          <p:nvPr/>
        </p:nvSpPr>
        <p:spPr>
          <a:xfrm>
            <a:off x="3791744" y="1417638"/>
            <a:ext cx="3960440" cy="5251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58EE168-7A13-0429-D860-4A36666E15AF}"/>
              </a:ext>
            </a:extLst>
          </p:cNvPr>
          <p:cNvSpPr/>
          <p:nvPr/>
        </p:nvSpPr>
        <p:spPr>
          <a:xfrm>
            <a:off x="7765976" y="1417638"/>
            <a:ext cx="3960440" cy="5251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67A8214-9C88-1F35-660D-20B074E06928}"/>
              </a:ext>
            </a:extLst>
          </p:cNvPr>
          <p:cNvSpPr/>
          <p:nvPr/>
        </p:nvSpPr>
        <p:spPr>
          <a:xfrm>
            <a:off x="263352" y="1417638"/>
            <a:ext cx="3461356" cy="5251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E35155-6DC9-EFA3-96BE-E764E7D3FA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6383" y="110715"/>
            <a:ext cx="1212265" cy="122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2FAA3-C050-37D8-32BD-9E71E24DB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rgbClr val="002060"/>
                </a:solidFill>
                <a:latin typeface="+mn-lt"/>
              </a:rPr>
              <a:t>Особая ситуация- гипогликемия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D200B7D-4B32-C484-4B3F-5A0007712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792" t="12669" r="18491" b="44503"/>
          <a:stretch/>
        </p:blipFill>
        <p:spPr>
          <a:xfrm>
            <a:off x="711452" y="1494963"/>
            <a:ext cx="10769096" cy="474766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04D297-56A7-B94C-FCE9-44B2639C9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504" y="196713"/>
            <a:ext cx="1212265" cy="122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52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8FD0EFE-D272-9894-A4CA-F2A2630F5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rgbClr val="002060"/>
                </a:solidFill>
                <a:latin typeface="+mn-lt"/>
              </a:rPr>
              <a:t>3. Безопасность лекарств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9D2715-BC49-9B4B-E221-0ACF4C606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highlight>
                  <a:srgbClr val="FFFF00"/>
                </a:highlight>
              </a:rPr>
              <a:t>10 %</a:t>
            </a:r>
            <a:r>
              <a:rPr lang="en-GB" dirty="0">
                <a:highlight>
                  <a:srgbClr val="FFFF00"/>
                </a:highlight>
              </a:rPr>
              <a:t> </a:t>
            </a:r>
            <a:r>
              <a:rPr lang="ru-RU" sz="2800" dirty="0"/>
              <a:t>пациентов больниц будут подвержены ошибкам при приеме ЛП (</a:t>
            </a:r>
            <a:r>
              <a:rPr lang="en-GB" sz="2800" dirty="0"/>
              <a:t>NCBI 2019</a:t>
            </a:r>
            <a:r>
              <a:rPr lang="ru-RU" sz="2800" dirty="0"/>
              <a:t>) </a:t>
            </a:r>
          </a:p>
          <a:p>
            <a:r>
              <a:rPr lang="ru-RU" sz="2800" dirty="0"/>
              <a:t>Средняя частота ошибок при внутривенном введении лекарств составляет </a:t>
            </a:r>
            <a:r>
              <a:rPr lang="ru-RU" sz="2800" dirty="0">
                <a:highlight>
                  <a:srgbClr val="FFFF00"/>
                </a:highlight>
              </a:rPr>
              <a:t>48-53%</a:t>
            </a:r>
            <a:r>
              <a:rPr lang="en-GB" sz="2800" dirty="0"/>
              <a:t> (Patient Safety Network 2018)</a:t>
            </a:r>
            <a:endParaRPr lang="ru-RU" sz="2800" dirty="0"/>
          </a:p>
          <a:p>
            <a:r>
              <a:rPr lang="ru-RU" sz="2800" dirty="0"/>
              <a:t>Средний уровень ошибок при приеме ЛП составляет около </a:t>
            </a:r>
            <a:r>
              <a:rPr lang="ru-RU" sz="2800" dirty="0">
                <a:highlight>
                  <a:srgbClr val="FFFF00"/>
                </a:highlight>
              </a:rPr>
              <a:t>8-25%</a:t>
            </a:r>
            <a:r>
              <a:rPr lang="en-GB" sz="2800" dirty="0">
                <a:highlight>
                  <a:srgbClr val="FFFF00"/>
                </a:highlight>
              </a:rPr>
              <a:t> </a:t>
            </a:r>
            <a:r>
              <a:rPr lang="en-GB" sz="2800" dirty="0"/>
              <a:t>(Patient Safety Network 2018)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133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13423-0E90-A81E-3500-93A515EF5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rgbClr val="002060"/>
                </a:solidFill>
                <a:latin typeface="+mn-lt"/>
              </a:rPr>
              <a:t>Основные ошибки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51A8F6-C126-F992-09EE-5F8F1B287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352" y="1600201"/>
            <a:ext cx="7128792" cy="5141167"/>
          </a:xfrm>
        </p:spPr>
        <p:txBody>
          <a:bodyPr>
            <a:normAutofit fontScale="62500" lnSpcReduction="20000"/>
          </a:bodyPr>
          <a:lstStyle/>
          <a:p>
            <a:pPr marL="0" indent="0" algn="l">
              <a:buNone/>
            </a:pPr>
            <a:r>
              <a:rPr lang="ru-RU" b="0" i="0" dirty="0">
                <a:solidFill>
                  <a:srgbClr val="212529"/>
                </a:solidFill>
                <a:effectLst/>
              </a:rPr>
              <a:t>1. </a:t>
            </a:r>
            <a:r>
              <a:rPr lang="ru-RU" sz="3400" b="1" i="0" dirty="0">
                <a:effectLst/>
                <a:highlight>
                  <a:srgbClr val="FFFF00"/>
                </a:highlight>
              </a:rPr>
              <a:t>Неправильное назначение лекарственных препаратов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3300" b="0" i="0" dirty="0">
                <a:solidFill>
                  <a:srgbClr val="212529"/>
                </a:solidFill>
                <a:effectLst/>
              </a:rPr>
              <a:t>неверный выбор препарата, назначение без учета противопоказаний, повторное назначение лекарства без оценки его эффективности и переносимости пациентом и т.д.</a:t>
            </a:r>
          </a:p>
          <a:p>
            <a:pPr marL="0" indent="0" algn="l">
              <a:buNone/>
            </a:pPr>
            <a:endParaRPr lang="ru-RU" b="0" i="0" dirty="0">
              <a:solidFill>
                <a:srgbClr val="212529"/>
              </a:solidFill>
              <a:effectLst/>
            </a:endParaRPr>
          </a:p>
          <a:p>
            <a:pPr marL="0" indent="0" algn="l">
              <a:buNone/>
            </a:pPr>
            <a:r>
              <a:rPr lang="ru-RU" b="0" i="0" dirty="0">
                <a:solidFill>
                  <a:srgbClr val="212529"/>
                </a:solidFill>
                <a:effectLst/>
              </a:rPr>
              <a:t>2. </a:t>
            </a:r>
            <a:r>
              <a:rPr lang="ru-RU" sz="3400" b="1" i="0" dirty="0">
                <a:effectLst/>
                <a:highlight>
                  <a:srgbClr val="FFFF00"/>
                </a:highlight>
              </a:rPr>
              <a:t>Нечеткая передача информации о назначении лекарственного препарата </a:t>
            </a:r>
            <a:endParaRPr lang="ru-RU" b="1" dirty="0">
              <a:highlight>
                <a:srgbClr val="FFFF00"/>
              </a:highlight>
            </a:endParaRPr>
          </a:p>
          <a:p>
            <a:pPr marL="0" indent="0" algn="l">
              <a:buNone/>
            </a:pPr>
            <a:r>
              <a:rPr lang="ru-RU" sz="3300" b="0" i="0" dirty="0">
                <a:solidFill>
                  <a:srgbClr val="212529"/>
                </a:solidFill>
                <a:effectLst/>
              </a:rPr>
              <a:t>неразборчивые надписи, использование некорректных сокращений в листах назначения и т.д.</a:t>
            </a:r>
          </a:p>
          <a:p>
            <a:pPr marL="0" indent="0" algn="l">
              <a:buNone/>
            </a:pPr>
            <a:endParaRPr lang="ru-RU" b="0" i="0" dirty="0">
              <a:solidFill>
                <a:srgbClr val="212529"/>
              </a:solidFill>
              <a:effectLst/>
            </a:endParaRPr>
          </a:p>
          <a:p>
            <a:pPr marL="0" indent="0" algn="l">
              <a:buNone/>
            </a:pPr>
            <a:r>
              <a:rPr lang="ru-RU" b="0" i="0" dirty="0">
                <a:solidFill>
                  <a:srgbClr val="212529"/>
                </a:solidFill>
                <a:effectLst/>
              </a:rPr>
              <a:t>3. </a:t>
            </a:r>
            <a:r>
              <a:rPr lang="ru-RU" sz="3400" b="1" i="0" dirty="0">
                <a:effectLst/>
                <a:highlight>
                  <a:srgbClr val="FFFF00"/>
                </a:highlight>
              </a:rPr>
              <a:t>Некорректное дозирование, разведение лекарственного препарата</a:t>
            </a:r>
            <a:endParaRPr lang="ru-RU" b="1" i="0" dirty="0">
              <a:effectLst/>
              <a:highlight>
                <a:srgbClr val="FFFF00"/>
              </a:highlight>
            </a:endParaRPr>
          </a:p>
          <a:p>
            <a:pPr marL="0" indent="0" algn="l">
              <a:buNone/>
            </a:pPr>
            <a:endParaRPr lang="ru-RU" b="0" i="0" dirty="0">
              <a:solidFill>
                <a:srgbClr val="212529"/>
              </a:solidFill>
              <a:effectLst/>
            </a:endParaRPr>
          </a:p>
          <a:p>
            <a:pPr marL="0" indent="0" algn="l">
              <a:buNone/>
            </a:pPr>
            <a:r>
              <a:rPr lang="ru-RU" b="0" i="0" dirty="0">
                <a:solidFill>
                  <a:srgbClr val="212529"/>
                </a:solidFill>
                <a:effectLst/>
              </a:rPr>
              <a:t>4. </a:t>
            </a:r>
            <a:r>
              <a:rPr lang="ru-RU" sz="3400" b="1" i="0" dirty="0">
                <a:effectLst/>
                <a:highlight>
                  <a:srgbClr val="FFFF00"/>
                </a:highlight>
              </a:rPr>
              <a:t>Отсутствие в стационаре необходимых лекарств для оказания экстренной медицинской помощи</a:t>
            </a:r>
            <a:r>
              <a:rPr lang="ru-RU" b="0" i="0" dirty="0">
                <a:solidFill>
                  <a:srgbClr val="212529"/>
                </a:solidFill>
                <a:effectLst/>
                <a:highlight>
                  <a:srgbClr val="FFFF00"/>
                </a:highlight>
              </a:rPr>
              <a:t>, </a:t>
            </a:r>
            <a:endParaRPr lang="ru-RU" dirty="0">
              <a:highlight>
                <a:srgbClr val="FFFF00"/>
              </a:highlight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9E4B7C2-2710-9F57-13F2-77DD119E6D1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40565617"/>
              </p:ext>
            </p:extLst>
          </p:nvPr>
        </p:nvGraphicFramePr>
        <p:xfrm>
          <a:off x="7392144" y="274638"/>
          <a:ext cx="4536504" cy="6466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2710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618C2-CCFD-C58D-B8CD-D59AE98A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rgbClr val="002060"/>
                </a:solidFill>
                <a:latin typeface="+mn-lt"/>
              </a:rPr>
              <a:t>Факторы, влияющие на возникновение ошибки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49AFEC-358D-7A06-A0F6-3768A4A3D9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79" t="21836" r="3677" b="17681"/>
          <a:stretch/>
        </p:blipFill>
        <p:spPr>
          <a:xfrm>
            <a:off x="1991544" y="1228942"/>
            <a:ext cx="6470352" cy="561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77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78D88-8F4C-7996-995E-F33495D5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rgbClr val="002060"/>
                </a:solidFill>
                <a:latin typeface="+mn-lt"/>
              </a:rPr>
              <a:t>Лекарственные препараты высокого риска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47534B-E933-FEA0-6EC9-7BA9306BB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ru-RU" dirty="0"/>
              <a:t>гепарины</a:t>
            </a:r>
          </a:p>
          <a:p>
            <a:r>
              <a:rPr lang="ru-RU" dirty="0"/>
              <a:t>инсулины</a:t>
            </a:r>
          </a:p>
          <a:p>
            <a:r>
              <a:rPr lang="ru-RU" dirty="0"/>
              <a:t>препараты калия;</a:t>
            </a:r>
          </a:p>
          <a:p>
            <a:r>
              <a:rPr lang="ru-RU" dirty="0"/>
              <a:t> созвучные по названию;</a:t>
            </a:r>
            <a:endParaRPr lang="en-GB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сильнодействующие;</a:t>
            </a:r>
          </a:p>
          <a:p>
            <a:r>
              <a:rPr lang="ru-RU" dirty="0"/>
              <a:t>ядовитые;</a:t>
            </a:r>
          </a:p>
          <a:p>
            <a:r>
              <a:rPr lang="ru-RU" dirty="0"/>
              <a:t>похожие по внешнему виду;</a:t>
            </a:r>
          </a:p>
        </p:txBody>
      </p:sp>
    </p:spTree>
    <p:extLst>
      <p:ext uri="{BB962C8B-B14F-4D97-AF65-F5344CB8AC3E}">
        <p14:creationId xmlns:p14="http://schemas.microsoft.com/office/powerpoint/2010/main" val="2292776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семирный день безопасности пациентов 17 сентября - НОВОСТИ">
            <a:extLst>
              <a:ext uri="{FF2B5EF4-FFF2-40B4-BE49-F238E27FC236}">
                <a16:creationId xmlns:a16="http://schemas.microsoft.com/office/drawing/2014/main" id="{CED7256B-4C13-A661-0156-A833AC3B2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195581"/>
            <a:ext cx="6897960" cy="64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823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70783E-48C4-B289-34B0-4191CAE3D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rgbClr val="002060"/>
                </a:solidFill>
                <a:latin typeface="+mn-lt"/>
              </a:rPr>
              <a:t>Безопасность хранения ЛП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023A63-D498-1B86-7BB0-6358B0AAE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9856" y="4373489"/>
            <a:ext cx="6782544" cy="2209874"/>
          </a:xfrm>
          <a:solidFill>
            <a:srgbClr val="FF9999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/>
              <a:t>Нельзя</a:t>
            </a:r>
          </a:p>
          <a:p>
            <a:r>
              <a:rPr lang="ru-RU" sz="2400" dirty="0"/>
              <a:t>Менять упаковку</a:t>
            </a:r>
          </a:p>
          <a:p>
            <a:r>
              <a:rPr lang="ru-RU" sz="2400" dirty="0"/>
              <a:t>Соединять ЛП в одну упаковку</a:t>
            </a:r>
          </a:p>
          <a:p>
            <a:r>
              <a:rPr lang="ru-RU" sz="2400" dirty="0"/>
              <a:t>Заменять или исправлять этикетки</a:t>
            </a:r>
          </a:p>
          <a:p>
            <a:r>
              <a:rPr lang="ru-RU" sz="2400" dirty="0"/>
              <a:t>Хранить ЛП без этикетки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89D5E0-33C9-FF76-C2A6-A520066F6A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64" t="24800" r="20354" b="36659"/>
          <a:stretch/>
        </p:blipFill>
        <p:spPr>
          <a:xfrm>
            <a:off x="335360" y="1523104"/>
            <a:ext cx="3888432" cy="459542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F5DBCA17-1024-55D4-1577-5E1A153D47DB}"/>
              </a:ext>
            </a:extLst>
          </p:cNvPr>
          <p:cNvSpPr txBox="1">
            <a:spLocks/>
          </p:cNvSpPr>
          <p:nvPr/>
        </p:nvSpPr>
        <p:spPr>
          <a:xfrm>
            <a:off x="4952256" y="1752601"/>
            <a:ext cx="6782544" cy="26208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highlight>
                  <a:srgbClr val="FFFF00"/>
                </a:highlight>
              </a:rPr>
              <a:t>Желтой линией </a:t>
            </a:r>
            <a:r>
              <a:rPr lang="ru-RU" dirty="0"/>
              <a:t>отделены препараты схожие по названию или схожие упаковкой (пример: </a:t>
            </a:r>
            <a:r>
              <a:rPr lang="ru-RU" dirty="0" err="1"/>
              <a:t>коронал</a:t>
            </a:r>
            <a:r>
              <a:rPr lang="ru-RU" dirty="0"/>
              <a:t>, </a:t>
            </a:r>
            <a:r>
              <a:rPr lang="ru-RU" dirty="0" err="1"/>
              <a:t>коронель</a:t>
            </a:r>
            <a:r>
              <a:rPr lang="ru-RU" dirty="0"/>
              <a:t>). Когда Вы берете препарат из этой зоны, надо еще раз убедиться в правильности</a:t>
            </a:r>
          </a:p>
          <a:p>
            <a:r>
              <a:rPr lang="ru-RU" dirty="0">
                <a:highlight>
                  <a:srgbClr val="FF0000"/>
                </a:highlight>
              </a:rPr>
              <a:t>Красной линией </a:t>
            </a:r>
            <a:r>
              <a:rPr lang="ru-RU" dirty="0"/>
              <a:t>обозначены препараты высокого риска</a:t>
            </a:r>
          </a:p>
        </p:txBody>
      </p:sp>
    </p:spTree>
    <p:extLst>
      <p:ext uri="{BB962C8B-B14F-4D97-AF65-F5344CB8AC3E}">
        <p14:creationId xmlns:p14="http://schemas.microsoft.com/office/powerpoint/2010/main" val="17644234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D1E91-FD52-335D-76EA-693F958C0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203CCD-636D-098A-A7BA-582FE11DB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соблюдение безопасности пациента – общая задача всех сотрудников клиники, но наиболее важная роль у медсестер;</a:t>
            </a:r>
          </a:p>
          <a:p>
            <a:r>
              <a:rPr lang="ru-RU" dirty="0"/>
              <a:t>организация безопасности пациентов- очень дорогостоящая процедура, необходимы серьезные административные вмешательства, </a:t>
            </a:r>
            <a:r>
              <a:rPr lang="ru-RU" b="1" dirty="0">
                <a:solidFill>
                  <a:srgbClr val="C00000"/>
                </a:solidFill>
              </a:rPr>
              <a:t>но от неравнодушия медиков, прежде всего медсестер зависит многое;</a:t>
            </a:r>
          </a:p>
          <a:p>
            <a:r>
              <a:rPr lang="ru-RU" dirty="0"/>
              <a:t>давайте оберегать наших пациентов!!!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368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AACB5-11CA-B064-568A-BE401C0C6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b="1" dirty="0">
                <a:solidFill>
                  <a:srgbClr val="002060"/>
                </a:solidFill>
              </a:rPr>
              <a:t>Какой сыр лучше? И причем здесь дырки?</a:t>
            </a:r>
          </a:p>
        </p:txBody>
      </p:sp>
      <p:pic>
        <p:nvPicPr>
          <p:cNvPr id="1026" name="Picture 2" descr="What is the Swiss Cheese Model of Harm?">
            <a:extLst>
              <a:ext uri="{FF2B5EF4-FFF2-40B4-BE49-F238E27FC236}">
                <a16:creationId xmlns:a16="http://schemas.microsoft.com/office/drawing/2014/main" id="{7715E548-8CC9-4045-6264-CCEE81E7F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1603932"/>
            <a:ext cx="7517549" cy="437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utch Cheese Gouda Old Amsterdam 10.5-11 lb.">
            <a:extLst>
              <a:ext uri="{FF2B5EF4-FFF2-40B4-BE49-F238E27FC236}">
                <a16:creationId xmlns:a16="http://schemas.microsoft.com/office/drawing/2014/main" id="{875D2103-7E35-AA14-EF3F-73FD2C4254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7" t="26821" r="15384" b="18253"/>
          <a:stretch/>
        </p:blipFill>
        <p:spPr bwMode="auto">
          <a:xfrm>
            <a:off x="263352" y="3790158"/>
            <a:ext cx="3327980" cy="261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Модель Швейцарского Сыра — стоковые фотографии и другие картинки Без людей  - Без людей, Блок, Горизонтальный - iStock">
            <a:extLst>
              <a:ext uri="{FF2B5EF4-FFF2-40B4-BE49-F238E27FC236}">
                <a16:creationId xmlns:a16="http://schemas.microsoft.com/office/drawing/2014/main" id="{D94E346E-F1C5-CB4F-5808-D85B3F5C8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68" y="1595835"/>
            <a:ext cx="2751916" cy="206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73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515D676-DE76-7B4A-2F3A-285AACEF0C0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5400" y="908720"/>
            <a:ext cx="10277400" cy="5217443"/>
          </a:xfrm>
        </p:spPr>
        <p:txBody>
          <a:bodyPr>
            <a:normAutofit/>
          </a:bodyPr>
          <a:lstStyle/>
          <a:p>
            <a:r>
              <a:rPr lang="ru-RU" sz="2800" dirty="0"/>
              <a:t>"Врачебная ошибка  — третья по значимости причина смерти в США" </a:t>
            </a:r>
            <a:r>
              <a:rPr lang="en-GB" sz="2800" dirty="0"/>
              <a:t>(</a:t>
            </a:r>
            <a:r>
              <a:rPr lang="ru-RU" sz="2800" dirty="0"/>
              <a:t>данные Университета Джона Хопкинса)</a:t>
            </a:r>
          </a:p>
          <a:p>
            <a:endParaRPr lang="ru-RU" sz="2800" dirty="0"/>
          </a:p>
          <a:p>
            <a:r>
              <a:rPr lang="ru-RU" sz="2800" dirty="0"/>
              <a:t>От несоблюдения правил безопасности при оказании медицинской помощи гибнет 2,6 млн человек только в странах с низким и средним уровнем дохода. </a:t>
            </a:r>
          </a:p>
          <a:p>
            <a:endParaRPr lang="ru-RU" sz="2800" dirty="0"/>
          </a:p>
          <a:p>
            <a:r>
              <a:rPr lang="ru-RU" sz="2800" dirty="0"/>
              <a:t>При оказании первичной и амбулаторной медицинской помощи в мире нежелательные события  происходят у 4 из 10 пациентов, в 80% случаев оно является предотвратимым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BEFB68-2127-1AE6-1F9A-D9EAA1EA324B}"/>
              </a:ext>
            </a:extLst>
          </p:cNvPr>
          <p:cNvSpPr txBox="1"/>
          <p:nvPr/>
        </p:nvSpPr>
        <p:spPr>
          <a:xfrm>
            <a:off x="239688" y="6092603"/>
            <a:ext cx="117126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 err="1"/>
              <a:t>Makary</a:t>
            </a:r>
            <a:r>
              <a:rPr lang="en-GB" sz="1600" dirty="0"/>
              <a:t> MA, Daniel M. Medical error-the third leading cause of death in the US. BMJ. 2016;353:i2139. doi:10.1136/bmj.i2139. </a:t>
            </a:r>
            <a:endParaRPr lang="ru-RU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15CC9C-99F8-8AE5-165E-AD86FBCC2A98}"/>
              </a:ext>
            </a:extLst>
          </p:cNvPr>
          <p:cNvSpPr txBox="1"/>
          <p:nvPr/>
        </p:nvSpPr>
        <p:spPr>
          <a:xfrm>
            <a:off x="239688" y="6431157"/>
            <a:ext cx="105368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https://</a:t>
            </a:r>
            <a:r>
              <a:rPr lang="ru-RU" sz="1600" dirty="0" err="1"/>
              <a:t>www.who.int</a:t>
            </a:r>
            <a:r>
              <a:rPr lang="ru-RU" sz="1600" dirty="0"/>
              <a:t>/</a:t>
            </a:r>
            <a:r>
              <a:rPr lang="ru-RU" sz="1600" dirty="0" err="1"/>
              <a:t>news-room</a:t>
            </a:r>
            <a:r>
              <a:rPr lang="ru-RU" sz="1600" dirty="0"/>
              <a:t>/</a:t>
            </a:r>
            <a:r>
              <a:rPr lang="ru-RU" sz="1600" dirty="0" err="1"/>
              <a:t>fact-sheets</a:t>
            </a:r>
            <a:r>
              <a:rPr lang="ru-RU" sz="1600" dirty="0"/>
              <a:t>/</a:t>
            </a:r>
            <a:r>
              <a:rPr lang="ru-RU" sz="1600" dirty="0" err="1"/>
              <a:t>detail</a:t>
            </a:r>
            <a:r>
              <a:rPr lang="ru-RU" sz="1600" dirty="0"/>
              <a:t>/</a:t>
            </a:r>
            <a:r>
              <a:rPr lang="ru-RU" sz="1600" dirty="0" err="1"/>
              <a:t>patient-safety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76824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rgbClr val="002060"/>
                </a:solidFill>
              </a:rPr>
              <a:t>Безопасность медицинской помощи 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28800"/>
            <a:ext cx="109728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отсутствие </a:t>
            </a:r>
            <a:r>
              <a:rPr lang="ru-RU" sz="2800" b="1" dirty="0">
                <a:solidFill>
                  <a:srgbClr val="FF0000"/>
                </a:solidFill>
              </a:rPr>
              <a:t>необоснованного</a:t>
            </a:r>
            <a:r>
              <a:rPr lang="ru-RU" sz="2800" b="1" dirty="0"/>
              <a:t> риска при допущении </a:t>
            </a:r>
            <a:r>
              <a:rPr lang="ru-RU" sz="2800" b="1" dirty="0">
                <a:solidFill>
                  <a:srgbClr val="FF0000"/>
                </a:solidFill>
              </a:rPr>
              <a:t>обоснованного </a:t>
            </a:r>
            <a:r>
              <a:rPr lang="ru-RU" sz="2800" b="1" dirty="0"/>
              <a:t>риска медицинского вмешательства</a:t>
            </a:r>
          </a:p>
          <a:p>
            <a:endParaRPr lang="ru-RU" sz="2800" dirty="0"/>
          </a:p>
          <a:p>
            <a:endParaRPr lang="ru-RU" sz="2800" dirty="0"/>
          </a:p>
          <a:p>
            <a:r>
              <a:rPr lang="ru-RU" sz="2400" dirty="0"/>
              <a:t>соответствующего </a:t>
            </a:r>
            <a:r>
              <a:rPr lang="ru-RU" sz="2400" b="1" dirty="0">
                <a:solidFill>
                  <a:srgbClr val="FF0000"/>
                </a:solidFill>
              </a:rPr>
              <a:t>номенклатуре</a:t>
            </a:r>
            <a:r>
              <a:rPr lang="ru-RU" sz="2400" dirty="0"/>
              <a:t> медицинских услуг;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по показаниям </a:t>
            </a:r>
            <a:r>
              <a:rPr lang="ru-RU" sz="2400" dirty="0"/>
              <a:t>в соответствие с имеющимся заболеванием</a:t>
            </a:r>
          </a:p>
          <a:p>
            <a:r>
              <a:rPr lang="ru-RU" sz="2400" dirty="0"/>
              <a:t>с учетом </a:t>
            </a:r>
            <a:r>
              <a:rPr lang="ru-RU" sz="2400" b="1" dirty="0">
                <a:solidFill>
                  <a:srgbClr val="FF0000"/>
                </a:solidFill>
              </a:rPr>
              <a:t>противопоказаний</a:t>
            </a:r>
            <a:r>
              <a:rPr lang="ru-RU" sz="2400" dirty="0"/>
              <a:t> к вмешательству;</a:t>
            </a:r>
          </a:p>
          <a:p>
            <a:r>
              <a:rPr lang="ru-RU" sz="2400" dirty="0"/>
              <a:t>в </a:t>
            </a:r>
            <a:r>
              <a:rPr lang="ru-RU" sz="2400" b="1" dirty="0">
                <a:solidFill>
                  <a:srgbClr val="FF0000"/>
                </a:solidFill>
              </a:rPr>
              <a:t>специально</a:t>
            </a:r>
            <a:r>
              <a:rPr lang="ru-RU" sz="2400" b="1" dirty="0"/>
              <a:t> </a:t>
            </a:r>
            <a:r>
              <a:rPr lang="ru-RU" sz="2400" dirty="0"/>
              <a:t>предусмотренном, нормируемом и приспособленном помещении;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специалистом</a:t>
            </a:r>
            <a:r>
              <a:rPr lang="ru-RU" sz="2400" dirty="0"/>
              <a:t>, имеющим допуск к выполнению вмешательства на основании имеющихся у него документа об образовании и сертификата специалиста.</a:t>
            </a:r>
            <a:endParaRPr lang="ru-RU" sz="40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4917E1F-02CD-616C-C95C-252249A7171A}"/>
              </a:ext>
            </a:extLst>
          </p:cNvPr>
          <p:cNvSpPr/>
          <p:nvPr/>
        </p:nvSpPr>
        <p:spPr>
          <a:xfrm>
            <a:off x="263352" y="3573016"/>
            <a:ext cx="11521280" cy="3284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0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B6D294-AF06-BF7A-51D4-37DAF7E033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42" t="23318" r="12942" b="12941"/>
          <a:stretch/>
        </p:blipFill>
        <p:spPr>
          <a:xfrm>
            <a:off x="1199456" y="1539504"/>
            <a:ext cx="9406254" cy="5055863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EECD697-BA30-576E-01D6-2D8CA9B08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002060"/>
                </a:solidFill>
                <a:latin typeface="+mn-lt"/>
              </a:rPr>
              <a:t>Модель «швейцарского сыра» 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для описания системных недостатков медицинской помощи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08F2594-01B9-B33D-9BCB-D7F40D8324A0}"/>
              </a:ext>
            </a:extLst>
          </p:cNvPr>
          <p:cNvSpPr/>
          <p:nvPr/>
        </p:nvSpPr>
        <p:spPr>
          <a:xfrm>
            <a:off x="3647728" y="1556792"/>
            <a:ext cx="21602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478BD6E-0D8A-AF23-8938-0F88D19CBA6C}"/>
              </a:ext>
            </a:extLst>
          </p:cNvPr>
          <p:cNvSpPr/>
          <p:nvPr/>
        </p:nvSpPr>
        <p:spPr>
          <a:xfrm>
            <a:off x="5159896" y="1790104"/>
            <a:ext cx="21602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6BB2E79-95D5-E26E-FE9E-F1E3AD976E0C}"/>
              </a:ext>
            </a:extLst>
          </p:cNvPr>
          <p:cNvSpPr/>
          <p:nvPr/>
        </p:nvSpPr>
        <p:spPr>
          <a:xfrm>
            <a:off x="8112224" y="2780928"/>
            <a:ext cx="21602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F240157-832A-E92F-E849-C9C5F75937E0}"/>
              </a:ext>
            </a:extLst>
          </p:cNvPr>
          <p:cNvSpPr/>
          <p:nvPr/>
        </p:nvSpPr>
        <p:spPr>
          <a:xfrm>
            <a:off x="7536160" y="2503971"/>
            <a:ext cx="21602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A3FFE61-6465-F6A3-1468-7F527F734F2E}"/>
              </a:ext>
            </a:extLst>
          </p:cNvPr>
          <p:cNvSpPr/>
          <p:nvPr/>
        </p:nvSpPr>
        <p:spPr>
          <a:xfrm>
            <a:off x="6528048" y="2257481"/>
            <a:ext cx="21602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A6D361F-B8BB-4233-6144-695FCC73D056}"/>
              </a:ext>
            </a:extLst>
          </p:cNvPr>
          <p:cNvSpPr/>
          <p:nvPr/>
        </p:nvSpPr>
        <p:spPr>
          <a:xfrm>
            <a:off x="5951984" y="2052204"/>
            <a:ext cx="21602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9F08AB0-55B7-6E2C-5D53-751C9271FF37}"/>
              </a:ext>
            </a:extLst>
          </p:cNvPr>
          <p:cNvSpPr/>
          <p:nvPr/>
        </p:nvSpPr>
        <p:spPr>
          <a:xfrm>
            <a:off x="1487488" y="4437112"/>
            <a:ext cx="117892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26678AC-0A3C-6D46-46E7-4E85250C1B6D}"/>
              </a:ext>
            </a:extLst>
          </p:cNvPr>
          <p:cNvSpPr/>
          <p:nvPr/>
        </p:nvSpPr>
        <p:spPr>
          <a:xfrm>
            <a:off x="2666410" y="4958456"/>
            <a:ext cx="1269350" cy="1350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54E2F71-63FA-27E8-003A-3ABD9E8901B3}"/>
              </a:ext>
            </a:extLst>
          </p:cNvPr>
          <p:cNvSpPr/>
          <p:nvPr/>
        </p:nvSpPr>
        <p:spPr>
          <a:xfrm>
            <a:off x="3973030" y="5190134"/>
            <a:ext cx="104285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7A72FA5-0317-47BE-E4D8-79B7F653396C}"/>
              </a:ext>
            </a:extLst>
          </p:cNvPr>
          <p:cNvSpPr/>
          <p:nvPr/>
        </p:nvSpPr>
        <p:spPr>
          <a:xfrm>
            <a:off x="5053966" y="5510213"/>
            <a:ext cx="754002" cy="400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F854861-A90D-6A40-FA84-C1795ED4975F}"/>
              </a:ext>
            </a:extLst>
          </p:cNvPr>
          <p:cNvSpPr/>
          <p:nvPr/>
        </p:nvSpPr>
        <p:spPr>
          <a:xfrm>
            <a:off x="5724828" y="5710213"/>
            <a:ext cx="126935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3E52CF8-A683-058B-F5D2-09F87CFB7108}"/>
              </a:ext>
            </a:extLst>
          </p:cNvPr>
          <p:cNvSpPr/>
          <p:nvPr/>
        </p:nvSpPr>
        <p:spPr>
          <a:xfrm>
            <a:off x="8849162" y="4304481"/>
            <a:ext cx="1423302" cy="1205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27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70769-1716-8745-97EF-34437ADC2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Инцидент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E3057E-B780-045A-9CBE-398B57164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828799"/>
          </a:xfrm>
        </p:spPr>
        <p:txBody>
          <a:bodyPr/>
          <a:lstStyle/>
          <a:p>
            <a:r>
              <a:rPr lang="ru-RU" sz="2800" dirty="0"/>
              <a:t>Пациентка К., 83 года поступила с ОНМК, госпитализирована в ОРИТ</a:t>
            </a:r>
          </a:p>
          <a:p>
            <a:r>
              <a:rPr lang="ru-RU" sz="2800" dirty="0"/>
              <a:t>На следующий день направлена на МРТ головного мозга</a:t>
            </a:r>
          </a:p>
          <a:p>
            <a:r>
              <a:rPr lang="ru-RU" sz="2800" dirty="0"/>
              <a:t>При выполнении МРТ обнаружено, что у пациентки ЭКС</a:t>
            </a:r>
            <a:endParaRPr lang="ru-RU" dirty="0"/>
          </a:p>
        </p:txBody>
      </p:sp>
      <p:pic>
        <p:nvPicPr>
          <p:cNvPr id="4" name="Picture 2" descr="What is the Swiss Cheese Model of Harm?">
            <a:extLst>
              <a:ext uri="{FF2B5EF4-FFF2-40B4-BE49-F238E27FC236}">
                <a16:creationId xmlns:a16="http://schemas.microsoft.com/office/drawing/2014/main" id="{421B39B5-25FD-4CAF-308E-B6A87A824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3429000"/>
            <a:ext cx="4925261" cy="286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B0CE10-95D9-19FF-A7F2-FD1A21D1BD48}"/>
              </a:ext>
            </a:extLst>
          </p:cNvPr>
          <p:cNvSpPr txBox="1"/>
          <p:nvPr/>
        </p:nvSpPr>
        <p:spPr>
          <a:xfrm>
            <a:off x="5447928" y="4077072"/>
            <a:ext cx="5184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Врач приемного отделения не внес данные об ЭКС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50440F-1A4D-776A-B6C2-96B262AE2E54}"/>
              </a:ext>
            </a:extLst>
          </p:cNvPr>
          <p:cNvSpPr txBox="1"/>
          <p:nvPr/>
        </p:nvSpPr>
        <p:spPr>
          <a:xfrm>
            <a:off x="4727848" y="4446404"/>
            <a:ext cx="72344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Невролог реанимации не обратил внимание на шрам (1 месяц работы)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45733A-4389-3AF6-3945-DB29475953A3}"/>
              </a:ext>
            </a:extLst>
          </p:cNvPr>
          <p:cNvSpPr txBox="1"/>
          <p:nvPr/>
        </p:nvSpPr>
        <p:spPr>
          <a:xfrm>
            <a:off x="3791744" y="4831914"/>
            <a:ext cx="76857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Медсестры реанимации не знали о наличии ЭКС, выполняли распоряжение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CCA897-EEEA-B8B8-BCC3-76ACEA7A8F3E}"/>
              </a:ext>
            </a:extLst>
          </p:cNvPr>
          <p:cNvSpPr txBox="1"/>
          <p:nvPr/>
        </p:nvSpPr>
        <p:spPr>
          <a:xfrm>
            <a:off x="2660402" y="5378137"/>
            <a:ext cx="910274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Лаборант МРТ обратила внимание на шрам, но в истории болезни был Р - снимок без ЭКС</a:t>
            </a:r>
          </a:p>
          <a:p>
            <a:r>
              <a:rPr lang="ru-RU" dirty="0"/>
              <a:t>(чужой снимок)</a:t>
            </a:r>
          </a:p>
        </p:txBody>
      </p:sp>
    </p:spTree>
    <p:extLst>
      <p:ext uri="{BB962C8B-B14F-4D97-AF65-F5344CB8AC3E}">
        <p14:creationId xmlns:p14="http://schemas.microsoft.com/office/powerpoint/2010/main" val="26369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27206-51F9-3808-67FB-AA729AA1C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476672"/>
            <a:ext cx="11881320" cy="940966"/>
          </a:xfrm>
        </p:spPr>
        <p:txBody>
          <a:bodyPr>
            <a:noAutofit/>
          </a:bodyPr>
          <a:lstStyle/>
          <a:p>
            <a:pPr algn="l"/>
            <a:r>
              <a:rPr lang="ru-RU" sz="3600" b="1" i="0" dirty="0">
                <a:solidFill>
                  <a:srgbClr val="002060"/>
                </a:solidFill>
                <a:effectLst/>
                <a:latin typeface="+mn-lt"/>
              </a:rPr>
              <a:t>Международные цели безопасности </a:t>
            </a:r>
            <a:r>
              <a:rPr lang="ru-RU" sz="3600" b="1" dirty="0">
                <a:solidFill>
                  <a:srgbClr val="002060"/>
                </a:solidFill>
                <a:latin typeface="+mn-lt"/>
              </a:rPr>
              <a:t>пациентов</a:t>
            </a:r>
            <a:br>
              <a:rPr lang="ru-RU" sz="3200" i="0" dirty="0">
                <a:solidFill>
                  <a:srgbClr val="202122"/>
                </a:solidFill>
                <a:effectLst/>
                <a:latin typeface="+mn-lt"/>
              </a:rPr>
            </a:br>
            <a:r>
              <a:rPr lang="ru-RU" sz="2800" i="0" strike="noStrike" dirty="0">
                <a:effectLst/>
                <a:latin typeface="+mn-lt"/>
                <a:hlinkClick r:id="rId2" tooltip="Совместная комисси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Международная объединенная комиссия (JCI)</a:t>
            </a:r>
            <a:r>
              <a:rPr lang="ru-RU" sz="2800" dirty="0">
                <a:latin typeface="+mn-lt"/>
              </a:rPr>
              <a:t>.</a:t>
            </a:r>
            <a:endParaRPr lang="ru-RU" sz="32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021F52-8441-00AB-AD9B-A852A78F9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8840"/>
            <a:ext cx="10972800" cy="413732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800" b="0" i="0" dirty="0">
                <a:solidFill>
                  <a:srgbClr val="202122"/>
                </a:solidFill>
                <a:effectLst/>
              </a:rPr>
              <a:t>Цель 1: Правильно </a:t>
            </a:r>
            <a:r>
              <a:rPr lang="ru-RU" sz="2800" b="1" i="0" dirty="0">
                <a:solidFill>
                  <a:srgbClr val="FF0000"/>
                </a:solidFill>
                <a:effectLst/>
              </a:rPr>
              <a:t>идентифицировать </a:t>
            </a:r>
            <a:r>
              <a:rPr lang="ru-RU" sz="2800" b="0" i="0" dirty="0">
                <a:solidFill>
                  <a:srgbClr val="202122"/>
                </a:solidFill>
                <a:effectLst/>
              </a:rPr>
              <a:t>пациентов.</a:t>
            </a:r>
          </a:p>
          <a:p>
            <a:pPr marL="0" indent="0" algn="l">
              <a:buNone/>
            </a:pPr>
            <a:r>
              <a:rPr lang="ru-RU" sz="2800" b="0" i="0" dirty="0">
                <a:solidFill>
                  <a:srgbClr val="202122"/>
                </a:solidFill>
                <a:effectLst/>
              </a:rPr>
              <a:t>Цель 2: Улучшить эффективную </a:t>
            </a:r>
            <a:r>
              <a:rPr lang="ru-RU" sz="2800" b="1" i="0" dirty="0">
                <a:solidFill>
                  <a:srgbClr val="FF0000"/>
                </a:solidFill>
                <a:effectLst/>
              </a:rPr>
              <a:t>коммуникацию (преемственность)</a:t>
            </a:r>
            <a:r>
              <a:rPr lang="ru-RU" sz="2800" b="0" i="0" dirty="0">
                <a:solidFill>
                  <a:srgbClr val="202122"/>
                </a:solidFill>
                <a:effectLst/>
              </a:rPr>
              <a:t>.</a:t>
            </a:r>
          </a:p>
          <a:p>
            <a:pPr marL="0" indent="0" algn="l">
              <a:buNone/>
            </a:pPr>
            <a:r>
              <a:rPr lang="ru-RU" sz="2800" b="0" i="0" dirty="0">
                <a:solidFill>
                  <a:srgbClr val="202122"/>
                </a:solidFill>
                <a:effectLst/>
              </a:rPr>
              <a:t>Цель 3: Повысить </a:t>
            </a:r>
            <a:r>
              <a:rPr lang="ru-RU" sz="2800" b="1" i="0" dirty="0">
                <a:solidFill>
                  <a:srgbClr val="FF0000"/>
                </a:solidFill>
                <a:effectLst/>
              </a:rPr>
              <a:t>безопасность лекарств.</a:t>
            </a:r>
          </a:p>
          <a:p>
            <a:pPr marL="0" indent="0" algn="l">
              <a:buNone/>
            </a:pPr>
            <a:r>
              <a:rPr lang="ru-RU" sz="2800" b="0" i="0" dirty="0">
                <a:solidFill>
                  <a:srgbClr val="202122"/>
                </a:solidFill>
                <a:effectLst/>
              </a:rPr>
              <a:t>Цель 4: Обеспечить </a:t>
            </a:r>
            <a:r>
              <a:rPr lang="ru-RU" sz="2800" b="1" i="0" dirty="0">
                <a:solidFill>
                  <a:srgbClr val="FF0000"/>
                </a:solidFill>
                <a:effectLst/>
              </a:rPr>
              <a:t>безопасную операцию</a:t>
            </a:r>
            <a:r>
              <a:rPr lang="ru-RU" sz="2800" b="0" i="0" dirty="0">
                <a:solidFill>
                  <a:srgbClr val="202122"/>
                </a:solidFill>
                <a:effectLst/>
              </a:rPr>
              <a:t>.</a:t>
            </a:r>
          </a:p>
          <a:p>
            <a:pPr marL="0" indent="0" algn="l">
              <a:buNone/>
            </a:pPr>
            <a:r>
              <a:rPr lang="ru-RU" sz="2800" b="0" i="0" dirty="0">
                <a:solidFill>
                  <a:srgbClr val="202122"/>
                </a:solidFill>
                <a:effectLst/>
              </a:rPr>
              <a:t>Цель 5: Снизить </a:t>
            </a:r>
            <a:r>
              <a:rPr lang="ru-RU" sz="2800" b="1" i="0" dirty="0">
                <a:solidFill>
                  <a:srgbClr val="FF0000"/>
                </a:solidFill>
                <a:effectLst/>
              </a:rPr>
              <a:t>риск инфекций</a:t>
            </a:r>
            <a:r>
              <a:rPr lang="ru-RU" sz="2800" b="0" i="0" dirty="0">
                <a:solidFill>
                  <a:srgbClr val="202122"/>
                </a:solidFill>
                <a:effectLst/>
              </a:rPr>
              <a:t>, связанных с оказанием медицинской помощи.</a:t>
            </a:r>
          </a:p>
          <a:p>
            <a:pPr marL="0" indent="0" algn="l">
              <a:buNone/>
            </a:pPr>
            <a:r>
              <a:rPr lang="ru-RU" sz="2800" b="0" i="0" dirty="0">
                <a:solidFill>
                  <a:srgbClr val="202122"/>
                </a:solidFill>
                <a:effectLst/>
              </a:rPr>
              <a:t>Цель 6: Снизить </a:t>
            </a:r>
            <a:r>
              <a:rPr lang="ru-RU" sz="2800" b="1" i="0" dirty="0">
                <a:solidFill>
                  <a:srgbClr val="FF0000"/>
                </a:solidFill>
                <a:effectLst/>
              </a:rPr>
              <a:t>риск</a:t>
            </a:r>
            <a:r>
              <a:rPr lang="ru-RU" sz="2800" b="1" i="0" dirty="0">
                <a:solidFill>
                  <a:srgbClr val="202122"/>
                </a:solidFill>
                <a:effectLst/>
              </a:rPr>
              <a:t> </a:t>
            </a:r>
            <a:r>
              <a:rPr lang="ru-RU" sz="2800" b="0" i="0" dirty="0">
                <a:solidFill>
                  <a:srgbClr val="202122"/>
                </a:solidFill>
                <a:effectLst/>
              </a:rPr>
              <a:t>причинения вреда пациенту в результате </a:t>
            </a:r>
            <a:r>
              <a:rPr lang="ru-RU" sz="2800" b="1" i="0" dirty="0">
                <a:solidFill>
                  <a:srgbClr val="FF0000"/>
                </a:solidFill>
                <a:effectLst/>
              </a:rPr>
              <a:t>падений.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9F21CF-D496-2063-6DC9-977222314D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47" t="7819" r="23704" b="5256"/>
          <a:stretch/>
        </p:blipFill>
        <p:spPr>
          <a:xfrm>
            <a:off x="10172790" y="332656"/>
            <a:ext cx="1409610" cy="1368151"/>
          </a:xfrm>
          <a:prstGeom prst="rect">
            <a:avLst/>
          </a:prstGeom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375FA8D6-6127-6132-B910-03D5C21F4164}"/>
              </a:ext>
            </a:extLst>
          </p:cNvPr>
          <p:cNvSpPr/>
          <p:nvPr/>
        </p:nvSpPr>
        <p:spPr>
          <a:xfrm>
            <a:off x="479376" y="1844824"/>
            <a:ext cx="10873208" cy="1800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1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10083</TotalTime>
  <Words>1781</Words>
  <Application>Microsoft Office PowerPoint</Application>
  <PresentationFormat>Широкоэкранный</PresentationFormat>
  <Paragraphs>241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Arial</vt:lpstr>
      <vt:lpstr>Calibri</vt:lpstr>
      <vt:lpstr>Тема Office</vt:lpstr>
      <vt:lpstr>Безопасность кардиологических пациентов.  Что может сделать медицинская сестра?</vt:lpstr>
      <vt:lpstr>Городская клиническая больница № 13</vt:lpstr>
      <vt:lpstr>Презентация PowerPoint</vt:lpstr>
      <vt:lpstr>Какой сыр лучше? И причем здесь дырки?</vt:lpstr>
      <vt:lpstr>Презентация PowerPoint</vt:lpstr>
      <vt:lpstr>Безопасность медицинской помощи </vt:lpstr>
      <vt:lpstr>Модель «швейцарского сыра»  для описания системных недостатков медицинской помощи</vt:lpstr>
      <vt:lpstr>Инцидент</vt:lpstr>
      <vt:lpstr>Международные цели безопасности пациентов Международная объединенная комиссия (JCI).</vt:lpstr>
      <vt:lpstr>1. Идентификация  </vt:lpstr>
      <vt:lpstr>В каких ситуациях необходимо идентифицировать пациента?</vt:lpstr>
      <vt:lpstr>Кто должен идентифицировать пациента?</vt:lpstr>
      <vt:lpstr>Цветовая идентификация рисков</vt:lpstr>
      <vt:lpstr>СОПы по идентификации в приемном отделении  (для медсестер)</vt:lpstr>
      <vt:lpstr>2. Преемственность медицинской помощи </vt:lpstr>
      <vt:lpstr>Улучшение коммуникации</vt:lpstr>
      <vt:lpstr>Последствия нарушения преемственности: </vt:lpstr>
      <vt:lpstr>Методы улучшения преемственности </vt:lpstr>
      <vt:lpstr>SBAR коммуникация (СФОР)</vt:lpstr>
      <vt:lpstr>Метод SBAR (СФОР) – алгоритм сообщения по телефону</vt:lpstr>
      <vt:lpstr>Пример использования SBАR (СФОР)  для кардиологических пациентов</vt:lpstr>
      <vt:lpstr>Передача критических состояний</vt:lpstr>
      <vt:lpstr>Критические состояния, принятые в ГКБ № 13</vt:lpstr>
      <vt:lpstr>Алгоритм передачи критического состояния</vt:lpstr>
      <vt:lpstr>Особая ситуация- гипогликемия</vt:lpstr>
      <vt:lpstr>3. Безопасность лекарств</vt:lpstr>
      <vt:lpstr>Основные ошибки</vt:lpstr>
      <vt:lpstr>Факторы, влияющие на возникновение ошибки</vt:lpstr>
      <vt:lpstr>Лекарственные препараты высокого риска </vt:lpstr>
      <vt:lpstr>Безопасность хранения ЛП</vt:lpstr>
      <vt:lpstr>Заключение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</dc:creator>
  <cp:lastModifiedBy>Ботова Светлана Николаевна</cp:lastModifiedBy>
  <cp:revision>244</cp:revision>
  <dcterms:created xsi:type="dcterms:W3CDTF">2018-11-11T11:26:04Z</dcterms:created>
  <dcterms:modified xsi:type="dcterms:W3CDTF">2023-09-20T09:49:35Z</dcterms:modified>
</cp:coreProperties>
</file>