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2" r:id="rId2"/>
    <p:sldId id="295" r:id="rId3"/>
    <p:sldId id="299" r:id="rId4"/>
    <p:sldId id="296" r:id="rId5"/>
    <p:sldId id="297" r:id="rId6"/>
    <p:sldId id="298" r:id="rId7"/>
    <p:sldId id="270" r:id="rId8"/>
    <p:sldId id="304" r:id="rId9"/>
    <p:sldId id="264" r:id="rId10"/>
    <p:sldId id="265" r:id="rId11"/>
    <p:sldId id="307" r:id="rId12"/>
    <p:sldId id="294" r:id="rId13"/>
    <p:sldId id="282" r:id="rId14"/>
    <p:sldId id="310" r:id="rId15"/>
    <p:sldId id="281" r:id="rId16"/>
    <p:sldId id="292" r:id="rId17"/>
    <p:sldId id="311" r:id="rId18"/>
    <p:sldId id="272" r:id="rId19"/>
    <p:sldId id="278" r:id="rId20"/>
    <p:sldId id="312" r:id="rId21"/>
  </p:sldIdLst>
  <p:sldSz cx="9144000" cy="6858000" type="screen4x3"/>
  <p:notesSz cx="6797675" cy="99282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2F7"/>
    <a:srgbClr val="FF99CC"/>
    <a:srgbClr val="FED0FE"/>
    <a:srgbClr val="FDE6FE"/>
    <a:srgbClr val="FFE5FC"/>
    <a:srgbClr val="FBF1D3"/>
    <a:srgbClr val="ECFDD1"/>
    <a:srgbClr val="D1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13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Смертность от БСК</a:t>
            </a:r>
            <a:r>
              <a:rPr lang="ru-RU" baseline="0" dirty="0"/>
              <a:t> на 100 тысяч населения в РФ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2F-46C0-BB8D-7D3A2B3AD9E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2F-46C0-BB8D-7D3A2B3AD9E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2F-46C0-BB8D-7D3A2B3AD9E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2F-46C0-BB8D-7D3A2B3AD9E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2F-46C0-BB8D-7D3A2B3AD9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</c:v>
                </c:pt>
                <c:pt idx="1">
                  <c:v>2019 год 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583.1</c:v>
                </c:pt>
                <c:pt idx="1">
                  <c:v>573.20000000000005</c:v>
                </c:pt>
                <c:pt idx="2">
                  <c:v>640.79999999999995</c:v>
                </c:pt>
                <c:pt idx="3">
                  <c:v>408</c:v>
                </c:pt>
                <c:pt idx="4">
                  <c:v>570.6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F-46C0-BB8D-7D3A2B3AD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0430080"/>
        <c:axId val="74015872"/>
      </c:barChart>
      <c:catAx>
        <c:axId val="7043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015872"/>
        <c:crosses val="autoZero"/>
        <c:auto val="1"/>
        <c:lblAlgn val="ctr"/>
        <c:lblOffset val="100"/>
        <c:noMultiLvlLbl val="0"/>
      </c:catAx>
      <c:valAx>
        <c:axId val="7401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4300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Аттестация</a:t>
            </a:r>
          </a:p>
        </c:rich>
      </c:tx>
      <c:layout>
        <c:manualLayout>
          <c:xMode val="edge"/>
          <c:yMode val="edge"/>
          <c:x val="0.30724636583888615"/>
          <c:y val="2.1276432427078738E-2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06915001009497E-2"/>
          <c:y val="7.5816424389259104E-2"/>
          <c:w val="0.61019028871391079"/>
          <c:h val="0.845954917400031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м/с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61437908496732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9C-47C1-A924-A70C486B61BB}"/>
                </c:ext>
              </c:extLst>
            </c:dLbl>
            <c:dLbl>
              <c:idx val="3"/>
              <c:layout>
                <c:manualLayout>
                  <c:x val="0"/>
                  <c:y val="0.130718954248366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9C-47C1-A924-A70C486B61B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вторая</c:v>
                </c:pt>
                <c:pt idx="3">
                  <c:v>не аттестованы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0.17</c:v>
                </c:pt>
                <c:pt idx="1">
                  <c:v>8.0000000000000043E-2</c:v>
                </c:pt>
                <c:pt idx="2">
                  <c:v>8.0000000000000043E-2</c:v>
                </c:pt>
                <c:pt idx="3">
                  <c:v>0.67000000000000071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5-4093-BE93-103DC65DF2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вторая</c:v>
                </c:pt>
                <c:pt idx="3">
                  <c:v>не аттестованы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8D5-4093-BE93-103DC65DF2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вторая</c:v>
                </c:pt>
                <c:pt idx="3">
                  <c:v>не аттестованы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8D5-4093-BE93-103DC65DF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987027682860395"/>
          <c:y val="7.7725798981009731E-2"/>
          <c:w val="0.29815257762591035"/>
          <c:h val="0.82940121455406368"/>
        </c:manualLayout>
      </c:layout>
      <c:overlay val="0"/>
      <c:txPr>
        <a:bodyPr anchor="ctr" anchorCtr="1"/>
        <a:lstStyle/>
        <a:p>
          <a:pPr>
            <a:defRPr sz="155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219033104732884E-2"/>
          <c:y val="0.13216882087852225"/>
          <c:w val="0.53797053594107191"/>
          <c:h val="0.758822859406728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Специальность</c:v>
                </c:pt>
              </c:strCache>
            </c:strRef>
          </c:tx>
          <c:dLbls>
            <c:dLbl>
              <c:idx val="0"/>
              <c:layout>
                <c:manualLayout>
                  <c:x val="-1.9281794321164461E-2"/>
                  <c:y val="0.11057190219643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97-45E3-8F47-C36ABDEF9C5B}"/>
                </c:ext>
              </c:extLst>
            </c:dLbl>
            <c:dLbl>
              <c:idx val="1"/>
              <c:layout>
                <c:manualLayout>
                  <c:x val="0"/>
                  <c:y val="2.281706531966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97-45E3-8F47-C36ABDEF9C5B}"/>
                </c:ext>
              </c:extLst>
            </c:dLbl>
            <c:dLbl>
              <c:idx val="2"/>
              <c:layout>
                <c:manualLayout>
                  <c:x val="2.5565855404438089E-2"/>
                  <c:y val="-8.24008841000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97-45E3-8F47-C36ABDEF9C5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F7-4F86-8D2C-696220229F7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F7-4F86-8D2C-696220229F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3"/>
                <c:pt idx="0">
                  <c:v>Сестринское дело</c:v>
                </c:pt>
                <c:pt idx="1">
                  <c:v>Операционное дело,рентгенология</c:v>
                </c:pt>
                <c:pt idx="2">
                  <c:v>Анестезиология и реаниматология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0.68</c:v>
                </c:pt>
                <c:pt idx="1">
                  <c:v>0.04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7-45E3-8F47-C36ABDEF9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55726758953517908"/>
          <c:y val="0.13685888528639881"/>
          <c:w val="0.43970216646647986"/>
          <c:h val="0.4317685656939960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1 полугодие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146</c:v>
                </c:pt>
                <c:pt idx="1">
                  <c:v>573</c:v>
                </c:pt>
                <c:pt idx="2">
                  <c:v>1616</c:v>
                </c:pt>
                <c:pt idx="3">
                  <c:v>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3-4575-8ED5-5600204814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1 полугодие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CD3-4575-8ED5-5600204814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1 полугодие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CD3-4575-8ED5-560020481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376704"/>
        <c:axId val="160378240"/>
      </c:barChart>
      <c:catAx>
        <c:axId val="16037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378240"/>
        <c:crosses val="autoZero"/>
        <c:auto val="1"/>
        <c:lblAlgn val="ctr"/>
        <c:lblOffset val="100"/>
        <c:noMultiLvlLbl val="0"/>
      </c:catAx>
      <c:valAx>
        <c:axId val="1603782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6037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76C64-9898-458A-B7C3-DB16AC3EDB38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EB463875-DECC-4A8E-856C-1FEB8FF2B8C2}">
      <dgm:prSet phldrT="[Текст]"/>
      <dgm:spPr/>
      <dgm:t>
        <a:bodyPr/>
        <a:lstStyle/>
        <a:p>
          <a:r>
            <a:rPr lang="ru-RU" dirty="0"/>
            <a:t>Коек -2408</a:t>
          </a:r>
        </a:p>
      </dgm:t>
    </dgm:pt>
    <dgm:pt modelId="{F12DAE41-F120-4A2B-830D-B119BBEAC82F}" type="parTrans" cxnId="{C81D245D-3551-4E7E-98DC-0B2220E52542}">
      <dgm:prSet/>
      <dgm:spPr/>
      <dgm:t>
        <a:bodyPr/>
        <a:lstStyle/>
        <a:p>
          <a:endParaRPr lang="ru-RU"/>
        </a:p>
      </dgm:t>
    </dgm:pt>
    <dgm:pt modelId="{EDEE15E9-6B2D-491D-91DF-0B188736F2CA}" type="sibTrans" cxnId="{C81D245D-3551-4E7E-98DC-0B2220E52542}">
      <dgm:prSet/>
      <dgm:spPr/>
      <dgm:t>
        <a:bodyPr/>
        <a:lstStyle/>
        <a:p>
          <a:endParaRPr lang="ru-RU"/>
        </a:p>
      </dgm:t>
    </dgm:pt>
    <dgm:pt modelId="{5D8EF7F5-2EB6-454D-B11A-9395BE076493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За 2022 год -60516     пациентов</a:t>
          </a:r>
        </a:p>
      </dgm:t>
    </dgm:pt>
    <dgm:pt modelId="{75E6A91A-FC11-49A8-BDB5-121F933FA6BF}" type="parTrans" cxnId="{8D681190-0E5A-47C9-AA9D-AEEBE6E208D1}">
      <dgm:prSet/>
      <dgm:spPr/>
      <dgm:t>
        <a:bodyPr/>
        <a:lstStyle/>
        <a:p>
          <a:endParaRPr lang="ru-RU"/>
        </a:p>
      </dgm:t>
    </dgm:pt>
    <dgm:pt modelId="{3AB31EBB-10C4-44D5-982F-620A836BA3A2}" type="sibTrans" cxnId="{8D681190-0E5A-47C9-AA9D-AEEBE6E208D1}">
      <dgm:prSet/>
      <dgm:spPr/>
      <dgm:t>
        <a:bodyPr/>
        <a:lstStyle/>
        <a:p>
          <a:endParaRPr lang="ru-RU"/>
        </a:p>
      </dgm:t>
    </dgm:pt>
    <dgm:pt modelId="{1B22F697-6D32-408E-86F0-45B12CDFB35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Болезни системы кровообращения (БСК)-4330</a:t>
          </a:r>
        </a:p>
      </dgm:t>
    </dgm:pt>
    <dgm:pt modelId="{BE9A4299-4656-48EC-BD7A-9622DDD844B6}" type="parTrans" cxnId="{6AAF6EE9-95F9-441A-8E85-232CA4B36D63}">
      <dgm:prSet/>
      <dgm:spPr/>
      <dgm:t>
        <a:bodyPr/>
        <a:lstStyle/>
        <a:p>
          <a:endParaRPr lang="ru-RU"/>
        </a:p>
      </dgm:t>
    </dgm:pt>
    <dgm:pt modelId="{9F9E47EA-F785-43EB-AAA3-B3E4B182A5AE}" type="sibTrans" cxnId="{6AAF6EE9-95F9-441A-8E85-232CA4B36D63}">
      <dgm:prSet/>
      <dgm:spPr/>
      <dgm:t>
        <a:bodyPr/>
        <a:lstStyle/>
        <a:p>
          <a:endParaRPr lang="ru-RU"/>
        </a:p>
      </dgm:t>
    </dgm:pt>
    <dgm:pt modelId="{FBC8FB75-F5CF-4821-AFE5-CAD3A08F579E}" type="pres">
      <dgm:prSet presAssocID="{FB976C64-9898-458A-B7C3-DB16AC3EDB38}" presName="CompostProcess" presStyleCnt="0">
        <dgm:presLayoutVars>
          <dgm:dir/>
          <dgm:resizeHandles val="exact"/>
        </dgm:presLayoutVars>
      </dgm:prSet>
      <dgm:spPr/>
    </dgm:pt>
    <dgm:pt modelId="{56055A51-E1B6-478F-AC48-D5CA511BACBA}" type="pres">
      <dgm:prSet presAssocID="{FB976C64-9898-458A-B7C3-DB16AC3EDB38}" presName="arrow" presStyleLbl="bgShp" presStyleIdx="0" presStyleCnt="1" custScaleX="113904"/>
      <dgm:spPr/>
    </dgm:pt>
    <dgm:pt modelId="{0C73B89C-A836-4C71-9F08-0D5C3A601A87}" type="pres">
      <dgm:prSet presAssocID="{FB976C64-9898-458A-B7C3-DB16AC3EDB38}" presName="linearProcess" presStyleCnt="0"/>
      <dgm:spPr/>
    </dgm:pt>
    <dgm:pt modelId="{5E0CB4E8-CB9E-437B-A3AF-C5D2DBF86D34}" type="pres">
      <dgm:prSet presAssocID="{EB463875-DECC-4A8E-856C-1FEB8FF2B8C2}" presName="textNode" presStyleLbl="node1" presStyleIdx="0" presStyleCnt="3" custLinFactNeighborX="-70034">
        <dgm:presLayoutVars>
          <dgm:bulletEnabled val="1"/>
        </dgm:presLayoutVars>
      </dgm:prSet>
      <dgm:spPr/>
    </dgm:pt>
    <dgm:pt modelId="{9ACF10DE-1850-4601-A29B-959206F8F334}" type="pres">
      <dgm:prSet presAssocID="{EDEE15E9-6B2D-491D-91DF-0B188736F2CA}" presName="sibTrans" presStyleCnt="0"/>
      <dgm:spPr/>
    </dgm:pt>
    <dgm:pt modelId="{F79D2272-9536-474D-894B-99CC3F86C4D5}" type="pres">
      <dgm:prSet presAssocID="{5D8EF7F5-2EB6-454D-B11A-9395BE076493}" presName="textNode" presStyleLbl="node1" presStyleIdx="1" presStyleCnt="3" custLinFactX="-1102" custLinFactNeighborX="-100000" custLinFactNeighborY="1919">
        <dgm:presLayoutVars>
          <dgm:bulletEnabled val="1"/>
        </dgm:presLayoutVars>
      </dgm:prSet>
      <dgm:spPr/>
    </dgm:pt>
    <dgm:pt modelId="{45992AAB-E37F-4A9D-8F4C-1E410FC8B005}" type="pres">
      <dgm:prSet presAssocID="{3AB31EBB-10C4-44D5-982F-620A836BA3A2}" presName="sibTrans" presStyleCnt="0"/>
      <dgm:spPr/>
    </dgm:pt>
    <dgm:pt modelId="{FF161C2A-A144-4548-8D37-DBE1E7AE3789}" type="pres">
      <dgm:prSet presAssocID="{1B22F697-6D32-408E-86F0-45B12CDFB355}" presName="textNode" presStyleLbl="node1" presStyleIdx="2" presStyleCnt="3" custLinFactX="-4472" custLinFactNeighborX="-100000" custLinFactNeighborY="2344">
        <dgm:presLayoutVars>
          <dgm:bulletEnabled val="1"/>
        </dgm:presLayoutVars>
      </dgm:prSet>
      <dgm:spPr/>
    </dgm:pt>
  </dgm:ptLst>
  <dgm:cxnLst>
    <dgm:cxn modelId="{F33D3218-7FF1-4300-9B70-EC46577B5EA0}" type="presOf" srcId="{1B22F697-6D32-408E-86F0-45B12CDFB355}" destId="{FF161C2A-A144-4548-8D37-DBE1E7AE3789}" srcOrd="0" destOrd="0" presId="urn:microsoft.com/office/officeart/2005/8/layout/hProcess9"/>
    <dgm:cxn modelId="{06C11429-A34B-4904-8C1B-8C1FE18DB883}" type="presOf" srcId="{EB463875-DECC-4A8E-856C-1FEB8FF2B8C2}" destId="{5E0CB4E8-CB9E-437B-A3AF-C5D2DBF86D34}" srcOrd="0" destOrd="0" presId="urn:microsoft.com/office/officeart/2005/8/layout/hProcess9"/>
    <dgm:cxn modelId="{3BAF7F3B-FB6D-41E3-BC97-CF142913C70F}" type="presOf" srcId="{FB976C64-9898-458A-B7C3-DB16AC3EDB38}" destId="{FBC8FB75-F5CF-4821-AFE5-CAD3A08F579E}" srcOrd="0" destOrd="0" presId="urn:microsoft.com/office/officeart/2005/8/layout/hProcess9"/>
    <dgm:cxn modelId="{C81D245D-3551-4E7E-98DC-0B2220E52542}" srcId="{FB976C64-9898-458A-B7C3-DB16AC3EDB38}" destId="{EB463875-DECC-4A8E-856C-1FEB8FF2B8C2}" srcOrd="0" destOrd="0" parTransId="{F12DAE41-F120-4A2B-830D-B119BBEAC82F}" sibTransId="{EDEE15E9-6B2D-491D-91DF-0B188736F2CA}"/>
    <dgm:cxn modelId="{0E048687-DC1D-4D68-AA59-92F0BBDED490}" type="presOf" srcId="{5D8EF7F5-2EB6-454D-B11A-9395BE076493}" destId="{F79D2272-9536-474D-894B-99CC3F86C4D5}" srcOrd="0" destOrd="0" presId="urn:microsoft.com/office/officeart/2005/8/layout/hProcess9"/>
    <dgm:cxn modelId="{8D681190-0E5A-47C9-AA9D-AEEBE6E208D1}" srcId="{FB976C64-9898-458A-B7C3-DB16AC3EDB38}" destId="{5D8EF7F5-2EB6-454D-B11A-9395BE076493}" srcOrd="1" destOrd="0" parTransId="{75E6A91A-FC11-49A8-BDB5-121F933FA6BF}" sibTransId="{3AB31EBB-10C4-44D5-982F-620A836BA3A2}"/>
    <dgm:cxn modelId="{6AAF6EE9-95F9-441A-8E85-232CA4B36D63}" srcId="{FB976C64-9898-458A-B7C3-DB16AC3EDB38}" destId="{1B22F697-6D32-408E-86F0-45B12CDFB355}" srcOrd="2" destOrd="0" parTransId="{BE9A4299-4656-48EC-BD7A-9622DDD844B6}" sibTransId="{9F9E47EA-F785-43EB-AAA3-B3E4B182A5AE}"/>
    <dgm:cxn modelId="{A5F463EE-8C6E-498C-B8D7-09504EB32010}" type="presParOf" srcId="{FBC8FB75-F5CF-4821-AFE5-CAD3A08F579E}" destId="{56055A51-E1B6-478F-AC48-D5CA511BACBA}" srcOrd="0" destOrd="0" presId="urn:microsoft.com/office/officeart/2005/8/layout/hProcess9"/>
    <dgm:cxn modelId="{31445C96-D4CD-4F67-8C2D-8DEB36227195}" type="presParOf" srcId="{FBC8FB75-F5CF-4821-AFE5-CAD3A08F579E}" destId="{0C73B89C-A836-4C71-9F08-0D5C3A601A87}" srcOrd="1" destOrd="0" presId="urn:microsoft.com/office/officeart/2005/8/layout/hProcess9"/>
    <dgm:cxn modelId="{F7EC8A40-0572-44BB-8B5A-7FB7BEB8E744}" type="presParOf" srcId="{0C73B89C-A836-4C71-9F08-0D5C3A601A87}" destId="{5E0CB4E8-CB9E-437B-A3AF-C5D2DBF86D34}" srcOrd="0" destOrd="0" presId="urn:microsoft.com/office/officeart/2005/8/layout/hProcess9"/>
    <dgm:cxn modelId="{F5BBEBD6-84D3-481F-9850-D3E661F9195D}" type="presParOf" srcId="{0C73B89C-A836-4C71-9F08-0D5C3A601A87}" destId="{9ACF10DE-1850-4601-A29B-959206F8F334}" srcOrd="1" destOrd="0" presId="urn:microsoft.com/office/officeart/2005/8/layout/hProcess9"/>
    <dgm:cxn modelId="{AAF514FC-ADA2-4C22-93A9-E3D242286A1F}" type="presParOf" srcId="{0C73B89C-A836-4C71-9F08-0D5C3A601A87}" destId="{F79D2272-9536-474D-894B-99CC3F86C4D5}" srcOrd="2" destOrd="0" presId="urn:microsoft.com/office/officeart/2005/8/layout/hProcess9"/>
    <dgm:cxn modelId="{740783CC-836A-4A84-A289-D850B146125D}" type="presParOf" srcId="{0C73B89C-A836-4C71-9F08-0D5C3A601A87}" destId="{45992AAB-E37F-4A9D-8F4C-1E410FC8B005}" srcOrd="3" destOrd="0" presId="urn:microsoft.com/office/officeart/2005/8/layout/hProcess9"/>
    <dgm:cxn modelId="{49F6638E-CCBA-48B7-BC8F-4BAAD8A9B2F6}" type="presParOf" srcId="{0C73B89C-A836-4C71-9F08-0D5C3A601A87}" destId="{FF161C2A-A144-4548-8D37-DBE1E7AE37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6E326-3004-43A4-A649-BB2018C520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E0130-406B-4C8C-B390-63299755779A}">
      <dgm:prSet custT="1"/>
      <dgm:spPr>
        <a:noFill/>
        <a:ln>
          <a:noFill/>
        </a:ln>
      </dgm:spPr>
      <dgm:t>
        <a:bodyPr/>
        <a:lstStyle/>
        <a:p>
          <a:pPr algn="ctr" rtl="0"/>
          <a:r>
            <a:rPr lang="ru-RU" sz="2800" b="1" dirty="0">
              <a:solidFill>
                <a:schemeClr val="tx1"/>
              </a:solidFill>
            </a:rPr>
            <a:t>Нормативно-правовое регулирование</a:t>
          </a:r>
          <a:br>
            <a:rPr lang="ru-RU" sz="2800" dirty="0"/>
          </a:br>
          <a:endParaRPr lang="ru-RU" sz="2800" dirty="0"/>
        </a:p>
      </dgm:t>
    </dgm:pt>
    <dgm:pt modelId="{B2D79A5D-BE46-417B-B6F8-FE6C55689B51}" type="parTrans" cxnId="{D8D5BE46-31B3-4949-A18F-8C5E9863385E}">
      <dgm:prSet/>
      <dgm:spPr/>
      <dgm:t>
        <a:bodyPr/>
        <a:lstStyle/>
        <a:p>
          <a:endParaRPr lang="ru-RU"/>
        </a:p>
      </dgm:t>
    </dgm:pt>
    <dgm:pt modelId="{74EBEB37-8CCD-4D3F-858C-CECE435B3503}" type="sibTrans" cxnId="{D8D5BE46-31B3-4949-A18F-8C5E9863385E}">
      <dgm:prSet/>
      <dgm:spPr/>
      <dgm:t>
        <a:bodyPr/>
        <a:lstStyle/>
        <a:p>
          <a:endParaRPr lang="ru-RU"/>
        </a:p>
      </dgm:t>
    </dgm:pt>
    <dgm:pt modelId="{A86D8333-8C2C-404F-B87A-4DECF3E83071}" type="pres">
      <dgm:prSet presAssocID="{2626E326-3004-43A4-A649-BB2018C5208A}" presName="linear" presStyleCnt="0">
        <dgm:presLayoutVars>
          <dgm:animLvl val="lvl"/>
          <dgm:resizeHandles val="exact"/>
        </dgm:presLayoutVars>
      </dgm:prSet>
      <dgm:spPr/>
    </dgm:pt>
    <dgm:pt modelId="{56468444-B053-40E7-AF9B-0C9064129235}" type="pres">
      <dgm:prSet presAssocID="{0E1E0130-406B-4C8C-B390-63299755779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8D5BE46-31B3-4949-A18F-8C5E9863385E}" srcId="{2626E326-3004-43A4-A649-BB2018C5208A}" destId="{0E1E0130-406B-4C8C-B390-63299755779A}" srcOrd="0" destOrd="0" parTransId="{B2D79A5D-BE46-417B-B6F8-FE6C55689B51}" sibTransId="{74EBEB37-8CCD-4D3F-858C-CECE435B3503}"/>
    <dgm:cxn modelId="{A447FD75-E295-4231-9ACF-15488ED498A5}" type="presOf" srcId="{0E1E0130-406B-4C8C-B390-63299755779A}" destId="{56468444-B053-40E7-AF9B-0C9064129235}" srcOrd="0" destOrd="0" presId="urn:microsoft.com/office/officeart/2005/8/layout/vList2"/>
    <dgm:cxn modelId="{182AA298-968F-4502-B664-F10E1FDCCCC6}" type="presOf" srcId="{2626E326-3004-43A4-A649-BB2018C5208A}" destId="{A86D8333-8C2C-404F-B87A-4DECF3E83071}" srcOrd="0" destOrd="0" presId="urn:microsoft.com/office/officeart/2005/8/layout/vList2"/>
    <dgm:cxn modelId="{D29005EF-B17A-45D4-BA7F-AFECDE44C156}" type="presParOf" srcId="{A86D8333-8C2C-404F-B87A-4DECF3E83071}" destId="{56468444-B053-40E7-AF9B-0C90641292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B7AC72-DFC3-4F86-BD57-71821451354B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F4C4AAB-C52E-4A09-B0FA-B2923BB05BBC}">
      <dgm:prSet/>
      <dgm:spPr/>
      <dgm:t>
        <a:bodyPr anchor="ctr"/>
        <a:lstStyle/>
        <a:p>
          <a:pPr rtl="0"/>
          <a:endParaRPr lang="ru-RU" dirty="0"/>
        </a:p>
      </dgm:t>
    </dgm:pt>
    <dgm:pt modelId="{95E8FED1-6D40-4671-8BC4-14A049844A79}" type="parTrans" cxnId="{BFC1D8E7-39DD-4A78-B629-DACBF62F5197}">
      <dgm:prSet/>
      <dgm:spPr/>
      <dgm:t>
        <a:bodyPr/>
        <a:lstStyle/>
        <a:p>
          <a:endParaRPr lang="ru-RU"/>
        </a:p>
      </dgm:t>
    </dgm:pt>
    <dgm:pt modelId="{27DF2815-8DC2-4DBE-B3A1-3F27148E1E78}" type="sibTrans" cxnId="{BFC1D8E7-39DD-4A78-B629-DACBF62F5197}">
      <dgm:prSet/>
      <dgm:spPr/>
      <dgm:t>
        <a:bodyPr/>
        <a:lstStyle/>
        <a:p>
          <a:endParaRPr lang="ru-RU"/>
        </a:p>
      </dgm:t>
    </dgm:pt>
    <dgm:pt modelId="{F0F497FD-10E4-42F6-86C9-44EF912EEBA8}">
      <dgm:prSet/>
      <dgm:spPr/>
      <dgm:t>
        <a:bodyPr/>
        <a:lstStyle/>
        <a:p>
          <a:pPr rtl="0"/>
          <a:endParaRPr lang="ru-RU" dirty="0"/>
        </a:p>
      </dgm:t>
    </dgm:pt>
    <dgm:pt modelId="{699B52F2-6FDC-4187-8238-A471624DA49B}" type="parTrans" cxnId="{DCEDC72E-0D72-4542-B093-769323E23D12}">
      <dgm:prSet/>
      <dgm:spPr/>
      <dgm:t>
        <a:bodyPr/>
        <a:lstStyle/>
        <a:p>
          <a:endParaRPr lang="ru-RU"/>
        </a:p>
      </dgm:t>
    </dgm:pt>
    <dgm:pt modelId="{FFEC2EE2-D361-4686-BEE1-74001B3F1819}" type="sibTrans" cxnId="{DCEDC72E-0D72-4542-B093-769323E23D12}">
      <dgm:prSet/>
      <dgm:spPr/>
      <dgm:t>
        <a:bodyPr/>
        <a:lstStyle/>
        <a:p>
          <a:endParaRPr lang="ru-RU"/>
        </a:p>
      </dgm:t>
    </dgm:pt>
    <dgm:pt modelId="{0403495D-1157-4241-BE8E-6E413BBC6544}">
      <dgm:prSet/>
      <dgm:spPr/>
      <dgm:t>
        <a:bodyPr/>
        <a:lstStyle/>
        <a:p>
          <a:r>
            <a:rPr lang="ru-RU" dirty="0"/>
            <a:t>Приказ Министерства здравоохранения РФ от 15.11.2012 № 918н «Об утверждении порядка оказания медицинской помощи больным с сердечно- сосудистыми заболеваниями»</a:t>
          </a:r>
        </a:p>
      </dgm:t>
    </dgm:pt>
    <dgm:pt modelId="{A39742C4-F536-4753-8F3B-A1D4A562FD23}" type="parTrans" cxnId="{3CAB3AE8-BF08-43EF-8CB9-3214612D3D50}">
      <dgm:prSet/>
      <dgm:spPr/>
      <dgm:t>
        <a:bodyPr/>
        <a:lstStyle/>
        <a:p>
          <a:endParaRPr lang="ru-RU"/>
        </a:p>
      </dgm:t>
    </dgm:pt>
    <dgm:pt modelId="{0997A81D-4DFA-4422-BD00-28267A340B15}" type="sibTrans" cxnId="{3CAB3AE8-BF08-43EF-8CB9-3214612D3D50}">
      <dgm:prSet/>
      <dgm:spPr/>
      <dgm:t>
        <a:bodyPr/>
        <a:lstStyle/>
        <a:p>
          <a:endParaRPr lang="ru-RU"/>
        </a:p>
      </dgm:t>
    </dgm:pt>
    <dgm:pt modelId="{A6CAAA83-BBB7-43EF-8B43-67486531E77D}">
      <dgm:prSet/>
      <dgm:spPr/>
      <dgm:t>
        <a:bodyPr/>
        <a:lstStyle/>
        <a:p>
          <a:r>
            <a:rPr lang="ru-RU" dirty="0"/>
            <a:t>Приказ Министерства здравоохранения РФ от 29.03.2019 № 173н «Об утверждении порядка проведения диспансерного наблюдения за взрослыми»</a:t>
          </a:r>
        </a:p>
      </dgm:t>
    </dgm:pt>
    <dgm:pt modelId="{26F5945B-7F47-48FA-AB02-1487784DAE84}" type="parTrans" cxnId="{E8E64DDC-AEF6-4FD0-9693-6EDEEFDE9DF5}">
      <dgm:prSet/>
      <dgm:spPr/>
      <dgm:t>
        <a:bodyPr/>
        <a:lstStyle/>
        <a:p>
          <a:endParaRPr lang="ru-RU"/>
        </a:p>
      </dgm:t>
    </dgm:pt>
    <dgm:pt modelId="{86386E4D-B78C-4B05-B10E-690ED80F37D0}" type="sibTrans" cxnId="{E8E64DDC-AEF6-4FD0-9693-6EDEEFDE9DF5}">
      <dgm:prSet/>
      <dgm:spPr/>
      <dgm:t>
        <a:bodyPr/>
        <a:lstStyle/>
        <a:p>
          <a:endParaRPr lang="ru-RU"/>
        </a:p>
      </dgm:t>
    </dgm:pt>
    <dgm:pt modelId="{55E03E54-5500-430F-82EA-A2C7FD6C3491}">
      <dgm:prSet/>
      <dgm:spPr/>
      <dgm:t>
        <a:bodyPr/>
        <a:lstStyle/>
        <a:p>
          <a:r>
            <a:rPr lang="ru-RU" dirty="0"/>
            <a:t>Приказ Министерства здравоохранения РФ от 27.04.2021 № 404н «Об утверждении Порядка проведения профилактического медицинского осмотра и диспансеризации определенных групп взрослого населения»</a:t>
          </a:r>
        </a:p>
      </dgm:t>
    </dgm:pt>
    <dgm:pt modelId="{526AF96F-CD6F-4B33-A056-B45A2EFBFC8E}" type="parTrans" cxnId="{CDE99240-F659-43DA-9C3D-086028621C40}">
      <dgm:prSet/>
      <dgm:spPr/>
      <dgm:t>
        <a:bodyPr/>
        <a:lstStyle/>
        <a:p>
          <a:endParaRPr lang="ru-RU"/>
        </a:p>
      </dgm:t>
    </dgm:pt>
    <dgm:pt modelId="{FCF9F985-0B34-4E8C-90A1-72AD905C01AF}" type="sibTrans" cxnId="{CDE99240-F659-43DA-9C3D-086028621C40}">
      <dgm:prSet/>
      <dgm:spPr/>
      <dgm:t>
        <a:bodyPr/>
        <a:lstStyle/>
        <a:p>
          <a:endParaRPr lang="ru-RU"/>
        </a:p>
      </dgm:t>
    </dgm:pt>
    <dgm:pt modelId="{B1777C5F-57CC-4802-888C-D5FAD8A09119}">
      <dgm:prSet/>
      <dgm:spPr/>
      <dgm:t>
        <a:bodyPr anchor="ctr"/>
        <a:lstStyle/>
        <a:p>
          <a:pPr rtl="0"/>
          <a:endParaRPr lang="ru-RU" dirty="0"/>
        </a:p>
      </dgm:t>
    </dgm:pt>
    <dgm:pt modelId="{C853EAD8-BDF5-47F8-B0E3-E1B063A96D83}" type="sibTrans" cxnId="{ECA068E4-64D9-4063-8C04-EF7730FD1621}">
      <dgm:prSet/>
      <dgm:spPr/>
      <dgm:t>
        <a:bodyPr/>
        <a:lstStyle/>
        <a:p>
          <a:endParaRPr lang="ru-RU"/>
        </a:p>
      </dgm:t>
    </dgm:pt>
    <dgm:pt modelId="{54B95E03-F43C-453A-BD4B-A24312361DE9}" type="parTrans" cxnId="{ECA068E4-64D9-4063-8C04-EF7730FD1621}">
      <dgm:prSet/>
      <dgm:spPr/>
      <dgm:t>
        <a:bodyPr/>
        <a:lstStyle/>
        <a:p>
          <a:endParaRPr lang="ru-RU"/>
        </a:p>
      </dgm:t>
    </dgm:pt>
    <dgm:pt modelId="{F492504A-91EF-455A-B71D-0AF5B786408D}" type="pres">
      <dgm:prSet presAssocID="{B1B7AC72-DFC3-4F86-BD57-71821451354B}" presName="linearFlow" presStyleCnt="0">
        <dgm:presLayoutVars>
          <dgm:dir/>
          <dgm:animLvl val="lvl"/>
          <dgm:resizeHandles val="exact"/>
        </dgm:presLayoutVars>
      </dgm:prSet>
      <dgm:spPr/>
    </dgm:pt>
    <dgm:pt modelId="{A4068BD5-3DE6-4F4A-BA2B-72469C22BE59}" type="pres">
      <dgm:prSet presAssocID="{B1777C5F-57CC-4802-888C-D5FAD8A09119}" presName="composite" presStyleCnt="0"/>
      <dgm:spPr/>
    </dgm:pt>
    <dgm:pt modelId="{2D40A204-8F41-411A-A1ED-1505A3E8EF99}" type="pres">
      <dgm:prSet presAssocID="{B1777C5F-57CC-4802-888C-D5FAD8A0911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789CFDB-1759-48DC-A5CB-E81A80D2A5B2}" type="pres">
      <dgm:prSet presAssocID="{B1777C5F-57CC-4802-888C-D5FAD8A09119}" presName="descendantText" presStyleLbl="alignAcc1" presStyleIdx="0" presStyleCnt="3">
        <dgm:presLayoutVars>
          <dgm:bulletEnabled val="1"/>
        </dgm:presLayoutVars>
      </dgm:prSet>
      <dgm:spPr/>
    </dgm:pt>
    <dgm:pt modelId="{560AD5B6-97F5-4495-8978-C9C33EA4C5A7}" type="pres">
      <dgm:prSet presAssocID="{C853EAD8-BDF5-47F8-B0E3-E1B063A96D83}" presName="sp" presStyleCnt="0"/>
      <dgm:spPr/>
    </dgm:pt>
    <dgm:pt modelId="{6C5C28DF-F6BC-4F9A-B2EC-CA92A56CDD08}" type="pres">
      <dgm:prSet presAssocID="{AF4C4AAB-C52E-4A09-B0FA-B2923BB05BBC}" presName="composite" presStyleCnt="0"/>
      <dgm:spPr/>
    </dgm:pt>
    <dgm:pt modelId="{6570CCFA-9B00-4131-BA84-A7BB69368989}" type="pres">
      <dgm:prSet presAssocID="{AF4C4AAB-C52E-4A09-B0FA-B2923BB05BB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708E431-F604-4A12-AECA-1093674D1AAB}" type="pres">
      <dgm:prSet presAssocID="{AF4C4AAB-C52E-4A09-B0FA-B2923BB05BBC}" presName="descendantText" presStyleLbl="alignAcc1" presStyleIdx="1" presStyleCnt="3">
        <dgm:presLayoutVars>
          <dgm:bulletEnabled val="1"/>
        </dgm:presLayoutVars>
      </dgm:prSet>
      <dgm:spPr/>
    </dgm:pt>
    <dgm:pt modelId="{B37689FB-C1C1-4A48-BDB7-4F85CDC50DC1}" type="pres">
      <dgm:prSet presAssocID="{27DF2815-8DC2-4DBE-B3A1-3F27148E1E78}" presName="sp" presStyleCnt="0"/>
      <dgm:spPr/>
    </dgm:pt>
    <dgm:pt modelId="{24588616-5213-43CB-A4CA-35B6E181AB68}" type="pres">
      <dgm:prSet presAssocID="{F0F497FD-10E4-42F6-86C9-44EF912EEBA8}" presName="composite" presStyleCnt="0"/>
      <dgm:spPr/>
    </dgm:pt>
    <dgm:pt modelId="{4E8D0D20-38C6-48BC-8DE1-97E7C19920C8}" type="pres">
      <dgm:prSet presAssocID="{F0F497FD-10E4-42F6-86C9-44EF912EEBA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B621FEC-AAF3-4ED7-9766-9232803C62BA}" type="pres">
      <dgm:prSet presAssocID="{F0F497FD-10E4-42F6-86C9-44EF912EEBA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CEDC72E-0D72-4542-B093-769323E23D12}" srcId="{B1B7AC72-DFC3-4F86-BD57-71821451354B}" destId="{F0F497FD-10E4-42F6-86C9-44EF912EEBA8}" srcOrd="2" destOrd="0" parTransId="{699B52F2-6FDC-4187-8238-A471624DA49B}" sibTransId="{FFEC2EE2-D361-4686-BEE1-74001B3F1819}"/>
    <dgm:cxn modelId="{CDE99240-F659-43DA-9C3D-086028621C40}" srcId="{F0F497FD-10E4-42F6-86C9-44EF912EEBA8}" destId="{55E03E54-5500-430F-82EA-A2C7FD6C3491}" srcOrd="0" destOrd="0" parTransId="{526AF96F-CD6F-4B33-A056-B45A2EFBFC8E}" sibTransId="{FCF9F985-0B34-4E8C-90A1-72AD905C01AF}"/>
    <dgm:cxn modelId="{710F4E7B-3A72-4782-A05A-CE5FA26B3541}" type="presOf" srcId="{B1B7AC72-DFC3-4F86-BD57-71821451354B}" destId="{F492504A-91EF-455A-B71D-0AF5B786408D}" srcOrd="0" destOrd="0" presId="urn:microsoft.com/office/officeart/2005/8/layout/chevron2"/>
    <dgm:cxn modelId="{D0632E85-A5F7-4768-B657-6BC0A7E2B567}" type="presOf" srcId="{B1777C5F-57CC-4802-888C-D5FAD8A09119}" destId="{2D40A204-8F41-411A-A1ED-1505A3E8EF99}" srcOrd="0" destOrd="0" presId="urn:microsoft.com/office/officeart/2005/8/layout/chevron2"/>
    <dgm:cxn modelId="{EA5BF38F-E001-4B30-AA00-A640CC711761}" type="presOf" srcId="{A6CAAA83-BBB7-43EF-8B43-67486531E77D}" destId="{8708E431-F604-4A12-AECA-1093674D1AAB}" srcOrd="0" destOrd="0" presId="urn:microsoft.com/office/officeart/2005/8/layout/chevron2"/>
    <dgm:cxn modelId="{86A9F6B2-7091-4D5B-A3F9-E24A1243361C}" type="presOf" srcId="{55E03E54-5500-430F-82EA-A2C7FD6C3491}" destId="{CB621FEC-AAF3-4ED7-9766-9232803C62BA}" srcOrd="0" destOrd="0" presId="urn:microsoft.com/office/officeart/2005/8/layout/chevron2"/>
    <dgm:cxn modelId="{8993F9B4-98A8-435A-910E-AD504A9AC4C2}" type="presOf" srcId="{0403495D-1157-4241-BE8E-6E413BBC6544}" destId="{D789CFDB-1759-48DC-A5CB-E81A80D2A5B2}" srcOrd="0" destOrd="0" presId="urn:microsoft.com/office/officeart/2005/8/layout/chevron2"/>
    <dgm:cxn modelId="{94852CBC-EEDE-46D8-8118-BF11B29BE9F1}" type="presOf" srcId="{F0F497FD-10E4-42F6-86C9-44EF912EEBA8}" destId="{4E8D0D20-38C6-48BC-8DE1-97E7C19920C8}" srcOrd="0" destOrd="0" presId="urn:microsoft.com/office/officeart/2005/8/layout/chevron2"/>
    <dgm:cxn modelId="{E8E64DDC-AEF6-4FD0-9693-6EDEEFDE9DF5}" srcId="{AF4C4AAB-C52E-4A09-B0FA-B2923BB05BBC}" destId="{A6CAAA83-BBB7-43EF-8B43-67486531E77D}" srcOrd="0" destOrd="0" parTransId="{26F5945B-7F47-48FA-AB02-1487784DAE84}" sibTransId="{86386E4D-B78C-4B05-B10E-690ED80F37D0}"/>
    <dgm:cxn modelId="{843B04E2-A3E6-479D-8AAE-4F1EBC088049}" type="presOf" srcId="{AF4C4AAB-C52E-4A09-B0FA-B2923BB05BBC}" destId="{6570CCFA-9B00-4131-BA84-A7BB69368989}" srcOrd="0" destOrd="0" presId="urn:microsoft.com/office/officeart/2005/8/layout/chevron2"/>
    <dgm:cxn modelId="{ECA068E4-64D9-4063-8C04-EF7730FD1621}" srcId="{B1B7AC72-DFC3-4F86-BD57-71821451354B}" destId="{B1777C5F-57CC-4802-888C-D5FAD8A09119}" srcOrd="0" destOrd="0" parTransId="{54B95E03-F43C-453A-BD4B-A24312361DE9}" sibTransId="{C853EAD8-BDF5-47F8-B0E3-E1B063A96D83}"/>
    <dgm:cxn modelId="{BFC1D8E7-39DD-4A78-B629-DACBF62F5197}" srcId="{B1B7AC72-DFC3-4F86-BD57-71821451354B}" destId="{AF4C4AAB-C52E-4A09-B0FA-B2923BB05BBC}" srcOrd="1" destOrd="0" parTransId="{95E8FED1-6D40-4671-8BC4-14A049844A79}" sibTransId="{27DF2815-8DC2-4DBE-B3A1-3F27148E1E78}"/>
    <dgm:cxn modelId="{3CAB3AE8-BF08-43EF-8CB9-3214612D3D50}" srcId="{B1777C5F-57CC-4802-888C-D5FAD8A09119}" destId="{0403495D-1157-4241-BE8E-6E413BBC6544}" srcOrd="0" destOrd="0" parTransId="{A39742C4-F536-4753-8F3B-A1D4A562FD23}" sibTransId="{0997A81D-4DFA-4422-BD00-28267A340B15}"/>
    <dgm:cxn modelId="{1E289B98-7A3A-4E06-BACD-E54E73ACEF1D}" type="presParOf" srcId="{F492504A-91EF-455A-B71D-0AF5B786408D}" destId="{A4068BD5-3DE6-4F4A-BA2B-72469C22BE59}" srcOrd="0" destOrd="0" presId="urn:microsoft.com/office/officeart/2005/8/layout/chevron2"/>
    <dgm:cxn modelId="{BE4CC5BE-8EFC-4C31-BE34-6E712A17ADB4}" type="presParOf" srcId="{A4068BD5-3DE6-4F4A-BA2B-72469C22BE59}" destId="{2D40A204-8F41-411A-A1ED-1505A3E8EF99}" srcOrd="0" destOrd="0" presId="urn:microsoft.com/office/officeart/2005/8/layout/chevron2"/>
    <dgm:cxn modelId="{334B3E24-C5E9-4EF1-AEC8-1FD38F8BF7D6}" type="presParOf" srcId="{A4068BD5-3DE6-4F4A-BA2B-72469C22BE59}" destId="{D789CFDB-1759-48DC-A5CB-E81A80D2A5B2}" srcOrd="1" destOrd="0" presId="urn:microsoft.com/office/officeart/2005/8/layout/chevron2"/>
    <dgm:cxn modelId="{F9021D26-3CD2-4820-8DCD-0A74C3EC6606}" type="presParOf" srcId="{F492504A-91EF-455A-B71D-0AF5B786408D}" destId="{560AD5B6-97F5-4495-8978-C9C33EA4C5A7}" srcOrd="1" destOrd="0" presId="urn:microsoft.com/office/officeart/2005/8/layout/chevron2"/>
    <dgm:cxn modelId="{4123828B-A9EC-48C9-B1E8-4C52A80E348F}" type="presParOf" srcId="{F492504A-91EF-455A-B71D-0AF5B786408D}" destId="{6C5C28DF-F6BC-4F9A-B2EC-CA92A56CDD08}" srcOrd="2" destOrd="0" presId="urn:microsoft.com/office/officeart/2005/8/layout/chevron2"/>
    <dgm:cxn modelId="{87641EC5-7A45-488E-AAED-045996EDB78F}" type="presParOf" srcId="{6C5C28DF-F6BC-4F9A-B2EC-CA92A56CDD08}" destId="{6570CCFA-9B00-4131-BA84-A7BB69368989}" srcOrd="0" destOrd="0" presId="urn:microsoft.com/office/officeart/2005/8/layout/chevron2"/>
    <dgm:cxn modelId="{76DB7D6D-014C-4013-AB59-C1F73FAA79B9}" type="presParOf" srcId="{6C5C28DF-F6BC-4F9A-B2EC-CA92A56CDD08}" destId="{8708E431-F604-4A12-AECA-1093674D1AAB}" srcOrd="1" destOrd="0" presId="urn:microsoft.com/office/officeart/2005/8/layout/chevron2"/>
    <dgm:cxn modelId="{7D265979-8E65-497E-A583-F09AB2E21C41}" type="presParOf" srcId="{F492504A-91EF-455A-B71D-0AF5B786408D}" destId="{B37689FB-C1C1-4A48-BDB7-4F85CDC50DC1}" srcOrd="3" destOrd="0" presId="urn:microsoft.com/office/officeart/2005/8/layout/chevron2"/>
    <dgm:cxn modelId="{B720A8E1-CBE1-4A63-BE8D-75372F28DC7B}" type="presParOf" srcId="{F492504A-91EF-455A-B71D-0AF5B786408D}" destId="{24588616-5213-43CB-A4CA-35B6E181AB68}" srcOrd="4" destOrd="0" presId="urn:microsoft.com/office/officeart/2005/8/layout/chevron2"/>
    <dgm:cxn modelId="{153EDC40-09FC-411D-A528-A3F3A51864BA}" type="presParOf" srcId="{24588616-5213-43CB-A4CA-35B6E181AB68}" destId="{4E8D0D20-38C6-48BC-8DE1-97E7C19920C8}" srcOrd="0" destOrd="0" presId="urn:microsoft.com/office/officeart/2005/8/layout/chevron2"/>
    <dgm:cxn modelId="{2E3D7337-2994-46BB-B176-073D1BD3F7D4}" type="presParOf" srcId="{24588616-5213-43CB-A4CA-35B6E181AB68}" destId="{CB621FEC-AAF3-4ED7-9766-9232803C62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808887-389A-4EA9-813F-25C9088BB0C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2BABC9-CC9F-43CA-9678-E4F8AFEA5713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F2659CB0-139B-4F15-BCE6-094E8464D9EF}" type="parTrans" cxnId="{69522018-C137-4A88-B16A-C11E05A173D1}">
      <dgm:prSet/>
      <dgm:spPr/>
      <dgm:t>
        <a:bodyPr/>
        <a:lstStyle/>
        <a:p>
          <a:endParaRPr lang="ru-RU"/>
        </a:p>
      </dgm:t>
    </dgm:pt>
    <dgm:pt modelId="{20806C7D-4C8D-4358-A6BA-A072EF5DBFDD}" type="sibTrans" cxnId="{69522018-C137-4A88-B16A-C11E05A173D1}">
      <dgm:prSet/>
      <dgm:spPr/>
      <dgm:t>
        <a:bodyPr/>
        <a:lstStyle/>
        <a:p>
          <a:endParaRPr lang="ru-RU"/>
        </a:p>
      </dgm:t>
    </dgm:pt>
    <dgm:pt modelId="{7B43DBB5-A30C-400C-8574-F72976ABD839}">
      <dgm:prSet phldrT="[Текст]"/>
      <dgm:spPr>
        <a:blipFill rotWithShape="0">
          <a:blip xmlns:r="http://schemas.openxmlformats.org/officeDocument/2006/relationships" r:embed="rId2"/>
          <a:srcRect/>
          <a:stretch>
            <a:fillRect t="-7000" b="-7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0053B3DE-7014-469D-89D5-BE8D1E9C058D}" type="parTrans" cxnId="{E883F4BB-C83B-4DDB-8B07-C1D6FF02FF09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19EF7004-9F86-4D55-BF29-B520950AD585}" type="sibTrans" cxnId="{E883F4BB-C83B-4DDB-8B07-C1D6FF02FF09}">
      <dgm:prSet/>
      <dgm:spPr/>
      <dgm:t>
        <a:bodyPr/>
        <a:lstStyle/>
        <a:p>
          <a:endParaRPr lang="ru-RU"/>
        </a:p>
      </dgm:t>
    </dgm:pt>
    <dgm:pt modelId="{7BE798C0-2BF8-4FE2-97CD-21F3F78F89CF}">
      <dgm:prSet phldrT="[Текст]"/>
      <dgm:spPr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ECE346D0-6B87-4BD1-AB3C-5FE143ACF701}" type="parTrans" cxnId="{02EF3A47-8D40-415F-8B67-E1EAE448E4F3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1D8E26DC-F350-4128-94F5-4DBD8E908804}" type="sibTrans" cxnId="{02EF3A47-8D40-415F-8B67-E1EAE448E4F3}">
      <dgm:prSet/>
      <dgm:spPr/>
      <dgm:t>
        <a:bodyPr/>
        <a:lstStyle/>
        <a:p>
          <a:endParaRPr lang="ru-RU"/>
        </a:p>
      </dgm:t>
    </dgm:pt>
    <dgm:pt modelId="{D3C1D9D3-28FE-4B6B-98E0-A535DACD605C}">
      <dgm:prSet phldrT="[Текст]"/>
      <dgm:spPr>
        <a:blipFill rotWithShape="0">
          <a:blip xmlns:r="http://schemas.openxmlformats.org/officeDocument/2006/relationships" r:embed="rId4"/>
          <a:srcRect/>
          <a:stretch>
            <a:fillRect l="-24000" r="-24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522FC1CF-5762-43BB-9C30-C976C5DB246E}" type="sibTrans" cxnId="{BAE5680B-4B31-4C48-BEFE-17A22E57A4DB}">
      <dgm:prSet/>
      <dgm:spPr/>
      <dgm:t>
        <a:bodyPr/>
        <a:lstStyle/>
        <a:p>
          <a:endParaRPr lang="ru-RU"/>
        </a:p>
      </dgm:t>
    </dgm:pt>
    <dgm:pt modelId="{6B82115D-1E60-4399-97EF-230BE07E774A}" type="parTrans" cxnId="{BAE5680B-4B31-4C48-BEFE-17A22E57A4DB}">
      <dgm:prSet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E3448CC-B080-4338-8962-0C279470E899}" type="pres">
      <dgm:prSet presAssocID="{48808887-389A-4EA9-813F-25C9088BB0C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C8DD18-31E3-40D5-84C6-2F15C071398D}" type="pres">
      <dgm:prSet presAssocID="{872BABC9-CC9F-43CA-9678-E4F8AFEA5713}" presName="centerShape" presStyleLbl="node0" presStyleIdx="0" presStyleCnt="1" custLinFactNeighborX="2131" custLinFactNeighborY="-14750"/>
      <dgm:spPr/>
    </dgm:pt>
    <dgm:pt modelId="{71E57C5E-17A8-45A0-B579-7C0DB4D905C6}" type="pres">
      <dgm:prSet presAssocID="{6B82115D-1E60-4399-97EF-230BE07E774A}" presName="parTrans" presStyleLbl="bgSibTrans2D1" presStyleIdx="0" presStyleCnt="3" custAng="11014648" custScaleX="38793" custLinFactNeighborX="30953" custLinFactNeighborY="1510"/>
      <dgm:spPr/>
    </dgm:pt>
    <dgm:pt modelId="{6FFF9B8D-8A7C-46AA-ABC9-E3D15720BDF5}" type="pres">
      <dgm:prSet presAssocID="{D3C1D9D3-28FE-4B6B-98E0-A535DACD605C}" presName="node" presStyleLbl="node1" presStyleIdx="0" presStyleCnt="3" custScaleY="67939" custRadScaleRad="107271" custRadScaleInc="-38051">
        <dgm:presLayoutVars>
          <dgm:bulletEnabled val="1"/>
        </dgm:presLayoutVars>
      </dgm:prSet>
      <dgm:spPr/>
    </dgm:pt>
    <dgm:pt modelId="{C33DC228-7756-4811-BB0F-A18F940111A0}" type="pres">
      <dgm:prSet presAssocID="{0053B3DE-7014-469D-89D5-BE8D1E9C058D}" presName="parTrans" presStyleLbl="bgSibTrans2D1" presStyleIdx="1" presStyleCnt="3" custAng="1788508" custFlipHor="1" custScaleX="45841" custLinFactNeighborX="-30939" custLinFactNeighborY="4528"/>
      <dgm:spPr/>
    </dgm:pt>
    <dgm:pt modelId="{9AF55958-2CC7-47EB-8902-90749FE9BC2C}" type="pres">
      <dgm:prSet presAssocID="{7B43DBB5-A30C-400C-8574-F72976ABD839}" presName="node" presStyleLbl="node1" presStyleIdx="1" presStyleCnt="3" custScaleX="88759" custScaleY="78003" custRadScaleRad="123458" custRadScaleInc="104121">
        <dgm:presLayoutVars>
          <dgm:bulletEnabled val="1"/>
        </dgm:presLayoutVars>
      </dgm:prSet>
      <dgm:spPr/>
    </dgm:pt>
    <dgm:pt modelId="{BB3A6C90-4717-470C-8A9F-300EE4E3586F}" type="pres">
      <dgm:prSet presAssocID="{ECE346D0-6B87-4BD1-AB3C-5FE143ACF701}" presName="parTrans" presStyleLbl="bgSibTrans2D1" presStyleIdx="2" presStyleCnt="3" custAng="11277169" custScaleX="51359" custLinFactNeighborX="-29804" custLinFactNeighborY="15096"/>
      <dgm:spPr/>
    </dgm:pt>
    <dgm:pt modelId="{974C40BA-BF17-442E-8DCE-8CCE64C4A1B5}" type="pres">
      <dgm:prSet presAssocID="{7BE798C0-2BF8-4FE2-97CD-21F3F78F89CF}" presName="node" presStyleLbl="node1" presStyleIdx="2" presStyleCnt="3" custScaleY="69406" custRadScaleRad="114109" custRadScaleInc="73210">
        <dgm:presLayoutVars>
          <dgm:bulletEnabled val="1"/>
        </dgm:presLayoutVars>
      </dgm:prSet>
      <dgm:spPr/>
    </dgm:pt>
  </dgm:ptLst>
  <dgm:cxnLst>
    <dgm:cxn modelId="{BAE5680B-4B31-4C48-BEFE-17A22E57A4DB}" srcId="{872BABC9-CC9F-43CA-9678-E4F8AFEA5713}" destId="{D3C1D9D3-28FE-4B6B-98E0-A535DACD605C}" srcOrd="0" destOrd="0" parTransId="{6B82115D-1E60-4399-97EF-230BE07E774A}" sibTransId="{522FC1CF-5762-43BB-9C30-C976C5DB246E}"/>
    <dgm:cxn modelId="{69522018-C137-4A88-B16A-C11E05A173D1}" srcId="{48808887-389A-4EA9-813F-25C9088BB0C9}" destId="{872BABC9-CC9F-43CA-9678-E4F8AFEA5713}" srcOrd="0" destOrd="0" parTransId="{F2659CB0-139B-4F15-BCE6-094E8464D9EF}" sibTransId="{20806C7D-4C8D-4358-A6BA-A072EF5DBFDD}"/>
    <dgm:cxn modelId="{F0F71233-1162-4680-BB59-630F0C59D7DC}" type="presOf" srcId="{48808887-389A-4EA9-813F-25C9088BB0C9}" destId="{3E3448CC-B080-4338-8962-0C279470E899}" srcOrd="0" destOrd="0" presId="urn:microsoft.com/office/officeart/2005/8/layout/radial4"/>
    <dgm:cxn modelId="{02EF3A47-8D40-415F-8B67-E1EAE448E4F3}" srcId="{872BABC9-CC9F-43CA-9678-E4F8AFEA5713}" destId="{7BE798C0-2BF8-4FE2-97CD-21F3F78F89CF}" srcOrd="2" destOrd="0" parTransId="{ECE346D0-6B87-4BD1-AB3C-5FE143ACF701}" sibTransId="{1D8E26DC-F350-4128-94F5-4DBD8E908804}"/>
    <dgm:cxn modelId="{CD490772-15D3-4D88-9C0D-29B7B37CCE74}" type="presOf" srcId="{872BABC9-CC9F-43CA-9678-E4F8AFEA5713}" destId="{24C8DD18-31E3-40D5-84C6-2F15C071398D}" srcOrd="0" destOrd="0" presId="urn:microsoft.com/office/officeart/2005/8/layout/radial4"/>
    <dgm:cxn modelId="{1F87FE52-F313-4FD9-B87E-855BE01CA8CF}" type="presOf" srcId="{D3C1D9D3-28FE-4B6B-98E0-A535DACD605C}" destId="{6FFF9B8D-8A7C-46AA-ABC9-E3D15720BDF5}" srcOrd="0" destOrd="0" presId="urn:microsoft.com/office/officeart/2005/8/layout/radial4"/>
    <dgm:cxn modelId="{84E06B7B-28EC-449C-93C7-835FD7365111}" type="presOf" srcId="{0053B3DE-7014-469D-89D5-BE8D1E9C058D}" destId="{C33DC228-7756-4811-BB0F-A18F940111A0}" srcOrd="0" destOrd="0" presId="urn:microsoft.com/office/officeart/2005/8/layout/radial4"/>
    <dgm:cxn modelId="{06B7FB8F-F4A4-47B1-9D2D-8870170ACB89}" type="presOf" srcId="{7B43DBB5-A30C-400C-8574-F72976ABD839}" destId="{9AF55958-2CC7-47EB-8902-90749FE9BC2C}" srcOrd="0" destOrd="0" presId="urn:microsoft.com/office/officeart/2005/8/layout/radial4"/>
    <dgm:cxn modelId="{9BA724A0-D9FF-48F8-90FD-4E7B4BE40404}" type="presOf" srcId="{ECE346D0-6B87-4BD1-AB3C-5FE143ACF701}" destId="{BB3A6C90-4717-470C-8A9F-300EE4E3586F}" srcOrd="0" destOrd="0" presId="urn:microsoft.com/office/officeart/2005/8/layout/radial4"/>
    <dgm:cxn modelId="{E883F4BB-C83B-4DDB-8B07-C1D6FF02FF09}" srcId="{872BABC9-CC9F-43CA-9678-E4F8AFEA5713}" destId="{7B43DBB5-A30C-400C-8574-F72976ABD839}" srcOrd="1" destOrd="0" parTransId="{0053B3DE-7014-469D-89D5-BE8D1E9C058D}" sibTransId="{19EF7004-9F86-4D55-BF29-B520950AD585}"/>
    <dgm:cxn modelId="{AAAAC7C7-9827-4FB3-AFEA-B6E4BDC88FB2}" type="presOf" srcId="{6B82115D-1E60-4399-97EF-230BE07E774A}" destId="{71E57C5E-17A8-45A0-B579-7C0DB4D905C6}" srcOrd="0" destOrd="0" presId="urn:microsoft.com/office/officeart/2005/8/layout/radial4"/>
    <dgm:cxn modelId="{93E4B2EB-5EA6-4E04-8873-C06F08F428EE}" type="presOf" srcId="{7BE798C0-2BF8-4FE2-97CD-21F3F78F89CF}" destId="{974C40BA-BF17-442E-8DCE-8CCE64C4A1B5}" srcOrd="0" destOrd="0" presId="urn:microsoft.com/office/officeart/2005/8/layout/radial4"/>
    <dgm:cxn modelId="{05526DA5-A96F-44CF-BBD8-18FE7707A5A4}" type="presParOf" srcId="{3E3448CC-B080-4338-8962-0C279470E899}" destId="{24C8DD18-31E3-40D5-84C6-2F15C071398D}" srcOrd="0" destOrd="0" presId="urn:microsoft.com/office/officeart/2005/8/layout/radial4"/>
    <dgm:cxn modelId="{E57F74A0-D4A5-4815-9901-8B0607A7C260}" type="presParOf" srcId="{3E3448CC-B080-4338-8962-0C279470E899}" destId="{71E57C5E-17A8-45A0-B579-7C0DB4D905C6}" srcOrd="1" destOrd="0" presId="urn:microsoft.com/office/officeart/2005/8/layout/radial4"/>
    <dgm:cxn modelId="{A04CF73C-9F48-4687-8A3A-D185FF461E13}" type="presParOf" srcId="{3E3448CC-B080-4338-8962-0C279470E899}" destId="{6FFF9B8D-8A7C-46AA-ABC9-E3D15720BDF5}" srcOrd="2" destOrd="0" presId="urn:microsoft.com/office/officeart/2005/8/layout/radial4"/>
    <dgm:cxn modelId="{10B245FF-F299-48D2-A365-7F9620585B39}" type="presParOf" srcId="{3E3448CC-B080-4338-8962-0C279470E899}" destId="{C33DC228-7756-4811-BB0F-A18F940111A0}" srcOrd="3" destOrd="0" presId="urn:microsoft.com/office/officeart/2005/8/layout/radial4"/>
    <dgm:cxn modelId="{981E5A75-7826-4DAD-A103-48A7723EB4FA}" type="presParOf" srcId="{3E3448CC-B080-4338-8962-0C279470E899}" destId="{9AF55958-2CC7-47EB-8902-90749FE9BC2C}" srcOrd="4" destOrd="0" presId="urn:microsoft.com/office/officeart/2005/8/layout/radial4"/>
    <dgm:cxn modelId="{424ABBC8-7707-4D50-93C7-64994EEC7481}" type="presParOf" srcId="{3E3448CC-B080-4338-8962-0C279470E899}" destId="{BB3A6C90-4717-470C-8A9F-300EE4E3586F}" srcOrd="5" destOrd="0" presId="urn:microsoft.com/office/officeart/2005/8/layout/radial4"/>
    <dgm:cxn modelId="{A96D8B0F-DC40-4CFC-A3A7-C3FCB1AA27EA}" type="presParOf" srcId="{3E3448CC-B080-4338-8962-0C279470E899}" destId="{974C40BA-BF17-442E-8DCE-8CCE64C4A1B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CDBC21-9A80-43AD-A9FE-9EF1B8054D08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F64A114-6880-482F-BAF3-3990B7C91080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2000" dirty="0" err="1"/>
            <a:t>Коронарография</a:t>
          </a:r>
          <a:endParaRPr lang="ru-RU" sz="2000" dirty="0"/>
        </a:p>
        <a:p>
          <a:pPr rtl="0"/>
          <a:r>
            <a:rPr lang="ru-RU" sz="2000" dirty="0"/>
            <a:t>В год-1616</a:t>
          </a:r>
        </a:p>
        <a:p>
          <a:pPr rtl="0"/>
          <a:r>
            <a:rPr lang="ru-RU" sz="2000" dirty="0"/>
            <a:t>Сутки-6</a:t>
          </a:r>
        </a:p>
      </dgm:t>
    </dgm:pt>
    <dgm:pt modelId="{D9C831E1-AED1-4384-8831-9C879C179242}" type="parTrans" cxnId="{2A559256-00D7-4724-ADDA-79BFD46024D4}">
      <dgm:prSet/>
      <dgm:spPr/>
      <dgm:t>
        <a:bodyPr/>
        <a:lstStyle/>
        <a:p>
          <a:endParaRPr lang="ru-RU"/>
        </a:p>
      </dgm:t>
    </dgm:pt>
    <dgm:pt modelId="{BE6066A5-7896-4EA7-878B-77A029AD965B}" type="sibTrans" cxnId="{2A559256-00D7-4724-ADDA-79BFD46024D4}">
      <dgm:prSet/>
      <dgm:spPr/>
      <dgm:t>
        <a:bodyPr/>
        <a:lstStyle/>
        <a:p>
          <a:endParaRPr lang="ru-RU"/>
        </a:p>
      </dgm:t>
    </dgm:pt>
    <dgm:pt modelId="{C5640B03-DD32-47F2-8B0C-E22BA1CA0CC1}" type="pres">
      <dgm:prSet presAssocID="{FBCDBC21-9A80-43AD-A9FE-9EF1B8054D08}" presName="linear" presStyleCnt="0">
        <dgm:presLayoutVars>
          <dgm:animLvl val="lvl"/>
          <dgm:resizeHandles val="exact"/>
        </dgm:presLayoutVars>
      </dgm:prSet>
      <dgm:spPr/>
    </dgm:pt>
    <dgm:pt modelId="{C19AE7F7-634C-40D2-AD1C-FC47FFCC21D7}" type="pres">
      <dgm:prSet presAssocID="{3F64A114-6880-482F-BAF3-3990B7C91080}" presName="parentText" presStyleLbl="node1" presStyleIdx="0" presStyleCnt="1" custScaleY="228172" custLinFactNeighborY="-12290">
        <dgm:presLayoutVars>
          <dgm:chMax val="0"/>
          <dgm:bulletEnabled val="1"/>
        </dgm:presLayoutVars>
      </dgm:prSet>
      <dgm:spPr/>
    </dgm:pt>
  </dgm:ptLst>
  <dgm:cxnLst>
    <dgm:cxn modelId="{2A559256-00D7-4724-ADDA-79BFD46024D4}" srcId="{FBCDBC21-9A80-43AD-A9FE-9EF1B8054D08}" destId="{3F64A114-6880-482F-BAF3-3990B7C91080}" srcOrd="0" destOrd="0" parTransId="{D9C831E1-AED1-4384-8831-9C879C179242}" sibTransId="{BE6066A5-7896-4EA7-878B-77A029AD965B}"/>
    <dgm:cxn modelId="{4581658F-7CFA-40A0-93FD-E7E10A878763}" type="presOf" srcId="{FBCDBC21-9A80-43AD-A9FE-9EF1B8054D08}" destId="{C5640B03-DD32-47F2-8B0C-E22BA1CA0CC1}" srcOrd="0" destOrd="0" presId="urn:microsoft.com/office/officeart/2005/8/layout/vList2"/>
    <dgm:cxn modelId="{EF15E4B7-4723-4640-B3CB-AA00F1D8C6C8}" type="presOf" srcId="{3F64A114-6880-482F-BAF3-3990B7C91080}" destId="{C19AE7F7-634C-40D2-AD1C-FC47FFCC21D7}" srcOrd="0" destOrd="0" presId="urn:microsoft.com/office/officeart/2005/8/layout/vList2"/>
    <dgm:cxn modelId="{4B6C3CF2-6338-4A62-967B-84444F588C78}" type="presParOf" srcId="{C5640B03-DD32-47F2-8B0C-E22BA1CA0CC1}" destId="{C19AE7F7-634C-40D2-AD1C-FC47FFCC21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CDBC21-9A80-43AD-A9FE-9EF1B8054D08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F64A114-6880-482F-BAF3-3990B7C91080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 anchor="ctr"/>
        <a:lstStyle/>
        <a:p>
          <a:pPr rtl="0"/>
          <a:r>
            <a:rPr lang="ru-RU" sz="1800" dirty="0"/>
            <a:t>               ЭКГ</a:t>
          </a:r>
        </a:p>
        <a:p>
          <a:pPr rtl="0"/>
          <a:r>
            <a:rPr lang="ru-RU" sz="1800" dirty="0"/>
            <a:t> В год-6500</a:t>
          </a:r>
        </a:p>
        <a:p>
          <a:pPr rtl="0"/>
          <a:r>
            <a:rPr lang="ru-RU" sz="1800" dirty="0"/>
            <a:t>В сутки-295</a:t>
          </a:r>
        </a:p>
        <a:p>
          <a:pPr rtl="0"/>
          <a:endParaRPr lang="ru-RU" sz="1800" dirty="0"/>
        </a:p>
      </dgm:t>
    </dgm:pt>
    <dgm:pt modelId="{BE6066A5-7896-4EA7-878B-77A029AD965B}" type="sibTrans" cxnId="{2A559256-00D7-4724-ADDA-79BFD46024D4}">
      <dgm:prSet/>
      <dgm:spPr/>
      <dgm:t>
        <a:bodyPr/>
        <a:lstStyle/>
        <a:p>
          <a:endParaRPr lang="ru-RU"/>
        </a:p>
      </dgm:t>
    </dgm:pt>
    <dgm:pt modelId="{D9C831E1-AED1-4384-8831-9C879C179242}" type="parTrans" cxnId="{2A559256-00D7-4724-ADDA-79BFD46024D4}">
      <dgm:prSet/>
      <dgm:spPr/>
      <dgm:t>
        <a:bodyPr/>
        <a:lstStyle/>
        <a:p>
          <a:endParaRPr lang="ru-RU"/>
        </a:p>
      </dgm:t>
    </dgm:pt>
    <dgm:pt modelId="{C5640B03-DD32-47F2-8B0C-E22BA1CA0CC1}" type="pres">
      <dgm:prSet presAssocID="{FBCDBC21-9A80-43AD-A9FE-9EF1B8054D08}" presName="linear" presStyleCnt="0">
        <dgm:presLayoutVars>
          <dgm:animLvl val="lvl"/>
          <dgm:resizeHandles val="exact"/>
        </dgm:presLayoutVars>
      </dgm:prSet>
      <dgm:spPr/>
    </dgm:pt>
    <dgm:pt modelId="{C19AE7F7-634C-40D2-AD1C-FC47FFCC21D7}" type="pres">
      <dgm:prSet presAssocID="{3F64A114-6880-482F-BAF3-3990B7C91080}" presName="parentText" presStyleLbl="node1" presStyleIdx="0" presStyleCnt="1" custScaleY="247280" custLinFactNeighborY="-88521">
        <dgm:presLayoutVars>
          <dgm:chMax val="0"/>
          <dgm:bulletEnabled val="1"/>
        </dgm:presLayoutVars>
      </dgm:prSet>
      <dgm:spPr/>
    </dgm:pt>
  </dgm:ptLst>
  <dgm:cxnLst>
    <dgm:cxn modelId="{2A559256-00D7-4724-ADDA-79BFD46024D4}" srcId="{FBCDBC21-9A80-43AD-A9FE-9EF1B8054D08}" destId="{3F64A114-6880-482F-BAF3-3990B7C91080}" srcOrd="0" destOrd="0" parTransId="{D9C831E1-AED1-4384-8831-9C879C179242}" sibTransId="{BE6066A5-7896-4EA7-878B-77A029AD965B}"/>
    <dgm:cxn modelId="{414AD390-DA1A-4A2F-AF11-593EB18684AB}" type="presOf" srcId="{3F64A114-6880-482F-BAF3-3990B7C91080}" destId="{C19AE7F7-634C-40D2-AD1C-FC47FFCC21D7}" srcOrd="0" destOrd="0" presId="urn:microsoft.com/office/officeart/2005/8/layout/vList2"/>
    <dgm:cxn modelId="{53CF47BA-5559-42AC-9D75-C6357E3C1905}" type="presOf" srcId="{FBCDBC21-9A80-43AD-A9FE-9EF1B8054D08}" destId="{C5640B03-DD32-47F2-8B0C-E22BA1CA0CC1}" srcOrd="0" destOrd="0" presId="urn:microsoft.com/office/officeart/2005/8/layout/vList2"/>
    <dgm:cxn modelId="{693A2BE0-1C7C-439A-8D8C-22750E39D071}" type="presParOf" srcId="{C5640B03-DD32-47F2-8B0C-E22BA1CA0CC1}" destId="{C19AE7F7-634C-40D2-AD1C-FC47FFCC21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CDBC21-9A80-43AD-A9FE-9EF1B8054D08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F64A114-6880-482F-BAF3-3990B7C91080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 anchor="t"/>
        <a:lstStyle/>
        <a:p>
          <a:pPr rtl="0"/>
          <a:r>
            <a:rPr lang="ru-RU" sz="1400" dirty="0"/>
            <a:t>Забор Биоматериала</a:t>
          </a:r>
        </a:p>
        <a:p>
          <a:pPr rtl="0"/>
          <a:r>
            <a:rPr lang="ru-RU" sz="1400" dirty="0"/>
            <a:t>В сутки - 195</a:t>
          </a:r>
        </a:p>
        <a:p>
          <a:pPr rtl="0"/>
          <a:r>
            <a:rPr lang="ru-RU" sz="1400" dirty="0"/>
            <a:t>В год -58000  </a:t>
          </a:r>
          <a:r>
            <a:rPr lang="ru-RU" sz="1800" dirty="0"/>
            <a:t>                                              </a:t>
          </a:r>
        </a:p>
        <a:p>
          <a:pPr rtl="0"/>
          <a:endParaRPr lang="ru-RU" sz="1800" dirty="0"/>
        </a:p>
        <a:p>
          <a:pPr rtl="0"/>
          <a:endParaRPr lang="ru-RU" sz="1800" dirty="0"/>
        </a:p>
      </dgm:t>
    </dgm:pt>
    <dgm:pt modelId="{BE6066A5-7896-4EA7-878B-77A029AD965B}" type="sibTrans" cxnId="{2A559256-00D7-4724-ADDA-79BFD46024D4}">
      <dgm:prSet/>
      <dgm:spPr/>
      <dgm:t>
        <a:bodyPr/>
        <a:lstStyle/>
        <a:p>
          <a:endParaRPr lang="ru-RU" sz="1800"/>
        </a:p>
      </dgm:t>
    </dgm:pt>
    <dgm:pt modelId="{D9C831E1-AED1-4384-8831-9C879C179242}" type="parTrans" cxnId="{2A559256-00D7-4724-ADDA-79BFD46024D4}">
      <dgm:prSet/>
      <dgm:spPr/>
      <dgm:t>
        <a:bodyPr/>
        <a:lstStyle/>
        <a:p>
          <a:endParaRPr lang="ru-RU" sz="1800"/>
        </a:p>
      </dgm:t>
    </dgm:pt>
    <dgm:pt modelId="{C5640B03-DD32-47F2-8B0C-E22BA1CA0CC1}" type="pres">
      <dgm:prSet presAssocID="{FBCDBC21-9A80-43AD-A9FE-9EF1B8054D08}" presName="linear" presStyleCnt="0">
        <dgm:presLayoutVars>
          <dgm:animLvl val="lvl"/>
          <dgm:resizeHandles val="exact"/>
        </dgm:presLayoutVars>
      </dgm:prSet>
      <dgm:spPr/>
    </dgm:pt>
    <dgm:pt modelId="{C19AE7F7-634C-40D2-AD1C-FC47FFCC21D7}" type="pres">
      <dgm:prSet presAssocID="{3F64A114-6880-482F-BAF3-3990B7C91080}" presName="parentText" presStyleLbl="node1" presStyleIdx="0" presStyleCnt="1" custScaleY="173845" custLinFactNeighborX="-6061" custLinFactNeighborY="14416">
        <dgm:presLayoutVars>
          <dgm:chMax val="0"/>
          <dgm:bulletEnabled val="1"/>
        </dgm:presLayoutVars>
      </dgm:prSet>
      <dgm:spPr/>
    </dgm:pt>
  </dgm:ptLst>
  <dgm:cxnLst>
    <dgm:cxn modelId="{2A559256-00D7-4724-ADDA-79BFD46024D4}" srcId="{FBCDBC21-9A80-43AD-A9FE-9EF1B8054D08}" destId="{3F64A114-6880-482F-BAF3-3990B7C91080}" srcOrd="0" destOrd="0" parTransId="{D9C831E1-AED1-4384-8831-9C879C179242}" sibTransId="{BE6066A5-7896-4EA7-878B-77A029AD965B}"/>
    <dgm:cxn modelId="{ADE43880-C76C-4D0B-BAF6-C0F8E0372960}" type="presOf" srcId="{3F64A114-6880-482F-BAF3-3990B7C91080}" destId="{C19AE7F7-634C-40D2-AD1C-FC47FFCC21D7}" srcOrd="0" destOrd="0" presId="urn:microsoft.com/office/officeart/2005/8/layout/vList2"/>
    <dgm:cxn modelId="{73CD3DDB-865A-41D4-92B4-E9CFF5ADAF89}" type="presOf" srcId="{FBCDBC21-9A80-43AD-A9FE-9EF1B8054D08}" destId="{C5640B03-DD32-47F2-8B0C-E22BA1CA0CC1}" srcOrd="0" destOrd="0" presId="urn:microsoft.com/office/officeart/2005/8/layout/vList2"/>
    <dgm:cxn modelId="{FC360CEE-F268-4718-A9E0-A1F1501171E2}" type="presParOf" srcId="{C5640B03-DD32-47F2-8B0C-E22BA1CA0CC1}" destId="{C19AE7F7-634C-40D2-AD1C-FC47FFCC21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DA4614-BA41-4432-BD25-0F759BFA37C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74A8F20F-9B09-4E06-A163-BDF9BF4C8AB6}">
      <dgm:prSet phldrT="[Текст]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kumimoji="0" lang="ru-RU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Болевой</a:t>
          </a:r>
          <a:r>
            <a:rPr kumimoji="0" lang="ru-RU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 синдром при ИБС</a:t>
          </a:r>
          <a:endParaRPr lang="ru-RU" dirty="0"/>
        </a:p>
      </dgm:t>
    </dgm:pt>
    <dgm:pt modelId="{4E4B3F98-C291-424D-BB43-DBFCDEA6C70E}" type="parTrans" cxnId="{B452C863-EF3A-488A-80D2-D06E4247393B}">
      <dgm:prSet/>
      <dgm:spPr/>
      <dgm:t>
        <a:bodyPr/>
        <a:lstStyle/>
        <a:p>
          <a:endParaRPr lang="ru-RU"/>
        </a:p>
      </dgm:t>
    </dgm:pt>
    <dgm:pt modelId="{5742837E-F199-4F4B-95C9-94BC6BF23A9C}" type="sibTrans" cxnId="{B452C863-EF3A-488A-80D2-D06E4247393B}">
      <dgm:prSet/>
      <dgm:spPr/>
      <dgm:t>
        <a:bodyPr/>
        <a:lstStyle/>
        <a:p>
          <a:endParaRPr lang="ru-RU"/>
        </a:p>
      </dgm:t>
    </dgm:pt>
    <dgm:pt modelId="{298FA521-E494-4FAC-875A-D477DCA61BD5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Нарушения ритма</a:t>
          </a:r>
        </a:p>
      </dgm:t>
    </dgm:pt>
    <dgm:pt modelId="{F9FC6092-C81F-4AE9-9A41-F662B04D353C}" type="parTrans" cxnId="{B487FF9F-6C75-45E3-B3EC-9B10AA42621D}">
      <dgm:prSet/>
      <dgm:spPr/>
      <dgm:t>
        <a:bodyPr/>
        <a:lstStyle/>
        <a:p>
          <a:endParaRPr lang="ru-RU"/>
        </a:p>
      </dgm:t>
    </dgm:pt>
    <dgm:pt modelId="{5BE1C912-58D2-4EFA-874E-D3E9AFFCC192}" type="sibTrans" cxnId="{B487FF9F-6C75-45E3-B3EC-9B10AA42621D}">
      <dgm:prSet/>
      <dgm:spPr/>
      <dgm:t>
        <a:bodyPr/>
        <a:lstStyle/>
        <a:p>
          <a:endParaRPr lang="ru-RU"/>
        </a:p>
      </dgm:t>
    </dgm:pt>
    <dgm:pt modelId="{E20A5CE8-AAA1-4224-83A4-92EDE9C69DE6}">
      <dgm:prSet phldrT="[Текст]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Остановка сердечной деятельности</a:t>
          </a:r>
        </a:p>
      </dgm:t>
    </dgm:pt>
    <dgm:pt modelId="{09AF477D-AB4A-49A0-9600-C1570FB6E5C2}" type="parTrans" cxnId="{746A446B-0FB5-4D9A-ABD4-79C4CFACFA10}">
      <dgm:prSet/>
      <dgm:spPr/>
      <dgm:t>
        <a:bodyPr/>
        <a:lstStyle/>
        <a:p>
          <a:endParaRPr lang="ru-RU"/>
        </a:p>
      </dgm:t>
    </dgm:pt>
    <dgm:pt modelId="{25388089-1031-4CD8-BF85-CE66BD43C245}" type="sibTrans" cxnId="{746A446B-0FB5-4D9A-ABD4-79C4CFACFA10}">
      <dgm:prSet/>
      <dgm:spPr/>
      <dgm:t>
        <a:bodyPr/>
        <a:lstStyle/>
        <a:p>
          <a:endParaRPr lang="ru-RU"/>
        </a:p>
      </dgm:t>
    </dgm:pt>
    <dgm:pt modelId="{50CCA0B8-1DC1-4E6A-846F-ACA3D311C35F}">
      <dgm:prSet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aseline="0" dirty="0">
              <a:solidFill>
                <a:schemeClr val="tx1"/>
              </a:solidFill>
              <a:latin typeface="+mj-lt"/>
              <a:ea typeface="+mj-ea"/>
              <a:cs typeface="+mj-cs"/>
            </a:rPr>
            <a:t>Гипертонический</a:t>
          </a:r>
          <a:r>
            <a:rPr lang="ru-RU" dirty="0">
              <a:solidFill>
                <a:schemeClr val="tx1"/>
              </a:solidFill>
              <a:latin typeface="+mj-lt"/>
              <a:ea typeface="+mj-ea"/>
              <a:cs typeface="+mj-cs"/>
            </a:rPr>
            <a:t> криз</a:t>
          </a:r>
        </a:p>
      </dgm:t>
    </dgm:pt>
    <dgm:pt modelId="{91BB6E9D-DB43-4F46-990A-7CB7F5C214D8}" type="parTrans" cxnId="{6A36DA7F-FDA2-4282-A298-C9641CB31D62}">
      <dgm:prSet/>
      <dgm:spPr/>
      <dgm:t>
        <a:bodyPr/>
        <a:lstStyle/>
        <a:p>
          <a:endParaRPr lang="ru-RU"/>
        </a:p>
      </dgm:t>
    </dgm:pt>
    <dgm:pt modelId="{DBF6318C-9B41-4DD6-B9F6-028AF45407F8}" type="sibTrans" cxnId="{6A36DA7F-FDA2-4282-A298-C9641CB31D62}">
      <dgm:prSet/>
      <dgm:spPr/>
      <dgm:t>
        <a:bodyPr/>
        <a:lstStyle/>
        <a:p>
          <a:endParaRPr lang="ru-RU"/>
        </a:p>
      </dgm:t>
    </dgm:pt>
    <dgm:pt modelId="{BF7AF488-3227-42EC-B29D-F7FDAC4BE913}" type="pres">
      <dgm:prSet presAssocID="{94DA4614-BA41-4432-BD25-0F759BFA37C1}" presName="linearFlow" presStyleCnt="0">
        <dgm:presLayoutVars>
          <dgm:dir/>
          <dgm:resizeHandles val="exact"/>
        </dgm:presLayoutVars>
      </dgm:prSet>
      <dgm:spPr/>
    </dgm:pt>
    <dgm:pt modelId="{18586F25-5744-4639-BD03-80EF6B292D24}" type="pres">
      <dgm:prSet presAssocID="{74A8F20F-9B09-4E06-A163-BDF9BF4C8AB6}" presName="composite" presStyleCnt="0"/>
      <dgm:spPr/>
    </dgm:pt>
    <dgm:pt modelId="{3D428479-93D0-4BBC-AEAD-521530FC65F8}" type="pres">
      <dgm:prSet presAssocID="{74A8F20F-9B09-4E06-A163-BDF9BF4C8AB6}" presName="imgShp" presStyleLbl="fgImgPlace1" presStyleIdx="0" presStyleCnt="4" custScaleX="178364" custScaleY="100245" custLinFactNeighborX="-7014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</dgm:spPr>
    </dgm:pt>
    <dgm:pt modelId="{63B057A6-77F7-4827-93BA-1E4270F22474}" type="pres">
      <dgm:prSet presAssocID="{74A8F20F-9B09-4E06-A163-BDF9BF4C8AB6}" presName="txShp" presStyleLbl="node1" presStyleIdx="0" presStyleCnt="4" custScaleX="96527" custScaleY="99855" custLinFactNeighborX="6454" custLinFactNeighborY="801">
        <dgm:presLayoutVars>
          <dgm:bulletEnabled val="1"/>
        </dgm:presLayoutVars>
      </dgm:prSet>
      <dgm:spPr/>
    </dgm:pt>
    <dgm:pt modelId="{05C2D3C7-53F8-41FF-ACDF-8EB17DE82E1E}" type="pres">
      <dgm:prSet presAssocID="{5742837E-F199-4F4B-95C9-94BC6BF23A9C}" presName="spacing" presStyleCnt="0"/>
      <dgm:spPr/>
    </dgm:pt>
    <dgm:pt modelId="{38CDA713-ADA7-4FF6-9418-FDB52797FB19}" type="pres">
      <dgm:prSet presAssocID="{298FA521-E494-4FAC-875A-D477DCA61BD5}" presName="composite" presStyleCnt="0"/>
      <dgm:spPr/>
    </dgm:pt>
    <dgm:pt modelId="{3C2EE676-BCD4-41FB-A774-90EEA143D1E5}" type="pres">
      <dgm:prSet presAssocID="{298FA521-E494-4FAC-875A-D477DCA61BD5}" presName="imgShp" presStyleLbl="fgImgPlace1" presStyleIdx="1" presStyleCnt="4" custScaleX="193513" custScaleY="100495" custLinFactNeighborX="-70597" custLinFactNeighborY="-5748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</dgm:spPr>
    </dgm:pt>
    <dgm:pt modelId="{BA491668-1E7B-4187-AECB-FEFA3FD65720}" type="pres">
      <dgm:prSet presAssocID="{298FA521-E494-4FAC-875A-D477DCA61BD5}" presName="txShp" presStyleLbl="node1" presStyleIdx="1" presStyleCnt="4" custScaleX="96304" custLinFactNeighborX="6598" custLinFactNeighborY="-5995">
        <dgm:presLayoutVars>
          <dgm:bulletEnabled val="1"/>
        </dgm:presLayoutVars>
      </dgm:prSet>
      <dgm:spPr/>
    </dgm:pt>
    <dgm:pt modelId="{56798341-4409-4C53-A472-09DC0ED502B0}" type="pres">
      <dgm:prSet presAssocID="{5BE1C912-58D2-4EFA-874E-D3E9AFFCC192}" presName="spacing" presStyleCnt="0"/>
      <dgm:spPr/>
    </dgm:pt>
    <dgm:pt modelId="{FBB2EE65-2FBA-40D0-8AB9-039CE003C1CC}" type="pres">
      <dgm:prSet presAssocID="{50CCA0B8-1DC1-4E6A-846F-ACA3D311C35F}" presName="composite" presStyleCnt="0"/>
      <dgm:spPr/>
    </dgm:pt>
    <dgm:pt modelId="{D6B026F3-E616-472D-9781-5B628F860B34}" type="pres">
      <dgm:prSet presAssocID="{50CCA0B8-1DC1-4E6A-846F-ACA3D311C35F}" presName="imgShp" presStyleLbl="fgImgPlace1" presStyleIdx="2" presStyleCnt="4" custScaleX="194437" custScaleY="88875" custLinFactNeighborX="-70366" custLinFactNeighborY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</dgm:spPr>
    </dgm:pt>
    <dgm:pt modelId="{26EE9EF5-29ED-4117-9C39-D0C9481E1992}" type="pres">
      <dgm:prSet presAssocID="{50CCA0B8-1DC1-4E6A-846F-ACA3D311C35F}" presName="txShp" presStyleLbl="node1" presStyleIdx="2" presStyleCnt="4" custScaleX="96703" custLinFactNeighborX="6863" custLinFactNeighborY="-6241">
        <dgm:presLayoutVars>
          <dgm:bulletEnabled val="1"/>
        </dgm:presLayoutVars>
      </dgm:prSet>
      <dgm:spPr/>
    </dgm:pt>
    <dgm:pt modelId="{A5C595B2-331C-4302-ACDD-5327C2A0A134}" type="pres">
      <dgm:prSet presAssocID="{DBF6318C-9B41-4DD6-B9F6-028AF45407F8}" presName="spacing" presStyleCnt="0"/>
      <dgm:spPr/>
    </dgm:pt>
    <dgm:pt modelId="{26C6B427-8A82-43CD-9633-422A5FC58B80}" type="pres">
      <dgm:prSet presAssocID="{E20A5CE8-AAA1-4224-83A4-92EDE9C69DE6}" presName="composite" presStyleCnt="0"/>
      <dgm:spPr/>
    </dgm:pt>
    <dgm:pt modelId="{491F535F-84A4-4BE8-ADF2-95CD981CF3AA}" type="pres">
      <dgm:prSet presAssocID="{E20A5CE8-AAA1-4224-83A4-92EDE9C69DE6}" presName="imgShp" presStyleLbl="fgImgPlace1" presStyleIdx="3" presStyleCnt="4" custScaleX="179989" custLinFactNeighborX="-61314" custLinFactNeighborY="3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</dgm:spPr>
    </dgm:pt>
    <dgm:pt modelId="{8B900F91-B977-409D-93E9-37CF6DCCBD20}" type="pres">
      <dgm:prSet presAssocID="{E20A5CE8-AAA1-4224-83A4-92EDE9C69DE6}" presName="txShp" presStyleLbl="node1" presStyleIdx="3" presStyleCnt="4" custScaleX="94426" custLinFactNeighborX="7423" custLinFactNeighborY="-18045">
        <dgm:presLayoutVars>
          <dgm:bulletEnabled val="1"/>
        </dgm:presLayoutVars>
      </dgm:prSet>
      <dgm:spPr/>
    </dgm:pt>
  </dgm:ptLst>
  <dgm:cxnLst>
    <dgm:cxn modelId="{403EBD14-0AA9-4F27-A816-A269661CCA63}" type="presOf" srcId="{50CCA0B8-1DC1-4E6A-846F-ACA3D311C35F}" destId="{26EE9EF5-29ED-4117-9C39-D0C9481E1992}" srcOrd="0" destOrd="0" presId="urn:microsoft.com/office/officeart/2005/8/layout/vList3#1"/>
    <dgm:cxn modelId="{37414338-C55B-4A4D-9080-33330323EEB5}" type="presOf" srcId="{94DA4614-BA41-4432-BD25-0F759BFA37C1}" destId="{BF7AF488-3227-42EC-B29D-F7FDAC4BE913}" srcOrd="0" destOrd="0" presId="urn:microsoft.com/office/officeart/2005/8/layout/vList3#1"/>
    <dgm:cxn modelId="{B452C863-EF3A-488A-80D2-D06E4247393B}" srcId="{94DA4614-BA41-4432-BD25-0F759BFA37C1}" destId="{74A8F20F-9B09-4E06-A163-BDF9BF4C8AB6}" srcOrd="0" destOrd="0" parTransId="{4E4B3F98-C291-424D-BB43-DBFCDEA6C70E}" sibTransId="{5742837E-F199-4F4B-95C9-94BC6BF23A9C}"/>
    <dgm:cxn modelId="{746A446B-0FB5-4D9A-ABD4-79C4CFACFA10}" srcId="{94DA4614-BA41-4432-BD25-0F759BFA37C1}" destId="{E20A5CE8-AAA1-4224-83A4-92EDE9C69DE6}" srcOrd="3" destOrd="0" parTransId="{09AF477D-AB4A-49A0-9600-C1570FB6E5C2}" sibTransId="{25388089-1031-4CD8-BF85-CE66BD43C245}"/>
    <dgm:cxn modelId="{51B1ED6F-8515-41EE-80DD-94132869BFE9}" type="presOf" srcId="{298FA521-E494-4FAC-875A-D477DCA61BD5}" destId="{BA491668-1E7B-4187-AECB-FEFA3FD65720}" srcOrd="0" destOrd="0" presId="urn:microsoft.com/office/officeart/2005/8/layout/vList3#1"/>
    <dgm:cxn modelId="{FF802753-3773-4F5C-B66B-C1D436E7F2F3}" type="presOf" srcId="{74A8F20F-9B09-4E06-A163-BDF9BF4C8AB6}" destId="{63B057A6-77F7-4827-93BA-1E4270F22474}" srcOrd="0" destOrd="0" presId="urn:microsoft.com/office/officeart/2005/8/layout/vList3#1"/>
    <dgm:cxn modelId="{6A36DA7F-FDA2-4282-A298-C9641CB31D62}" srcId="{94DA4614-BA41-4432-BD25-0F759BFA37C1}" destId="{50CCA0B8-1DC1-4E6A-846F-ACA3D311C35F}" srcOrd="2" destOrd="0" parTransId="{91BB6E9D-DB43-4F46-990A-7CB7F5C214D8}" sibTransId="{DBF6318C-9B41-4DD6-B9F6-028AF45407F8}"/>
    <dgm:cxn modelId="{EEF6BB9C-8E19-40F7-AE95-6B74E02CEE2B}" type="presOf" srcId="{E20A5CE8-AAA1-4224-83A4-92EDE9C69DE6}" destId="{8B900F91-B977-409D-93E9-37CF6DCCBD20}" srcOrd="0" destOrd="0" presId="urn:microsoft.com/office/officeart/2005/8/layout/vList3#1"/>
    <dgm:cxn modelId="{B487FF9F-6C75-45E3-B3EC-9B10AA42621D}" srcId="{94DA4614-BA41-4432-BD25-0F759BFA37C1}" destId="{298FA521-E494-4FAC-875A-D477DCA61BD5}" srcOrd="1" destOrd="0" parTransId="{F9FC6092-C81F-4AE9-9A41-F662B04D353C}" sibTransId="{5BE1C912-58D2-4EFA-874E-D3E9AFFCC192}"/>
    <dgm:cxn modelId="{C1F11E06-E17D-48DC-9706-5B61B4F1A899}" type="presParOf" srcId="{BF7AF488-3227-42EC-B29D-F7FDAC4BE913}" destId="{18586F25-5744-4639-BD03-80EF6B292D24}" srcOrd="0" destOrd="0" presId="urn:microsoft.com/office/officeart/2005/8/layout/vList3#1"/>
    <dgm:cxn modelId="{D119DFCB-CB3F-41BA-9851-FD383BB16530}" type="presParOf" srcId="{18586F25-5744-4639-BD03-80EF6B292D24}" destId="{3D428479-93D0-4BBC-AEAD-521530FC65F8}" srcOrd="0" destOrd="0" presId="urn:microsoft.com/office/officeart/2005/8/layout/vList3#1"/>
    <dgm:cxn modelId="{1EE56DDF-ABB5-4C96-B8FF-C0FE3469E030}" type="presParOf" srcId="{18586F25-5744-4639-BD03-80EF6B292D24}" destId="{63B057A6-77F7-4827-93BA-1E4270F22474}" srcOrd="1" destOrd="0" presId="urn:microsoft.com/office/officeart/2005/8/layout/vList3#1"/>
    <dgm:cxn modelId="{4012AB11-28A7-4679-9581-29205F3A83A8}" type="presParOf" srcId="{BF7AF488-3227-42EC-B29D-F7FDAC4BE913}" destId="{05C2D3C7-53F8-41FF-ACDF-8EB17DE82E1E}" srcOrd="1" destOrd="0" presId="urn:microsoft.com/office/officeart/2005/8/layout/vList3#1"/>
    <dgm:cxn modelId="{F2DFE4C9-A4C7-4AD3-82D3-A0B5C4AFA379}" type="presParOf" srcId="{BF7AF488-3227-42EC-B29D-F7FDAC4BE913}" destId="{38CDA713-ADA7-4FF6-9418-FDB52797FB19}" srcOrd="2" destOrd="0" presId="urn:microsoft.com/office/officeart/2005/8/layout/vList3#1"/>
    <dgm:cxn modelId="{6D488669-6718-41DE-AEDC-082DD2D091F4}" type="presParOf" srcId="{38CDA713-ADA7-4FF6-9418-FDB52797FB19}" destId="{3C2EE676-BCD4-41FB-A774-90EEA143D1E5}" srcOrd="0" destOrd="0" presId="urn:microsoft.com/office/officeart/2005/8/layout/vList3#1"/>
    <dgm:cxn modelId="{000C512A-9EDC-496F-892B-0BA8EC9BF5DC}" type="presParOf" srcId="{38CDA713-ADA7-4FF6-9418-FDB52797FB19}" destId="{BA491668-1E7B-4187-AECB-FEFA3FD65720}" srcOrd="1" destOrd="0" presId="urn:microsoft.com/office/officeart/2005/8/layout/vList3#1"/>
    <dgm:cxn modelId="{987B0E86-5C6C-460D-B27C-03C4FE8531E7}" type="presParOf" srcId="{BF7AF488-3227-42EC-B29D-F7FDAC4BE913}" destId="{56798341-4409-4C53-A472-09DC0ED502B0}" srcOrd="3" destOrd="0" presId="urn:microsoft.com/office/officeart/2005/8/layout/vList3#1"/>
    <dgm:cxn modelId="{83C6612A-832B-4962-9D82-154C991F04A1}" type="presParOf" srcId="{BF7AF488-3227-42EC-B29D-F7FDAC4BE913}" destId="{FBB2EE65-2FBA-40D0-8AB9-039CE003C1CC}" srcOrd="4" destOrd="0" presId="urn:microsoft.com/office/officeart/2005/8/layout/vList3#1"/>
    <dgm:cxn modelId="{63DE61C6-D76A-42F5-897C-52BBFAC65002}" type="presParOf" srcId="{FBB2EE65-2FBA-40D0-8AB9-039CE003C1CC}" destId="{D6B026F3-E616-472D-9781-5B628F860B34}" srcOrd="0" destOrd="0" presId="urn:microsoft.com/office/officeart/2005/8/layout/vList3#1"/>
    <dgm:cxn modelId="{15B5BB32-095A-4840-86EC-2E49A73F62A6}" type="presParOf" srcId="{FBB2EE65-2FBA-40D0-8AB9-039CE003C1CC}" destId="{26EE9EF5-29ED-4117-9C39-D0C9481E1992}" srcOrd="1" destOrd="0" presId="urn:microsoft.com/office/officeart/2005/8/layout/vList3#1"/>
    <dgm:cxn modelId="{7D64CD59-5D41-4FDA-B2FD-D48D410A22F7}" type="presParOf" srcId="{BF7AF488-3227-42EC-B29D-F7FDAC4BE913}" destId="{A5C595B2-331C-4302-ACDD-5327C2A0A134}" srcOrd="5" destOrd="0" presId="urn:microsoft.com/office/officeart/2005/8/layout/vList3#1"/>
    <dgm:cxn modelId="{474EBA0A-6515-4755-8E70-497A1CF804F5}" type="presParOf" srcId="{BF7AF488-3227-42EC-B29D-F7FDAC4BE913}" destId="{26C6B427-8A82-43CD-9633-422A5FC58B80}" srcOrd="6" destOrd="0" presId="urn:microsoft.com/office/officeart/2005/8/layout/vList3#1"/>
    <dgm:cxn modelId="{8F6727EC-F92F-429A-AA2A-08F1FE09693B}" type="presParOf" srcId="{26C6B427-8A82-43CD-9633-422A5FC58B80}" destId="{491F535F-84A4-4BE8-ADF2-95CD981CF3AA}" srcOrd="0" destOrd="0" presId="urn:microsoft.com/office/officeart/2005/8/layout/vList3#1"/>
    <dgm:cxn modelId="{E0203915-1107-4FBE-97CA-3402B859893B}" type="presParOf" srcId="{26C6B427-8A82-43CD-9633-422A5FC58B80}" destId="{8B900F91-B977-409D-93E9-37CF6DCCBD2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55A51-E1B6-478F-AC48-D5CA511BACBA}">
      <dsp:nvSpPr>
        <dsp:cNvPr id="0" name=""/>
        <dsp:cNvSpPr/>
      </dsp:nvSpPr>
      <dsp:spPr>
        <a:xfrm>
          <a:off x="124278" y="0"/>
          <a:ext cx="7563791" cy="181104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CB4E8-CB9E-437B-A3AF-C5D2DBF86D34}">
      <dsp:nvSpPr>
        <dsp:cNvPr id="0" name=""/>
        <dsp:cNvSpPr/>
      </dsp:nvSpPr>
      <dsp:spPr>
        <a:xfrm>
          <a:off x="0" y="543313"/>
          <a:ext cx="2514599" cy="7244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Коек -2408</a:t>
          </a:r>
        </a:p>
      </dsp:txBody>
      <dsp:txXfrm>
        <a:off x="35363" y="578676"/>
        <a:ext cx="2443873" cy="653691"/>
      </dsp:txXfrm>
    </dsp:sp>
    <dsp:sp modelId="{F79D2272-9536-474D-894B-99CC3F86C4D5}">
      <dsp:nvSpPr>
        <dsp:cNvPr id="0" name=""/>
        <dsp:cNvSpPr/>
      </dsp:nvSpPr>
      <dsp:spPr>
        <a:xfrm>
          <a:off x="2495281" y="557214"/>
          <a:ext cx="2514599" cy="724417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За 2022 год -60516     пациентов</a:t>
          </a:r>
        </a:p>
      </dsp:txBody>
      <dsp:txXfrm>
        <a:off x="2530644" y="592577"/>
        <a:ext cx="2443873" cy="653691"/>
      </dsp:txXfrm>
    </dsp:sp>
    <dsp:sp modelId="{FF161C2A-A144-4548-8D37-DBE1E7AE3789}">
      <dsp:nvSpPr>
        <dsp:cNvPr id="0" name=""/>
        <dsp:cNvSpPr/>
      </dsp:nvSpPr>
      <dsp:spPr>
        <a:xfrm>
          <a:off x="5051021" y="560293"/>
          <a:ext cx="2514599" cy="72441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Болезни системы кровообращения (БСК)-4330</a:t>
          </a:r>
        </a:p>
      </dsp:txBody>
      <dsp:txXfrm>
        <a:off x="5086384" y="595656"/>
        <a:ext cx="2443873" cy="653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68444-B053-40E7-AF9B-0C9064129235}">
      <dsp:nvSpPr>
        <dsp:cNvPr id="0" name=""/>
        <dsp:cNvSpPr/>
      </dsp:nvSpPr>
      <dsp:spPr>
        <a:xfrm>
          <a:off x="0" y="93"/>
          <a:ext cx="8229600" cy="838012"/>
        </a:xfrm>
        <a:prstGeom prst="roundRect">
          <a:avLst/>
        </a:prstGeom>
        <a:noFill/>
        <a:ln w="254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Нормативно-правовое регулирование</a:t>
          </a:r>
          <a:br>
            <a:rPr lang="ru-RU" sz="2800" kern="1200" dirty="0"/>
          </a:br>
          <a:endParaRPr lang="ru-RU" sz="2800" kern="1200" dirty="0"/>
        </a:p>
      </dsp:txBody>
      <dsp:txXfrm>
        <a:off x="40908" y="41001"/>
        <a:ext cx="8147784" cy="756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0A204-8F41-411A-A1ED-1505A3E8EF99}">
      <dsp:nvSpPr>
        <dsp:cNvPr id="0" name=""/>
        <dsp:cNvSpPr/>
      </dsp:nvSpPr>
      <dsp:spPr>
        <a:xfrm rot="5400000">
          <a:off x="-222317" y="223785"/>
          <a:ext cx="1482117" cy="10374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dirty="0"/>
        </a:p>
      </dsp:txBody>
      <dsp:txXfrm rot="-5400000">
        <a:off x="2" y="520208"/>
        <a:ext cx="1037481" cy="444636"/>
      </dsp:txXfrm>
    </dsp:sp>
    <dsp:sp modelId="{D789CFDB-1759-48DC-A5CB-E81A80D2A5B2}">
      <dsp:nvSpPr>
        <dsp:cNvPr id="0" name=""/>
        <dsp:cNvSpPr/>
      </dsp:nvSpPr>
      <dsp:spPr>
        <a:xfrm rot="5400000">
          <a:off x="4304252" y="-3265303"/>
          <a:ext cx="963376" cy="749691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Приказ Министерства здравоохранения РФ от 15.11.2012 № 918н «Об утверждении порядка оказания медицинской помощи больным с сердечно- сосудистыми заболеваниями»</a:t>
          </a:r>
        </a:p>
      </dsp:txBody>
      <dsp:txXfrm rot="-5400000">
        <a:off x="1037481" y="48496"/>
        <a:ext cx="7449890" cy="869320"/>
      </dsp:txXfrm>
    </dsp:sp>
    <dsp:sp modelId="{6570CCFA-9B00-4131-BA84-A7BB69368989}">
      <dsp:nvSpPr>
        <dsp:cNvPr id="0" name=""/>
        <dsp:cNvSpPr/>
      </dsp:nvSpPr>
      <dsp:spPr>
        <a:xfrm rot="5400000">
          <a:off x="-222317" y="1510253"/>
          <a:ext cx="1482117" cy="10374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dirty="0"/>
        </a:p>
      </dsp:txBody>
      <dsp:txXfrm rot="-5400000">
        <a:off x="2" y="1806676"/>
        <a:ext cx="1037481" cy="444636"/>
      </dsp:txXfrm>
    </dsp:sp>
    <dsp:sp modelId="{8708E431-F604-4A12-AECA-1093674D1AAB}">
      <dsp:nvSpPr>
        <dsp:cNvPr id="0" name=""/>
        <dsp:cNvSpPr/>
      </dsp:nvSpPr>
      <dsp:spPr>
        <a:xfrm rot="5400000">
          <a:off x="4304252" y="-1978835"/>
          <a:ext cx="963376" cy="749691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Приказ Министерства здравоохранения РФ от 29.03.2019 № 173н «Об утверждении порядка проведения диспансерного наблюдения за взрослыми»</a:t>
          </a:r>
        </a:p>
      </dsp:txBody>
      <dsp:txXfrm rot="-5400000">
        <a:off x="1037481" y="1334964"/>
        <a:ext cx="7449890" cy="869320"/>
      </dsp:txXfrm>
    </dsp:sp>
    <dsp:sp modelId="{4E8D0D20-38C6-48BC-8DE1-97E7C19920C8}">
      <dsp:nvSpPr>
        <dsp:cNvPr id="0" name=""/>
        <dsp:cNvSpPr/>
      </dsp:nvSpPr>
      <dsp:spPr>
        <a:xfrm rot="5400000">
          <a:off x="-222317" y="2796721"/>
          <a:ext cx="1482117" cy="10374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dirty="0"/>
        </a:p>
      </dsp:txBody>
      <dsp:txXfrm rot="-5400000">
        <a:off x="2" y="3093144"/>
        <a:ext cx="1037481" cy="444636"/>
      </dsp:txXfrm>
    </dsp:sp>
    <dsp:sp modelId="{CB621FEC-AAF3-4ED7-9766-9232803C62BA}">
      <dsp:nvSpPr>
        <dsp:cNvPr id="0" name=""/>
        <dsp:cNvSpPr/>
      </dsp:nvSpPr>
      <dsp:spPr>
        <a:xfrm rot="5400000">
          <a:off x="4304252" y="-692366"/>
          <a:ext cx="963376" cy="749691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Приказ Министерства здравоохранения РФ от 27.04.2021 № 404н «Об утверждении Порядка проведения профилактического медицинского осмотра и диспансеризации определенных групп взрослого населения»</a:t>
          </a:r>
        </a:p>
      </dsp:txBody>
      <dsp:txXfrm rot="-5400000">
        <a:off x="1037481" y="2621433"/>
        <a:ext cx="7449890" cy="869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8DD18-31E3-40D5-84C6-2F15C071398D}">
      <dsp:nvSpPr>
        <dsp:cNvPr id="0" name=""/>
        <dsp:cNvSpPr/>
      </dsp:nvSpPr>
      <dsp:spPr>
        <a:xfrm>
          <a:off x="3198436" y="1576339"/>
          <a:ext cx="2063588" cy="206358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  <a:ln w="2540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>
            <a:solidFill>
              <a:schemeClr val="tx1"/>
            </a:solidFill>
          </a:endParaRPr>
        </a:p>
      </dsp:txBody>
      <dsp:txXfrm>
        <a:off x="3500641" y="1878544"/>
        <a:ext cx="1459178" cy="1459178"/>
      </dsp:txXfrm>
    </dsp:sp>
    <dsp:sp modelId="{71E57C5E-17A8-45A0-B579-7C0DB4D905C6}">
      <dsp:nvSpPr>
        <dsp:cNvPr id="0" name=""/>
        <dsp:cNvSpPr/>
      </dsp:nvSpPr>
      <dsp:spPr>
        <a:xfrm rot="21597971">
          <a:off x="2395408" y="2452051"/>
          <a:ext cx="707347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F9B8D-8A7C-46AA-ABC9-E3D15720BDF5}">
      <dsp:nvSpPr>
        <dsp:cNvPr id="0" name=""/>
        <dsp:cNvSpPr/>
      </dsp:nvSpPr>
      <dsp:spPr>
        <a:xfrm>
          <a:off x="294599" y="2261904"/>
          <a:ext cx="1960408" cy="10655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24000" r="-24000"/>
          </a:stretch>
        </a:blip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600" kern="1200" dirty="0">
            <a:solidFill>
              <a:schemeClr val="tx1"/>
            </a:solidFill>
          </a:endParaRPr>
        </a:p>
      </dsp:txBody>
      <dsp:txXfrm>
        <a:off x="325807" y="2293112"/>
        <a:ext cx="1897992" cy="1003089"/>
      </dsp:txXfrm>
    </dsp:sp>
    <dsp:sp modelId="{C33DC228-7756-4811-BB0F-A18F940111A0}">
      <dsp:nvSpPr>
        <dsp:cNvPr id="0" name=""/>
        <dsp:cNvSpPr/>
      </dsp:nvSpPr>
      <dsp:spPr>
        <a:xfrm rot="20692121" flipH="1">
          <a:off x="5230872" y="1823454"/>
          <a:ext cx="829160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55958-2CC7-47EB-8902-90749FE9BC2C}">
      <dsp:nvSpPr>
        <dsp:cNvPr id="0" name=""/>
        <dsp:cNvSpPr/>
      </dsp:nvSpPr>
      <dsp:spPr>
        <a:xfrm>
          <a:off x="6209925" y="1250068"/>
          <a:ext cx="1740039" cy="12233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t="-7000" b="-7000"/>
          </a:stretch>
        </a:blipFill>
        <a:ln w="2540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400" kern="1200" dirty="0">
            <a:solidFill>
              <a:schemeClr val="tx1"/>
            </a:solidFill>
          </a:endParaRPr>
        </a:p>
      </dsp:txBody>
      <dsp:txXfrm>
        <a:off x="6245755" y="1285898"/>
        <a:ext cx="1668379" cy="1151682"/>
      </dsp:txXfrm>
    </dsp:sp>
    <dsp:sp modelId="{BB3A6C90-4717-470C-8A9F-300EE4E3586F}">
      <dsp:nvSpPr>
        <dsp:cNvPr id="0" name=""/>
        <dsp:cNvSpPr/>
      </dsp:nvSpPr>
      <dsp:spPr>
        <a:xfrm rot="12688316">
          <a:off x="5088040" y="3271801"/>
          <a:ext cx="1054151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C40BA-BF17-442E-8DCE-8CCE64C4A1B5}">
      <dsp:nvSpPr>
        <dsp:cNvPr id="0" name=""/>
        <dsp:cNvSpPr/>
      </dsp:nvSpPr>
      <dsp:spPr>
        <a:xfrm>
          <a:off x="6187647" y="3342356"/>
          <a:ext cx="1960408" cy="10885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rcRect/>
          <a:stretch>
            <a:fillRect l="-25000" r="-25000"/>
          </a:stretch>
        </a:blipFill>
        <a:ln w="2540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700" kern="1200" dirty="0">
            <a:solidFill>
              <a:schemeClr val="tx1"/>
            </a:solidFill>
          </a:endParaRPr>
        </a:p>
      </dsp:txBody>
      <dsp:txXfrm>
        <a:off x="6219528" y="3374237"/>
        <a:ext cx="1896646" cy="10247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AE7F7-634C-40D2-AD1C-FC47FFCC21D7}">
      <dsp:nvSpPr>
        <dsp:cNvPr id="0" name=""/>
        <dsp:cNvSpPr/>
      </dsp:nvSpPr>
      <dsp:spPr>
        <a:xfrm>
          <a:off x="0" y="0"/>
          <a:ext cx="2209800" cy="106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Коронарография</a:t>
          </a:r>
          <a:endParaRPr lang="ru-RU" sz="2000" kern="1200" dirty="0"/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 год-1616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Сутки-6</a:t>
          </a:r>
        </a:p>
      </dsp:txBody>
      <dsp:txXfrm>
        <a:off x="52026" y="52026"/>
        <a:ext cx="2105748" cy="961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AE7F7-634C-40D2-AD1C-FC47FFCC21D7}">
      <dsp:nvSpPr>
        <dsp:cNvPr id="0" name=""/>
        <dsp:cNvSpPr/>
      </dsp:nvSpPr>
      <dsp:spPr>
        <a:xfrm>
          <a:off x="0" y="0"/>
          <a:ext cx="2438400" cy="12941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              ЭКГ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В год-6500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сутки-295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63174" y="63174"/>
        <a:ext cx="2312052" cy="11677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AE7F7-634C-40D2-AD1C-FC47FFCC21D7}">
      <dsp:nvSpPr>
        <dsp:cNvPr id="0" name=""/>
        <dsp:cNvSpPr/>
      </dsp:nvSpPr>
      <dsp:spPr>
        <a:xfrm>
          <a:off x="0" y="892"/>
          <a:ext cx="2514599" cy="9135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Забор Биоматериала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сутки - 195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год -58000  </a:t>
          </a:r>
          <a:r>
            <a:rPr lang="ru-RU" sz="1800" kern="1200" dirty="0"/>
            <a:t>                                             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44594" y="45486"/>
        <a:ext cx="2425411" cy="8243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057A6-77F7-4827-93BA-1E4270F22474}">
      <dsp:nvSpPr>
        <dsp:cNvPr id="0" name=""/>
        <dsp:cNvSpPr/>
      </dsp:nvSpPr>
      <dsp:spPr>
        <a:xfrm rot="10800000">
          <a:off x="1790712" y="6446"/>
          <a:ext cx="4235971" cy="644567"/>
        </a:xfrm>
        <a:prstGeom prst="homePlate">
          <a:avLst/>
        </a:prstGeom>
        <a:solidFill>
          <a:schemeClr val="bg1"/>
        </a:solid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4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Болевой</a:t>
          </a:r>
          <a:r>
            <a:rPr kumimoji="0" lang="ru-RU" sz="1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 синдром при ИБС</a:t>
          </a:r>
          <a:endParaRPr lang="ru-RU" sz="1800" kern="1200" dirty="0"/>
        </a:p>
      </dsp:txBody>
      <dsp:txXfrm rot="10800000">
        <a:off x="1951854" y="6446"/>
        <a:ext cx="4074829" cy="644567"/>
      </dsp:txXfrm>
    </dsp:sp>
    <dsp:sp modelId="{3D428479-93D0-4BBC-AEAD-521530FC65F8}">
      <dsp:nvSpPr>
        <dsp:cNvPr id="0" name=""/>
        <dsp:cNvSpPr/>
      </dsp:nvSpPr>
      <dsp:spPr>
        <a:xfrm>
          <a:off x="402846" y="17"/>
          <a:ext cx="1151345" cy="6470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91668-1E7B-4187-AECB-FEFA3FD65720}">
      <dsp:nvSpPr>
        <dsp:cNvPr id="0" name=""/>
        <dsp:cNvSpPr/>
      </dsp:nvSpPr>
      <dsp:spPr>
        <a:xfrm rot="10800000">
          <a:off x="1828818" y="802689"/>
          <a:ext cx="4226185" cy="645503"/>
        </a:xfrm>
        <a:prstGeom prst="homePlate">
          <a:avLst/>
        </a:prstGeom>
        <a:solidFill>
          <a:schemeClr val="bg1"/>
        </a:solid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4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Нарушения ритма</a:t>
          </a:r>
        </a:p>
      </dsp:txBody>
      <dsp:txXfrm rot="10800000">
        <a:off x="1990194" y="802689"/>
        <a:ext cx="4064809" cy="645503"/>
      </dsp:txXfrm>
    </dsp:sp>
    <dsp:sp modelId="{3C2EE676-BCD4-41FB-A774-90EEA143D1E5}">
      <dsp:nvSpPr>
        <dsp:cNvPr id="0" name=""/>
        <dsp:cNvSpPr/>
      </dsp:nvSpPr>
      <dsp:spPr>
        <a:xfrm>
          <a:off x="377903" y="802686"/>
          <a:ext cx="1249133" cy="6486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E9EF5-29ED-4117-9C39-D0C9481E1992}">
      <dsp:nvSpPr>
        <dsp:cNvPr id="0" name=""/>
        <dsp:cNvSpPr/>
      </dsp:nvSpPr>
      <dsp:spPr>
        <a:xfrm rot="10800000">
          <a:off x="1828806" y="1640890"/>
          <a:ext cx="4243695" cy="645503"/>
        </a:xfrm>
        <a:prstGeom prst="homePlate">
          <a:avLst/>
        </a:prstGeom>
        <a:solidFill>
          <a:schemeClr val="bg1"/>
        </a:solid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4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baseline="0" dirty="0">
              <a:solidFill>
                <a:schemeClr val="tx1"/>
              </a:solidFill>
              <a:latin typeface="+mj-lt"/>
              <a:ea typeface="+mj-ea"/>
              <a:cs typeface="+mj-cs"/>
            </a:rPr>
            <a:t>Гипертонический</a:t>
          </a:r>
          <a:r>
            <a:rPr lang="ru-RU" sz="1800" kern="1200" dirty="0">
              <a:solidFill>
                <a:schemeClr val="tx1"/>
              </a:solidFill>
              <a:latin typeface="+mj-lt"/>
              <a:ea typeface="+mj-ea"/>
              <a:cs typeface="+mj-cs"/>
            </a:rPr>
            <a:t> криз</a:t>
          </a:r>
        </a:p>
      </dsp:txBody>
      <dsp:txXfrm rot="10800000">
        <a:off x="1990182" y="1640890"/>
        <a:ext cx="4082319" cy="645503"/>
      </dsp:txXfrm>
    </dsp:sp>
    <dsp:sp modelId="{D6B026F3-E616-472D-9781-5B628F860B34}">
      <dsp:nvSpPr>
        <dsp:cNvPr id="0" name=""/>
        <dsp:cNvSpPr/>
      </dsp:nvSpPr>
      <dsp:spPr>
        <a:xfrm>
          <a:off x="373525" y="1717089"/>
          <a:ext cx="1255097" cy="5736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00F91-B977-409D-93E9-37CF6DCCBD20}">
      <dsp:nvSpPr>
        <dsp:cNvPr id="0" name=""/>
        <dsp:cNvSpPr/>
      </dsp:nvSpPr>
      <dsp:spPr>
        <a:xfrm rot="10800000">
          <a:off x="1905008" y="2402886"/>
          <a:ext cx="4143771" cy="645503"/>
        </a:xfrm>
        <a:prstGeom prst="homePlate">
          <a:avLst/>
        </a:prstGeom>
        <a:solidFill>
          <a:schemeClr val="bg1"/>
        </a:solid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4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Остановка сердечной деятельности</a:t>
          </a:r>
        </a:p>
      </dsp:txBody>
      <dsp:txXfrm rot="10800000">
        <a:off x="2066384" y="2402886"/>
        <a:ext cx="3982395" cy="645503"/>
      </dsp:txXfrm>
    </dsp:sp>
    <dsp:sp modelId="{491F535F-84A4-4BE8-ADF2-95CD981CF3AA}">
      <dsp:nvSpPr>
        <dsp:cNvPr id="0" name=""/>
        <dsp:cNvSpPr/>
      </dsp:nvSpPr>
      <dsp:spPr>
        <a:xfrm>
          <a:off x="480253" y="2519385"/>
          <a:ext cx="1161835" cy="64550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35BEE-8FE6-4F4C-B365-A5769A73AF2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D40A6-8D80-400B-B174-0C943B79DF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D61E9-000B-4C7C-8A3C-E0FDC08D0764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909BB-8944-400F-9A56-0D3025A9C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909BB-8944-400F-9A56-0D3025A9C3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ТГКБ 5  - это самая крупная больница Российской Федерации по коечной мощности. Основная часть корпусов расположена на 30га земли у леса, и фактически является мини городом в городе, со своей инфраструктурой. В больнице функционируют лечебные отделения разных направлений, диагностическая база представлена современным оборудованием, позволяющим в круглосуточном режиме проводить исследования. В составе больницы функционирует Региональный сосудистый центр, Травматологический центр 1 уровня, Межрайонный перинатальный центр, позволяющие пациентам уходить от нас не только  здоровыми, но и жить полноценной жизнью. В больнице трудятся 3439 сотрудников, 1377 из которых составляют средние медицинские работники, числе которых 102 специалиста выполняют функционал организаторов, другими словами старшие медсестры, акушерки, лаборанты. Это как раз те люди, с которыми мы совместно работаем над привлечением персонала в нашу больницу.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F900A-E7FB-45B3-9D7A-ECAB616ACE2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909BB-8944-400F-9A56-0D3025A9C32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F56-7C3A-436E-AE6A-147DBCB54999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A5C2-B913-442C-BCA5-FD7552D86734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FB66-5BD2-49E7-9F46-D77D33EAEEDC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77B1-B6AB-49A1-80D0-D96F85FA826A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8E7F-35FB-4BAD-A7D2-F2CC1898E1BB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C131-D6E7-44E5-8281-0E16929BC2A3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E1C8-AC56-4D72-9819-A8E3930D51E6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1717-7041-4B4B-BAF8-7CA919FB9F49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3A0B-5CA5-4873-8405-E345B73DFFEE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F51-D921-4B15-AEEE-223AF406E82D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5B5E-538B-4B85-8A03-0354D2F7787B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FFEFD1">
                <a:alpha val="6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BBA8-8F48-40B2-93AE-C004E883D947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diagramColors" Target="../diagrams/colors6.xml"/><Relationship Id="rId18" Type="http://schemas.openxmlformats.org/officeDocument/2006/relationships/diagramColors" Target="../diagrams/colors7.xml"/><Relationship Id="rId3" Type="http://schemas.openxmlformats.org/officeDocument/2006/relationships/image" Target="../media/image17.jpeg"/><Relationship Id="rId21" Type="http://schemas.openxmlformats.org/officeDocument/2006/relationships/image" Target="../media/image20.jpeg"/><Relationship Id="rId7" Type="http://schemas.openxmlformats.org/officeDocument/2006/relationships/diagramColors" Target="../diagrams/colors5.xml"/><Relationship Id="rId12" Type="http://schemas.openxmlformats.org/officeDocument/2006/relationships/diagramQuickStyle" Target="../diagrams/quickStyle6.xml"/><Relationship Id="rId17" Type="http://schemas.openxmlformats.org/officeDocument/2006/relationships/diagramQuickStyle" Target="../diagrams/quickStyle7.xml"/><Relationship Id="rId2" Type="http://schemas.openxmlformats.org/officeDocument/2006/relationships/image" Target="../media/image1.jpeg"/><Relationship Id="rId16" Type="http://schemas.openxmlformats.org/officeDocument/2006/relationships/diagramLayout" Target="../diagrams/layout7.xml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11" Type="http://schemas.openxmlformats.org/officeDocument/2006/relationships/diagramLayout" Target="../diagrams/layout6.xml"/><Relationship Id="rId5" Type="http://schemas.openxmlformats.org/officeDocument/2006/relationships/diagramLayout" Target="../diagrams/layout5.xml"/><Relationship Id="rId15" Type="http://schemas.openxmlformats.org/officeDocument/2006/relationships/diagramData" Target="../diagrams/data7.xml"/><Relationship Id="rId10" Type="http://schemas.openxmlformats.org/officeDocument/2006/relationships/diagramData" Target="../diagrams/data6.xml"/><Relationship Id="rId19" Type="http://schemas.microsoft.com/office/2007/relationships/diagramDrawing" Target="../diagrams/drawing7.xml"/><Relationship Id="rId4" Type="http://schemas.openxmlformats.org/officeDocument/2006/relationships/diagramData" Target="../diagrams/data5.xml"/><Relationship Id="rId9" Type="http://schemas.openxmlformats.org/officeDocument/2006/relationships/image" Target="../media/image18.jpeg"/><Relationship Id="rId14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2.jpeg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752599"/>
            <a:ext cx="8686800" cy="24384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Оптимизация деятельности сестринского персонала кардиологического отделения при оказании экстренной помощи пациентам с ОКС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4648200"/>
            <a:ext cx="5334000" cy="1295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Ведина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Татьяна Ивановна</a:t>
            </a:r>
          </a:p>
          <a:p>
            <a:pPr algn="l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Старшая медицинская сестра Кардиологического отделения №1</a:t>
            </a:r>
          </a:p>
          <a:p>
            <a:pPr algn="l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Государственного бюджетного учреждения здравоохранения  </a:t>
            </a:r>
          </a:p>
          <a:p>
            <a:pPr algn="l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Самарской области </a:t>
            </a:r>
          </a:p>
          <a:p>
            <a:pPr algn="l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«Тольяттинская городская клиническая больница №5»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2023</a:t>
            </a:r>
          </a:p>
        </p:txBody>
      </p:sp>
      <p:pic>
        <p:nvPicPr>
          <p:cNvPr id="5" name="Picture 2" descr="https://pbs.twimg.com/profile_images/641233573920509952/jG27vOWW.jpg">
            <a:extLst>
              <a:ext uri="{FF2B5EF4-FFF2-40B4-BE49-F238E27FC236}">
                <a16:creationId xmlns:a16="http://schemas.microsoft.com/office/drawing/2014/main" id="{5EA04D8A-CA59-C9BB-12BB-A5E3ED03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F5064A-2058-F1E8-2F95-0EEA5B249F06}"/>
              </a:ext>
            </a:extLst>
          </p:cNvPr>
          <p:cNvSpPr txBox="1"/>
          <p:nvPr/>
        </p:nvSpPr>
        <p:spPr>
          <a:xfrm>
            <a:off x="1143000" y="228600"/>
            <a:ext cx="746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/>
              <a:t>ГБУЗ СО «Тольяттинская городская клиническая больница №5»</a:t>
            </a:r>
            <a:br>
              <a:rPr lang="ru-RU" sz="1800" i="1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143000" y="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ГБУЗ СО «Тольяттинская городская клиническая больница №5»</a:t>
            </a:r>
          </a:p>
        </p:txBody>
      </p:sp>
      <p:pic>
        <p:nvPicPr>
          <p:cNvPr id="22" name="Picture 2" descr="https://pbs.twimg.com/profile_images/641233573920509952/jG27vO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543800" cy="1295400"/>
          </a:xfrm>
        </p:spPr>
        <p:txBody>
          <a:bodyPr>
            <a:normAutofit/>
          </a:bodyPr>
          <a:lstStyle/>
          <a:p>
            <a:r>
              <a:rPr lang="ru-RU" sz="2800" b="1" dirty="0"/>
              <a:t>Участие медсестры в диагностике</a:t>
            </a:r>
          </a:p>
        </p:txBody>
      </p:sp>
      <p:pic>
        <p:nvPicPr>
          <p:cNvPr id="5" name="Picture 3" descr="C:\Users\user\Pictures\IMG-fabba2adbbcc0b6895e2613bdea808b3-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1524000" cy="20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graphicFrame>
        <p:nvGraphicFramePr>
          <p:cNvPr id="7" name="Схема 6"/>
          <p:cNvGraphicFramePr/>
          <p:nvPr/>
        </p:nvGraphicFramePr>
        <p:xfrm>
          <a:off x="2057400" y="1981200"/>
          <a:ext cx="2209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4" descr="C:\Users\user\Pictures\IMG-3526e1973cc14458d2a507e0120bec35-V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905000"/>
            <a:ext cx="1543050" cy="2057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04525893"/>
              </p:ext>
            </p:extLst>
          </p:nvPr>
        </p:nvGraphicFramePr>
        <p:xfrm>
          <a:off x="6248400" y="1905000"/>
          <a:ext cx="2438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802806051"/>
              </p:ext>
            </p:extLst>
          </p:nvPr>
        </p:nvGraphicFramePr>
        <p:xfrm>
          <a:off x="1828800" y="3962400"/>
          <a:ext cx="2514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6324600" y="3962400"/>
            <a:ext cx="2286000" cy="990600"/>
            <a:chOff x="91069" y="0"/>
            <a:chExt cx="2286000" cy="9906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91069" y="0"/>
              <a:ext cx="2286000" cy="990600"/>
            </a:xfrm>
            <a:prstGeom prst="round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1400" dirty="0"/>
                <a:t>МСКТ коронарных артерий</a:t>
              </a:r>
            </a:p>
            <a:p>
              <a:r>
                <a:rPr lang="ru-RU" sz="1400" dirty="0"/>
                <a:t>В год-720</a:t>
              </a:r>
            </a:p>
            <a:p>
              <a:r>
                <a:rPr lang="ru-RU" sz="1400" dirty="0"/>
                <a:t>В день-3</a:t>
              </a:r>
            </a:p>
          </p:txBody>
        </p:sp>
        <p:sp>
          <p:nvSpPr>
            <p:cNvPr id="14" name="Скругленный прямоугольник 4"/>
            <p:cNvSpPr/>
            <p:nvPr/>
          </p:nvSpPr>
          <p:spPr>
            <a:xfrm>
              <a:off x="91069" y="0"/>
              <a:ext cx="2286000" cy="99060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</p:grpSp>
      <p:pic>
        <p:nvPicPr>
          <p:cNvPr id="15" name="Picture 2" descr="C:\Users\user\Pictures\IMG_20230725_085147_edit_27026079264624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0" y="4038600"/>
            <a:ext cx="1524000" cy="25933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6781800" y="5257800"/>
            <a:ext cx="2133600" cy="144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Средний медицинский персонал ПДО, ОРИТ, отделений сосудистого центра обучается на цикле ПК «Электрокардиография» -72 часа . </a:t>
            </a:r>
          </a:p>
        </p:txBody>
      </p:sp>
      <p:pic>
        <p:nvPicPr>
          <p:cNvPr id="1027" name="Picture 3" descr="C:\Users\user\Pictures\IMG_20230731_082205 (1)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04800" y="4953000"/>
            <a:ext cx="3429000" cy="1560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8704C-ACE7-CD28-3F74-62053F31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/>
          <a:p>
            <a:r>
              <a:rPr lang="ru-RU" sz="2800" b="1" dirty="0"/>
              <a:t>Оптимизация в цифровом сегменте</a:t>
            </a:r>
          </a:p>
        </p:txBody>
      </p:sp>
      <p:pic>
        <p:nvPicPr>
          <p:cNvPr id="6" name="Picture 5" descr="C:\Users\user\Pictures\IMG_20230718_133223_edit_92301439664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80" y="1524000"/>
            <a:ext cx="3550510" cy="1905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Picture 6" descr="C:\Users\user\Pictures\IMG_20230718_134445_edit_9173279193808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648200"/>
            <a:ext cx="3641033" cy="20425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2" descr="C:\Users\user\Pictures\IMG-fca18ac5beb9b422c6329aaa7d24231e-V_edit_123684813982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590800"/>
            <a:ext cx="2514600" cy="29169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886200" y="1752600"/>
            <a:ext cx="24384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Расшифровка ЭКГ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00800" y="3733800"/>
            <a:ext cx="24384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Штрих-кодирование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3800" y="60198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Удаленный доступ к исследованиям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29400" y="4876800"/>
            <a:ext cx="2133600" cy="144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Всего в сосудистом центре организовано автоматизированных рабочих мест-61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Врачи-35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Медсестры-26</a:t>
            </a:r>
          </a:p>
        </p:txBody>
      </p:sp>
      <p:pic>
        <p:nvPicPr>
          <p:cNvPr id="13" name="Picture 2" descr="https://pbs.twimg.com/profile_images/641233573920509952/jG27vOW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24000" y="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ГБУЗ СО «Тольяттинская городская клиническая больница №5»</a:t>
            </a:r>
          </a:p>
        </p:txBody>
      </p:sp>
    </p:spTree>
    <p:extLst>
      <p:ext uri="{BB962C8B-B14F-4D97-AF65-F5344CB8AC3E}">
        <p14:creationId xmlns:p14="http://schemas.microsoft.com/office/powerpoint/2010/main" val="25378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143000" y="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ГБУЗ СО «Тольяттинская городская клиническая больница №5»</a:t>
            </a:r>
          </a:p>
        </p:txBody>
      </p:sp>
      <p:pic>
        <p:nvPicPr>
          <p:cNvPr id="22" name="Picture 2" descr="https://pbs.twimg.com/profile_images/641233573920509952/jG27vO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543800" cy="762000"/>
          </a:xfrm>
        </p:spPr>
        <p:txBody>
          <a:bodyPr>
            <a:noAutofit/>
          </a:bodyPr>
          <a:lstStyle/>
          <a:p>
            <a:r>
              <a:rPr lang="ru-RU" sz="2800" b="1" dirty="0"/>
              <a:t>Мониторинг за состоянием в условиях реанимации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05400" y="1676400"/>
            <a:ext cx="3276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Центральная мониторная станция на посту медсестры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1676400"/>
            <a:ext cx="3429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Прикроватное мониторирование</a:t>
            </a:r>
          </a:p>
        </p:txBody>
      </p:sp>
      <p:pic>
        <p:nvPicPr>
          <p:cNvPr id="1026" name="Picture 2" descr="C:\Users\user\Pictures\IMG-20230725-WA0027_edit_29052420695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90800"/>
            <a:ext cx="3352800" cy="3657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C:\Users\user\Pictures\Screenshot_20230726_125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90800"/>
            <a:ext cx="4365226" cy="3657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pbs.twimg.com/profile_images/641233573920509952/jG27vO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43000" y="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ГБУЗ СО «Тольяттинская городская клиническая больница №5»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90600" y="457200"/>
            <a:ext cx="7543800" cy="685800"/>
          </a:xfrm>
        </p:spPr>
        <p:txBody>
          <a:bodyPr>
            <a:noAutofit/>
          </a:bodyPr>
          <a:lstStyle/>
          <a:p>
            <a:r>
              <a:rPr lang="ru-RU" sz="2800" b="1" dirty="0"/>
              <a:t> Динамическое наблюдение</a:t>
            </a:r>
          </a:p>
        </p:txBody>
      </p:sp>
      <p:pic>
        <p:nvPicPr>
          <p:cNvPr id="2053" name="Picture 5" descr="C:\Users\user\Pictures\IMG_20230719_123049_edit_120091318419695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14800"/>
            <a:ext cx="2500405" cy="24546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5" name="Picture 7" descr="C:\Users\user\Pictures\IMG_20230719_121727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00200"/>
            <a:ext cx="3124201" cy="20656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6" name="Picture 8" descr="C:\Users\user\Pictures\IMG_20230719_134733_edit_1236354459186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886200"/>
            <a:ext cx="1453248" cy="249291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6" name="Picture 2" descr="C:\Users\user\Pictures\IMG-20230720-WA0020_edit_157185903276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5298" y="4114800"/>
            <a:ext cx="2681502" cy="21336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066800" y="1219200"/>
            <a:ext cx="24384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Респираторная карта</a:t>
            </a:r>
          </a:p>
        </p:txBody>
      </p:sp>
      <p:pic>
        <p:nvPicPr>
          <p:cNvPr id="2050" name="Picture 2" descr="C:\Users\user\Pictures\Screenshot_20230726_130624_edit_610295679281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600200"/>
            <a:ext cx="2514600" cy="1981515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6096000" y="1219200"/>
            <a:ext cx="24384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Измерение АД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14400" y="3733800"/>
            <a:ext cx="24384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Карта сестринского наблюдения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57600" y="3352800"/>
            <a:ext cx="24384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SpO2</a:t>
            </a:r>
            <a:r>
              <a:rPr lang="ru-RU" sz="1400" dirty="0">
                <a:solidFill>
                  <a:schemeClr val="tx1"/>
                </a:solidFill>
              </a:rPr>
              <a:t>,ЧСС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48400" y="3733800"/>
            <a:ext cx="24384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Суточный мониторинг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bs.twimg.com/profile_images/641233573920509952/jG27vO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3000" y="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ГБУЗ СО «Тольяттинская городская клиническая больница №5»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457201"/>
          </a:xfrm>
        </p:spPr>
        <p:txBody>
          <a:bodyPr>
            <a:normAutofit/>
          </a:bodyPr>
          <a:lstStyle/>
          <a:p>
            <a:r>
              <a:rPr lang="ru-RU" sz="2400" dirty="0"/>
              <a:t>Кнопки экстренного вызова – у постели больного</a:t>
            </a:r>
          </a:p>
        </p:txBody>
      </p:sp>
      <p:pic>
        <p:nvPicPr>
          <p:cNvPr id="3075" name="Picture 3" descr="C:\Users\user\Pictures\Screenshot_20230720_154510_edit_16222275255024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781703" cy="1954181"/>
          </a:xfrm>
          <a:prstGeom prst="rect">
            <a:avLst/>
          </a:prstGeom>
          <a:noFill/>
        </p:spPr>
      </p:pic>
      <p:pic>
        <p:nvPicPr>
          <p:cNvPr id="3076" name="Picture 4" descr="C:\Users\user\Pictures\Screenshot_20230720_154545_edit_162349262390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810000" cy="2017059"/>
          </a:xfrm>
          <a:prstGeom prst="rect">
            <a:avLst/>
          </a:prstGeom>
          <a:noFill/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533400" y="3293617"/>
            <a:ext cx="8229600" cy="2858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Состояния для экстренного вызова персонала:</a:t>
            </a:r>
            <a:endParaRPr lang="ru-RU" sz="1500" i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7F0B908-6DD1-7521-3B13-FD52F5BBD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92023"/>
              </p:ext>
            </p:extLst>
          </p:nvPr>
        </p:nvGraphicFramePr>
        <p:xfrm>
          <a:off x="1219200" y="3693111"/>
          <a:ext cx="6599068" cy="316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71600" y="2743200"/>
            <a:ext cx="2209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Пациент нажимает кнопку вызова возле кровати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91200" y="2743200"/>
            <a:ext cx="2514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На табло тут же отображается место ,где нужна помощь.</a:t>
            </a: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914400" y="1524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Динамическое наблюдение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bs.twimg.com/profile_images/641233573920509952/jG27vO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3000" y="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ГБУЗ СО «Тольяттинская городская клиническая больница №5»</a:t>
            </a:r>
          </a:p>
        </p:txBody>
      </p:sp>
      <p:pic>
        <p:nvPicPr>
          <p:cNvPr id="2051" name="Picture 3" descr="C:\Users\user\Pictures\Screenshot_20230720_152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90800"/>
            <a:ext cx="2755253" cy="3200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" name="Picture 2" descr="C:\Users\user\Pictures\IMG-20230721-WA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2711669" cy="3276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7" name="Picture 3" descr="C:\Users\user\Pictures\IMG-20230721-WA0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828800"/>
            <a:ext cx="2740660" cy="35747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5" name="Скругленный прямоугольник 14"/>
          <p:cNvSpPr/>
          <p:nvPr/>
        </p:nvSpPr>
        <p:spPr>
          <a:xfrm>
            <a:off x="2438400" y="5867400"/>
            <a:ext cx="41148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</a:rPr>
              <a:t>На</a:t>
            </a:r>
            <a:r>
              <a:rPr lang="ru-RU" sz="14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рабочем месте медицинской сестры имеются все условия для оказания экстренной помощи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Учебно-тренировочные занятия-</a:t>
            </a:r>
            <a:br>
              <a:rPr lang="ru-RU" sz="2800" b="1" dirty="0"/>
            </a:br>
            <a:r>
              <a:rPr lang="ru-RU" sz="2000" b="1" dirty="0"/>
              <a:t>ежегодно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bs.twimg.com/profile_images/641233573920509952/jG27vO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3000" y="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ГБУЗ СО «Тольяттинская городская клиническая больница №5»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20000" cy="457200"/>
          </a:xfrm>
        </p:spPr>
        <p:txBody>
          <a:bodyPr>
            <a:noAutofit/>
          </a:bodyPr>
          <a:lstStyle/>
          <a:p>
            <a:r>
              <a:rPr lang="ru-RU" sz="2800" b="1" dirty="0"/>
              <a:t>Ранняя реабилитация пациента – заслуга медицинских сестер!</a:t>
            </a:r>
          </a:p>
        </p:txBody>
      </p:sp>
      <p:pic>
        <p:nvPicPr>
          <p:cNvPr id="1026" name="Picture 2" descr="C:\Users\user\Pictures\IMG_20230725_103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2501517" cy="11383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" name="Picture 2" descr="C:\Users\user\Pictures\IMG_20230725_122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124199"/>
            <a:ext cx="1295400" cy="255903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81000" y="1066800"/>
            <a:ext cx="22860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Уход за давящей повязкой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072" y="2743200"/>
            <a:ext cx="22860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Психологическая помощь</a:t>
            </a:r>
          </a:p>
        </p:txBody>
      </p:sp>
      <p:pic>
        <p:nvPicPr>
          <p:cNvPr id="3074" name="Picture 2" descr="C:\Users\user\Pictures\Screenshot_20230726_145821_ru.yandex.searchplugin_edit_63918236510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886199"/>
            <a:ext cx="1857554" cy="206594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075" name="Picture 3" descr="C:\Users\user\Pictures\Screenshot_20230726_1503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600200"/>
            <a:ext cx="1589887" cy="1585913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3505200" y="1219200"/>
            <a:ext cx="24384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Профилактика пролежней</a:t>
            </a:r>
          </a:p>
        </p:txBody>
      </p:sp>
      <p:pic>
        <p:nvPicPr>
          <p:cNvPr id="3076" name="Picture 4" descr="C:\Users\user\Pictures\Screenshot_20230726_151312_ru.yandex.searchplugin_edit_646656527729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191000"/>
            <a:ext cx="2270078" cy="18288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4191000" y="3581400"/>
            <a:ext cx="22860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Обучение само уходу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5000" y="3352800"/>
            <a:ext cx="22098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Контроль жизненных показателей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53200" y="1600200"/>
            <a:ext cx="24384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Контроль за лечебным питанием</a:t>
            </a:r>
          </a:p>
        </p:txBody>
      </p:sp>
      <p:pic>
        <p:nvPicPr>
          <p:cNvPr id="3077" name="Picture 5" descr="C:\Users\user\Pictures\Screenshot_20230726_1524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981200"/>
            <a:ext cx="2334637" cy="1371600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6553200" y="3810000"/>
            <a:ext cx="24384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Выполнение назначений врача</a:t>
            </a:r>
          </a:p>
        </p:txBody>
      </p:sp>
      <p:pic>
        <p:nvPicPr>
          <p:cNvPr id="3" name="Picture 2" descr="C:\Users\user\Pictures\IMG_20230731_110154_edit_2138100227517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4343400"/>
            <a:ext cx="2264047" cy="17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762000"/>
          </a:xfrm>
        </p:spPr>
        <p:txBody>
          <a:bodyPr>
            <a:normAutofit fontScale="90000"/>
          </a:bodyPr>
          <a:lstStyle/>
          <a:p>
            <a:r>
              <a:rPr lang="ru-RU" sz="2000" i="1" dirty="0"/>
              <a:t>ГБУЗ СО «Тольяттинская городская клиническая больница №5»</a:t>
            </a:r>
            <a:br>
              <a:rPr lang="ru-RU" sz="2000" i="1" dirty="0"/>
            </a:br>
            <a:endParaRPr lang="ru-RU" sz="2000" dirty="0"/>
          </a:p>
        </p:txBody>
      </p:sp>
      <p:pic>
        <p:nvPicPr>
          <p:cNvPr id="3" name="Picture 2" descr="https://pbs.twimg.com/profile_images/641233573920509952/jG27vO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52600" y="533400"/>
            <a:ext cx="5652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Что изменилось с появлением РСЦ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804623"/>
              </p:ext>
            </p:extLst>
          </p:nvPr>
        </p:nvGraphicFramePr>
        <p:xfrm>
          <a:off x="838199" y="1397000"/>
          <a:ext cx="7391401" cy="511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57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                       Критерии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До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После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578">
                <a:tc>
                  <a:txBody>
                    <a:bodyPr/>
                    <a:lstStyle/>
                    <a:p>
                      <a:r>
                        <a:rPr lang="ru-RU" sz="1600" dirty="0"/>
                        <a:t>Нахождение</a:t>
                      </a:r>
                      <a:r>
                        <a:rPr lang="ru-RU" sz="1600" baseline="0" dirty="0"/>
                        <a:t> в ОРИТ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 5 суток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 1 суток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578">
                <a:tc>
                  <a:txBody>
                    <a:bodyPr/>
                    <a:lstStyle/>
                    <a:p>
                      <a:r>
                        <a:rPr lang="ru-RU" sz="1600" dirty="0"/>
                        <a:t>Строгий постельный</a:t>
                      </a:r>
                      <a:r>
                        <a:rPr lang="ru-RU" sz="1600" baseline="0" dirty="0"/>
                        <a:t> режим 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 7 суток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 часа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578">
                <a:tc>
                  <a:txBody>
                    <a:bodyPr/>
                    <a:lstStyle/>
                    <a:p>
                      <a:r>
                        <a:rPr lang="ru-RU" sz="1600" dirty="0"/>
                        <a:t>Пребывание в стационаре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 21 дня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 10 дней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578">
                <a:tc>
                  <a:txBody>
                    <a:bodyPr/>
                    <a:lstStyle/>
                    <a:p>
                      <a:r>
                        <a:rPr lang="ru-RU" sz="1600" dirty="0" err="1"/>
                        <a:t>Антикоагулянтная</a:t>
                      </a:r>
                      <a:r>
                        <a:rPr lang="ru-RU" sz="1600" dirty="0"/>
                        <a:t> терапия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5-7 дней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2-3 дня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578">
                <a:tc>
                  <a:txBody>
                    <a:bodyPr/>
                    <a:lstStyle/>
                    <a:p>
                      <a:r>
                        <a:rPr lang="ru-RU" sz="1600" dirty="0"/>
                        <a:t>Применение нитроглицерина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Ежедневно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Минимум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578">
                <a:tc>
                  <a:txBody>
                    <a:bodyPr/>
                    <a:lstStyle/>
                    <a:p>
                      <a:r>
                        <a:rPr lang="ru-RU" sz="1600" dirty="0"/>
                        <a:t>Тяжесть инфарктов</a:t>
                      </a:r>
                      <a:r>
                        <a:rPr lang="ru-RU" sz="1600" baseline="0" dirty="0"/>
                        <a:t> миокарда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Большой</a:t>
                      </a:r>
                      <a:r>
                        <a:rPr lang="ru-RU" sz="1600" baseline="0" dirty="0"/>
                        <a:t> % </a:t>
                      </a:r>
                      <a:r>
                        <a:rPr lang="ru-RU" sz="1600" baseline="0" dirty="0" err="1"/>
                        <a:t>инвалидизации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Фатальных </a:t>
                      </a:r>
                      <a:r>
                        <a:rPr lang="ru-RU" sz="1600" dirty="0" err="1"/>
                        <a:t>инфарктов-минимум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578">
                <a:tc>
                  <a:txBody>
                    <a:bodyPr/>
                    <a:lstStyle/>
                    <a:p>
                      <a:r>
                        <a:rPr lang="ru-RU" sz="1600" dirty="0"/>
                        <a:t>Особенности ухода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Длительный уход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Минимальный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578">
                <a:tc>
                  <a:txBody>
                    <a:bodyPr/>
                    <a:lstStyle/>
                    <a:p>
                      <a:r>
                        <a:rPr lang="ru-RU" sz="1600" dirty="0"/>
                        <a:t>Возможность</a:t>
                      </a:r>
                      <a:r>
                        <a:rPr lang="ru-RU" sz="1600" baseline="0" dirty="0"/>
                        <a:t> посещений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bs.twimg.com/profile_images/641233573920509952/jG27vO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66800" y="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ГБУЗ СО «Тольяттинская городская клиническая больница №5»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53400" cy="609600"/>
          </a:xfrm>
        </p:spPr>
        <p:txBody>
          <a:bodyPr>
            <a:normAutofit/>
          </a:bodyPr>
          <a:lstStyle/>
          <a:p>
            <a:r>
              <a:rPr lang="ru-RU" sz="2800" b="1" dirty="0"/>
              <a:t>Динамика проведения </a:t>
            </a:r>
            <a:r>
              <a:rPr lang="ru-RU" sz="2800" b="1" dirty="0" err="1"/>
              <a:t>коронарографий</a:t>
            </a:r>
            <a:r>
              <a:rPr lang="ru-RU" sz="2800" b="1" dirty="0"/>
              <a:t> в РСЦ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Заключение</a:t>
            </a:r>
          </a:p>
        </p:txBody>
      </p:sp>
      <p:pic>
        <p:nvPicPr>
          <p:cNvPr id="4" name="Picture 2" descr="https://pbs.twimg.com/profile_images/641233573920509952/jG27vOW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66800" y="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ГБУЗ СО «Тольяттинская городская клиническая больница №5»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/>
              <a:t>Региональный сосудистый центр «Тольяттинской городской клинической больницы №5» это инновационная структура,  реализующая помощь пациентам с болезнями системы кровообращения.</a:t>
            </a:r>
          </a:p>
          <a:p>
            <a:endParaRPr lang="ru-RU" sz="2000" dirty="0"/>
          </a:p>
          <a:p>
            <a:r>
              <a:rPr lang="ru-RU" sz="2000" dirty="0"/>
              <a:t>Кадровый состав среднего медицинского персонала представлен различными специалистами.</a:t>
            </a:r>
          </a:p>
          <a:p>
            <a:endParaRPr lang="ru-RU" sz="2000" dirty="0"/>
          </a:p>
          <a:p>
            <a:r>
              <a:rPr lang="ru-RU" sz="2000" dirty="0"/>
              <a:t>Важна роль медицинской сестры на всех этапах оказания медицинской помощи </a:t>
            </a:r>
          </a:p>
          <a:p>
            <a:r>
              <a:rPr lang="ru-RU" sz="2000" dirty="0"/>
              <a:t>Рациональное взаимодействие медицинского персонала   структурных подразделений РСЦ   повышает качество оказания медицинской помощи пациентам, предупреждает </a:t>
            </a:r>
            <a:r>
              <a:rPr lang="ru-RU" sz="2000" dirty="0" err="1"/>
              <a:t>инвалидизацию</a:t>
            </a:r>
            <a:r>
              <a:rPr lang="ru-RU" sz="2000" dirty="0"/>
              <a:t>, снижает смертность  от болезней системы кровообращения. </a:t>
            </a:r>
            <a:br>
              <a:rPr lang="ru-RU" sz="2000" b="1" dirty="0"/>
            </a:br>
            <a:endParaRPr lang="ru-RU" sz="2000" dirty="0"/>
          </a:p>
          <a:p>
            <a:endParaRPr lang="ru-RU" sz="2000" dirty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4B86-7CF8-D662-8989-21FAD8F4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64" y="159798"/>
            <a:ext cx="7559336" cy="585926"/>
          </a:xfrm>
        </p:spPr>
        <p:txBody>
          <a:bodyPr>
            <a:noAutofit/>
          </a:bodyPr>
          <a:lstStyle/>
          <a:p>
            <a:r>
              <a:rPr lang="ru-RU" sz="1800" i="1" dirty="0"/>
              <a:t>ГБУЗ СО «Тольяттинская городская клиническая больница №5»</a:t>
            </a:r>
            <a:br>
              <a:rPr lang="ru-RU" sz="1800" i="1" dirty="0"/>
            </a:br>
            <a:endParaRPr lang="ru-RU" sz="1800" dirty="0"/>
          </a:p>
        </p:txBody>
      </p:sp>
      <p:pic>
        <p:nvPicPr>
          <p:cNvPr id="1026" name="Picture 2" descr="Медгородок">
            <a:extLst>
              <a:ext uri="{FF2B5EF4-FFF2-40B4-BE49-F238E27FC236}">
                <a16:creationId xmlns:a16="http://schemas.microsoft.com/office/drawing/2014/main" id="{09A32279-2316-B33D-BED1-0BA9107043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6" y="1207364"/>
            <a:ext cx="4997074" cy="321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8AC0AA-D876-3420-396B-BF5D4E4F9DDF}"/>
              </a:ext>
            </a:extLst>
          </p:cNvPr>
          <p:cNvSpPr txBox="1"/>
          <p:nvPr/>
        </p:nvSpPr>
        <p:spPr>
          <a:xfrm>
            <a:off x="5319569" y="1672761"/>
            <a:ext cx="359583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effectLst/>
              </a:rPr>
              <a:t>Государственное бюджетное учреждение здравоохранения Самарской области </a:t>
            </a:r>
          </a:p>
          <a:p>
            <a:r>
              <a:rPr lang="ru-RU" sz="1400" b="1" i="0" dirty="0">
                <a:effectLst/>
              </a:rPr>
              <a:t>«Тольяттинская городская клиническая больница №5» (ГБУЗ СО «ТГКБ №5»)</a:t>
            </a:r>
            <a:r>
              <a:rPr lang="ru-RU" sz="1400" b="0" i="0" dirty="0">
                <a:effectLst/>
              </a:rPr>
              <a:t> — одно из самых современных крупных региональных медицинских учреждений Российской Федерации.</a:t>
            </a:r>
            <a:endParaRPr lang="ru-RU" sz="1400" dirty="0"/>
          </a:p>
        </p:txBody>
      </p:sp>
      <p:pic>
        <p:nvPicPr>
          <p:cNvPr id="6" name="Picture 2" descr="https://pbs.twimg.com/profile_images/641233573920509952/jG27vOWW.jpg">
            <a:extLst>
              <a:ext uri="{FF2B5EF4-FFF2-40B4-BE49-F238E27FC236}">
                <a16:creationId xmlns:a16="http://schemas.microsoft.com/office/drawing/2014/main" id="{2F4A1D88-B58A-352D-8ADD-D7F14532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9B1115B-C616-3657-5720-6AA1DB600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433694"/>
              </p:ext>
            </p:extLst>
          </p:nvPr>
        </p:nvGraphicFramePr>
        <p:xfrm>
          <a:off x="701335" y="4660777"/>
          <a:ext cx="7812349" cy="181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2451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752599"/>
            <a:ext cx="8686800" cy="24384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Оптимизация деятельности сестринского персонала кардиологического отделения при оказании экстренной помощи пациентам с ОКС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4648200"/>
            <a:ext cx="5334000" cy="1295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Ведина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Татьяна Ивановна</a:t>
            </a:r>
          </a:p>
          <a:p>
            <a:pPr algn="l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Старшая медицинская сестра Кардиологического отделения №1</a:t>
            </a:r>
          </a:p>
          <a:p>
            <a:pPr algn="l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Государственного бюджетного учреждения здравоохранения  </a:t>
            </a:r>
          </a:p>
          <a:p>
            <a:pPr algn="l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Самарской области </a:t>
            </a:r>
          </a:p>
          <a:p>
            <a:pPr algn="l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«Тольяттинская городская клиническая больница №5»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2023</a:t>
            </a:r>
          </a:p>
        </p:txBody>
      </p:sp>
      <p:pic>
        <p:nvPicPr>
          <p:cNvPr id="5" name="Picture 2" descr="https://pbs.twimg.com/profile_images/641233573920509952/jG27vOWW.jpg">
            <a:extLst>
              <a:ext uri="{FF2B5EF4-FFF2-40B4-BE49-F238E27FC236}">
                <a16:creationId xmlns:a16="http://schemas.microsoft.com/office/drawing/2014/main" id="{5EA04D8A-CA59-C9BB-12BB-A5E3ED03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F5064A-2058-F1E8-2F95-0EEA5B249F06}"/>
              </a:ext>
            </a:extLst>
          </p:cNvPr>
          <p:cNvSpPr txBox="1"/>
          <p:nvPr/>
        </p:nvSpPr>
        <p:spPr>
          <a:xfrm>
            <a:off x="1143000" y="228600"/>
            <a:ext cx="746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/>
              <a:t>ГБУЗ СО «Тольяттинская городская клиническая больница №5»</a:t>
            </a:r>
            <a:br>
              <a:rPr lang="ru-RU" sz="1800" i="1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29770-90CF-6F68-7C08-09BD29C6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1600" i="1" dirty="0"/>
              <a:t>ГБУЗ СО «Тольяттинская городская клиническая больница №5»</a:t>
            </a:r>
            <a:br>
              <a:rPr lang="ru-RU" sz="1600" i="1" dirty="0"/>
            </a:br>
            <a:endParaRPr lang="ru-RU" sz="16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B414778-F282-14E7-AE05-71E152776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023107"/>
              </p:ext>
            </p:extLst>
          </p:nvPr>
        </p:nvGraphicFramePr>
        <p:xfrm>
          <a:off x="585926" y="1752600"/>
          <a:ext cx="8229600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s://pbs.twimg.com/profile_images/641233573920509952/jG27vOWW.jpg">
            <a:extLst>
              <a:ext uri="{FF2B5EF4-FFF2-40B4-BE49-F238E27FC236}">
                <a16:creationId xmlns:a16="http://schemas.microsoft.com/office/drawing/2014/main" id="{4B2A469E-757B-ACDE-DD8C-CE6F4AC65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FABFD1-A4C2-9947-BBF9-7D685B903F94}"/>
              </a:ext>
            </a:extLst>
          </p:cNvPr>
          <p:cNvSpPr txBox="1"/>
          <p:nvPr/>
        </p:nvSpPr>
        <p:spPr>
          <a:xfrm>
            <a:off x="914400" y="744414"/>
            <a:ext cx="77724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rgbClr val="1A1A1A"/>
                </a:solidFill>
                <a:effectLst/>
                <a:latin typeface="+mj-lt"/>
              </a:rPr>
              <a:t>Болезни системы кровообращения   - лидеры  причин смертности населения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04CBF-3D40-BC2E-3D7B-AA17F1B7C1AE}"/>
              </a:ext>
            </a:extLst>
          </p:cNvPr>
          <p:cNvSpPr txBox="1"/>
          <p:nvPr/>
        </p:nvSpPr>
        <p:spPr>
          <a:xfrm>
            <a:off x="230819" y="4572000"/>
            <a:ext cx="319596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400" b="1" i="0" dirty="0">
                <a:solidFill>
                  <a:srgbClr val="444444"/>
                </a:solidFill>
                <a:effectLst/>
              </a:rPr>
              <a:t>УКАЗ</a:t>
            </a:r>
          </a:p>
          <a:p>
            <a:pPr algn="ctr" fontAlgn="base"/>
            <a:r>
              <a:rPr lang="ru-RU" sz="1400" b="1" i="0" dirty="0">
                <a:solidFill>
                  <a:srgbClr val="444444"/>
                </a:solidFill>
                <a:effectLst/>
              </a:rPr>
              <a:t>ПРЕЗИДЕНТА РОССИЙСКОЙ ФЕДЕРАЦИИ</a:t>
            </a:r>
          </a:p>
          <a:p>
            <a:pPr algn="ctr" fontAlgn="base"/>
            <a:r>
              <a:rPr lang="ru-RU" sz="1400" b="1" i="0" dirty="0">
                <a:solidFill>
                  <a:srgbClr val="444444"/>
                </a:solidFill>
                <a:effectLst/>
              </a:rPr>
              <a:t>О национальных целях и стратегических задачах развития Российской Федерации на период до 2024 года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26A782-F7D7-0186-EF49-D2BC6F82D3D9}"/>
              </a:ext>
            </a:extLst>
          </p:cNvPr>
          <p:cNvSpPr txBox="1"/>
          <p:nvPr/>
        </p:nvSpPr>
        <p:spPr>
          <a:xfrm rot="10800000" flipV="1">
            <a:off x="3622087" y="4416104"/>
            <a:ext cx="537986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</a:rPr>
              <a:t>Цели: 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>
                <a:effectLst/>
              </a:rPr>
              <a:t>снижение показателей смертности населения трудоспособного возраста (до 350 случаев на 100 тыс. населения), 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смертности от болезней системы кровообращения </a:t>
            </a:r>
            <a:r>
              <a:rPr lang="ru-RU" sz="1400" b="0" i="0" dirty="0">
                <a:effectLst/>
              </a:rPr>
              <a:t>(до 450 случаев на 100 тыс. населения), 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>
                <a:effectLst/>
              </a:rPr>
              <a:t>смертности от новообразований, в том числе от злокачественных (до 185 случаев на 100 тыс. населения), </a:t>
            </a:r>
          </a:p>
          <a:p>
            <a:pPr>
              <a:buFont typeface="Arial" pitchFamily="34" charset="0"/>
              <a:buChar char="•"/>
            </a:pPr>
            <a:r>
              <a:rPr lang="ru-RU" sz="1400" b="0" i="0" dirty="0">
                <a:effectLst/>
              </a:rPr>
              <a:t>младенческой смертности (до 4,5 случая на 1 тыс. родившихся детей)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2039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profile_images/641233573920509952/jG27vOW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94440513"/>
              </p:ext>
            </p:extLst>
          </p:nvPr>
        </p:nvGraphicFramePr>
        <p:xfrm>
          <a:off x="609600" y="533400"/>
          <a:ext cx="8229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4497388" cy="803275"/>
          </a:xfrm>
        </p:spPr>
        <p:txBody>
          <a:bodyPr>
            <a:noAutofit/>
          </a:bodyPr>
          <a:lstStyle/>
          <a:p>
            <a:pPr algn="ctr"/>
            <a:br>
              <a:rPr lang="ru-RU" sz="1400" dirty="0"/>
            </a:b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ГБУЗ СО «Тольяттинская городская клиническая больница №5»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408234"/>
              </p:ext>
            </p:extLst>
          </p:nvPr>
        </p:nvGraphicFramePr>
        <p:xfrm>
          <a:off x="228600" y="1615736"/>
          <a:ext cx="8534400" cy="405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589EF1D-E025-00C3-F958-0F9E1E95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816" y="0"/>
            <a:ext cx="7221984" cy="612559"/>
          </a:xfrm>
        </p:spPr>
        <p:txBody>
          <a:bodyPr>
            <a:normAutofit/>
          </a:bodyPr>
          <a:lstStyle/>
          <a:p>
            <a:r>
              <a:rPr lang="ru-RU" sz="1600" i="1" dirty="0"/>
              <a:t>ГБУЗ СО «Тольяттинская городская клиническая больница №5»</a:t>
            </a:r>
            <a:br>
              <a:rPr lang="ru-RU" sz="1600" i="1" dirty="0"/>
            </a:b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4A7F89-33A0-1EFF-60F7-079C41770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" y="1066800"/>
            <a:ext cx="2260034" cy="1981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3" descr="C:\Users\user\Desktop\Фото для презинтации\IMG-a1f789da00ead5f0d5744f9121b1179e-V (1).jpg">
            <a:extLst>
              <a:ext uri="{FF2B5EF4-FFF2-40B4-BE49-F238E27FC236}">
                <a16:creationId xmlns:a16="http://schemas.microsoft.com/office/drawing/2014/main" id="{DDC4E884-15CC-97E7-68FC-A4E465C34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905000"/>
            <a:ext cx="2618633" cy="22541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E68CA7-BE51-DD42-D43D-2E65B9D54577}"/>
              </a:ext>
            </a:extLst>
          </p:cNvPr>
          <p:cNvSpPr txBox="1"/>
          <p:nvPr/>
        </p:nvSpPr>
        <p:spPr>
          <a:xfrm>
            <a:off x="2590800" y="1066800"/>
            <a:ext cx="6172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 В 85 субъектах Российской Федерации разработаны, утверждены и реализованы                    </a:t>
            </a:r>
            <a:r>
              <a:rPr lang="ru-RU" sz="1400" b="1" dirty="0"/>
              <a:t>региональные программы </a:t>
            </a:r>
            <a:r>
              <a:rPr lang="ru-RU" sz="1400" dirty="0"/>
              <a:t>«Борьба с сердечно-сосудистыми заболеваниями», в том числе в Самарской области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699A6F-350F-ECA7-695B-9E9F74516D8F}"/>
              </a:ext>
            </a:extLst>
          </p:cNvPr>
          <p:cNvSpPr txBox="1"/>
          <p:nvPr/>
        </p:nvSpPr>
        <p:spPr>
          <a:xfrm>
            <a:off x="5486400" y="2667000"/>
            <a:ext cx="35510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dirty="0"/>
              <a:t>Проводится </a:t>
            </a:r>
            <a:r>
              <a:rPr lang="ru-RU" sz="1400" b="1" dirty="0"/>
              <a:t>популяционная профилактика </a:t>
            </a:r>
            <a:r>
              <a:rPr lang="ru-RU" sz="1400" dirty="0"/>
              <a:t>развития сердечно-сосудистых заболеваний и сердечно-сосудистых осложнений у пациентов высокого риска</a:t>
            </a:r>
          </a:p>
        </p:txBody>
      </p:sp>
      <p:pic>
        <p:nvPicPr>
          <p:cNvPr id="18" name="Picture 2" descr="C:\Users\user\Desktop\Фото для презинтации\IMG-b561cc6bdb9d4fd385f86ab47830d507-V.jpg">
            <a:extLst>
              <a:ext uri="{FF2B5EF4-FFF2-40B4-BE49-F238E27FC236}">
                <a16:creationId xmlns:a16="http://schemas.microsoft.com/office/drawing/2014/main" id="{3F930FA6-4299-4A66-144C-59358A52B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191000"/>
            <a:ext cx="2742630" cy="24003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0BBF6F-844C-D57C-2E4A-2ADB9FE3C26A}"/>
              </a:ext>
            </a:extLst>
          </p:cNvPr>
          <p:cNvSpPr txBox="1"/>
          <p:nvPr/>
        </p:nvSpPr>
        <p:spPr>
          <a:xfrm>
            <a:off x="3124200" y="4495800"/>
            <a:ext cx="43900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b="1" dirty="0"/>
              <a:t>Переоснащено/дооснащено</a:t>
            </a:r>
            <a:r>
              <a:rPr lang="ru-RU" sz="1400" dirty="0"/>
              <a:t> медицинским оборудованием не менее 140 региональных сосудистых центров и 469 первичных сосудистых отделений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6BD26E-633A-C81E-4711-D1908ED53A24}"/>
              </a:ext>
            </a:extLst>
          </p:cNvPr>
          <p:cNvSpPr txBox="1"/>
          <p:nvPr/>
        </p:nvSpPr>
        <p:spPr>
          <a:xfrm>
            <a:off x="4876800" y="5791200"/>
            <a:ext cx="38972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Кадровое обеспечение </a:t>
            </a:r>
            <a:r>
              <a:rPr lang="ru-RU" sz="1400" dirty="0"/>
              <a:t>системы оказания медицинской помощи больным с сердечно-сосудистыми заболеваниями</a:t>
            </a:r>
          </a:p>
        </p:txBody>
      </p:sp>
      <p:sp>
        <p:nvSpPr>
          <p:cNvPr id="44" name="Объект 43">
            <a:extLst>
              <a:ext uri="{FF2B5EF4-FFF2-40B4-BE49-F238E27FC236}">
                <a16:creationId xmlns:a16="http://schemas.microsoft.com/office/drawing/2014/main" id="{BB540FD5-B47E-B827-A8E5-F21B4F24B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533400"/>
            <a:ext cx="7037033" cy="604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Реализация проекта «Здравоохранение»</a:t>
            </a:r>
          </a:p>
        </p:txBody>
      </p:sp>
      <p:pic>
        <p:nvPicPr>
          <p:cNvPr id="45" name="Picture 2" descr="https://pbs.twimg.com/profile_images/641233573920509952/jG27vOWW.jpg">
            <a:extLst>
              <a:ext uri="{FF2B5EF4-FFF2-40B4-BE49-F238E27FC236}">
                <a16:creationId xmlns:a16="http://schemas.microsoft.com/office/drawing/2014/main" id="{33A1711A-092D-620C-76EF-A64ED16B9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7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30A0-1AD6-5756-F1AD-DADA2CFCF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3331"/>
            <a:ext cx="8229600" cy="814812"/>
          </a:xfrm>
        </p:spPr>
        <p:txBody>
          <a:bodyPr>
            <a:noAutofit/>
          </a:bodyPr>
          <a:lstStyle/>
          <a:p>
            <a:r>
              <a:rPr lang="ru-RU" sz="2800" b="1" dirty="0"/>
              <a:t>Состав регионального сосудистого центра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745C4-1A60-EB43-FA3C-872E95599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Первичные сосудистые отделения (кардиология, неврология, нейрохирургия)</a:t>
            </a:r>
          </a:p>
          <a:p>
            <a:r>
              <a:rPr lang="ru-RU" sz="2400" dirty="0"/>
              <a:t> </a:t>
            </a: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Отделение рентгенохирургических методов диагностики и лечения</a:t>
            </a:r>
          </a:p>
          <a:p>
            <a:r>
              <a:rPr lang="ru-RU" sz="2400" dirty="0"/>
              <a:t>Реанимация (ОКС)</a:t>
            </a:r>
          </a:p>
          <a:p>
            <a:r>
              <a:rPr lang="ru-RU" sz="2400" dirty="0"/>
              <a:t>Приемно-диагностическое отделение</a:t>
            </a:r>
          </a:p>
          <a:p>
            <a:r>
              <a:rPr lang="ru-RU" sz="2400" dirty="0"/>
              <a:t>Лечебно-диагностическое отделение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ru-RU" sz="2400" dirty="0"/>
          </a:p>
        </p:txBody>
      </p:sp>
      <p:pic>
        <p:nvPicPr>
          <p:cNvPr id="4" name="Picture 2" descr="https://pbs.twimg.com/profile_images/641233573920509952/jG27vOWW.jpg">
            <a:extLst>
              <a:ext uri="{FF2B5EF4-FFF2-40B4-BE49-F238E27FC236}">
                <a16:creationId xmlns:a16="http://schemas.microsoft.com/office/drawing/2014/main" id="{29169305-E0E9-32F5-E7F8-856741197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5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B20153-BC0B-30B3-A619-328F937FBDE8}"/>
              </a:ext>
            </a:extLst>
          </p:cNvPr>
          <p:cNvSpPr txBox="1"/>
          <p:nvPr/>
        </p:nvSpPr>
        <p:spPr>
          <a:xfrm>
            <a:off x="1530036" y="192883"/>
            <a:ext cx="7206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/>
              <a:t>ГБУЗ СО «Тольяттинская городская клиническая больница №5»</a:t>
            </a:r>
            <a:br>
              <a:rPr lang="ru-RU" sz="1800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92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bs.twimg.com/profile_images/641233573920509952/jG27vO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3000" y="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ГБУЗ СО «Тольяттинская городская клиническая больница №5»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45005575"/>
              </p:ext>
            </p:extLst>
          </p:nvPr>
        </p:nvGraphicFramePr>
        <p:xfrm>
          <a:off x="76200" y="2286000"/>
          <a:ext cx="4267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75956069"/>
              </p:ext>
            </p:extLst>
          </p:nvPr>
        </p:nvGraphicFramePr>
        <p:xfrm>
          <a:off x="4495800" y="2057400"/>
          <a:ext cx="4648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905000" y="6019800"/>
            <a:ext cx="5486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Всего - 98 медицинских сестер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Молодые специалисты – 40%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762000"/>
          </a:xfrm>
        </p:spPr>
        <p:txBody>
          <a:bodyPr>
            <a:normAutofit fontScale="90000"/>
          </a:bodyPr>
          <a:lstStyle/>
          <a:p>
            <a:pPr lvl="0"/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3100" b="1" dirty="0"/>
              <a:t>Кадровый состав среднего медицинского персонала</a:t>
            </a:r>
            <a:br>
              <a:rPr lang="ru-RU" sz="3100" dirty="0"/>
            </a:br>
            <a:endParaRPr lang="ru-RU" sz="3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AE8F-E052-DC29-2D10-1F6C1C39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62000"/>
            <a:ext cx="7467600" cy="503238"/>
          </a:xfrm>
        </p:spPr>
        <p:txBody>
          <a:bodyPr>
            <a:normAutofit fontScale="90000"/>
          </a:bodyPr>
          <a:lstStyle/>
          <a:p>
            <a:pPr lvl="0"/>
            <a:br>
              <a:rPr lang="ru-RU" sz="1600" dirty="0"/>
            </a:br>
            <a:br>
              <a:rPr lang="ru-RU" sz="1600" dirty="0"/>
            </a:br>
            <a:r>
              <a:rPr lang="ru-RU" sz="3100" b="1" dirty="0"/>
              <a:t>Взаимодействие медицинского персонала между структурными подразделениями РСЦ   </a:t>
            </a:r>
            <a:br>
              <a:rPr lang="ru-RU" sz="3100" b="1" dirty="0"/>
            </a:br>
            <a:endParaRPr lang="ru-RU" sz="3100" b="1" dirty="0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BF0D1312-7A22-40A2-9420-7752390097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1043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08F9A12-C375-4511-2C5C-26137523CD68}"/>
              </a:ext>
            </a:extLst>
          </p:cNvPr>
          <p:cNvSpPr/>
          <p:nvPr/>
        </p:nvSpPr>
        <p:spPr>
          <a:xfrm>
            <a:off x="701336" y="1944209"/>
            <a:ext cx="1917577" cy="97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Отделения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BBD8752-65AA-9D08-6B33-7A0D419F5262}"/>
              </a:ext>
            </a:extLst>
          </p:cNvPr>
          <p:cNvSpPr/>
          <p:nvPr/>
        </p:nvSpPr>
        <p:spPr>
          <a:xfrm>
            <a:off x="3808520" y="1784412"/>
            <a:ext cx="1953087" cy="9854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Функциональная диагностика</a:t>
            </a: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A2F7192A-6B5F-80F3-C75D-BA5941BD84CA}"/>
              </a:ext>
            </a:extLst>
          </p:cNvPr>
          <p:cNvSpPr/>
          <p:nvPr/>
        </p:nvSpPr>
        <p:spPr>
          <a:xfrm rot="17749359">
            <a:off x="6136590" y="1992021"/>
            <a:ext cx="484632" cy="9045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97EF4641-596B-F4F4-D3BE-AF9E8DE96B63}"/>
              </a:ext>
            </a:extLst>
          </p:cNvPr>
          <p:cNvSpPr/>
          <p:nvPr/>
        </p:nvSpPr>
        <p:spPr>
          <a:xfrm rot="10800000">
            <a:off x="1480824" y="2992768"/>
            <a:ext cx="484632" cy="8068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91A7D1C-2C25-F4B4-DB72-8CBBCF2FE334}"/>
              </a:ext>
            </a:extLst>
          </p:cNvPr>
          <p:cNvSpPr/>
          <p:nvPr/>
        </p:nvSpPr>
        <p:spPr>
          <a:xfrm>
            <a:off x="1216240" y="5255581"/>
            <a:ext cx="1473693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СМП</a:t>
            </a: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785E2A81-BBE8-D551-9357-8E3B2D387927}"/>
              </a:ext>
            </a:extLst>
          </p:cNvPr>
          <p:cNvSpPr/>
          <p:nvPr/>
        </p:nvSpPr>
        <p:spPr>
          <a:xfrm rot="14836304">
            <a:off x="3109758" y="4703979"/>
            <a:ext cx="484632" cy="1069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0000"/>
              </a:highlight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5989F828-ACF7-DF42-1EC9-50974F2BC97F}"/>
              </a:ext>
            </a:extLst>
          </p:cNvPr>
          <p:cNvSpPr/>
          <p:nvPr/>
        </p:nvSpPr>
        <p:spPr>
          <a:xfrm rot="16200000">
            <a:off x="3018407" y="19353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0A90F951-8C72-2065-1AFD-AC0E9EBBCCC3}"/>
              </a:ext>
            </a:extLst>
          </p:cNvPr>
          <p:cNvSpPr/>
          <p:nvPr/>
        </p:nvSpPr>
        <p:spPr>
          <a:xfrm>
            <a:off x="7235300" y="4172504"/>
            <a:ext cx="484632" cy="7013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37EC4D42-7549-235F-D8DA-91FF4A6510F9}"/>
              </a:ext>
            </a:extLst>
          </p:cNvPr>
          <p:cNvSpPr/>
          <p:nvPr/>
        </p:nvSpPr>
        <p:spPr>
          <a:xfrm>
            <a:off x="3773009" y="6001304"/>
            <a:ext cx="1953088" cy="5992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Плановая госпитализация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DC64B78A-6256-E1B5-D028-111D2E30BD3D}"/>
              </a:ext>
            </a:extLst>
          </p:cNvPr>
          <p:cNvSpPr/>
          <p:nvPr/>
        </p:nvSpPr>
        <p:spPr>
          <a:xfrm rot="10800000">
            <a:off x="4414595" y="5348011"/>
            <a:ext cx="484632" cy="50196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17F3E3A-CE2F-FCED-86E3-8064FB0D7DC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0113" y="5202314"/>
            <a:ext cx="1926453" cy="11008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4C8726D-C20D-790F-C419-D9095E90F00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9193" y="1881327"/>
            <a:ext cx="2077374" cy="109269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89FC52-8420-F2AE-5535-6C7D79CF51F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1887" y="1518080"/>
            <a:ext cx="2015232" cy="147369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5" name="Picture 2" descr="https://pbs.twimg.com/profile_images/641233573920509952/jG27vOW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295400" y="1524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ГБУЗ СО «Тольяттинская городская клиническая больница №5»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97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Способы взаимодействия</a:t>
            </a:r>
          </a:p>
        </p:txBody>
      </p:sp>
      <p:pic>
        <p:nvPicPr>
          <p:cNvPr id="8" name="Picture 2" descr="https://pbs.twimg.com/profile_images/641233573920509952/jG27vOW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76400" y="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ГБУЗ СО «Тольяттинская городская клиническая больница №5»</a:t>
            </a:r>
          </a:p>
        </p:txBody>
      </p:sp>
      <p:pic>
        <p:nvPicPr>
          <p:cNvPr id="10" name="Picture 2" descr="C:\Users\user\Pictures\pnevmopochta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4600"/>
            <a:ext cx="2374490" cy="3200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6" name="Picture 2" descr="C:\Users\user\Pictures\IMG-d93650886113ee92355c73b991f9a0ca-V_edit_90667424429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399" y="2438400"/>
            <a:ext cx="2204815" cy="3276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" name="Picture 2" descr="C:\Users\user\Pictures\IMG_20230719_094917_edit_1137461264675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399" y="3200400"/>
            <a:ext cx="2545597" cy="3124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685800" y="1828800"/>
            <a:ext cx="1600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Телефон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81400" y="2438400"/>
            <a:ext cx="1828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МИС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05600" y="1905000"/>
            <a:ext cx="152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Пневмопочта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419600" y="1600200"/>
            <a:ext cx="228600" cy="457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-2880000">
            <a:off x="6075665" y="1380905"/>
            <a:ext cx="228600" cy="457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3540000">
            <a:off x="2807517" y="1206312"/>
            <a:ext cx="228600" cy="457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98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4009</TotalTime>
  <Words>1129</Words>
  <Application>Microsoft Office PowerPoint</Application>
  <PresentationFormat>Экран (4:3)</PresentationFormat>
  <Paragraphs>178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Оптимизация деятельности сестринского персонала кардиологического отделения при оказании экстренной помощи пациентам с ОКС</vt:lpstr>
      <vt:lpstr>ГБУЗ СО «Тольяттинская городская клиническая больница №5» </vt:lpstr>
      <vt:lpstr>ГБУЗ СО «Тольяттинская городская клиническая больница №5» </vt:lpstr>
      <vt:lpstr>Презентация PowerPoint</vt:lpstr>
      <vt:lpstr>ГБУЗ СО «Тольяттинская городская клиническая больница №5» </vt:lpstr>
      <vt:lpstr>Состав регионального сосудистого центра</vt:lpstr>
      <vt:lpstr>     Кадровый состав среднего медицинского персонала </vt:lpstr>
      <vt:lpstr>  Взаимодействие медицинского персонала между структурными подразделениями РСЦ    </vt:lpstr>
      <vt:lpstr>Способы взаимодействия</vt:lpstr>
      <vt:lpstr>Участие медсестры в диагностике</vt:lpstr>
      <vt:lpstr>Оптимизация в цифровом сегменте</vt:lpstr>
      <vt:lpstr>Мониторинг за состоянием в условиях реанимации</vt:lpstr>
      <vt:lpstr> Динамическое наблюдение</vt:lpstr>
      <vt:lpstr>Кнопки экстренного вызова – у постели больного</vt:lpstr>
      <vt:lpstr>Учебно-тренировочные занятия- ежегодно</vt:lpstr>
      <vt:lpstr>Ранняя реабилитация пациента – заслуга медицинских сестер!</vt:lpstr>
      <vt:lpstr>ГБУЗ СО «Тольяттинская городская клиническая больница №5» </vt:lpstr>
      <vt:lpstr>Динамика проведения коронарографий в РСЦ</vt:lpstr>
      <vt:lpstr>Заключение</vt:lpstr>
      <vt:lpstr>Оптимизация деятельности сестринского персонала кардиологического отделения при оказании экстренной помощи пациентам с ОКС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системы  – инструмент повышения качества медицинской помощи в многопрофильном стационаре</dc:title>
  <dc:creator>user</dc:creator>
  <cp:lastModifiedBy>User</cp:lastModifiedBy>
  <cp:revision>414</cp:revision>
  <dcterms:created xsi:type="dcterms:W3CDTF">2023-03-31T12:42:22Z</dcterms:created>
  <dcterms:modified xsi:type="dcterms:W3CDTF">2023-09-20T12:39:23Z</dcterms:modified>
</cp:coreProperties>
</file>