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5"/>
  </p:notesMasterIdLst>
  <p:sldIdLst>
    <p:sldId id="321" r:id="rId2"/>
    <p:sldId id="328" r:id="rId3"/>
    <p:sldId id="291" r:id="rId4"/>
    <p:sldId id="342" r:id="rId5"/>
    <p:sldId id="385" r:id="rId6"/>
    <p:sldId id="386" r:id="rId7"/>
    <p:sldId id="345" r:id="rId8"/>
    <p:sldId id="370" r:id="rId9"/>
    <p:sldId id="390" r:id="rId10"/>
    <p:sldId id="392" r:id="rId11"/>
    <p:sldId id="387" r:id="rId12"/>
    <p:sldId id="388" r:id="rId13"/>
    <p:sldId id="384" r:id="rId1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kovalarisa@yandex.ru" initials="s" lastIdx="1" clrIdx="0">
    <p:extLst>
      <p:ext uri="{19B8F6BF-5375-455C-9EA6-DF929625EA0E}">
        <p15:presenceInfo xmlns:p15="http://schemas.microsoft.com/office/powerpoint/2012/main" userId="89d550a0552ff6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14F"/>
    <a:srgbClr val="E5DC2F"/>
    <a:srgbClr val="0E7BB2"/>
    <a:srgbClr val="5BA3CF"/>
    <a:srgbClr val="6389C7"/>
    <a:srgbClr val="0066CC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77174" autoAdjust="0"/>
  </p:normalViewPr>
  <p:slideViewPr>
    <p:cSldViewPr>
      <p:cViewPr varScale="1">
        <p:scale>
          <a:sx n="75" d="100"/>
          <a:sy n="75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0A80C-B74F-46F6-8516-8105320CE2DD}" type="doc">
      <dgm:prSet loTypeId="urn:microsoft.com/office/officeart/2005/8/layout/matrix1" loCatId="matrix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5450148-87CB-4C3E-AFEB-3ABF76955C0E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Компоненты комплексной реабилитации</a:t>
          </a:r>
        </a:p>
      </dgm:t>
    </dgm:pt>
    <dgm:pt modelId="{6175050E-8E77-4032-927C-51FBB7B828FB}" type="parTrans" cxnId="{902A0143-18BA-47D5-BBCA-A2095D88AB27}">
      <dgm:prSet/>
      <dgm:spPr/>
      <dgm:t>
        <a:bodyPr/>
        <a:lstStyle/>
        <a:p>
          <a:endParaRPr lang="ru-RU"/>
        </a:p>
      </dgm:t>
    </dgm:pt>
    <dgm:pt modelId="{EADF49DA-BD0E-4AB7-B10E-D3C7EAB2E931}" type="sibTrans" cxnId="{902A0143-18BA-47D5-BBCA-A2095D88AB27}">
      <dgm:prSet/>
      <dgm:spPr/>
      <dgm:t>
        <a:bodyPr/>
        <a:lstStyle/>
        <a:p>
          <a:endParaRPr lang="ru-RU"/>
        </a:p>
      </dgm:t>
    </dgm:pt>
    <dgm:pt modelId="{F1848478-56F6-4E6D-AE22-DB413250DE3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Физическая</a:t>
          </a:r>
          <a:r>
            <a:rPr lang="ru-RU" sz="3600" baseline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терапия</a:t>
          </a:r>
          <a:endParaRPr lang="ru-RU" sz="36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2F72C9-B239-4CDF-AE63-5A073797CAAE}" type="parTrans" cxnId="{A189D098-EA39-4329-AF14-1C5F04A9402F}">
      <dgm:prSet/>
      <dgm:spPr/>
      <dgm:t>
        <a:bodyPr/>
        <a:lstStyle/>
        <a:p>
          <a:endParaRPr lang="ru-RU"/>
        </a:p>
      </dgm:t>
    </dgm:pt>
    <dgm:pt modelId="{C3B511A0-BF52-4F3D-9377-79A043549534}" type="sibTrans" cxnId="{A189D098-EA39-4329-AF14-1C5F04A9402F}">
      <dgm:prSet/>
      <dgm:spPr/>
      <dgm:t>
        <a:bodyPr/>
        <a:lstStyle/>
        <a:p>
          <a:endParaRPr lang="ru-RU"/>
        </a:p>
      </dgm:t>
    </dgm:pt>
    <dgm:pt modelId="{C3B12C54-0054-4213-A141-286609794133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600" b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Медикаментозная терапия</a:t>
          </a:r>
        </a:p>
      </dgm:t>
    </dgm:pt>
    <dgm:pt modelId="{78300280-A457-4D74-9934-E8F407FBFDB7}" type="parTrans" cxnId="{6A20C88A-0CD3-400E-9F6D-C34BA472968C}">
      <dgm:prSet/>
      <dgm:spPr/>
      <dgm:t>
        <a:bodyPr/>
        <a:lstStyle/>
        <a:p>
          <a:endParaRPr lang="ru-RU"/>
        </a:p>
      </dgm:t>
    </dgm:pt>
    <dgm:pt modelId="{2F7063FE-D6D7-417E-AF4F-572CDDAC0613}" type="sibTrans" cxnId="{6A20C88A-0CD3-400E-9F6D-C34BA472968C}">
      <dgm:prSet/>
      <dgm:spPr/>
      <dgm:t>
        <a:bodyPr/>
        <a:lstStyle/>
        <a:p>
          <a:endParaRPr lang="ru-RU"/>
        </a:p>
      </dgm:t>
    </dgm:pt>
    <dgm:pt modelId="{B9CBB5A6-2E7F-409E-ABC4-473CB062FAF9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Школа здоровья</a:t>
          </a:r>
        </a:p>
      </dgm:t>
    </dgm:pt>
    <dgm:pt modelId="{711D7BA2-7D1D-4868-9DB6-F9E6581835AF}" type="parTrans" cxnId="{558CF49B-B5C1-4C5B-8614-0B8600E1D423}">
      <dgm:prSet/>
      <dgm:spPr/>
      <dgm:t>
        <a:bodyPr/>
        <a:lstStyle/>
        <a:p>
          <a:endParaRPr lang="ru-RU"/>
        </a:p>
      </dgm:t>
    </dgm:pt>
    <dgm:pt modelId="{5AC276B2-88BF-4FBA-8D4D-4E7BA70FF7E6}" type="sibTrans" cxnId="{558CF49B-B5C1-4C5B-8614-0B8600E1D423}">
      <dgm:prSet/>
      <dgm:spPr/>
      <dgm:t>
        <a:bodyPr/>
        <a:lstStyle/>
        <a:p>
          <a:endParaRPr lang="ru-RU"/>
        </a:p>
      </dgm:t>
    </dgm:pt>
    <dgm:pt modelId="{48F253FC-6539-43EE-9E09-C1431398BB6F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>
            <a:spcBef>
              <a:spcPts val="600"/>
            </a:spcBef>
          </a:pPr>
          <a:r>
            <a: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Физиотерапия (лазеротерапия)</a:t>
          </a:r>
        </a:p>
      </dgm:t>
    </dgm:pt>
    <dgm:pt modelId="{EF55BF29-26FA-4FA7-84C3-210CAB0CE2C3}" type="parTrans" cxnId="{C41DE33A-45E9-4ECA-80F6-5C7860EFAB75}">
      <dgm:prSet/>
      <dgm:spPr/>
      <dgm:t>
        <a:bodyPr/>
        <a:lstStyle/>
        <a:p>
          <a:endParaRPr lang="ru-RU"/>
        </a:p>
      </dgm:t>
    </dgm:pt>
    <dgm:pt modelId="{C17A584E-4C3C-4C2B-A2AB-87A8A1F1F827}" type="sibTrans" cxnId="{C41DE33A-45E9-4ECA-80F6-5C7860EFAB75}">
      <dgm:prSet/>
      <dgm:spPr/>
      <dgm:t>
        <a:bodyPr/>
        <a:lstStyle/>
        <a:p>
          <a:endParaRPr lang="ru-RU"/>
        </a:p>
      </dgm:t>
    </dgm:pt>
    <dgm:pt modelId="{4A29A737-B99B-4E4E-B0F2-CDB2BC8CAD14}" type="pres">
      <dgm:prSet presAssocID="{5C60A80C-B74F-46F6-8516-8105320CE2D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41C054-711B-4075-B3DC-AB3C1F50D0D8}" type="pres">
      <dgm:prSet presAssocID="{5C60A80C-B74F-46F6-8516-8105320CE2DD}" presName="matrix" presStyleCnt="0"/>
      <dgm:spPr/>
    </dgm:pt>
    <dgm:pt modelId="{17E9BC31-E4A4-4125-ACDB-B8114E27FEEB}" type="pres">
      <dgm:prSet presAssocID="{5C60A80C-B74F-46F6-8516-8105320CE2DD}" presName="tile1" presStyleLbl="node1" presStyleIdx="0" presStyleCnt="4" custLinFactNeighborX="-367" custLinFactNeighborY="1504"/>
      <dgm:spPr/>
    </dgm:pt>
    <dgm:pt modelId="{71576527-D699-489E-97DE-535EB4BD99D3}" type="pres">
      <dgm:prSet presAssocID="{5C60A80C-B74F-46F6-8516-8105320CE2D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0D97E16-BEF2-4FF3-BCAF-C17BC81B82BB}" type="pres">
      <dgm:prSet presAssocID="{5C60A80C-B74F-46F6-8516-8105320CE2DD}" presName="tile2" presStyleLbl="node1" presStyleIdx="1" presStyleCnt="4" custScaleX="108910" custScaleY="104011" custLinFactNeighborX="-2970" custLinFactNeighborY="3509"/>
      <dgm:spPr/>
    </dgm:pt>
    <dgm:pt modelId="{32F6F3CE-AB62-4488-B07E-9C450CA56048}" type="pres">
      <dgm:prSet presAssocID="{5C60A80C-B74F-46F6-8516-8105320CE2D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8EB869-555A-4516-A2F8-7AD8FF5BFEF1}" type="pres">
      <dgm:prSet presAssocID="{5C60A80C-B74F-46F6-8516-8105320CE2DD}" presName="tile3" presStyleLbl="node1" presStyleIdx="2" presStyleCnt="4" custScaleX="99266"/>
      <dgm:spPr/>
    </dgm:pt>
    <dgm:pt modelId="{C49AC776-6472-4106-AFA3-FDF43A0FB546}" type="pres">
      <dgm:prSet presAssocID="{5C60A80C-B74F-46F6-8516-8105320CE2D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F59F1BA-8FE3-4F96-8B94-D97447FC3AB8}" type="pres">
      <dgm:prSet presAssocID="{5C60A80C-B74F-46F6-8516-8105320CE2DD}" presName="tile4" presStyleLbl="node1" presStyleIdx="3" presStyleCnt="4" custScaleX="102714" custScaleY="100334" custLinFactNeighborX="990" custLinFactNeighborY="1754"/>
      <dgm:spPr/>
    </dgm:pt>
    <dgm:pt modelId="{A21841C0-6E7D-41B2-908E-335BD69BC021}" type="pres">
      <dgm:prSet presAssocID="{5C60A80C-B74F-46F6-8516-8105320CE2D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9DA42C8-4AF9-4982-ABA2-7E96074EBC3F}" type="pres">
      <dgm:prSet presAssocID="{5C60A80C-B74F-46F6-8516-8105320CE2DD}" presName="centerTile" presStyleLbl="fgShp" presStyleIdx="0" presStyleCnt="1" custScaleX="89109" custScaleY="77193">
        <dgm:presLayoutVars>
          <dgm:chMax val="0"/>
          <dgm:chPref val="0"/>
        </dgm:presLayoutVars>
      </dgm:prSet>
      <dgm:spPr/>
    </dgm:pt>
  </dgm:ptLst>
  <dgm:cxnLst>
    <dgm:cxn modelId="{AB9BAB04-701B-4574-9362-A9BD2C86E66F}" type="presOf" srcId="{C3B12C54-0054-4213-A141-286609794133}" destId="{32F6F3CE-AB62-4488-B07E-9C450CA56048}" srcOrd="1" destOrd="0" presId="urn:microsoft.com/office/officeart/2005/8/layout/matrix1"/>
    <dgm:cxn modelId="{F7D5CC28-2CB0-4E67-B180-90AF57A16D80}" type="presOf" srcId="{C3B12C54-0054-4213-A141-286609794133}" destId="{B0D97E16-BEF2-4FF3-BCAF-C17BC81B82BB}" srcOrd="0" destOrd="0" presId="urn:microsoft.com/office/officeart/2005/8/layout/matrix1"/>
    <dgm:cxn modelId="{C41DE33A-45E9-4ECA-80F6-5C7860EFAB75}" srcId="{E5450148-87CB-4C3E-AFEB-3ABF76955C0E}" destId="{48F253FC-6539-43EE-9E09-C1431398BB6F}" srcOrd="3" destOrd="0" parTransId="{EF55BF29-26FA-4FA7-84C3-210CAB0CE2C3}" sibTransId="{C17A584E-4C3C-4C2B-A2AB-87A8A1F1F827}"/>
    <dgm:cxn modelId="{902A0143-18BA-47D5-BBCA-A2095D88AB27}" srcId="{5C60A80C-B74F-46F6-8516-8105320CE2DD}" destId="{E5450148-87CB-4C3E-AFEB-3ABF76955C0E}" srcOrd="0" destOrd="0" parTransId="{6175050E-8E77-4032-927C-51FBB7B828FB}" sibTransId="{EADF49DA-BD0E-4AB7-B10E-D3C7EAB2E931}"/>
    <dgm:cxn modelId="{9F8AEB77-7E67-4E43-B4CC-30004269A959}" type="presOf" srcId="{F1848478-56F6-4E6D-AE22-DB413250DE34}" destId="{71576527-D699-489E-97DE-535EB4BD99D3}" srcOrd="1" destOrd="0" presId="urn:microsoft.com/office/officeart/2005/8/layout/matrix1"/>
    <dgm:cxn modelId="{6A20C88A-0CD3-400E-9F6D-C34BA472968C}" srcId="{E5450148-87CB-4C3E-AFEB-3ABF76955C0E}" destId="{C3B12C54-0054-4213-A141-286609794133}" srcOrd="1" destOrd="0" parTransId="{78300280-A457-4D74-9934-E8F407FBFDB7}" sibTransId="{2F7063FE-D6D7-417E-AF4F-572CDDAC0613}"/>
    <dgm:cxn modelId="{48B43397-23D6-4CCD-84E8-639F7CF6DE37}" type="presOf" srcId="{5C60A80C-B74F-46F6-8516-8105320CE2DD}" destId="{4A29A737-B99B-4E4E-B0F2-CDB2BC8CAD14}" srcOrd="0" destOrd="0" presId="urn:microsoft.com/office/officeart/2005/8/layout/matrix1"/>
    <dgm:cxn modelId="{A189D098-EA39-4329-AF14-1C5F04A9402F}" srcId="{E5450148-87CB-4C3E-AFEB-3ABF76955C0E}" destId="{F1848478-56F6-4E6D-AE22-DB413250DE34}" srcOrd="0" destOrd="0" parTransId="{082F72C9-B239-4CDF-AE63-5A073797CAAE}" sibTransId="{C3B511A0-BF52-4F3D-9377-79A043549534}"/>
    <dgm:cxn modelId="{558CF49B-B5C1-4C5B-8614-0B8600E1D423}" srcId="{E5450148-87CB-4C3E-AFEB-3ABF76955C0E}" destId="{B9CBB5A6-2E7F-409E-ABC4-473CB062FAF9}" srcOrd="2" destOrd="0" parTransId="{711D7BA2-7D1D-4868-9DB6-F9E6581835AF}" sibTransId="{5AC276B2-88BF-4FBA-8D4D-4E7BA70FF7E6}"/>
    <dgm:cxn modelId="{71BCF4A5-2641-4629-9BD3-FB0224D08438}" type="presOf" srcId="{E5450148-87CB-4C3E-AFEB-3ABF76955C0E}" destId="{59DA42C8-4AF9-4982-ABA2-7E96074EBC3F}" srcOrd="0" destOrd="0" presId="urn:microsoft.com/office/officeart/2005/8/layout/matrix1"/>
    <dgm:cxn modelId="{F6FF5AA8-A359-4107-A02F-55F7DEB1D432}" type="presOf" srcId="{B9CBB5A6-2E7F-409E-ABC4-473CB062FAF9}" destId="{508EB869-555A-4516-A2F8-7AD8FF5BFEF1}" srcOrd="0" destOrd="0" presId="urn:microsoft.com/office/officeart/2005/8/layout/matrix1"/>
    <dgm:cxn modelId="{378B05B9-91CA-4E8F-8136-0B9A78E9673F}" type="presOf" srcId="{B9CBB5A6-2E7F-409E-ABC4-473CB062FAF9}" destId="{C49AC776-6472-4106-AFA3-FDF43A0FB546}" srcOrd="1" destOrd="0" presId="urn:microsoft.com/office/officeart/2005/8/layout/matrix1"/>
    <dgm:cxn modelId="{2F4DC5C7-7B12-41AF-9D8C-2E234CCCD522}" type="presOf" srcId="{F1848478-56F6-4E6D-AE22-DB413250DE34}" destId="{17E9BC31-E4A4-4125-ACDB-B8114E27FEEB}" srcOrd="0" destOrd="0" presId="urn:microsoft.com/office/officeart/2005/8/layout/matrix1"/>
    <dgm:cxn modelId="{A26F91DB-7EB2-4BDB-9B9D-CE38F39C07CF}" type="presOf" srcId="{48F253FC-6539-43EE-9E09-C1431398BB6F}" destId="{A21841C0-6E7D-41B2-908E-335BD69BC021}" srcOrd="1" destOrd="0" presId="urn:microsoft.com/office/officeart/2005/8/layout/matrix1"/>
    <dgm:cxn modelId="{95DEF2F7-69C6-4E53-B3B0-A8853813C7BF}" type="presOf" srcId="{48F253FC-6539-43EE-9E09-C1431398BB6F}" destId="{BF59F1BA-8FE3-4F96-8B94-D97447FC3AB8}" srcOrd="0" destOrd="0" presId="urn:microsoft.com/office/officeart/2005/8/layout/matrix1"/>
    <dgm:cxn modelId="{57B700CB-1809-456C-ADCA-D0F36D07EB12}" type="presParOf" srcId="{4A29A737-B99B-4E4E-B0F2-CDB2BC8CAD14}" destId="{9641C054-711B-4075-B3DC-AB3C1F50D0D8}" srcOrd="0" destOrd="0" presId="urn:microsoft.com/office/officeart/2005/8/layout/matrix1"/>
    <dgm:cxn modelId="{CCEE1681-7228-41A0-B0B5-33092E2DE942}" type="presParOf" srcId="{9641C054-711B-4075-B3DC-AB3C1F50D0D8}" destId="{17E9BC31-E4A4-4125-ACDB-B8114E27FEEB}" srcOrd="0" destOrd="0" presId="urn:microsoft.com/office/officeart/2005/8/layout/matrix1"/>
    <dgm:cxn modelId="{1FD675B5-6837-4B11-9E9C-E967DB99F009}" type="presParOf" srcId="{9641C054-711B-4075-B3DC-AB3C1F50D0D8}" destId="{71576527-D699-489E-97DE-535EB4BD99D3}" srcOrd="1" destOrd="0" presId="urn:microsoft.com/office/officeart/2005/8/layout/matrix1"/>
    <dgm:cxn modelId="{7AF8AAC7-4B57-448F-9A99-B423AAD6980D}" type="presParOf" srcId="{9641C054-711B-4075-B3DC-AB3C1F50D0D8}" destId="{B0D97E16-BEF2-4FF3-BCAF-C17BC81B82BB}" srcOrd="2" destOrd="0" presId="urn:microsoft.com/office/officeart/2005/8/layout/matrix1"/>
    <dgm:cxn modelId="{FC4E7B6D-DAA3-4AEE-85BD-2C7CE68903A6}" type="presParOf" srcId="{9641C054-711B-4075-B3DC-AB3C1F50D0D8}" destId="{32F6F3CE-AB62-4488-B07E-9C450CA56048}" srcOrd="3" destOrd="0" presId="urn:microsoft.com/office/officeart/2005/8/layout/matrix1"/>
    <dgm:cxn modelId="{86C58DB9-587E-417B-8A77-7CF1A9774BC6}" type="presParOf" srcId="{9641C054-711B-4075-B3DC-AB3C1F50D0D8}" destId="{508EB869-555A-4516-A2F8-7AD8FF5BFEF1}" srcOrd="4" destOrd="0" presId="urn:microsoft.com/office/officeart/2005/8/layout/matrix1"/>
    <dgm:cxn modelId="{58F8D41A-7263-4302-95B7-FC357C4DE2FF}" type="presParOf" srcId="{9641C054-711B-4075-B3DC-AB3C1F50D0D8}" destId="{C49AC776-6472-4106-AFA3-FDF43A0FB546}" srcOrd="5" destOrd="0" presId="urn:microsoft.com/office/officeart/2005/8/layout/matrix1"/>
    <dgm:cxn modelId="{3E4ED0DA-2B23-402D-8001-F1E5B4C8D444}" type="presParOf" srcId="{9641C054-711B-4075-B3DC-AB3C1F50D0D8}" destId="{BF59F1BA-8FE3-4F96-8B94-D97447FC3AB8}" srcOrd="6" destOrd="0" presId="urn:microsoft.com/office/officeart/2005/8/layout/matrix1"/>
    <dgm:cxn modelId="{C818B4D6-2A56-4F05-8E80-BA835C2B6880}" type="presParOf" srcId="{9641C054-711B-4075-B3DC-AB3C1F50D0D8}" destId="{A21841C0-6E7D-41B2-908E-335BD69BC021}" srcOrd="7" destOrd="0" presId="urn:microsoft.com/office/officeart/2005/8/layout/matrix1"/>
    <dgm:cxn modelId="{CCADCA81-5E81-44EA-AFEA-2B91BC634342}" type="presParOf" srcId="{4A29A737-B99B-4E4E-B0F2-CDB2BC8CAD14}" destId="{59DA42C8-4AF9-4982-ABA2-7E96074EBC3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E9BC31-E4A4-4125-ACDB-B8114E27FEEB}">
      <dsp:nvSpPr>
        <dsp:cNvPr id="0" name=""/>
        <dsp:cNvSpPr/>
      </dsp:nvSpPr>
      <dsp:spPr>
        <a:xfrm rot="16200000">
          <a:off x="723475" y="-755124"/>
          <a:ext cx="2268252" cy="3888432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Физическая</a:t>
          </a:r>
          <a:r>
            <a:rPr lang="ru-RU" sz="3600" kern="1200" baseline="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 терапия</a:t>
          </a:r>
          <a:endParaRPr lang="ru-RU" sz="3600" kern="1200" dirty="0">
            <a:solidFill>
              <a:schemeClr val="tx2"/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86615" y="54965"/>
        <a:ext cx="3888432" cy="1701189"/>
      </dsp:txXfrm>
    </dsp:sp>
    <dsp:sp modelId="{B0D97E16-BEF2-4FF3-BCAF-C17BC81B82BB}">
      <dsp:nvSpPr>
        <dsp:cNvPr id="0" name=""/>
        <dsp:cNvSpPr/>
      </dsp:nvSpPr>
      <dsp:spPr>
        <a:xfrm>
          <a:off x="3513101" y="54954"/>
          <a:ext cx="4234891" cy="2359231"/>
        </a:xfrm>
        <a:prstGeom prst="round1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0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Медикаментозная терапия</a:t>
          </a:r>
        </a:p>
      </dsp:txBody>
      <dsp:txXfrm>
        <a:off x="3513101" y="54954"/>
        <a:ext cx="4234891" cy="1769423"/>
      </dsp:txXfrm>
    </dsp:sp>
    <dsp:sp modelId="{508EB869-555A-4516-A2F8-7AD8FF5BFEF1}">
      <dsp:nvSpPr>
        <dsp:cNvPr id="0" name=""/>
        <dsp:cNvSpPr/>
      </dsp:nvSpPr>
      <dsp:spPr>
        <a:xfrm rot="10800000">
          <a:off x="-72344" y="2289102"/>
          <a:ext cx="3859890" cy="2268252"/>
        </a:xfrm>
        <a:prstGeom prst="round1Rect">
          <a:avLst/>
        </a:prstGeom>
        <a:solidFill>
          <a:schemeClr val="accent1">
            <a:lumMod val="60000"/>
            <a:lumOff val="4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Школа здоровья</a:t>
          </a:r>
        </a:p>
      </dsp:txBody>
      <dsp:txXfrm rot="10800000">
        <a:off x="-72344" y="2856165"/>
        <a:ext cx="3859890" cy="1701189"/>
      </dsp:txXfrm>
    </dsp:sp>
    <dsp:sp modelId="{BF59F1BA-8FE3-4F96-8B94-D97447FC3AB8}">
      <dsp:nvSpPr>
        <dsp:cNvPr id="0" name=""/>
        <dsp:cNvSpPr/>
      </dsp:nvSpPr>
      <dsp:spPr>
        <a:xfrm rot="5400000">
          <a:off x="4641967" y="1426246"/>
          <a:ext cx="2275827" cy="3993964"/>
        </a:xfrm>
        <a:prstGeom prst="round1Rect">
          <a:avLst/>
        </a:prstGeom>
        <a:solidFill>
          <a:schemeClr val="tx2">
            <a:lumMod val="20000"/>
            <a:lumOff val="8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Физиотерапия (лазеротерапия)</a:t>
          </a:r>
        </a:p>
      </dsp:txBody>
      <dsp:txXfrm rot="-5400000">
        <a:off x="3782899" y="2854272"/>
        <a:ext cx="3993964" cy="1706870"/>
      </dsp:txXfrm>
    </dsp:sp>
    <dsp:sp modelId="{59DA42C8-4AF9-4982-ABA2-7E96074EBC3F}">
      <dsp:nvSpPr>
        <dsp:cNvPr id="0" name=""/>
        <dsp:cNvSpPr/>
      </dsp:nvSpPr>
      <dsp:spPr>
        <a:xfrm>
          <a:off x="2848949" y="1830519"/>
          <a:ext cx="2078965" cy="875465"/>
        </a:xfrm>
        <a:prstGeom prst="roundRect">
          <a:avLst/>
        </a:prstGeom>
        <a:solidFill>
          <a:schemeClr val="bg1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rPr>
            <a:t>Компоненты комплексной реабилитации</a:t>
          </a:r>
        </a:p>
      </dsp:txBody>
      <dsp:txXfrm>
        <a:off x="2891686" y="1873256"/>
        <a:ext cx="1993491" cy="789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08F06E0F-8D51-48E9-8BB6-549FA7378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9C85813-6843-4CD4-8A66-8A5593F35E6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F6A343-D9BA-450B-B894-C479A25642FD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44ABE708-7CD2-4A45-AFDA-A7842F68A7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059A5FBD-56E7-4DD7-AEDF-511BB4A27C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9C2350-C94E-444E-A41E-ECD83A36A1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076CB4-DE18-40BF-B7DE-96AD926938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D2869FC-04F2-4672-B4EB-2711703D4D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5111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69FC-04F2-4672-B4EB-2711703D4DB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815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5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6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>
            <a:extLst>
              <a:ext uri="{FF2B5EF4-FFF2-40B4-BE49-F238E27FC236}">
                <a16:creationId xmlns:a16="http://schemas.microsoft.com/office/drawing/2014/main" id="{E1A49E4F-B8C1-466C-A0FA-0000E8E9CB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Заметки 2">
            <a:extLst>
              <a:ext uri="{FF2B5EF4-FFF2-40B4-BE49-F238E27FC236}">
                <a16:creationId xmlns:a16="http://schemas.microsoft.com/office/drawing/2014/main" id="{2B069ACE-83DE-4809-AEA0-3F4CDB1751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9332" name="Номер слайда 3">
            <a:extLst>
              <a:ext uri="{FF2B5EF4-FFF2-40B4-BE49-F238E27FC236}">
                <a16:creationId xmlns:a16="http://schemas.microsoft.com/office/drawing/2014/main" id="{51FB99BD-9CFD-482E-BA5B-5C77F9B55D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E73D4337-1C85-4BF4-B2EC-498F72AF1528}" type="slidenum">
              <a:rPr lang="ru-RU" altLang="ru-RU">
                <a:latin typeface="Calibri" panose="020F0502020204030204" pitchFamily="34" charset="0"/>
              </a:rPr>
              <a:pPr/>
              <a:t>7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869FC-04F2-4672-B4EB-2711703D4DB8}" type="slidenum">
              <a:rPr lang="ru-RU" altLang="ru-RU" smtClean="0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982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10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>
            <a:extLst>
              <a:ext uri="{FF2B5EF4-FFF2-40B4-BE49-F238E27FC236}">
                <a16:creationId xmlns:a16="http://schemas.microsoft.com/office/drawing/2014/main" id="{2E4F6216-D123-4FB7-AA96-53A0817417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Заметки 2">
            <a:extLst>
              <a:ext uri="{FF2B5EF4-FFF2-40B4-BE49-F238E27FC236}">
                <a16:creationId xmlns:a16="http://schemas.microsoft.com/office/drawing/2014/main" id="{563D21CD-BB7B-4FF2-8EDF-0D66645636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98308" name="Номер слайда 3">
            <a:extLst>
              <a:ext uri="{FF2B5EF4-FFF2-40B4-BE49-F238E27FC236}">
                <a16:creationId xmlns:a16="http://schemas.microsoft.com/office/drawing/2014/main" id="{42786B56-8850-4DF7-9687-F7B91C8DE4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CA9AF000-0FF7-40B1-A422-EC09BCF0C0B0}" type="slidenum">
              <a:rPr lang="ru-RU" altLang="ru-RU">
                <a:latin typeface="Calibri" panose="020F0502020204030204" pitchFamily="34" charset="0"/>
              </a:rPr>
              <a:pPr/>
              <a:t>12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10">
            <a:extLst>
              <a:ext uri="{FF2B5EF4-FFF2-40B4-BE49-F238E27FC236}">
                <a16:creationId xmlns:a16="http://schemas.microsoft.com/office/drawing/2014/main" id="{3C70BA44-DA8B-4364-A079-5CA04F1CD789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Группа 15">
            <a:extLst>
              <a:ext uri="{FF2B5EF4-FFF2-40B4-BE49-F238E27FC236}">
                <a16:creationId xmlns:a16="http://schemas.microsoft.com/office/drawing/2014/main" id="{BF9290E1-E707-4788-994F-D71B3F39B5EC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15">
              <a:extLst>
                <a:ext uri="{FF2B5EF4-FFF2-40B4-BE49-F238E27FC236}">
                  <a16:creationId xmlns:a16="http://schemas.microsoft.com/office/drawing/2014/main" id="{5977ED19-7735-4CE7-9E9C-7C6EF2EDD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>
              <a:extLst>
                <a:ext uri="{FF2B5EF4-FFF2-40B4-BE49-F238E27FC236}">
                  <a16:creationId xmlns:a16="http://schemas.microsoft.com/office/drawing/2014/main" id="{E37064F1-3AA3-49E0-B3E3-40E0CDD2E7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Полилиния 18">
              <a:extLst>
                <a:ext uri="{FF2B5EF4-FFF2-40B4-BE49-F238E27FC236}">
                  <a16:creationId xmlns:a16="http://schemas.microsoft.com/office/drawing/2014/main" id="{6F3ABEF4-B8EB-4495-BF50-8326944F7A7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9">
              <a:extLst>
                <a:ext uri="{FF2B5EF4-FFF2-40B4-BE49-F238E27FC236}">
                  <a16:creationId xmlns:a16="http://schemas.microsoft.com/office/drawing/2014/main" id="{5EB7EC68-26CF-41FA-A7D9-17BF475B9D04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>
            <a:extLst>
              <a:ext uri="{FF2B5EF4-FFF2-40B4-BE49-F238E27FC236}">
                <a16:creationId xmlns:a16="http://schemas.microsoft.com/office/drawing/2014/main" id="{4385E8BA-6157-4281-8AF5-0A594DD29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3B1790-025D-4D8A-A18B-B27A8F1A1409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12" name="Нижний колонтитул 18">
            <a:extLst>
              <a:ext uri="{FF2B5EF4-FFF2-40B4-BE49-F238E27FC236}">
                <a16:creationId xmlns:a16="http://schemas.microsoft.com/office/drawing/2014/main" id="{44A086EE-2D54-4E60-8C5C-C070AEE5C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>
            <a:extLst>
              <a:ext uri="{FF2B5EF4-FFF2-40B4-BE49-F238E27FC236}">
                <a16:creationId xmlns:a16="http://schemas.microsoft.com/office/drawing/2014/main" id="{457CD150-26C9-4E92-97A0-A7078606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4AD7B0-6284-4D7F-B55D-2426F48549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238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F484178C-7F4B-468A-A437-901708C2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DAE89-5DF1-43DA-82EF-E4B3A4A7BA91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85C99974-A92F-4C90-8FAC-4E8A400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39A4A5BC-67D2-4A49-92F3-660BA986D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AD352-B131-4081-AE45-8A0C901B1A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93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4EFC31B6-584A-4025-9504-11EC656CD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3BA53-E2B1-4604-AFA7-0E427B03A054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409E1121-7506-41DC-9709-E16EAFABD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A8D7C8B1-6B7C-4E0D-88D4-3438C3AF5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74768-0071-452C-9B2F-0C767A8CF3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8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7E99FED5-0A68-4587-82F2-78786523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0609-FEF5-43B8-B90B-08857A80BA42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72BF14E4-5442-48B6-9D11-D072DCB20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E7E9EC1E-EE33-4FFA-9484-3B996E9A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B40E5-E715-4260-90AC-7CA2B62B8E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752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10">
            <a:extLst>
              <a:ext uri="{FF2B5EF4-FFF2-40B4-BE49-F238E27FC236}">
                <a16:creationId xmlns:a16="http://schemas.microsoft.com/office/drawing/2014/main" id="{93AFF024-50B0-4658-A815-B9776A00B16D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Нашивка 11">
            <a:extLst>
              <a:ext uri="{FF2B5EF4-FFF2-40B4-BE49-F238E27FC236}">
                <a16:creationId xmlns:a16="http://schemas.microsoft.com/office/drawing/2014/main" id="{5EF0E6ED-9EB4-4724-B77D-D2DED33F260C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>
            <a:extLst>
              <a:ext uri="{FF2B5EF4-FFF2-40B4-BE49-F238E27FC236}">
                <a16:creationId xmlns:a16="http://schemas.microsoft.com/office/drawing/2014/main" id="{87D6EF9D-D1F8-4019-BD27-ABBFB35E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CA1542-B315-4790-B670-71E644908DC9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E3857273-B340-44A6-849C-B79522B9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B070B5D3-21DB-44A2-9B68-7AF1DBAF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287DB-DD02-447F-AEE6-7813A8F74F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6718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E95DB2-89AE-4C75-9A0E-FB41BEE9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32DBD0-2F91-4CEE-B21F-494C09822C41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EBB6C9-04C8-4959-B464-D6091E91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C8CA0E-5C18-44B3-B3C0-D05330BC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EB38-4726-4985-B8E6-0FA26A400B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806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21910A7-74E8-49B9-91D8-F7FADA872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039E48-1EAA-465B-89B8-A7B3B0EBC682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F6AF224-8049-41D4-867C-0D85963E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2117F4A-B4AA-4211-90E1-B15CE9E3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B7376-E5E6-42CE-9630-A8D13FD73D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016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307ACF1-B27D-4807-B2ED-5CBB3DE6E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4FB525-2BCC-4FF0-A3DE-7E90E4E76482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43A5CB-3857-4758-929E-58005991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3DBA08-5343-40C3-9B03-F5688BC8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CD0C0-6305-4297-9933-62C0798421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5082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2EE9FB64-66B6-4E50-9C3C-3FFE4C81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BED3-7811-429F-A1A2-662E2EFE9728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8CB31700-D7F2-48FC-8734-1F49830B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40CD5118-3E69-4972-9409-DE01FF7A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16E93-EC4F-44D2-8BEC-44DF91EE58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41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A86FF9-DE9F-4C4D-978B-F0DD37511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E53368-30DB-45D7-80B9-82B473AAD5D3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B3F156-A5B7-4D3A-87CF-5E27725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313DC5-0115-4550-96F5-6476C074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8EBEC-7228-458B-9D76-82C2F22E82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7934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0">
            <a:extLst>
              <a:ext uri="{FF2B5EF4-FFF2-40B4-BE49-F238E27FC236}">
                <a16:creationId xmlns:a16="http://schemas.microsoft.com/office/drawing/2014/main" id="{062BE1F0-656E-42A0-9F9C-4AEA19DE242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олилиния 15">
            <a:extLst>
              <a:ext uri="{FF2B5EF4-FFF2-40B4-BE49-F238E27FC236}">
                <a16:creationId xmlns:a16="http://schemas.microsoft.com/office/drawing/2014/main" id="{12B65265-9BEC-4513-9361-AFBB97ED73AE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ый треугольник 15">
            <a:extLst>
              <a:ext uri="{FF2B5EF4-FFF2-40B4-BE49-F238E27FC236}">
                <a16:creationId xmlns:a16="http://schemas.microsoft.com/office/drawing/2014/main" id="{B5EF5854-0FB9-472B-A1E8-BB6579ECC31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Прямая соединительная линия 16">
            <a:extLst>
              <a:ext uri="{FF2B5EF4-FFF2-40B4-BE49-F238E27FC236}">
                <a16:creationId xmlns:a16="http://schemas.microsoft.com/office/drawing/2014/main" id="{715076A7-5E65-40B6-A172-85081FDEE7D4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8">
            <a:extLst>
              <a:ext uri="{FF2B5EF4-FFF2-40B4-BE49-F238E27FC236}">
                <a16:creationId xmlns:a16="http://schemas.microsoft.com/office/drawing/2014/main" id="{97EA3844-6F99-400E-990D-3135D7BE79B0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Нашивка 19">
            <a:extLst>
              <a:ext uri="{FF2B5EF4-FFF2-40B4-BE49-F238E27FC236}">
                <a16:creationId xmlns:a16="http://schemas.microsoft.com/office/drawing/2014/main" id="{C6537C4B-F2E7-4483-87F6-2509494B1B66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>
            <a:extLst>
              <a:ext uri="{FF2B5EF4-FFF2-40B4-BE49-F238E27FC236}">
                <a16:creationId xmlns:a16="http://schemas.microsoft.com/office/drawing/2014/main" id="{48B2D44D-F068-41FB-A724-123BB7BDD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8A3C18-3D68-4268-8764-B40938D4307D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12" name="Нижний колонтитул 5">
            <a:extLst>
              <a:ext uri="{FF2B5EF4-FFF2-40B4-BE49-F238E27FC236}">
                <a16:creationId xmlns:a16="http://schemas.microsoft.com/office/drawing/2014/main" id="{E134CC41-54CA-44BD-AC3A-E39326AA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>
            <a:extLst>
              <a:ext uri="{FF2B5EF4-FFF2-40B4-BE49-F238E27FC236}">
                <a16:creationId xmlns:a16="http://schemas.microsoft.com/office/drawing/2014/main" id="{9EE2CD23-312E-44B1-A402-62FD51F0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2443F-3E37-49E1-84ED-A19ED38AE8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8690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>
            <a:extLst>
              <a:ext uri="{FF2B5EF4-FFF2-40B4-BE49-F238E27FC236}">
                <a16:creationId xmlns:a16="http://schemas.microsoft.com/office/drawing/2014/main" id="{576BDCFD-01C5-4E0C-BF01-9934C5DEB6B8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Полилиния 11">
            <a:extLst>
              <a:ext uri="{FF2B5EF4-FFF2-40B4-BE49-F238E27FC236}">
                <a16:creationId xmlns:a16="http://schemas.microsoft.com/office/drawing/2014/main" id="{77F1A896-D35F-43EA-A72D-BAD9F6D2E48D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Прямоугольный треугольник 13">
            <a:extLst>
              <a:ext uri="{FF2B5EF4-FFF2-40B4-BE49-F238E27FC236}">
                <a16:creationId xmlns:a16="http://schemas.microsoft.com/office/drawing/2014/main" id="{D713FFE8-B9C1-4A9D-851B-1501ABDBA64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705486E8-E0EA-4F65-972F-D1AD9799E2C0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4C59585A-A24A-403C-8D17-66DEC0F18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>
            <a:extLst>
              <a:ext uri="{FF2B5EF4-FFF2-40B4-BE49-F238E27FC236}">
                <a16:creationId xmlns:a16="http://schemas.microsoft.com/office/drawing/2014/main" id="{2EC5A3E7-022B-4618-B301-81FBA2C782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0076DDC4-02B6-451C-B8C0-60555050D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B439A4E-FFC9-4226-8FF5-20DFB623CFDA}" type="datetimeFigureOut">
              <a:rPr lang="ru-RU"/>
              <a:pPr>
                <a:defRPr/>
              </a:pPr>
              <a:t>20.09.2023</a:t>
            </a:fld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618FC470-AA18-484C-984C-FA64253893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91A35B84-687A-4388-8ECC-8379878F99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2DA2700-4E9D-4E46-A552-0D8FD46297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1" r:id="rId2"/>
    <p:sldLayoutId id="2147484366" r:id="rId3"/>
    <p:sldLayoutId id="2147484367" r:id="rId4"/>
    <p:sldLayoutId id="2147484368" r:id="rId5"/>
    <p:sldLayoutId id="2147484369" r:id="rId6"/>
    <p:sldLayoutId id="2147484362" r:id="rId7"/>
    <p:sldLayoutId id="2147484370" r:id="rId8"/>
    <p:sldLayoutId id="2147484371" r:id="rId9"/>
    <p:sldLayoutId id="2147484363" r:id="rId10"/>
    <p:sldLayoutId id="21474843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2D300B-1F3F-44B9-8826-5ED435B8F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024" y="1556792"/>
            <a:ext cx="8533456" cy="1664469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effectLst/>
                <a:latin typeface="Times New Roman"/>
                <a:ea typeface="Calibri"/>
              </a:rPr>
              <a:t>Оценка комплексной реабилитации с включением низкоинтенсивного лазерного излучения в раннем послеоперационном периоде у пациентов после аортокоронарного шунтирования</a:t>
            </a:r>
            <a:endParaRPr lang="ru-RU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243" name="Подзаголовок 2">
            <a:extLst>
              <a:ext uri="{FF2B5EF4-FFF2-40B4-BE49-F238E27FC236}">
                <a16:creationId xmlns:a16="http://schemas.microsoft.com/office/drawing/2014/main" id="{88682783-2960-4BB0-8A1E-F640F8DA5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3848" y="4221088"/>
            <a:ext cx="5442520" cy="936104"/>
          </a:xfrm>
        </p:spPr>
        <p:txBody>
          <a:bodyPr/>
          <a:lstStyle/>
          <a:p>
            <a:pPr marR="0" algn="ctr" eaLnBrk="1" hangingPunct="1"/>
            <a:r>
              <a:rPr lang="ru-RU" altLang="ru-RU" sz="1800" b="1" i="1" dirty="0" err="1"/>
              <a:t>Чудинова</a:t>
            </a:r>
            <a:r>
              <a:rPr lang="ru-RU" altLang="ru-RU" sz="1800" b="1" i="1" dirty="0"/>
              <a:t> Н.Н. старшая медицинская сестра  </a:t>
            </a:r>
          </a:p>
          <a:p>
            <a:pPr marR="0" algn="ctr" eaLnBrk="1" hangingPunct="1"/>
            <a:r>
              <a:rPr lang="ru-RU" altLang="ru-RU" sz="1800" b="1" i="1" dirty="0"/>
              <a:t>приемно-поликлинического отделения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0A25646-4892-453F-9AEA-48F8C22FD979}"/>
              </a:ext>
            </a:extLst>
          </p:cNvPr>
          <p:cNvSpPr/>
          <p:nvPr/>
        </p:nvSpPr>
        <p:spPr>
          <a:xfrm>
            <a:off x="1187624" y="26035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ФГБУ «ФЕДЕРАЛЬНЫЙ ЦЕНТР СЕРДЕЧНОСОСУДИСТОЙ ХИРУРГИИ </a:t>
            </a: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ИМЕНИ С.Г. СУХАНОВА» МИНЗДРАВА РОССИИ (г. ПЕРМЬ) 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24" y="260350"/>
            <a:ext cx="762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Анкета учета эффективности медицинской реабилитации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65429"/>
              </p:ext>
            </p:extLst>
          </p:nvPr>
        </p:nvGraphicFramePr>
        <p:xfrm>
          <a:off x="899591" y="1556792"/>
          <a:ext cx="7344816" cy="4231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03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2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Улучшилось (ухудшилось) Ваше самочувствие в целом после операции?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1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Были у Вас госпитализации в стационар после операции на сердце?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5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Увеличилось ли количество применяемых препаратов по сравнению с периодом до операции?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Вам легче стало справляться с физической нагрузкой в сравнении до операции?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5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Беспокоит вас одышка в покое?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57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Беспокоит вас одышка при ходьбе?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889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340654" cy="115212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этап клинико-диагностического исследования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5956"/>
            <a:ext cx="3715497" cy="2231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49080"/>
            <a:ext cx="3668246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5621337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72302" y="2936556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ru-RU" sz="2000" b="1" dirty="0">
                <a:solidFill>
                  <a:srgbClr val="002060"/>
                </a:solidFill>
                <a:latin typeface="Calibri"/>
              </a:rPr>
              <a:t>Количество нежелательных явлений через 6 месяцев </a:t>
            </a:r>
          </a:p>
          <a:p>
            <a:pPr lvl="0" algn="r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  <a:defRPr/>
            </a:pPr>
            <a:r>
              <a:rPr lang="ru-RU" sz="2000" b="1" dirty="0">
                <a:solidFill>
                  <a:srgbClr val="002060"/>
                </a:solidFill>
                <a:latin typeface="Calibri"/>
              </a:rPr>
              <a:t>у больных ИБС после АКШ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59114" y="2205956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Р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0,05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5507940"/>
            <a:ext cx="8338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Р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&lt;</a:t>
            </a: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0,05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0643"/>
            <a:ext cx="762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7733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6672"/>
            <a:ext cx="7802586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dirty="0">
                <a:effectLst/>
                <a:latin typeface="Times New Roman"/>
                <a:ea typeface="Calibri"/>
              </a:rPr>
              <a:t>ВЫВОДЫ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7920880" cy="4176464"/>
          </a:xfrm>
        </p:spPr>
        <p:txBody>
          <a:bodyPr/>
          <a:lstStyle/>
          <a:p>
            <a:pPr marL="109537" indent="0" algn="just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комплексной реабилитации с применением лазеротерапии пациентам с ишемической болезнью сердца после перенесенного аортокоронарного шунтирования способствует улучшению качества жизни,  клинического статуса в виде уменьшения числа жалоб на одышку при физической нагрузке и ангинозных болей и способствует предотвращению нежелательных явлений в среднесрочной перспективе.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355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688632" cy="2808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9D88CA-085C-4927-9252-969371F9251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87369" y="837481"/>
            <a:ext cx="45719" cy="143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defRPr/>
            </a:pPr>
            <a:endParaRPr lang="ru-RU" sz="3000" b="1" kern="0" dirty="0">
              <a:solidFill>
                <a:srgbClr val="CC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548680"/>
            <a:ext cx="821905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/>
            <a:r>
              <a:rPr lang="ru-RU" altLang="ru-RU" sz="20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alt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Принятый в 2017 году ВОЗ Глобальный стратегический план «Реабилитация 2030: призыв к действию» определил стратегическое направление по повышению роли реабилитации в качестве ведущей стратегии здравоохранения (Пономаренко Г.Н., 2022).</a:t>
            </a:r>
          </a:p>
          <a:p>
            <a:pPr algn="just"/>
            <a:endParaRPr lang="ru-RU" altLang="ru-RU" sz="2400" b="1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Медицинская реабилитация (от лат. </a:t>
            </a:r>
            <a:r>
              <a:rPr lang="en-US" altLang="ru-RU" sz="2400" b="1" kern="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rehabilitatio</a:t>
            </a:r>
            <a:r>
              <a:rPr lang="en-US" alt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sz="24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восстановление) – комплекс медицинских, педагогических, психологических и других мероприятий, направленных на максимально возможное восстановление или компенсацию нарушенных или полностью утраченных, в результате болезни или травмы, нормальных психических и физиологических функций организма, его трудоспособности.</a:t>
            </a:r>
          </a:p>
          <a:p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7418"/>
            <a:ext cx="762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268905E-8F7A-4D3B-8527-A737CE66E5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709788"/>
              </p:ext>
            </p:extLst>
          </p:nvPr>
        </p:nvGraphicFramePr>
        <p:xfrm>
          <a:off x="899592" y="1196752"/>
          <a:ext cx="777686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602" name="Заголовок 1">
            <a:extLst>
              <a:ext uri="{FF2B5EF4-FFF2-40B4-BE49-F238E27FC236}">
                <a16:creationId xmlns:a16="http://schemas.microsoft.com/office/drawing/2014/main" id="{2051A82A-7ECC-41F0-8089-49456DE5E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332656"/>
            <a:ext cx="7416824" cy="7096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КОМПЛЕКСНАЯ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МЕДИЦИНСКАЯ РЕАБИЛИТАЦИЯ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74" y="234247"/>
            <a:ext cx="7620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6696744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844824"/>
            <a:ext cx="7776864" cy="4320480"/>
          </a:xfrm>
        </p:spPr>
        <p:txBody>
          <a:bodyPr/>
          <a:lstStyle/>
          <a:p>
            <a:pPr marL="109537" indent="0" algn="just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Изучить влияние комплексной реабилитации с включением лазеротерапии на качество жизни, клинический статус и отдаленные исходы у больных ишемической болезнью сердца после аортокоронарного шунтирования.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9995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dirty="0">
                <a:effectLst/>
                <a:latin typeface="Times New Roman"/>
                <a:ea typeface="Calibri"/>
              </a:rPr>
              <a:t>      Материалы и методы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14314"/>
            <a:ext cx="8188348" cy="4462958"/>
          </a:xfrm>
        </p:spPr>
        <p:txBody>
          <a:bodyPr/>
          <a:lstStyle/>
          <a:p>
            <a:pPr marL="109537" indent="0" algn="just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исследовании принимали участие 52 пациента в возрасте  50-68 лет, перенесшие АКШ. Все пациенты были распределены на 2 группы по 26 человек, в группе вмешательства проводилась комплексная физическая реабилитация в комбинации с лазеротерапией, в группе сравнения только физическая реабилитация. </a:t>
            </a:r>
          </a:p>
          <a:p>
            <a:pPr marL="109537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обеих группах соотношение по возрастному, гендерному признакам было одинаково. Средний возраст пациентов в 1 группе составил 59,0 (55,0-61,0) лет, во 2 группе – 61,5 (59,0-63,0) лет. </a:t>
            </a:r>
          </a:p>
          <a:p>
            <a:pPr marL="109537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70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dirty="0">
                <a:effectLst/>
                <a:latin typeface="Times New Roman"/>
                <a:ea typeface="Calibri"/>
              </a:rPr>
              <a:t>      Материалы и методы</a:t>
            </a:r>
            <a:endParaRPr lang="ru-RU" sz="36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4314"/>
            <a:ext cx="7920880" cy="4318942"/>
          </a:xfrm>
        </p:spPr>
        <p:txBody>
          <a:bodyPr/>
          <a:lstStyle/>
          <a:p>
            <a:pPr marL="109537" indent="0" algn="just">
              <a:buNone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3 этапа исследования: </a:t>
            </a:r>
          </a:p>
          <a:p>
            <a:pPr marL="109537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I этап – перед оперативным лечением, II этап - через 12-14 дней после АКШ, III этап – через 6 месяцев после АКШ. </a:t>
            </a:r>
          </a:p>
          <a:p>
            <a:pPr marL="109537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 1 и 2 этапе пациентам проводилась оценка клинического статуса и оценка качества жизни по опроснику SF-36. </a:t>
            </a:r>
          </a:p>
          <a:p>
            <a:pPr marL="109537" indent="0" algn="just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 3 этапе исследования проводилось анкетирование по «шкале оценки клинических проявлений ИБС» и заполнялась «анкета учета эффективности реабилитации».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8791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365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2874FB8-CC2F-41D7-B623-D95D4858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375558"/>
            <a:ext cx="7219118" cy="12241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Динамика параметров качества жизни в ходе реабилитации 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91" y="332656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57" y="2636912"/>
            <a:ext cx="325970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17032"/>
            <a:ext cx="3186670" cy="2376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29523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78066" y="3212976"/>
            <a:ext cx="2558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Р</a:t>
            </a:r>
            <a:r>
              <a:rPr kumimoji="0" lang="en-US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I-II </a:t>
            </a: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 pitchFamily="34" charset="0"/>
              </a:rPr>
              <a:t>=0,03       </a:t>
            </a: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 pitchFamily="34" charset="0"/>
              </a:rPr>
              <a:t>Р</a:t>
            </a:r>
            <a:r>
              <a:rPr kumimoji="0" lang="en-US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 pitchFamily="34" charset="0"/>
              </a:rPr>
              <a:t> I-II </a:t>
            </a:r>
            <a:r>
              <a:rPr kumimoji="0" lang="ru-RU" alt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 pitchFamily="34" charset="0"/>
              </a:rPr>
              <a:t>=0,2 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449121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002060"/>
                </a:solidFill>
                <a:cs typeface="Arial" pitchFamily="34" charset="0"/>
              </a:rPr>
              <a:t>КЖ «Общее состояние здоровья» (</a:t>
            </a:r>
            <a:r>
              <a:rPr lang="en-US" altLang="ru-RU" b="1" dirty="0">
                <a:solidFill>
                  <a:srgbClr val="002060"/>
                </a:solidFill>
                <a:cs typeface="Arial" pitchFamily="34" charset="0"/>
              </a:rPr>
              <a:t>GH)</a:t>
            </a:r>
            <a:r>
              <a:rPr lang="ru-RU" altLang="ru-RU" b="1" dirty="0">
                <a:solidFill>
                  <a:srgbClr val="002060"/>
                </a:solidFill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18242" y="2708920"/>
            <a:ext cx="4078361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 eaLnBrk="1" hangingPunct="1">
              <a:lnSpc>
                <a:spcPct val="90000"/>
              </a:lnSpc>
              <a:spcBef>
                <a:spcPct val="20000"/>
              </a:spcBef>
              <a:buClr>
                <a:srgbClr val="C00000"/>
              </a:buClr>
            </a:pPr>
            <a:r>
              <a:rPr lang="ru-RU" altLang="ru-RU" b="1" kern="0" dirty="0">
                <a:solidFill>
                  <a:srgbClr val="002060"/>
                </a:solidFill>
                <a:latin typeface="Arial"/>
                <a:cs typeface="Arial" pitchFamily="34" charset="0"/>
              </a:rPr>
              <a:t>КЖ «Психическое здоровье» (МН)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4C26C3D-DFBA-43DC-804B-3EB8FDC98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03892"/>
            <a:ext cx="7535118" cy="93610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Динамика жалоб в процессе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медицинской реабилитации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одышка при физической нагрузке       боли ангинозного типа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61" y="332656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780928"/>
            <a:ext cx="404549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27" y="2780928"/>
            <a:ext cx="4091953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4767"/>
            <a:ext cx="68407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3D603AF-0AEF-4E14-AEEE-A4BCDDD2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74638"/>
            <a:ext cx="6768752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>
                <a:effectLst/>
                <a:latin typeface="Times New Roman"/>
                <a:ea typeface="Calibri"/>
              </a:rPr>
              <a:t>Шкала оценки клинических проявлений ИБС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1628800"/>
            <a:ext cx="6824899" cy="3600400"/>
          </a:xfrm>
        </p:spPr>
        <p:txBody>
          <a:bodyPr/>
          <a:lstStyle/>
          <a:p>
            <a:pPr marL="109537" indent="0" algn="just">
              <a:buNone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85" y="188640"/>
            <a:ext cx="7715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224427"/>
              </p:ext>
            </p:extLst>
          </p:nvPr>
        </p:nvGraphicFramePr>
        <p:xfrm>
          <a:off x="827584" y="1431907"/>
          <a:ext cx="7514554" cy="44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71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2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Боли за грудиной при экстремальном напряжении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балл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Боли за грудиной при обычных нагрузках (ходьба, подъем на 1-2 пролета)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Боли возникают при незначительных нагрузках (ходьба менее 500 м)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Длительность болевого синдрома 2-5 мин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балл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Длительность болевого синдрома до 10 мин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Длительность болевого синдрома до 15-20 мин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Боли купируются самостоятельно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балл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Боли купируется после приема препаратов 1 линии (нитроглицерин, β-адреноблокаторы или антагонисты кальция) </a:t>
                      </a: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8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Боли купируется после приема препаратов 1 и 2 линии (пролонгированные нитраты или </a:t>
                      </a:r>
                      <a:r>
                        <a:rPr lang="ru-RU" sz="1200" dirty="0" err="1">
                          <a:effectLst/>
                        </a:rPr>
                        <a:t>ивабрадин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балла</a:t>
                      </a: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53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rgbClr val="FFFFFF"/>
      </a:dk1>
      <a:lt1>
        <a:srgbClr val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Другая 3">
    <a:dk1>
      <a:srgbClr val="FFFFFF"/>
    </a:dk1>
    <a:lt1>
      <a:srgbClr val="F2F2F2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rgbClr val="FFFFFF"/>
    </a:dk1>
    <a:lt1>
      <a:srgbClr val="F2F2F2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Другая 3">
    <a:dk1>
      <a:srgbClr val="FFFFFF"/>
    </a:dk1>
    <a:lt1>
      <a:srgbClr val="F2F2F2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Другая 3">
    <a:dk1>
      <a:srgbClr val="FFFFFF"/>
    </a:dk1>
    <a:lt1>
      <a:srgbClr val="F2F2F2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2959</TotalTime>
  <Words>666</Words>
  <Application>Microsoft Office PowerPoint</Application>
  <PresentationFormat>Экран (4:3)</PresentationFormat>
  <Paragraphs>96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Narrow</vt:lpstr>
      <vt:lpstr>Calibri</vt:lpstr>
      <vt:lpstr>Century Gothic</vt:lpstr>
      <vt:lpstr>Lucida Sans Unicode</vt:lpstr>
      <vt:lpstr>Times New Roman</vt:lpstr>
      <vt:lpstr>Verdana</vt:lpstr>
      <vt:lpstr>Wingdings 2</vt:lpstr>
      <vt:lpstr>Wingdings 3</vt:lpstr>
      <vt:lpstr>Открытая</vt:lpstr>
      <vt:lpstr>Оценка комплексной реабилитации с включением низкоинтенсивного лазерного излучения в раннем послеоперационном периоде у пациентов после аортокоронарного шунтирования</vt:lpstr>
      <vt:lpstr>Презентация PowerPoint</vt:lpstr>
      <vt:lpstr>КОМПЛЕКСНАЯ МЕДИЦИНСКАЯ РЕАБИЛИТАЦИЯ</vt:lpstr>
      <vt:lpstr>ЦЕЛЬ ИССЛЕДОВАНИЯ</vt:lpstr>
      <vt:lpstr>      Материалы и методы</vt:lpstr>
      <vt:lpstr>      Материалы и методы</vt:lpstr>
      <vt:lpstr>Динамика параметров качества жизни в ходе реабилитации  </vt:lpstr>
      <vt:lpstr>  Динамика жалоб в процессе  медицинской реабилитации   одышка при физической нагрузке       боли ангинозного типа </vt:lpstr>
      <vt:lpstr>Шкала оценки клинических проявлений ИБС</vt:lpstr>
      <vt:lpstr>Анкета учета эффективности медицинской реабилитации</vt:lpstr>
      <vt:lpstr> III этап клинико-диагностического исследования 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Андгуладзе Ольга Поликарповна</cp:lastModifiedBy>
  <cp:revision>237</cp:revision>
  <dcterms:created xsi:type="dcterms:W3CDTF">2016-11-20T16:36:38Z</dcterms:created>
  <dcterms:modified xsi:type="dcterms:W3CDTF">2023-09-20T00:21:14Z</dcterms:modified>
</cp:coreProperties>
</file>